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9925050" cy="6665900"/>
  <p:embeddedFontLs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Šimon Růžičk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Mon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Mono-italic.fntdata"/><Relationship Id="rId12" Type="http://schemas.openxmlformats.org/officeDocument/2006/relationships/slide" Target="slides/slide7.xml"/><Relationship Id="rId56"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28T07:56:52.268">
    <p:pos x="200" y="835"/>
    <p:text>I am now thinking whether it might actually be better to swap this chapter with the Final Results? Because here you introduce multiple concept (MNIST, data formats) which should appear in results, maybe it would be more logical structure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de-DE"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295800" y="500040"/>
            <a:ext cx="3333240" cy="2499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1:notes"/>
          <p:cNvSpPr txBox="1"/>
          <p:nvPr>
            <p:ph idx="1" type="body"/>
          </p:nvPr>
        </p:nvSpPr>
        <p:spPr>
          <a:xfrm>
            <a:off x="992520" y="3166200"/>
            <a:ext cx="7939800" cy="2999160"/>
          </a:xfrm>
          <a:prstGeom prst="rect">
            <a:avLst/>
          </a:prstGeom>
          <a:noFill/>
          <a:ln>
            <a:noFill/>
          </a:ln>
        </p:spPr>
        <p:txBody>
          <a:bodyPr anchorCtr="0" anchor="t" bIns="45350" lIns="90700" spcFirstLastPara="1" rIns="90700" wrap="square" tIns="45350">
            <a:noAutofit/>
          </a:bodyPr>
          <a:lstStyle/>
          <a:p>
            <a:pPr indent="-21600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89" name="Google Shape;89;p1:notes"/>
          <p:cNvSpPr txBox="1"/>
          <p:nvPr>
            <p:ph idx="12" type="sldNum"/>
          </p:nvPr>
        </p:nvSpPr>
        <p:spPr>
          <a:xfrm>
            <a:off x="5621760" y="6331320"/>
            <a:ext cx="4300560" cy="333000"/>
          </a:xfrm>
          <a:prstGeom prst="rect">
            <a:avLst/>
          </a:prstGeom>
          <a:noFill/>
          <a:ln>
            <a:noFill/>
          </a:ln>
        </p:spPr>
        <p:txBody>
          <a:bodyPr anchorCtr="0" anchor="b" bIns="45350" lIns="90700" spcFirstLastPara="1" rIns="90700" wrap="square" tIns="4535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de-DE" sz="1200" u="none" cap="none" strike="noStrike">
                <a:solidFill>
                  <a:schemeClr val="dk1"/>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d21524f3b_2_18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d21524f3b_2_18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2" name="Google Shape;152;g2bd21524f3b_2_18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9e50ace93_0_1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9e50ace93_0_1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g2b9e50ace93_0_1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d21524f3b_2_9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d21524f3b_2_9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1" name="Google Shape;171;g2bd21524f3b_2_9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9e50ace93_0_2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9e50ace93_0_2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g2b9e50ace93_0_2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9e50ace93_0_2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9e50ace93_0_2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g2b9e50ace93_0_2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d21524f3b_2_11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d21524f3b_2_11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6" name="Google Shape;196;g2bd21524f3b_2_11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9e50ace93_0_4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b9e50ace93_0_4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g2b9e50ace93_0_4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a401f62ac_0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a401f62ac_0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g2ba401f62ac_0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d21524f3b_2_13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d21524f3b_2_13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1" name="Google Shape;221;g2bd21524f3b_2_13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d21524f3b_2_13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bd21524f3b_2_137: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0" name="Google Shape;230;g2bd21524f3b_2_137: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d21524f3b_2_16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d21524f3b_2_16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g2bd21524f3b_2_16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d21524f3b_2_17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d21524f3b_2_17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g2bd21524f3b_2_175: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7" name="Google Shape;257;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9e50ace93_0_3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9e50ace93_0_3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g2b9e50ace93_0_3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a7a1d9e3e_0_3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ba7a1d9e3e_0_3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g2ba7a1d9e3e_0_3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ba7a1d9e3e_0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ba7a1d9e3e_0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g2ba7a1d9e3e_0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a7a1d9e3e_0_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a7a1d9e3e_0_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6" name="Google Shape;286;g2ba7a1d9e3e_0_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a7a1d9e3e_0_4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ba7a1d9e3e_0_4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3" name="Google Shape;293;g2ba7a1d9e3e_0_4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c04d53743_0_3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c04d53743_0_3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1" name="Google Shape;301;g2bc04d53743_0_3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a7a1d9e3e_0_1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a7a1d9e3e_0_1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8" name="Google Shape;308;g2ba7a1d9e3e_0_1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a7a1d9e3e_0_1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ba7a1d9e3e_0_1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5" name="Google Shape;315;g2ba7a1d9e3e_0_1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a7a1d9e3e_0_35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a7a1d9e3e_0_35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3" name="Google Shape;323;g2ba7a1d9e3e_0_35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a7a1d9e3e_0_2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a7a1d9e3e_0_2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0" name="Google Shape;330;g2ba7a1d9e3e_0_2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a7a1d9e3e_0_36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ba7a1d9e3e_0_36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8" name="Google Shape;338;g2ba7a1d9e3e_0_36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4" name="Google Shape;344;p17: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ed523bb3c_0_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ed523bb3c_0_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1" name="Google Shape;351;g2bed523bb3c_0_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ed523bb3c_0_1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ed523bb3c_0_1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9" name="Google Shape;359;g2bed523bb3c_0_1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bed523bb3c_0_2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bed523bb3c_0_2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8" name="Google Shape;368;g2bed523bb3c_0_2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c04d53743_0_1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c04d53743_0_19: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7" name="Google Shape;377;g2bc04d53743_0_19: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c04d53743_0_2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c04d53743_0_2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4" name="Google Shape;384;g2bc04d53743_0_2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9: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1" name="Google Shape;391;p19: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a401f62ac_0_1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a401f62ac_0_1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8" name="Google Shape;398;g2ba401f62ac_0_1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bc04d53743_0_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bc04d53743_0_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5" name="Google Shape;405;g2bc04d53743_0_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bc04d53743_0_1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bc04d53743_0_1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2" name="Google Shape;412;g2bc04d53743_0_1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d21524f3b_2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d21524f3b_2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1" name="Google Shape;421;g2bd21524f3b_2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d21524f3b_2_16: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bd21524f3b_2_16: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1" name="Google Shape;431;g2bd21524f3b_2_16: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bd21524f3b_2_2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bd21524f3b_2_2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1" name="Google Shape;441;g2bd21524f3b_2_2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d21524f3b_2_2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bd21524f3b_2_2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0" name="Google Shape;450;g2bd21524f3b_2_2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bd21524f3b_2_3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bd21524f3b_2_3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9" name="Google Shape;459;g2bd21524f3b_2_3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bd21524f3b_2_62: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bd21524f3b_2_62: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8" name="Google Shape;468;g2bd21524f3b_2_62: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98806fec1_0_34: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98806fec1_0_34: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9" name="Google Shape;129;g2b98806fec1_0_34: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9e50ace93_0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9e50ace93_0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6" name="Google Shape;136;g2b9e50ace93_0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9e50ace93_0_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9e50ace93_0_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 name="Google Shape;145;g2b9e50ace93_0_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
        <p:nvSpPr>
          <p:cNvPr id="15" name="Google Shape;15;p2"/>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2" name="Shape 62"/>
        <p:cNvGrpSpPr/>
        <p:nvPr/>
      </p:nvGrpSpPr>
      <p:grpSpPr>
        <a:xfrm>
          <a:off x="0" y="0"/>
          <a:ext cx="0" cy="0"/>
          <a:chOff x="0" y="0"/>
          <a:chExt cx="0" cy="0"/>
        </a:xfrm>
      </p:grpSpPr>
      <p:sp>
        <p:nvSpPr>
          <p:cNvPr id="63" name="Google Shape;63;p11"/>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 type="body"/>
          </p:nvPr>
        </p:nvSpPr>
        <p:spPr>
          <a:xfrm>
            <a:off x="318960" y="1762200"/>
            <a:ext cx="8508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1"/>
          <p:cNvSpPr txBox="1"/>
          <p:nvPr>
            <p:ph idx="2" type="body"/>
          </p:nvPr>
        </p:nvSpPr>
        <p:spPr>
          <a:xfrm>
            <a:off x="318960" y="4217040"/>
            <a:ext cx="8508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1"/>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8" name="Shape 68"/>
        <p:cNvGrpSpPr/>
        <p:nvPr/>
      </p:nvGrpSpPr>
      <p:grpSpPr>
        <a:xfrm>
          <a:off x="0" y="0"/>
          <a:ext cx="0" cy="0"/>
          <a:chOff x="0" y="0"/>
          <a:chExt cx="0" cy="0"/>
        </a:xfrm>
      </p:grpSpPr>
      <p:sp>
        <p:nvSpPr>
          <p:cNvPr id="69" name="Google Shape;69;p12"/>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 type="body"/>
          </p:nvPr>
        </p:nvSpPr>
        <p:spPr>
          <a:xfrm>
            <a:off x="318960" y="176220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2"/>
          <p:cNvSpPr txBox="1"/>
          <p:nvPr>
            <p:ph idx="2" type="body"/>
          </p:nvPr>
        </p:nvSpPr>
        <p:spPr>
          <a:xfrm>
            <a:off x="4678920" y="176220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2"/>
          <p:cNvSpPr txBox="1"/>
          <p:nvPr>
            <p:ph idx="3" type="body"/>
          </p:nvPr>
        </p:nvSpPr>
        <p:spPr>
          <a:xfrm>
            <a:off x="318960" y="421704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2"/>
          <p:cNvSpPr txBox="1"/>
          <p:nvPr>
            <p:ph idx="4" type="body"/>
          </p:nvPr>
        </p:nvSpPr>
        <p:spPr>
          <a:xfrm>
            <a:off x="4678920" y="421704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2"/>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6" name="Shape 76"/>
        <p:cNvGrpSpPr/>
        <p:nvPr/>
      </p:nvGrpSpPr>
      <p:grpSpPr>
        <a:xfrm>
          <a:off x="0" y="0"/>
          <a:ext cx="0" cy="0"/>
          <a:chOff x="0" y="0"/>
          <a:chExt cx="0" cy="0"/>
        </a:xfrm>
      </p:grpSpPr>
      <p:sp>
        <p:nvSpPr>
          <p:cNvPr id="77" name="Google Shape;77;p13"/>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 type="body"/>
          </p:nvPr>
        </p:nvSpPr>
        <p:spPr>
          <a:xfrm>
            <a:off x="318960" y="1762200"/>
            <a:ext cx="2739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3"/>
          <p:cNvSpPr txBox="1"/>
          <p:nvPr>
            <p:ph idx="2" type="body"/>
          </p:nvPr>
        </p:nvSpPr>
        <p:spPr>
          <a:xfrm>
            <a:off x="3196080" y="1762200"/>
            <a:ext cx="2739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3"/>
          <p:cNvSpPr txBox="1"/>
          <p:nvPr>
            <p:ph idx="3" type="body"/>
          </p:nvPr>
        </p:nvSpPr>
        <p:spPr>
          <a:xfrm>
            <a:off x="6072840" y="1762200"/>
            <a:ext cx="2739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3"/>
          <p:cNvSpPr txBox="1"/>
          <p:nvPr>
            <p:ph idx="4" type="body"/>
          </p:nvPr>
        </p:nvSpPr>
        <p:spPr>
          <a:xfrm>
            <a:off x="318960" y="4217040"/>
            <a:ext cx="2739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3"/>
          <p:cNvSpPr txBox="1"/>
          <p:nvPr>
            <p:ph idx="5" type="body"/>
          </p:nvPr>
        </p:nvSpPr>
        <p:spPr>
          <a:xfrm>
            <a:off x="3196080" y="4217040"/>
            <a:ext cx="2739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3"/>
          <p:cNvSpPr txBox="1"/>
          <p:nvPr>
            <p:ph idx="6" type="body"/>
          </p:nvPr>
        </p:nvSpPr>
        <p:spPr>
          <a:xfrm>
            <a:off x="6072840" y="4217040"/>
            <a:ext cx="2739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13"/>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8950" y="1326749"/>
            <a:ext cx="8508600" cy="435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subTitle"/>
          </p:nvPr>
        </p:nvSpPr>
        <p:spPr>
          <a:xfrm>
            <a:off x="318960" y="1762200"/>
            <a:ext cx="8508600" cy="469908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 type="body"/>
          </p:nvPr>
        </p:nvSpPr>
        <p:spPr>
          <a:xfrm>
            <a:off x="318960" y="1762200"/>
            <a:ext cx="8508600" cy="4699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4"/>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5"/>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 type="body"/>
          </p:nvPr>
        </p:nvSpPr>
        <p:spPr>
          <a:xfrm>
            <a:off x="318960" y="1762200"/>
            <a:ext cx="4151880" cy="4699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2" type="body"/>
          </p:nvPr>
        </p:nvSpPr>
        <p:spPr>
          <a:xfrm>
            <a:off x="4678920" y="1762200"/>
            <a:ext cx="4151880" cy="4699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7" name="Shape 37"/>
        <p:cNvGrpSpPr/>
        <p:nvPr/>
      </p:nvGrpSpPr>
      <p:grpSpPr>
        <a:xfrm>
          <a:off x="0" y="0"/>
          <a:ext cx="0" cy="0"/>
          <a:chOff x="0" y="0"/>
          <a:chExt cx="0" cy="0"/>
        </a:xfrm>
      </p:grpSpPr>
      <p:sp>
        <p:nvSpPr>
          <p:cNvPr id="38" name="Google Shape;38;p7"/>
          <p:cNvSpPr txBox="1"/>
          <p:nvPr>
            <p:ph idx="1" type="subTitle"/>
          </p:nvPr>
        </p:nvSpPr>
        <p:spPr>
          <a:xfrm>
            <a:off x="318960" y="994320"/>
            <a:ext cx="8508600" cy="5309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1" name="Shape 41"/>
        <p:cNvGrpSpPr/>
        <p:nvPr/>
      </p:nvGrpSpPr>
      <p:grpSpPr>
        <a:xfrm>
          <a:off x="0" y="0"/>
          <a:ext cx="0" cy="0"/>
          <a:chOff x="0" y="0"/>
          <a:chExt cx="0" cy="0"/>
        </a:xfrm>
      </p:grpSpPr>
      <p:sp>
        <p:nvSpPr>
          <p:cNvPr id="42" name="Google Shape;42;p8"/>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 type="body"/>
          </p:nvPr>
        </p:nvSpPr>
        <p:spPr>
          <a:xfrm>
            <a:off x="318960" y="176220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8"/>
          <p:cNvSpPr txBox="1"/>
          <p:nvPr>
            <p:ph idx="2" type="body"/>
          </p:nvPr>
        </p:nvSpPr>
        <p:spPr>
          <a:xfrm>
            <a:off x="4678920" y="1762200"/>
            <a:ext cx="4151880" cy="4699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8"/>
          <p:cNvSpPr txBox="1"/>
          <p:nvPr>
            <p:ph idx="3" type="body"/>
          </p:nvPr>
        </p:nvSpPr>
        <p:spPr>
          <a:xfrm>
            <a:off x="318960" y="421704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8"/>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8" name="Shape 48"/>
        <p:cNvGrpSpPr/>
        <p:nvPr/>
      </p:nvGrpSpPr>
      <p:grpSpPr>
        <a:xfrm>
          <a:off x="0" y="0"/>
          <a:ext cx="0" cy="0"/>
          <a:chOff x="0" y="0"/>
          <a:chExt cx="0" cy="0"/>
        </a:xfrm>
      </p:grpSpPr>
      <p:sp>
        <p:nvSpPr>
          <p:cNvPr id="49" name="Google Shape;49;p9"/>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 type="body"/>
          </p:nvPr>
        </p:nvSpPr>
        <p:spPr>
          <a:xfrm>
            <a:off x="318960" y="1762200"/>
            <a:ext cx="4151880" cy="46990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9"/>
          <p:cNvSpPr txBox="1"/>
          <p:nvPr>
            <p:ph idx="2" type="body"/>
          </p:nvPr>
        </p:nvSpPr>
        <p:spPr>
          <a:xfrm>
            <a:off x="4678920" y="176220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9"/>
          <p:cNvSpPr txBox="1"/>
          <p:nvPr>
            <p:ph idx="3" type="body"/>
          </p:nvPr>
        </p:nvSpPr>
        <p:spPr>
          <a:xfrm>
            <a:off x="4678920" y="421704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9"/>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10"/>
          <p:cNvSpPr txBox="1"/>
          <p:nvPr>
            <p:ph type="title"/>
          </p:nvPr>
        </p:nvSpPr>
        <p:spPr>
          <a:xfrm>
            <a:off x="318960" y="994320"/>
            <a:ext cx="8508600" cy="114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30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 type="body"/>
          </p:nvPr>
        </p:nvSpPr>
        <p:spPr>
          <a:xfrm>
            <a:off x="318960" y="176220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0"/>
          <p:cNvSpPr txBox="1"/>
          <p:nvPr>
            <p:ph idx="2" type="body"/>
          </p:nvPr>
        </p:nvSpPr>
        <p:spPr>
          <a:xfrm>
            <a:off x="4678920" y="1762200"/>
            <a:ext cx="415188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0"/>
          <p:cNvSpPr txBox="1"/>
          <p:nvPr>
            <p:ph idx="3" type="body"/>
          </p:nvPr>
        </p:nvSpPr>
        <p:spPr>
          <a:xfrm>
            <a:off x="318960" y="4217040"/>
            <a:ext cx="8508600" cy="2241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0"/>
          <p:cNvSpPr txBox="1"/>
          <p:nvPr>
            <p:ph idx="11" type="ftr"/>
          </p:nvPr>
        </p:nvSpPr>
        <p:spPr>
          <a:xfrm>
            <a:off x="311040" y="6473160"/>
            <a:ext cx="7829280" cy="38448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1800"/>
              <a:buChar cha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6774840" y="6473160"/>
            <a:ext cx="2051640" cy="364680"/>
          </a:xfrm>
          <a:prstGeom prst="rect">
            <a:avLst/>
          </a:prstGeom>
          <a:noFill/>
          <a:ln>
            <a:noFill/>
          </a:ln>
        </p:spPr>
        <p:txBody>
          <a:bodyPr anchorCtr="0" anchor="ctr" bIns="45700" lIns="0" spcFirstLastPara="1" rIns="0" wrap="square" tIns="45700">
            <a:noAutofit/>
          </a:bodyPr>
          <a:lstStyle>
            <a:lvl1pPr indent="0" lvl="0"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1pPr>
            <a:lvl2pPr indent="0" lvl="1"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2pPr>
            <a:lvl3pPr indent="0" lvl="2"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3pPr>
            <a:lvl4pPr indent="0" lvl="3"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4pPr>
            <a:lvl5pPr indent="0" lvl="4"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5pPr>
            <a:lvl6pPr indent="0" lvl="5"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6pPr>
            <a:lvl7pPr indent="0" lvl="6"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7pPr>
            <a:lvl8pPr indent="0" lvl="7"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8pPr>
            <a:lvl9pPr indent="0" lvl="8" marL="0" algn="r">
              <a:lnSpc>
                <a:spcPct val="100000"/>
              </a:lnSpc>
              <a:spcBef>
                <a:spcPts val="0"/>
              </a:spcBef>
              <a:buClr>
                <a:schemeClr val="dk1"/>
              </a:buClr>
              <a:buSzPts val="1200"/>
              <a:buFont typeface="Arial"/>
              <a:buNone/>
              <a:defRPr b="0" sz="1200"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descr="20150416 tum logo blau png final.png" id="10" name="Google Shape;10;p1"/>
          <p:cNvPicPr preferRelativeResize="0"/>
          <p:nvPr/>
        </p:nvPicPr>
        <p:blipFill rotWithShape="1">
          <a:blip r:embed="rId1">
            <a:alphaModFix/>
          </a:blip>
          <a:srcRect b="0" l="0" r="0" t="0"/>
          <a:stretch/>
        </p:blipFill>
        <p:spPr>
          <a:xfrm>
            <a:off x="8218440" y="324720"/>
            <a:ext cx="608040" cy="320040"/>
          </a:xfrm>
          <a:prstGeom prst="rect">
            <a:avLst/>
          </a:prstGeom>
          <a:noFill/>
          <a:ln>
            <a:noFill/>
          </a:ln>
        </p:spPr>
      </p:pic>
      <p:sp>
        <p:nvSpPr>
          <p:cNvPr id="11" name="Google Shape;11;p1"/>
          <p:cNvSpPr txBox="1"/>
          <p:nvPr>
            <p:ph idx="1" type="body"/>
          </p:nvPr>
        </p:nvSpPr>
        <p:spPr>
          <a:xfrm>
            <a:off x="318960" y="1978560"/>
            <a:ext cx="8508600" cy="12736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
          <p:cNvSpPr/>
          <p:nvPr/>
        </p:nvSpPr>
        <p:spPr>
          <a:xfrm>
            <a:off x="8347680" y="6408360"/>
            <a:ext cx="574920" cy="358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3" name="Google Shape;13;p1"/>
          <p:cNvSpPr txBox="1"/>
          <p:nvPr>
            <p:ph type="title"/>
          </p:nvPr>
        </p:nvSpPr>
        <p:spPr>
          <a:xfrm>
            <a:off x="318960" y="994320"/>
            <a:ext cx="8508600" cy="11451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3000"/>
              <a:buNone/>
              <a:defRPr b="0" i="0" sz="30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xilinx.com/products/som/kria/kv260-vision-starter-kit.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4.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en.wikipedia.org/wiki/Logic_bloc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xilinx.github.io/kria-apps-docs/creating_applications/2022.1/build/html/docs/vivado_accel_exampl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www.youtube.com/watch?v=UUmsJQ_za34" TargetMode="External"/><Relationship Id="rId4" Type="http://schemas.openxmlformats.org/officeDocument/2006/relationships/hyperlink" Target="http://www.youtube.com/watch?v=UUmsJQ_za34" TargetMode="External"/><Relationship Id="rId5"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ruzicka02/NN.FPG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click.palletsprojects.com/en/8.1.x/" TargetMode="External"/><Relationship Id="rId4" Type="http://schemas.openxmlformats.org/officeDocument/2006/relationships/hyperlink" Target="https://github.com/ruzicka02/mem_master"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7.png"/><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png"/><Relationship Id="rId4" Type="http://schemas.openxmlformats.org/officeDocument/2006/relationships/image" Target="../media/image42.png"/><Relationship Id="rId5"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scikit-learn.org/stable/modules/generated/sklearn.neural_network.MLPClassifier.html" TargetMode="External"/><Relationship Id="rId4" Type="http://schemas.openxmlformats.org/officeDocument/2006/relationships/image" Target="../media/image40.png"/><Relationship Id="rId5"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png"/><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1.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numeral-systems.com/ieee-754-add/" TargetMode="External"/><Relationship Id="rId4" Type="http://schemas.openxmlformats.org/officeDocument/2006/relationships/hyperlink" Target="https://medium.com/@shrutijadon/survey-on-activation-functions-for-deep-learning-9689331ba092" TargetMode="External"/><Relationship Id="rId5" Type="http://schemas.openxmlformats.org/officeDocument/2006/relationships/hyperlink" Target="https://www.nomidl.com/deep-learning/what-is-tanh-activation-function/" TargetMode="External"/><Relationship Id="rId6" Type="http://schemas.openxmlformats.org/officeDocument/2006/relationships/hyperlink" Target="https://medium.com/geekculture/different-activation-functions-for-deep-neural-networks-you-should-know-ea5e86f51e84" TargetMode="External"/><Relationship Id="rId7" Type="http://schemas.openxmlformats.org/officeDocument/2006/relationships/hyperlink" Target="https://botpenguin.com/glossary/softmax-function" TargetMode="External"/><Relationship Id="rId8" Type="http://schemas.openxmlformats.org/officeDocument/2006/relationships/hyperlink" Target="https://developer.apple.com/documentation/accelerate/bnnsactivationfunction/2915301-softma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ruzicka02/VerilogN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akilm/FPU-IEEE-754" TargetMode="External"/><Relationship Id="rId4" Type="http://schemas.openxmlformats.org/officeDocument/2006/relationships/hyperlink" Target="https://github.com/akilm/FPU-IEEE-754/pull/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4294967295" type="body"/>
          </p:nvPr>
        </p:nvSpPr>
        <p:spPr>
          <a:xfrm>
            <a:off x="318960" y="1978560"/>
            <a:ext cx="8508600" cy="1895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Šimon Růžička, Philipp Wondra</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Practical Course – Creation of Deep Learning Methods</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Technische Universität München</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School of Computation, Information and Technology</a:t>
            </a:r>
            <a:endParaRPr b="0" i="0" sz="16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Winter semester 2023/24</a:t>
            </a:r>
            <a:endParaRPr b="0" i="0" sz="1600" u="none" cap="none" strike="noStrike">
              <a:solidFill>
                <a:schemeClr val="dk1"/>
              </a:solidFill>
              <a:latin typeface="Arial"/>
              <a:ea typeface="Arial"/>
              <a:cs typeface="Arial"/>
              <a:sym typeface="Arial"/>
            </a:endParaRPr>
          </a:p>
        </p:txBody>
      </p:sp>
      <p:sp>
        <p:nvSpPr>
          <p:cNvPr id="92" name="Google Shape;92;p14"/>
          <p:cNvSpPr txBox="1"/>
          <p:nvPr>
            <p:ph idx="4294967295" type="title"/>
          </p:nvPr>
        </p:nvSpPr>
        <p:spPr>
          <a:xfrm>
            <a:off x="318960" y="994320"/>
            <a:ext cx="8508600" cy="41004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dk1"/>
              </a:buClr>
              <a:buSzPts val="3000"/>
              <a:buFont typeface="Arial"/>
              <a:buNone/>
            </a:pPr>
            <a:r>
              <a:rPr b="0" i="0" lang="de-DE" sz="3000" u="none" cap="none" strike="noStrike">
                <a:solidFill>
                  <a:schemeClr val="dk1"/>
                </a:solidFill>
                <a:latin typeface="Arial"/>
                <a:ea typeface="Arial"/>
                <a:cs typeface="Arial"/>
                <a:sym typeface="Arial"/>
              </a:rPr>
              <a:t>NN@FPGA – A Machine Learning Framework</a:t>
            </a:r>
            <a:endParaRPr b="0" i="0" sz="3000" u="none" cap="none" strike="noStrike">
              <a:solidFill>
                <a:schemeClr val="dk1"/>
              </a:solidFill>
              <a:latin typeface="Arial"/>
              <a:ea typeface="Arial"/>
              <a:cs typeface="Arial"/>
              <a:sym typeface="Arial"/>
            </a:endParaRPr>
          </a:p>
        </p:txBody>
      </p:sp>
      <p:pic>
        <p:nvPicPr>
          <p:cNvPr descr="TUM_Glockenturm.tif" id="93" name="Google Shape;93;p14"/>
          <p:cNvPicPr preferRelativeResize="0"/>
          <p:nvPr/>
        </p:nvPicPr>
        <p:blipFill rotWithShape="1">
          <a:blip r:embed="rId3">
            <a:alphaModFix/>
          </a:blip>
          <a:srcRect b="0" l="0" r="0" t="0"/>
          <a:stretch/>
        </p:blipFill>
        <p:spPr>
          <a:xfrm>
            <a:off x="4926960" y="3051360"/>
            <a:ext cx="3891960" cy="33969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7710" y="87952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Basic floating Point Operations - Floating Multiplication</a:t>
            </a:r>
            <a:endParaRPr/>
          </a:p>
        </p:txBody>
      </p:sp>
      <p:sp>
        <p:nvSpPr>
          <p:cNvPr id="155" name="Google Shape;155;p23"/>
          <p:cNvSpPr txBox="1"/>
          <p:nvPr>
            <p:ph idx="1" type="body"/>
          </p:nvPr>
        </p:nvSpPr>
        <p:spPr>
          <a:xfrm>
            <a:off x="318950" y="2024625"/>
            <a:ext cx="8059200" cy="2903100"/>
          </a:xfrm>
          <a:prstGeom prst="rect">
            <a:avLst/>
          </a:prstGeom>
        </p:spPr>
        <p:txBody>
          <a:bodyPr anchorCtr="0" anchor="t" bIns="0" lIns="0" spcFirstLastPara="1" rIns="0" wrap="square" tIns="0">
            <a:normAutofit/>
          </a:bodyPr>
          <a:lstStyle/>
          <a:p>
            <a:pPr indent="-298450" lvl="0" marL="457200" rtl="0" algn="l">
              <a:lnSpc>
                <a:spcPct val="115000"/>
              </a:lnSpc>
              <a:spcBef>
                <a:spcPts val="1200"/>
              </a:spcBef>
              <a:spcAft>
                <a:spcPts val="0"/>
              </a:spcAft>
              <a:buClr>
                <a:schemeClr val="dk1"/>
              </a:buClr>
              <a:buSzPts val="1100"/>
              <a:buChar char="●"/>
            </a:pPr>
            <a:r>
              <a:rPr lang="de-DE"/>
              <a:t>In the code snippet </a:t>
            </a:r>
            <a:r>
              <a:rPr lang="de-DE">
                <a:solidFill>
                  <a:srgbClr val="E69138"/>
                </a:solidFill>
              </a:rPr>
              <a:t>(left image)</a:t>
            </a:r>
            <a:r>
              <a:rPr lang="de-DE"/>
              <a:t>, it is evident that the floating-point numbers passed in A and B are first decomposed into their components.</a:t>
            </a:r>
            <a:endParaRPr/>
          </a:p>
          <a:p>
            <a:pPr indent="-298450" lvl="0" marL="457200" rtl="0" algn="l">
              <a:lnSpc>
                <a:spcPct val="115000"/>
              </a:lnSpc>
              <a:spcBef>
                <a:spcPts val="0"/>
              </a:spcBef>
              <a:spcAft>
                <a:spcPts val="0"/>
              </a:spcAft>
              <a:buClr>
                <a:schemeClr val="dk1"/>
              </a:buClr>
              <a:buSzPts val="1100"/>
              <a:buChar char="●"/>
            </a:pPr>
            <a:r>
              <a:rPr lang="de-DE"/>
              <a:t>Subsequently, based on these components, all calculations are performed </a:t>
            </a:r>
            <a:r>
              <a:rPr lang="de-DE">
                <a:solidFill>
                  <a:srgbClr val="E69138"/>
                </a:solidFill>
              </a:rPr>
              <a:t>(right image)</a:t>
            </a:r>
            <a:r>
              <a:rPr lang="de-DE"/>
              <a:t>. </a:t>
            </a:r>
            <a:endParaRPr/>
          </a:p>
          <a:p>
            <a:pPr indent="-298450" lvl="0" marL="457200" rtl="0" algn="l">
              <a:lnSpc>
                <a:spcPct val="115000"/>
              </a:lnSpc>
              <a:spcBef>
                <a:spcPts val="0"/>
              </a:spcBef>
              <a:spcAft>
                <a:spcPts val="0"/>
              </a:spcAft>
              <a:buClr>
                <a:schemeClr val="dk1"/>
              </a:buClr>
              <a:buSzPts val="1100"/>
              <a:buChar char="●"/>
            </a:pPr>
            <a:r>
              <a:rPr lang="de-DE"/>
              <a:t>Exponents are added unless overflow occurs. </a:t>
            </a:r>
            <a:endParaRPr/>
          </a:p>
          <a:p>
            <a:pPr indent="-298450" lvl="0" marL="457200" rtl="0" algn="l">
              <a:lnSpc>
                <a:spcPct val="115000"/>
              </a:lnSpc>
              <a:spcBef>
                <a:spcPts val="0"/>
              </a:spcBef>
              <a:spcAft>
                <a:spcPts val="0"/>
              </a:spcAft>
              <a:buClr>
                <a:schemeClr val="dk1"/>
              </a:buClr>
              <a:buSzPts val="1100"/>
              <a:buChar char="●"/>
            </a:pPr>
            <a:r>
              <a:rPr lang="de-DE"/>
              <a:t>Mantissas are multiplied.</a:t>
            </a:r>
            <a:endParaRPr/>
          </a:p>
          <a:p>
            <a:pPr indent="-298450" lvl="0" marL="457200" rtl="0" algn="l">
              <a:lnSpc>
                <a:spcPct val="115000"/>
              </a:lnSpc>
              <a:spcBef>
                <a:spcPts val="0"/>
              </a:spcBef>
              <a:spcAft>
                <a:spcPts val="0"/>
              </a:spcAft>
              <a:buClr>
                <a:schemeClr val="dk1"/>
              </a:buClr>
              <a:buSzPts val="1100"/>
              <a:buChar char="●"/>
            </a:pPr>
            <a:r>
              <a:rPr lang="de-DE"/>
              <a:t>New sign is calculated using XOR.</a:t>
            </a:r>
            <a:endParaRPr/>
          </a:p>
          <a:p>
            <a:pPr indent="-298450" lvl="0" marL="457200" rtl="0" algn="l">
              <a:lnSpc>
                <a:spcPct val="115000"/>
              </a:lnSpc>
              <a:spcBef>
                <a:spcPts val="0"/>
              </a:spcBef>
              <a:spcAft>
                <a:spcPts val="0"/>
              </a:spcAft>
              <a:buClr>
                <a:schemeClr val="dk1"/>
              </a:buClr>
              <a:buSzPts val="1100"/>
              <a:buChar char="●"/>
            </a:pPr>
            <a:r>
              <a:rPr lang="de-DE"/>
              <a:t>Finally, in the variable "result," everything is reassembled in the correct order.</a:t>
            </a:r>
            <a:endParaRPr/>
          </a:p>
        </p:txBody>
      </p:sp>
      <p:pic>
        <p:nvPicPr>
          <p:cNvPr id="156" name="Google Shape;156;p23"/>
          <p:cNvPicPr preferRelativeResize="0"/>
          <p:nvPr/>
        </p:nvPicPr>
        <p:blipFill rotWithShape="1">
          <a:blip r:embed="rId3">
            <a:alphaModFix/>
          </a:blip>
          <a:srcRect b="0" l="0" r="11847" t="0"/>
          <a:stretch/>
        </p:blipFill>
        <p:spPr>
          <a:xfrm>
            <a:off x="318950" y="5065775"/>
            <a:ext cx="1965100" cy="1253475"/>
          </a:xfrm>
          <a:prstGeom prst="rect">
            <a:avLst/>
          </a:prstGeom>
          <a:noFill/>
          <a:ln>
            <a:noFill/>
          </a:ln>
        </p:spPr>
      </p:pic>
      <p:pic>
        <p:nvPicPr>
          <p:cNvPr id="157" name="Google Shape;157;p23"/>
          <p:cNvPicPr preferRelativeResize="0"/>
          <p:nvPr/>
        </p:nvPicPr>
        <p:blipFill rotWithShape="1">
          <a:blip r:embed="rId4">
            <a:alphaModFix/>
          </a:blip>
          <a:srcRect b="0" l="3781" r="0" t="0"/>
          <a:stretch/>
        </p:blipFill>
        <p:spPr>
          <a:xfrm>
            <a:off x="2528175" y="5065775"/>
            <a:ext cx="6384501" cy="125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8960" y="99432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Vectorization in Verilog</a:t>
            </a:r>
            <a:endParaRPr/>
          </a:p>
        </p:txBody>
      </p:sp>
      <p:sp>
        <p:nvSpPr>
          <p:cNvPr id="164" name="Google Shape;164;p24"/>
          <p:cNvSpPr txBox="1"/>
          <p:nvPr>
            <p:ph idx="1" type="body"/>
          </p:nvPr>
        </p:nvSpPr>
        <p:spPr>
          <a:xfrm>
            <a:off x="318950" y="1762200"/>
            <a:ext cx="8508600" cy="3349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Although Verilog offers multidimensional registers (equivalent to arrays) it is more practical to use one-dimensional registers as often as possible.This is because Verilog only allows multidimensional registers within modules but does not permit them to be used as output or input registers. Therefore, using them always necessitates a highly intricate conversion. Thus, a register often takes the form: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We hereby use parameters (which are constant values) to define the length of the vector. </a:t>
            </a:r>
            <a:r>
              <a:rPr lang="de-DE">
                <a:solidFill>
                  <a:schemeClr val="dk1"/>
                </a:solidFill>
              </a:rPr>
              <a:t>This has the same semantic meaning as the explicit definition of </a:t>
            </a:r>
            <a:r>
              <a:rPr lang="de-DE">
                <a:solidFill>
                  <a:srgbClr val="188038"/>
                </a:solidFill>
                <a:latin typeface="Roboto Mono"/>
                <a:ea typeface="Roboto Mono"/>
                <a:cs typeface="Roboto Mono"/>
                <a:sym typeface="Roboto Mono"/>
              </a:rPr>
              <a:t>A_clone</a:t>
            </a:r>
            <a:r>
              <a:rPr lang="de-DE">
                <a:solidFill>
                  <a:schemeClr val="dk1"/>
                </a:solidFill>
              </a:rPr>
              <a:t>.</a:t>
            </a:r>
            <a:endParaRPr/>
          </a:p>
        </p:txBody>
      </p:sp>
      <p:pic>
        <p:nvPicPr>
          <p:cNvPr id="165" name="Google Shape;165;p24"/>
          <p:cNvPicPr preferRelativeResize="0"/>
          <p:nvPr/>
        </p:nvPicPr>
        <p:blipFill>
          <a:blip r:embed="rId3">
            <a:alphaModFix/>
          </a:blip>
          <a:stretch>
            <a:fillRect/>
          </a:stretch>
        </p:blipFill>
        <p:spPr>
          <a:xfrm>
            <a:off x="318950" y="3472075"/>
            <a:ext cx="6992499" cy="983800"/>
          </a:xfrm>
          <a:prstGeom prst="rect">
            <a:avLst/>
          </a:prstGeom>
          <a:noFill/>
          <a:ln>
            <a:noFill/>
          </a:ln>
        </p:spPr>
      </p:pic>
      <p:pic>
        <p:nvPicPr>
          <p:cNvPr id="166" name="Google Shape;166;p24"/>
          <p:cNvPicPr preferRelativeResize="0"/>
          <p:nvPr/>
        </p:nvPicPr>
        <p:blipFill>
          <a:blip r:embed="rId4">
            <a:alphaModFix/>
          </a:blip>
          <a:stretch>
            <a:fillRect/>
          </a:stretch>
        </p:blipFill>
        <p:spPr>
          <a:xfrm>
            <a:off x="3122950" y="5163950"/>
            <a:ext cx="5369224" cy="1370600"/>
          </a:xfrm>
          <a:prstGeom prst="rect">
            <a:avLst/>
          </a:prstGeom>
          <a:noFill/>
          <a:ln>
            <a:noFill/>
          </a:ln>
        </p:spPr>
      </p:pic>
      <p:sp>
        <p:nvSpPr>
          <p:cNvPr id="167" name="Google Shape;167;p24"/>
          <p:cNvSpPr txBox="1"/>
          <p:nvPr/>
        </p:nvSpPr>
        <p:spPr>
          <a:xfrm>
            <a:off x="238450" y="5111400"/>
            <a:ext cx="2884500" cy="14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sz="1800"/>
              <a:t>indexing is achieved by using </a:t>
            </a:r>
            <a:r>
              <a:rPr lang="de-DE" sz="1800">
                <a:solidFill>
                  <a:srgbClr val="188038"/>
                </a:solidFill>
                <a:latin typeface="Roboto Mono"/>
                <a:ea typeface="Roboto Mono"/>
                <a:cs typeface="Roboto Mono"/>
                <a:sym typeface="Roboto Mono"/>
              </a:rPr>
              <a:t>[x +: 32]</a:t>
            </a:r>
            <a:r>
              <a:rPr lang="de-DE" sz="1800"/>
              <a:t> syntax. This means indexing the next 32 bits starting from x</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8950" y="994325"/>
            <a:ext cx="8508600" cy="768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Vector Multiplication &amp; Addition</a:t>
            </a:r>
            <a:endParaRPr/>
          </a:p>
        </p:txBody>
      </p:sp>
      <p:sp>
        <p:nvSpPr>
          <p:cNvPr id="174" name="Google Shape;174;p25"/>
          <p:cNvSpPr txBox="1"/>
          <p:nvPr>
            <p:ph idx="1" type="body"/>
          </p:nvPr>
        </p:nvSpPr>
        <p:spPr>
          <a:xfrm>
            <a:off x="318960" y="1762200"/>
            <a:ext cx="8508600" cy="4699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de-DE"/>
              <a:t>Both vector multiplication and vector addition involve element-wise computation of corresponding 32-bit numbers in two vectors of the same length.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Therefore, their operation involves iterating over the number of elements in a vector, applying the appropriate floating-point operation explained in the previous slides to two elements, and storing the result in the output wire at the appropriate position.</a:t>
            </a:r>
            <a:endParaRPr/>
          </a:p>
        </p:txBody>
      </p:sp>
      <p:pic>
        <p:nvPicPr>
          <p:cNvPr id="175" name="Google Shape;175;p25"/>
          <p:cNvPicPr preferRelativeResize="0"/>
          <p:nvPr/>
        </p:nvPicPr>
        <p:blipFill>
          <a:blip r:embed="rId3">
            <a:alphaModFix/>
          </a:blip>
          <a:stretch>
            <a:fillRect/>
          </a:stretch>
        </p:blipFill>
        <p:spPr>
          <a:xfrm>
            <a:off x="318950" y="3518350"/>
            <a:ext cx="7274226" cy="3016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8960" y="809645"/>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Matrix Multiplication</a:t>
            </a:r>
            <a:endParaRPr/>
          </a:p>
        </p:txBody>
      </p:sp>
      <p:sp>
        <p:nvSpPr>
          <p:cNvPr id="182" name="Google Shape;182;p26"/>
          <p:cNvSpPr txBox="1"/>
          <p:nvPr>
            <p:ph idx="1" type="body"/>
          </p:nvPr>
        </p:nvSpPr>
        <p:spPr>
          <a:xfrm>
            <a:off x="318960" y="1762200"/>
            <a:ext cx="8508600" cy="4699200"/>
          </a:xfrm>
          <a:prstGeom prst="rect">
            <a:avLst/>
          </a:prstGeom>
        </p:spPr>
        <p:txBody>
          <a:bodyPr anchorCtr="0" anchor="t" bIns="0" lIns="0" spcFirstLastPara="1" rIns="0" wrap="square" tIns="0">
            <a:normAutofit/>
          </a:bodyPr>
          <a:lstStyle/>
          <a:p>
            <a:pPr indent="0" lvl="0" marL="0" rtl="0" algn="l">
              <a:lnSpc>
                <a:spcPct val="115000"/>
              </a:lnSpc>
              <a:spcBef>
                <a:spcPts val="1200"/>
              </a:spcBef>
              <a:spcAft>
                <a:spcPts val="0"/>
              </a:spcAft>
              <a:buClr>
                <a:schemeClr val="dk1"/>
              </a:buClr>
              <a:buSzPts val="1100"/>
              <a:buFont typeface="Arial"/>
              <a:buNone/>
            </a:pPr>
            <a:r>
              <a:rPr lang="de-DE"/>
              <a:t>In the implementation of matrix multiplication, iteration is performed over all rows and columns. For each combination of a row from the left matrix and a column from the right matrix, the dot product is applied. </a:t>
            </a:r>
            <a:endParaRPr/>
          </a:p>
          <a:p>
            <a:pPr indent="0" lvl="0" marL="0" rtl="0" algn="l">
              <a:lnSpc>
                <a:spcPct val="115000"/>
              </a:lnSpc>
              <a:spcBef>
                <a:spcPts val="1200"/>
              </a:spcBef>
              <a:spcAft>
                <a:spcPts val="0"/>
              </a:spcAft>
              <a:buClr>
                <a:schemeClr val="dk1"/>
              </a:buClr>
              <a:buSzPts val="1100"/>
              <a:buFont typeface="Arial"/>
              <a:buNone/>
            </a:pPr>
            <a:r>
              <a:rPr lang="de-DE"/>
              <a:t>The parallel implementation below differs from the sequential one in that the sequential version instantiates only one module and fills it sequentially with the respective rows and columns. In contrast, the parallel implementation creates 15 modules for the multiplication of a 3x7 and a 7x5 matrix, each responsible for calculating a scalar product. Therefore, in case of hardware limitations, it is advisable to resort to the sequential variant.</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sz="900">
              <a:solidFill>
                <a:srgbClr val="F8F8F2"/>
              </a:solidFill>
              <a:latin typeface="Roboto Mono"/>
              <a:ea typeface="Roboto Mono"/>
              <a:cs typeface="Roboto Mono"/>
              <a:sym typeface="Roboto Mono"/>
            </a:endParaRPr>
          </a:p>
          <a:p>
            <a:pPr indent="0" lvl="0" marL="0" rtl="0" algn="l">
              <a:spcBef>
                <a:spcPts val="0"/>
              </a:spcBef>
              <a:spcAft>
                <a:spcPts val="0"/>
              </a:spcAft>
              <a:buNone/>
            </a:pPr>
            <a:r>
              <a:t/>
            </a:r>
            <a:endParaRPr/>
          </a:p>
        </p:txBody>
      </p:sp>
      <p:pic>
        <p:nvPicPr>
          <p:cNvPr id="183" name="Google Shape;183;p26"/>
          <p:cNvPicPr preferRelativeResize="0"/>
          <p:nvPr/>
        </p:nvPicPr>
        <p:blipFill>
          <a:blip r:embed="rId3">
            <a:alphaModFix/>
          </a:blip>
          <a:stretch>
            <a:fillRect/>
          </a:stretch>
        </p:blipFill>
        <p:spPr>
          <a:xfrm>
            <a:off x="318950" y="4797575"/>
            <a:ext cx="8508599" cy="16973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7710" y="82907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Flexible modules I</a:t>
            </a:r>
            <a:endParaRPr/>
          </a:p>
        </p:txBody>
      </p:sp>
      <p:sp>
        <p:nvSpPr>
          <p:cNvPr id="190" name="Google Shape;190;p27"/>
          <p:cNvSpPr txBox="1"/>
          <p:nvPr>
            <p:ph idx="1" type="body"/>
          </p:nvPr>
        </p:nvSpPr>
        <p:spPr>
          <a:xfrm>
            <a:off x="318954" y="1762200"/>
            <a:ext cx="5275200" cy="4905300"/>
          </a:xfrm>
          <a:prstGeom prst="rect">
            <a:avLst/>
          </a:prstGeom>
        </p:spPr>
        <p:txBody>
          <a:bodyPr anchorCtr="0" anchor="t" bIns="0" lIns="0" spcFirstLastPara="1" rIns="0" wrap="square" tIns="0">
            <a:normAutofit lnSpcReduction="20000"/>
          </a:bodyPr>
          <a:lstStyle/>
          <a:p>
            <a:pPr indent="-298450" lvl="0" marL="457200" rtl="0" algn="l">
              <a:lnSpc>
                <a:spcPct val="115000"/>
              </a:lnSpc>
              <a:spcBef>
                <a:spcPts val="1200"/>
              </a:spcBef>
              <a:spcAft>
                <a:spcPts val="0"/>
              </a:spcAft>
              <a:buClr>
                <a:schemeClr val="dk1"/>
              </a:buClr>
              <a:buSzPts val="1100"/>
              <a:buChar char="●"/>
            </a:pPr>
            <a:r>
              <a:rPr lang="de-DE"/>
              <a:t>Basic design concept of Flex modules:</a:t>
            </a:r>
            <a:endParaRPr/>
          </a:p>
          <a:p>
            <a:pPr indent="-298450" lvl="1" marL="914400" rtl="0" algn="l">
              <a:lnSpc>
                <a:spcPct val="115000"/>
              </a:lnSpc>
              <a:spcBef>
                <a:spcPts val="0"/>
              </a:spcBef>
              <a:spcAft>
                <a:spcPts val="0"/>
              </a:spcAft>
              <a:buClr>
                <a:schemeClr val="dk1"/>
              </a:buClr>
              <a:buSzPts val="1100"/>
              <a:buChar char="○"/>
            </a:pPr>
            <a:r>
              <a:rPr lang="de-DE"/>
              <a:t>Create a black module with maximum dimensions.</a:t>
            </a:r>
            <a:endParaRPr/>
          </a:p>
          <a:p>
            <a:pPr indent="-298450" lvl="1" marL="914400" rtl="0" algn="l">
              <a:lnSpc>
                <a:spcPct val="115000"/>
              </a:lnSpc>
              <a:spcBef>
                <a:spcPts val="0"/>
              </a:spcBef>
              <a:spcAft>
                <a:spcPts val="0"/>
              </a:spcAft>
              <a:buClr>
                <a:schemeClr val="dk1"/>
              </a:buClr>
              <a:buSzPts val="1100"/>
              <a:buChar char="○"/>
            </a:pPr>
            <a:r>
              <a:rPr lang="de-DE"/>
              <a:t>All layers of the neural network perform calculations within this module.</a:t>
            </a:r>
            <a:endParaRPr/>
          </a:p>
          <a:p>
            <a:pPr indent="-298450" lvl="1" marL="914400" rtl="0" algn="l">
              <a:lnSpc>
                <a:spcPct val="115000"/>
              </a:lnSpc>
              <a:spcBef>
                <a:spcPts val="0"/>
              </a:spcBef>
              <a:spcAft>
                <a:spcPts val="0"/>
              </a:spcAft>
              <a:buClr>
                <a:schemeClr val="dk1"/>
              </a:buClr>
              <a:buSzPts val="1100"/>
              <a:buChar char="○"/>
            </a:pPr>
            <a:r>
              <a:rPr lang="de-DE"/>
              <a:t>calculation is then performed sequentially</a:t>
            </a:r>
            <a:endParaRPr/>
          </a:p>
          <a:p>
            <a:pPr indent="-298450" lvl="1" marL="914400" rtl="0" algn="l">
              <a:lnSpc>
                <a:spcPct val="115000"/>
              </a:lnSpc>
              <a:spcBef>
                <a:spcPts val="0"/>
              </a:spcBef>
              <a:spcAft>
                <a:spcPts val="0"/>
              </a:spcAft>
              <a:buClr>
                <a:schemeClr val="dk1"/>
              </a:buClr>
              <a:buSzPts val="1100"/>
              <a:buChar char="○"/>
            </a:pPr>
            <a:r>
              <a:rPr lang="de-DE"/>
              <a:t>at runtime the concrete dimensions are given hence the calculation can be sped up by not calculating all elements of black module</a:t>
            </a:r>
            <a:endParaRPr/>
          </a:p>
          <a:p>
            <a:pPr indent="-298450" lvl="1" marL="914400" rtl="0" algn="l">
              <a:lnSpc>
                <a:spcPct val="115000"/>
              </a:lnSpc>
              <a:spcBef>
                <a:spcPts val="0"/>
              </a:spcBef>
              <a:spcAft>
                <a:spcPts val="0"/>
              </a:spcAft>
              <a:buClr>
                <a:schemeClr val="dk1"/>
              </a:buClr>
              <a:buSzPts val="1100"/>
              <a:buChar char="○"/>
            </a:pPr>
            <a:r>
              <a:rPr lang="de-DE"/>
              <a:t>Synthesize only one large module.</a:t>
            </a:r>
            <a:endParaRPr/>
          </a:p>
          <a:p>
            <a:pPr indent="0" lvl="0" marL="0" rtl="0" algn="l">
              <a:lnSpc>
                <a:spcPct val="115000"/>
              </a:lnSpc>
              <a:spcBef>
                <a:spcPts val="120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de-DE"/>
              <a:t>Contrasting parallel modules:</a:t>
            </a:r>
            <a:endParaRPr/>
          </a:p>
          <a:p>
            <a:pPr indent="-298450" lvl="1" marL="914400" rtl="0" algn="l">
              <a:lnSpc>
                <a:spcPct val="115000"/>
              </a:lnSpc>
              <a:spcBef>
                <a:spcPts val="0"/>
              </a:spcBef>
              <a:spcAft>
                <a:spcPts val="0"/>
              </a:spcAft>
              <a:buClr>
                <a:schemeClr val="dk1"/>
              </a:buClr>
              <a:buSzPts val="1100"/>
              <a:buChar char="○"/>
            </a:pPr>
            <a:r>
              <a:rPr lang="de-DE"/>
              <a:t>Parallel modules synthesize new circuits for each layer.</a:t>
            </a:r>
            <a:endParaRPr/>
          </a:p>
          <a:p>
            <a:pPr indent="-298450" lvl="1" marL="914400" rtl="0" algn="l">
              <a:lnSpc>
                <a:spcPct val="115000"/>
              </a:lnSpc>
              <a:spcBef>
                <a:spcPts val="0"/>
              </a:spcBef>
              <a:spcAft>
                <a:spcPts val="0"/>
              </a:spcAft>
              <a:buClr>
                <a:schemeClr val="dk1"/>
              </a:buClr>
              <a:buSzPts val="1100"/>
              <a:buChar char="○"/>
            </a:pPr>
            <a:r>
              <a:rPr lang="de-DE"/>
              <a:t>Require more resources, especially in deep neural networks.</a:t>
            </a:r>
            <a:endParaRPr/>
          </a:p>
        </p:txBody>
      </p:sp>
      <p:pic>
        <p:nvPicPr>
          <p:cNvPr id="191" name="Google Shape;191;p27"/>
          <p:cNvPicPr preferRelativeResize="0"/>
          <p:nvPr/>
        </p:nvPicPr>
        <p:blipFill>
          <a:blip r:embed="rId3">
            <a:alphaModFix/>
          </a:blip>
          <a:stretch>
            <a:fillRect/>
          </a:stretch>
        </p:blipFill>
        <p:spPr>
          <a:xfrm>
            <a:off x="5594150" y="1762200"/>
            <a:ext cx="3488026" cy="1934150"/>
          </a:xfrm>
          <a:prstGeom prst="rect">
            <a:avLst/>
          </a:prstGeom>
          <a:noFill/>
          <a:ln>
            <a:noFill/>
          </a:ln>
        </p:spPr>
      </p:pic>
      <p:pic>
        <p:nvPicPr>
          <p:cNvPr id="192" name="Google Shape;192;p27"/>
          <p:cNvPicPr preferRelativeResize="0"/>
          <p:nvPr/>
        </p:nvPicPr>
        <p:blipFill>
          <a:blip r:embed="rId4">
            <a:alphaModFix/>
          </a:blip>
          <a:stretch>
            <a:fillRect/>
          </a:stretch>
        </p:blipFill>
        <p:spPr>
          <a:xfrm>
            <a:off x="5594150" y="5175826"/>
            <a:ext cx="3295377" cy="5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8960" y="83882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a:solidFill>
                  <a:schemeClr val="dk1"/>
                </a:solidFill>
              </a:rPr>
              <a:t>Flexible modules II</a:t>
            </a:r>
            <a:endParaRPr/>
          </a:p>
        </p:txBody>
      </p:sp>
      <p:sp>
        <p:nvSpPr>
          <p:cNvPr id="199" name="Google Shape;199;p28"/>
          <p:cNvSpPr txBox="1"/>
          <p:nvPr>
            <p:ph idx="1" type="body"/>
          </p:nvPr>
        </p:nvSpPr>
        <p:spPr>
          <a:xfrm>
            <a:off x="318960" y="1762200"/>
            <a:ext cx="8508600" cy="46992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de-DE"/>
              <a:t>Basic Differentiation between </a:t>
            </a:r>
            <a:r>
              <a:rPr lang="de-DE"/>
              <a:t>parallel</a:t>
            </a:r>
            <a:r>
              <a:rPr lang="de-DE"/>
              <a:t>, sequential and flex:</a:t>
            </a:r>
            <a:endParaRPr/>
          </a:p>
          <a:p>
            <a:pPr indent="-317500" lvl="0" marL="457200" rtl="0" algn="l">
              <a:spcBef>
                <a:spcPts val="0"/>
              </a:spcBef>
              <a:spcAft>
                <a:spcPts val="0"/>
              </a:spcAft>
              <a:buSzPts val="1400"/>
              <a:buChar char="●"/>
            </a:pPr>
            <a:r>
              <a:rPr lang="de-DE">
                <a:solidFill>
                  <a:srgbClr val="FF0000"/>
                </a:solidFill>
              </a:rPr>
              <a:t>parallel</a:t>
            </a:r>
            <a:r>
              <a:rPr lang="de-DE"/>
              <a:t> is most resource intensive, computes everything in a </a:t>
            </a:r>
            <a:r>
              <a:rPr lang="de-DE"/>
              <a:t>separate</a:t>
            </a:r>
            <a:r>
              <a:rPr lang="de-DE"/>
              <a:t> module</a:t>
            </a:r>
            <a:endParaRPr/>
          </a:p>
          <a:p>
            <a:pPr indent="-317500" lvl="0" marL="457200" rtl="0" algn="l">
              <a:spcBef>
                <a:spcPts val="0"/>
              </a:spcBef>
              <a:spcAft>
                <a:spcPts val="0"/>
              </a:spcAft>
              <a:buSzPts val="1400"/>
              <a:buChar char="●"/>
            </a:pPr>
            <a:r>
              <a:rPr lang="de-DE">
                <a:solidFill>
                  <a:srgbClr val="FF0000"/>
                </a:solidFill>
              </a:rPr>
              <a:t>parallel</a:t>
            </a:r>
            <a:r>
              <a:rPr lang="de-DE"/>
              <a:t> describes calculations inside a </a:t>
            </a:r>
            <a:r>
              <a:rPr lang="de-DE"/>
              <a:t>module</a:t>
            </a:r>
            <a:r>
              <a:rPr lang="de-DE"/>
              <a:t> (e.g: Vector Multiplication)</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solidFill>
                  <a:srgbClr val="1155CC"/>
                </a:solidFill>
              </a:rPr>
              <a:t>sequential</a:t>
            </a:r>
            <a:r>
              <a:rPr lang="de-DE"/>
              <a:t> uses only one module of fixed size and sequentially runs every computation of exactly the same size inside of this module</a:t>
            </a:r>
            <a:endParaRPr/>
          </a:p>
          <a:p>
            <a:pPr indent="-317500" lvl="0" marL="457200" rtl="0" algn="l">
              <a:spcBef>
                <a:spcPts val="0"/>
              </a:spcBef>
              <a:spcAft>
                <a:spcPts val="0"/>
              </a:spcAft>
              <a:buSzPts val="1400"/>
              <a:buChar char="●"/>
            </a:pPr>
            <a:r>
              <a:rPr lang="de-DE">
                <a:solidFill>
                  <a:srgbClr val="1155CC"/>
                </a:solidFill>
              </a:rPr>
              <a:t>sequential</a:t>
            </a:r>
            <a:r>
              <a:rPr lang="de-DE"/>
              <a:t> needs more time but less resources</a:t>
            </a:r>
            <a:endParaRPr/>
          </a:p>
          <a:p>
            <a:pPr indent="-317500" lvl="0" marL="457200" rtl="0" algn="l">
              <a:spcBef>
                <a:spcPts val="0"/>
              </a:spcBef>
              <a:spcAft>
                <a:spcPts val="0"/>
              </a:spcAft>
              <a:buSzPts val="1400"/>
              <a:buChar char="●"/>
            </a:pPr>
            <a:r>
              <a:rPr lang="de-DE">
                <a:solidFill>
                  <a:srgbClr val="1155CC"/>
                </a:solidFill>
              </a:rPr>
              <a:t>sequential</a:t>
            </a:r>
            <a:r>
              <a:rPr lang="de-DE"/>
              <a:t> describes arrangement of </a:t>
            </a:r>
            <a:r>
              <a:rPr lang="de-DE">
                <a:solidFill>
                  <a:schemeClr val="dk1"/>
                </a:solidFill>
              </a:rPr>
              <a:t>calculations</a:t>
            </a:r>
            <a:r>
              <a:rPr lang="de-DE"/>
              <a:t> inside a </a:t>
            </a:r>
            <a:r>
              <a:rPr lang="de-DE"/>
              <a:t>module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solidFill>
                  <a:srgbClr val="00FF00"/>
                </a:solidFill>
              </a:rPr>
              <a:t>flex</a:t>
            </a:r>
            <a:r>
              <a:rPr lang="de-DE"/>
              <a:t> creates one maximum sized module as a place of calculation for all other modules of same type but not same size!</a:t>
            </a:r>
            <a:endParaRPr/>
          </a:p>
          <a:p>
            <a:pPr indent="-317500" lvl="0" marL="457200" rtl="0" algn="l">
              <a:spcBef>
                <a:spcPts val="0"/>
              </a:spcBef>
              <a:spcAft>
                <a:spcPts val="0"/>
              </a:spcAft>
              <a:buSzPts val="1400"/>
              <a:buChar char="●"/>
            </a:pPr>
            <a:r>
              <a:rPr lang="de-DE">
                <a:solidFill>
                  <a:srgbClr val="00FF00"/>
                </a:solidFill>
              </a:rPr>
              <a:t>flex </a:t>
            </a:r>
            <a:r>
              <a:rPr lang="de-DE">
                <a:solidFill>
                  <a:schemeClr val="dk1"/>
                </a:solidFill>
              </a:rPr>
              <a:t>modules</a:t>
            </a:r>
            <a:r>
              <a:rPr lang="de-DE">
                <a:solidFill>
                  <a:srgbClr val="00FF00"/>
                </a:solidFill>
              </a:rPr>
              <a:t> </a:t>
            </a:r>
            <a:r>
              <a:rPr lang="de-DE"/>
              <a:t>need drastically less resources i</a:t>
            </a:r>
            <a:r>
              <a:rPr lang="de-DE">
                <a:solidFill>
                  <a:schemeClr val="dk1"/>
                </a:solidFill>
              </a:rPr>
              <a:t>n most cases</a:t>
            </a:r>
            <a:endParaRPr/>
          </a:p>
          <a:p>
            <a:pPr indent="-317500" lvl="0" marL="457200" rtl="0" algn="l">
              <a:spcBef>
                <a:spcPts val="0"/>
              </a:spcBef>
              <a:spcAft>
                <a:spcPts val="0"/>
              </a:spcAft>
              <a:buSzPts val="1400"/>
              <a:buChar char="●"/>
            </a:pPr>
            <a:r>
              <a:rPr lang="de-DE">
                <a:solidFill>
                  <a:srgbClr val="00FF00"/>
                </a:solidFill>
              </a:rPr>
              <a:t>flex</a:t>
            </a:r>
            <a:r>
              <a:rPr lang="de-DE"/>
              <a:t> describes arrangement of multiple modules and layers (hence affects a different layer)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8960" y="99432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Neural network (layer)</a:t>
            </a:r>
            <a:endParaRPr/>
          </a:p>
        </p:txBody>
      </p:sp>
      <p:sp>
        <p:nvSpPr>
          <p:cNvPr id="206" name="Google Shape;206;p29"/>
          <p:cNvSpPr txBox="1"/>
          <p:nvPr>
            <p:ph idx="1" type="body"/>
          </p:nvPr>
        </p:nvSpPr>
        <p:spPr>
          <a:xfrm>
            <a:off x="318950" y="1475700"/>
            <a:ext cx="8253600" cy="37161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de-DE"/>
              <a:t>Fundamental structure of a Neural Network is a cycle.</a:t>
            </a:r>
            <a:endParaRPr/>
          </a:p>
          <a:p>
            <a:pPr indent="-298450" lvl="0" marL="457200" rtl="0" algn="l">
              <a:lnSpc>
                <a:spcPct val="115000"/>
              </a:lnSpc>
              <a:spcBef>
                <a:spcPts val="0"/>
              </a:spcBef>
              <a:spcAft>
                <a:spcPts val="0"/>
              </a:spcAft>
              <a:buClr>
                <a:schemeClr val="dk1"/>
              </a:buClr>
              <a:buSzPts val="1100"/>
              <a:buChar char="●"/>
            </a:pPr>
            <a:r>
              <a:rPr lang="de-DE"/>
              <a:t>Process:</a:t>
            </a:r>
            <a:endParaRPr/>
          </a:p>
          <a:p>
            <a:pPr indent="-298450" lvl="1" marL="914400" rtl="0" algn="l">
              <a:lnSpc>
                <a:spcPct val="115000"/>
              </a:lnSpc>
              <a:spcBef>
                <a:spcPts val="0"/>
              </a:spcBef>
              <a:spcAft>
                <a:spcPts val="0"/>
              </a:spcAft>
              <a:buClr>
                <a:schemeClr val="dk1"/>
              </a:buClr>
              <a:buSzPts val="1100"/>
              <a:buChar char="○"/>
            </a:pPr>
            <a:r>
              <a:rPr lang="de-DE"/>
              <a:t>Input data stored as a vector.</a:t>
            </a:r>
            <a:endParaRPr/>
          </a:p>
          <a:p>
            <a:pPr indent="-298450" lvl="1" marL="914400" rtl="0" algn="l">
              <a:lnSpc>
                <a:spcPct val="115000"/>
              </a:lnSpc>
              <a:spcBef>
                <a:spcPts val="0"/>
              </a:spcBef>
              <a:spcAft>
                <a:spcPts val="0"/>
              </a:spcAft>
              <a:buClr>
                <a:schemeClr val="dk1"/>
              </a:buClr>
              <a:buSzPts val="1100"/>
              <a:buChar char="○"/>
            </a:pPr>
            <a:r>
              <a:rPr lang="de-DE"/>
              <a:t>Apply matrix multiplication, corresponding to multiplication of inputs with neuron weights. </a:t>
            </a:r>
            <a:r>
              <a:rPr lang="de-DE">
                <a:solidFill>
                  <a:srgbClr val="E69138"/>
                </a:solidFill>
              </a:rPr>
              <a:t>(line 1 of code snippet)</a:t>
            </a:r>
            <a:endParaRPr>
              <a:solidFill>
                <a:srgbClr val="E69138"/>
              </a:solidFill>
            </a:endParaRPr>
          </a:p>
          <a:p>
            <a:pPr indent="-298450" lvl="1" marL="914400" rtl="0" algn="l">
              <a:lnSpc>
                <a:spcPct val="115000"/>
              </a:lnSpc>
              <a:spcBef>
                <a:spcPts val="0"/>
              </a:spcBef>
              <a:spcAft>
                <a:spcPts val="0"/>
              </a:spcAft>
              <a:buClr>
                <a:schemeClr val="dk1"/>
              </a:buClr>
              <a:buSzPts val="1100"/>
              <a:buChar char="○"/>
            </a:pPr>
            <a:r>
              <a:rPr lang="de-DE"/>
              <a:t>Add bias to result sums. </a:t>
            </a:r>
            <a:r>
              <a:rPr lang="de-DE">
                <a:solidFill>
                  <a:srgbClr val="E69138"/>
                </a:solidFill>
              </a:rPr>
              <a:t>(line 2 of code snippet)</a:t>
            </a:r>
            <a:endParaRPr>
              <a:solidFill>
                <a:srgbClr val="E69138"/>
              </a:solidFill>
            </a:endParaRPr>
          </a:p>
          <a:p>
            <a:pPr indent="-298450" lvl="1" marL="914400" rtl="0" algn="l">
              <a:lnSpc>
                <a:spcPct val="115000"/>
              </a:lnSpc>
              <a:spcBef>
                <a:spcPts val="0"/>
              </a:spcBef>
              <a:spcAft>
                <a:spcPts val="0"/>
              </a:spcAft>
              <a:buClr>
                <a:schemeClr val="dk1"/>
              </a:buClr>
              <a:buSzPts val="1100"/>
              <a:buChar char="○"/>
            </a:pPr>
            <a:r>
              <a:rPr lang="de-DE"/>
              <a:t>Feed results into an activation function. </a:t>
            </a:r>
            <a:r>
              <a:rPr lang="de-DE">
                <a:solidFill>
                  <a:srgbClr val="E69138"/>
                </a:solidFill>
              </a:rPr>
              <a:t>(line 3-8 of code snippet)</a:t>
            </a:r>
            <a:endParaRPr>
              <a:solidFill>
                <a:srgbClr val="E69138"/>
              </a:solidFill>
            </a:endParaRPr>
          </a:p>
          <a:p>
            <a:pPr indent="-298450" lvl="1" marL="914400" rtl="0" algn="l">
              <a:lnSpc>
                <a:spcPct val="115000"/>
              </a:lnSpc>
              <a:spcBef>
                <a:spcPts val="0"/>
              </a:spcBef>
              <a:spcAft>
                <a:spcPts val="0"/>
              </a:spcAft>
              <a:buClr>
                <a:schemeClr val="dk1"/>
              </a:buClr>
              <a:buSzPts val="1100"/>
              <a:buChar char="○"/>
            </a:pPr>
            <a:r>
              <a:rPr lang="de-DE"/>
              <a:t>Output becomes data for the next layer.</a:t>
            </a:r>
            <a:endParaRPr/>
          </a:p>
          <a:p>
            <a:pPr indent="-298450" lvl="0" marL="457200" rtl="0" algn="l">
              <a:lnSpc>
                <a:spcPct val="115000"/>
              </a:lnSpc>
              <a:spcBef>
                <a:spcPts val="0"/>
              </a:spcBef>
              <a:spcAft>
                <a:spcPts val="0"/>
              </a:spcAft>
              <a:buClr>
                <a:schemeClr val="dk1"/>
              </a:buClr>
              <a:buSzPts val="1100"/>
              <a:buChar char="●"/>
            </a:pPr>
            <a:r>
              <a:rPr lang="de-DE"/>
              <a:t>Repeat this process until the last layer is reached.</a:t>
            </a:r>
            <a:endParaRPr/>
          </a:p>
          <a:p>
            <a:pPr indent="-298450" lvl="0" marL="457200" rtl="0" algn="l">
              <a:lnSpc>
                <a:spcPct val="115000"/>
              </a:lnSpc>
              <a:spcBef>
                <a:spcPts val="0"/>
              </a:spcBef>
              <a:spcAft>
                <a:spcPts val="0"/>
              </a:spcAft>
              <a:buClr>
                <a:schemeClr val="dk1"/>
              </a:buClr>
              <a:buSzPts val="1100"/>
              <a:buChar char="●"/>
            </a:pPr>
            <a:r>
              <a:rPr lang="de-DE"/>
              <a:t>Applies to both general neural networks and our Verilog-implemented neural network.</a:t>
            </a:r>
            <a:endParaRPr/>
          </a:p>
        </p:txBody>
      </p:sp>
      <p:pic>
        <p:nvPicPr>
          <p:cNvPr id="207" name="Google Shape;207;p29"/>
          <p:cNvPicPr preferRelativeResize="0"/>
          <p:nvPr/>
        </p:nvPicPr>
        <p:blipFill>
          <a:blip r:embed="rId3">
            <a:alphaModFix/>
          </a:blip>
          <a:stretch>
            <a:fillRect/>
          </a:stretch>
        </p:blipFill>
        <p:spPr>
          <a:xfrm>
            <a:off x="360738" y="5124674"/>
            <a:ext cx="8170025" cy="152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8960" y="576395"/>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Activation functions I</a:t>
            </a:r>
            <a:endParaRPr/>
          </a:p>
        </p:txBody>
      </p:sp>
      <p:sp>
        <p:nvSpPr>
          <p:cNvPr id="214" name="Google Shape;214;p30"/>
          <p:cNvSpPr txBox="1"/>
          <p:nvPr>
            <p:ph idx="1" type="body"/>
          </p:nvPr>
        </p:nvSpPr>
        <p:spPr>
          <a:xfrm>
            <a:off x="318950" y="1342450"/>
            <a:ext cx="8508600" cy="47400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de-DE"/>
              <a:t>Activation functions often rely on the exponential function.</a:t>
            </a:r>
            <a:endParaRPr/>
          </a:p>
          <a:p>
            <a:pPr indent="-298450" lvl="0" marL="457200" rtl="0" algn="l">
              <a:lnSpc>
                <a:spcPct val="115000"/>
              </a:lnSpc>
              <a:spcBef>
                <a:spcPts val="0"/>
              </a:spcBef>
              <a:spcAft>
                <a:spcPts val="0"/>
              </a:spcAft>
              <a:buClr>
                <a:schemeClr val="dk1"/>
              </a:buClr>
              <a:buSzPts val="1100"/>
              <a:buChar char="●"/>
            </a:pPr>
            <a:r>
              <a:rPr lang="de-DE"/>
              <a:t>Exact calculation of the exponential function is challenging.</a:t>
            </a:r>
            <a:endParaRPr/>
          </a:p>
          <a:p>
            <a:pPr indent="-298450" lvl="0" marL="457200" rtl="0" algn="l">
              <a:lnSpc>
                <a:spcPct val="115000"/>
              </a:lnSpc>
              <a:spcBef>
                <a:spcPts val="0"/>
              </a:spcBef>
              <a:spcAft>
                <a:spcPts val="0"/>
              </a:spcAft>
              <a:buClr>
                <a:schemeClr val="dk1"/>
              </a:buClr>
              <a:buSzPts val="1100"/>
              <a:buChar char="●"/>
            </a:pPr>
            <a:r>
              <a:rPr lang="de-DE"/>
              <a:t>therefore</a:t>
            </a:r>
            <a:r>
              <a:rPr lang="de-DE"/>
              <a:t> an Approximation is necessary.</a:t>
            </a:r>
            <a:endParaRPr/>
          </a:p>
          <a:p>
            <a:pPr indent="-298450" lvl="0" marL="457200" rtl="0" algn="l">
              <a:lnSpc>
                <a:spcPct val="115000"/>
              </a:lnSpc>
              <a:spcBef>
                <a:spcPts val="0"/>
              </a:spcBef>
              <a:spcAft>
                <a:spcPts val="0"/>
              </a:spcAft>
              <a:buClr>
                <a:schemeClr val="dk1"/>
              </a:buClr>
              <a:buSzPts val="1100"/>
              <a:buChar char="●"/>
            </a:pPr>
            <a:r>
              <a:rPr lang="de-DE"/>
              <a:t>the approximation utilizes the Taylor polynomial up to the fifth term for estimation </a:t>
            </a:r>
            <a:r>
              <a:rPr lang="de-DE">
                <a:solidFill>
                  <a:srgbClr val="E69138"/>
                </a:solidFill>
              </a:rPr>
              <a:t>(formula is shown above)</a:t>
            </a:r>
            <a:r>
              <a:rPr lang="de-DE"/>
              <a:t>.</a:t>
            </a:r>
            <a:endParaRPr/>
          </a:p>
          <a:p>
            <a:pPr indent="-298450" lvl="0" marL="457200" rtl="0" algn="l">
              <a:lnSpc>
                <a:spcPct val="115000"/>
              </a:lnSpc>
              <a:spcBef>
                <a:spcPts val="0"/>
              </a:spcBef>
              <a:spcAft>
                <a:spcPts val="0"/>
              </a:spcAft>
              <a:buClr>
                <a:schemeClr val="dk1"/>
              </a:buClr>
              <a:buSzPts val="1100"/>
              <a:buChar char="●"/>
            </a:pPr>
            <a:r>
              <a:rPr lang="de-DE"/>
              <a:t>The calculation requires the explicit definition of constants in the denominators </a:t>
            </a:r>
            <a:r>
              <a:rPr lang="de-DE">
                <a:solidFill>
                  <a:srgbClr val="E69138"/>
                </a:solidFill>
              </a:rPr>
              <a:t>(left image)</a:t>
            </a:r>
            <a:r>
              <a:rPr lang="de-DE"/>
              <a:t>. </a:t>
            </a:r>
            <a:endParaRPr/>
          </a:p>
          <a:p>
            <a:pPr indent="-298450" lvl="0" marL="457200" rtl="0" algn="l">
              <a:lnSpc>
                <a:spcPct val="115000"/>
              </a:lnSpc>
              <a:spcBef>
                <a:spcPts val="0"/>
              </a:spcBef>
              <a:spcAft>
                <a:spcPts val="0"/>
              </a:spcAft>
              <a:buClr>
                <a:schemeClr val="dk1"/>
              </a:buClr>
              <a:buSzPts val="1100"/>
              <a:buChar char="●"/>
            </a:pPr>
            <a:r>
              <a:rPr lang="de-DE"/>
              <a:t>Based on this, all terms are then computed and summed up </a:t>
            </a:r>
            <a:r>
              <a:rPr lang="de-DE">
                <a:solidFill>
                  <a:srgbClr val="E69138"/>
                </a:solidFill>
              </a:rPr>
              <a:t>(right image)</a:t>
            </a:r>
            <a:r>
              <a:rPr lang="de-DE"/>
              <a:t>.</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pic>
        <p:nvPicPr>
          <p:cNvPr id="215" name="Google Shape;215;p30"/>
          <p:cNvPicPr preferRelativeResize="0"/>
          <p:nvPr/>
        </p:nvPicPr>
        <p:blipFill rotWithShape="1">
          <a:blip r:embed="rId3">
            <a:alphaModFix/>
          </a:blip>
          <a:srcRect b="15015" l="0" r="0" t="18220"/>
          <a:stretch/>
        </p:blipFill>
        <p:spPr>
          <a:xfrm>
            <a:off x="513375" y="1466950"/>
            <a:ext cx="6187350" cy="690075"/>
          </a:xfrm>
          <a:prstGeom prst="rect">
            <a:avLst/>
          </a:prstGeom>
          <a:noFill/>
          <a:ln>
            <a:noFill/>
          </a:ln>
        </p:spPr>
      </p:pic>
      <p:pic>
        <p:nvPicPr>
          <p:cNvPr id="216" name="Google Shape;216;p30"/>
          <p:cNvPicPr preferRelativeResize="0"/>
          <p:nvPr/>
        </p:nvPicPr>
        <p:blipFill>
          <a:blip r:embed="rId4">
            <a:alphaModFix/>
          </a:blip>
          <a:stretch>
            <a:fillRect/>
          </a:stretch>
        </p:blipFill>
        <p:spPr>
          <a:xfrm>
            <a:off x="4558400" y="4725450"/>
            <a:ext cx="3654474" cy="1861501"/>
          </a:xfrm>
          <a:prstGeom prst="rect">
            <a:avLst/>
          </a:prstGeom>
          <a:noFill/>
          <a:ln>
            <a:noFill/>
          </a:ln>
        </p:spPr>
      </p:pic>
      <p:pic>
        <p:nvPicPr>
          <p:cNvPr id="217" name="Google Shape;217;p30"/>
          <p:cNvPicPr preferRelativeResize="0"/>
          <p:nvPr/>
        </p:nvPicPr>
        <p:blipFill>
          <a:blip r:embed="rId5">
            <a:alphaModFix/>
          </a:blip>
          <a:stretch>
            <a:fillRect/>
          </a:stretch>
        </p:blipFill>
        <p:spPr>
          <a:xfrm>
            <a:off x="513375" y="4725449"/>
            <a:ext cx="3453815" cy="1861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317700" y="1525925"/>
            <a:ext cx="4794600" cy="5122200"/>
          </a:xfrm>
          <a:prstGeom prst="rect">
            <a:avLst/>
          </a:prstGeom>
        </p:spPr>
        <p:txBody>
          <a:bodyPr anchorCtr="0" anchor="t" bIns="0" lIns="0" spcFirstLastPara="1" rIns="0" wrap="square" tIns="0">
            <a:normAutofit lnSpcReduction="10000"/>
          </a:bodyPr>
          <a:lstStyle/>
          <a:p>
            <a:pPr indent="-342900" lvl="0" marL="457200" rtl="0" algn="l">
              <a:lnSpc>
                <a:spcPct val="115000"/>
              </a:lnSpc>
              <a:spcBef>
                <a:spcPts val="1200"/>
              </a:spcBef>
              <a:spcAft>
                <a:spcPts val="0"/>
              </a:spcAft>
              <a:buClr>
                <a:schemeClr val="dk1"/>
              </a:buClr>
              <a:buSzPts val="1800"/>
              <a:buChar char="●"/>
            </a:pPr>
            <a:r>
              <a:rPr b="1" lang="de-DE">
                <a:solidFill>
                  <a:schemeClr val="dk1"/>
                </a:solidFill>
              </a:rPr>
              <a:t>Sigmoid Function:</a:t>
            </a:r>
            <a:endParaRPr b="1">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Approximated using the formula 1/(1+abs(x)).</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de-DE">
                <a:solidFill>
                  <a:schemeClr val="dk1"/>
                </a:solidFill>
              </a:rPr>
              <a:t>Tanh Function:</a:t>
            </a:r>
            <a:endParaRPr b="1">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calculated using the formula mentioned below.</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Relies on the exponential function approximation from the previous slide.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b="1" lang="de-DE">
                <a:solidFill>
                  <a:schemeClr val="dk1"/>
                </a:solidFill>
              </a:rPr>
              <a:t>ReLU Function:</a:t>
            </a:r>
            <a:endParaRPr b="1">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Implemented to check the sign bit.</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Sets the floating-point value to 0 if the sign bit is set.</a:t>
            </a:r>
            <a:endParaRPr/>
          </a:p>
        </p:txBody>
      </p:sp>
      <p:sp>
        <p:nvSpPr>
          <p:cNvPr id="224" name="Google Shape;224;p31"/>
          <p:cNvSpPr txBox="1"/>
          <p:nvPr>
            <p:ph type="title"/>
          </p:nvPr>
        </p:nvSpPr>
        <p:spPr>
          <a:xfrm>
            <a:off x="318960" y="576395"/>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Activation functions II</a:t>
            </a:r>
            <a:endParaRPr/>
          </a:p>
        </p:txBody>
      </p:sp>
      <p:pic>
        <p:nvPicPr>
          <p:cNvPr id="225" name="Google Shape;225;p31"/>
          <p:cNvPicPr preferRelativeResize="0"/>
          <p:nvPr/>
        </p:nvPicPr>
        <p:blipFill>
          <a:blip r:embed="rId3">
            <a:alphaModFix/>
          </a:blip>
          <a:stretch>
            <a:fillRect/>
          </a:stretch>
        </p:blipFill>
        <p:spPr>
          <a:xfrm>
            <a:off x="5355630" y="1448225"/>
            <a:ext cx="3314050" cy="3424976"/>
          </a:xfrm>
          <a:prstGeom prst="rect">
            <a:avLst/>
          </a:prstGeom>
          <a:noFill/>
          <a:ln>
            <a:noFill/>
          </a:ln>
        </p:spPr>
      </p:pic>
      <p:pic>
        <p:nvPicPr>
          <p:cNvPr id="226" name="Google Shape;226;p31"/>
          <p:cNvPicPr preferRelativeResize="0"/>
          <p:nvPr/>
        </p:nvPicPr>
        <p:blipFill>
          <a:blip r:embed="rId4">
            <a:alphaModFix/>
          </a:blip>
          <a:stretch>
            <a:fillRect/>
          </a:stretch>
        </p:blipFill>
        <p:spPr>
          <a:xfrm>
            <a:off x="1464100" y="3965500"/>
            <a:ext cx="1782201" cy="108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idx="1" type="body"/>
          </p:nvPr>
        </p:nvSpPr>
        <p:spPr>
          <a:xfrm>
            <a:off x="317700" y="1616400"/>
            <a:ext cx="5630700" cy="4613700"/>
          </a:xfrm>
          <a:prstGeom prst="rect">
            <a:avLst/>
          </a:prstGeom>
        </p:spPr>
        <p:txBody>
          <a:bodyPr anchorCtr="0" anchor="t" bIns="0" lIns="0" spcFirstLastPara="1" rIns="0" wrap="square" tIns="0">
            <a:normAutofit/>
          </a:bodyPr>
          <a:lstStyle/>
          <a:p>
            <a:pPr indent="-342900" lvl="0" marL="457200" rtl="0" algn="l">
              <a:lnSpc>
                <a:spcPct val="115000"/>
              </a:lnSpc>
              <a:spcBef>
                <a:spcPts val="1200"/>
              </a:spcBef>
              <a:spcAft>
                <a:spcPts val="0"/>
              </a:spcAft>
              <a:buClr>
                <a:schemeClr val="dk1"/>
              </a:buClr>
              <a:buSzPts val="1800"/>
              <a:buChar char="●"/>
            </a:pPr>
            <a:r>
              <a:rPr b="1" lang="de-DE">
                <a:solidFill>
                  <a:schemeClr val="dk1"/>
                </a:solidFill>
              </a:rPr>
              <a:t>Softplus Activation Function:</a:t>
            </a:r>
            <a:endParaRPr b="1">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Implemented to calculate activation value using the formula ln⁡(1+ex)ln(1+ex).</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Approximated using a custom Taylor polynomial in the </a:t>
            </a:r>
            <a:r>
              <a:rPr lang="de-DE">
                <a:solidFill>
                  <a:srgbClr val="188038"/>
                </a:solidFill>
              </a:rPr>
              <a:t>LogarithmApprox.v</a:t>
            </a:r>
            <a:r>
              <a:rPr lang="de-DE">
                <a:solidFill>
                  <a:schemeClr val="dk1"/>
                </a:solidFill>
              </a:rPr>
              <a:t> module.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b="1" lang="de-DE">
                <a:solidFill>
                  <a:schemeClr val="dk1"/>
                </a:solidFill>
              </a:rPr>
              <a:t>Softmax Function:</a:t>
            </a:r>
            <a:endParaRPr b="1">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Specifically implemented for the output layer of the neural network.</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Required for obtaining probabilities between 0 and 100% for digit predictions.</a:t>
            </a:r>
            <a:endParaRPr>
              <a:solidFill>
                <a:schemeClr val="dk1"/>
              </a:solidFill>
            </a:endParaRPr>
          </a:p>
          <a:p>
            <a:pPr indent="-342900" lvl="1" marL="914400" rtl="0" algn="l">
              <a:lnSpc>
                <a:spcPct val="115000"/>
              </a:lnSpc>
              <a:spcBef>
                <a:spcPts val="0"/>
              </a:spcBef>
              <a:spcAft>
                <a:spcPts val="0"/>
              </a:spcAft>
              <a:buClr>
                <a:schemeClr val="dk1"/>
              </a:buClr>
              <a:buSzPts val="1800"/>
              <a:buChar char="○"/>
            </a:pPr>
            <a:r>
              <a:rPr lang="de-DE">
                <a:solidFill>
                  <a:schemeClr val="dk1"/>
                </a:solidFill>
              </a:rPr>
              <a:t>Implemented according to the formula mentioned below.</a:t>
            </a:r>
            <a:endParaRPr/>
          </a:p>
        </p:txBody>
      </p:sp>
      <p:sp>
        <p:nvSpPr>
          <p:cNvPr id="233" name="Google Shape;233;p32"/>
          <p:cNvSpPr txBox="1"/>
          <p:nvPr>
            <p:ph type="title"/>
          </p:nvPr>
        </p:nvSpPr>
        <p:spPr>
          <a:xfrm>
            <a:off x="318960" y="576395"/>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Activation functions III</a:t>
            </a:r>
            <a:endParaRPr/>
          </a:p>
        </p:txBody>
      </p:sp>
      <p:pic>
        <p:nvPicPr>
          <p:cNvPr id="234" name="Google Shape;234;p32"/>
          <p:cNvPicPr preferRelativeResize="0"/>
          <p:nvPr/>
        </p:nvPicPr>
        <p:blipFill>
          <a:blip r:embed="rId3">
            <a:alphaModFix/>
          </a:blip>
          <a:stretch>
            <a:fillRect/>
          </a:stretch>
        </p:blipFill>
        <p:spPr>
          <a:xfrm>
            <a:off x="5948400" y="1371600"/>
            <a:ext cx="3090650" cy="2143150"/>
          </a:xfrm>
          <a:prstGeom prst="rect">
            <a:avLst/>
          </a:prstGeom>
          <a:noFill/>
          <a:ln>
            <a:noFill/>
          </a:ln>
        </p:spPr>
      </p:pic>
      <p:pic>
        <p:nvPicPr>
          <p:cNvPr id="235" name="Google Shape;235;p32"/>
          <p:cNvPicPr preferRelativeResize="0"/>
          <p:nvPr/>
        </p:nvPicPr>
        <p:blipFill>
          <a:blip r:embed="rId4">
            <a:alphaModFix/>
          </a:blip>
          <a:stretch>
            <a:fillRect/>
          </a:stretch>
        </p:blipFill>
        <p:spPr>
          <a:xfrm>
            <a:off x="6422166" y="4026776"/>
            <a:ext cx="2143125" cy="2143125"/>
          </a:xfrm>
          <a:prstGeom prst="rect">
            <a:avLst/>
          </a:prstGeom>
          <a:noFill/>
          <a:ln>
            <a:noFill/>
          </a:ln>
        </p:spPr>
      </p:pic>
      <p:pic>
        <p:nvPicPr>
          <p:cNvPr id="236" name="Google Shape;236;p32"/>
          <p:cNvPicPr preferRelativeResize="0"/>
          <p:nvPr/>
        </p:nvPicPr>
        <p:blipFill>
          <a:blip r:embed="rId5">
            <a:alphaModFix/>
          </a:blip>
          <a:stretch>
            <a:fillRect/>
          </a:stretch>
        </p:blipFill>
        <p:spPr>
          <a:xfrm>
            <a:off x="3310175" y="5806075"/>
            <a:ext cx="2093826" cy="89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4294967295" type="body"/>
          </p:nvPr>
        </p:nvSpPr>
        <p:spPr>
          <a:xfrm>
            <a:off x="318960" y="1728000"/>
            <a:ext cx="8508600" cy="4744800"/>
          </a:xfrm>
          <a:prstGeom prst="rect">
            <a:avLst/>
          </a:prstGeom>
          <a:noFill/>
          <a:ln>
            <a:noFill/>
          </a:ln>
        </p:spPr>
        <p:txBody>
          <a:bodyPr anchorCtr="0" anchor="t" bIns="0" lIns="0" spcFirstLastPara="1" rIns="0" wrap="square" tIns="0">
            <a:noAutofit/>
          </a:bodyPr>
          <a:lstStyle/>
          <a:p>
            <a:pPr indent="-285840" lvl="0" marL="285840" marR="0" rtl="0" algn="l">
              <a:lnSpc>
                <a:spcPct val="114000"/>
              </a:lnSpc>
              <a:spcBef>
                <a:spcPts val="0"/>
              </a:spcBef>
              <a:spcAft>
                <a:spcPts val="0"/>
              </a:spcAft>
              <a:buClr>
                <a:srgbClr val="000000"/>
              </a:buClr>
              <a:buSzPts val="1600"/>
              <a:buFont typeface="Arial"/>
              <a:buChar char="•"/>
            </a:pPr>
            <a:r>
              <a:rPr b="0" i="0" lang="de-DE" sz="1600" u="none" cap="none" strike="noStrike">
                <a:solidFill>
                  <a:schemeClr val="dk1"/>
                </a:solidFill>
                <a:latin typeface="Arial"/>
                <a:ea typeface="Arial"/>
                <a:cs typeface="Arial"/>
                <a:sym typeface="Arial"/>
              </a:rPr>
              <a:t>Study the use of Hardware Definition Languages, such as Verilog, with special focus towards FPGAs.</a:t>
            </a:r>
            <a:endParaRPr b="0" i="0" sz="1600" u="none" cap="none" strike="noStrike">
              <a:solidFill>
                <a:schemeClr val="dk1"/>
              </a:solidFill>
              <a:latin typeface="Arial"/>
              <a:ea typeface="Arial"/>
              <a:cs typeface="Arial"/>
              <a:sym typeface="Arial"/>
            </a:endParaRPr>
          </a:p>
          <a:p>
            <a:pPr indent="-285840" lvl="0" marL="285840" marR="0" rtl="0" algn="l">
              <a:lnSpc>
                <a:spcPct val="114000"/>
              </a:lnSpc>
              <a:spcBef>
                <a:spcPts val="0"/>
              </a:spcBef>
              <a:spcAft>
                <a:spcPts val="0"/>
              </a:spcAft>
              <a:buClr>
                <a:srgbClr val="000000"/>
              </a:buClr>
              <a:buSzPts val="1600"/>
              <a:buFont typeface="Arial"/>
              <a:buChar char="•"/>
            </a:pPr>
            <a:r>
              <a:rPr b="0" i="0" lang="de-DE" sz="1600" u="none" cap="none" strike="noStrike">
                <a:solidFill>
                  <a:schemeClr val="dk1"/>
                </a:solidFill>
                <a:latin typeface="Arial"/>
                <a:ea typeface="Arial"/>
                <a:cs typeface="Arial"/>
                <a:sym typeface="Arial"/>
              </a:rPr>
              <a:t>Understand the general layout of an FPGA and an MPSoC, such as </a:t>
            </a:r>
            <a:r>
              <a:rPr b="0" i="0" lang="de-DE" sz="1600" u="sng" cap="none" strike="noStrike">
                <a:solidFill>
                  <a:schemeClr val="hlink"/>
                </a:solidFill>
                <a:latin typeface="Arial"/>
                <a:ea typeface="Arial"/>
                <a:cs typeface="Arial"/>
                <a:sym typeface="Arial"/>
                <a:hlinkClick r:id="rId3"/>
              </a:rPr>
              <a:t>Kria KV260</a:t>
            </a:r>
            <a:r>
              <a:rPr b="0" i="0" lang="de-DE" sz="1600" u="none" cap="none" strike="noStrike">
                <a:solidFill>
                  <a:schemeClr val="dk1"/>
                </a:solidFill>
                <a:latin typeface="Arial"/>
                <a:ea typeface="Arial"/>
                <a:cs typeface="Arial"/>
                <a:sym typeface="Arial"/>
              </a:rPr>
              <a:t> used in our work.</a:t>
            </a:r>
            <a:endParaRPr b="0" i="0" sz="1600" u="none" cap="none" strike="noStrike">
              <a:solidFill>
                <a:schemeClr val="dk1"/>
              </a:solidFill>
              <a:latin typeface="Arial"/>
              <a:ea typeface="Arial"/>
              <a:cs typeface="Arial"/>
              <a:sym typeface="Arial"/>
            </a:endParaRPr>
          </a:p>
          <a:p>
            <a:pPr indent="-285840" lvl="0" marL="285840" marR="0" rtl="0" algn="l">
              <a:lnSpc>
                <a:spcPct val="114000"/>
              </a:lnSpc>
              <a:spcBef>
                <a:spcPts val="0"/>
              </a:spcBef>
              <a:spcAft>
                <a:spcPts val="0"/>
              </a:spcAft>
              <a:buClr>
                <a:srgbClr val="000000"/>
              </a:buClr>
              <a:buSzPts val="1600"/>
              <a:buFont typeface="Arial"/>
              <a:buChar char="•"/>
            </a:pPr>
            <a:r>
              <a:rPr b="0" i="0" lang="de-DE" sz="1600" u="none" cap="none" strike="noStrike">
                <a:solidFill>
                  <a:schemeClr val="dk1"/>
                </a:solidFill>
                <a:latin typeface="Arial"/>
                <a:ea typeface="Arial"/>
                <a:cs typeface="Arial"/>
                <a:sym typeface="Arial"/>
              </a:rPr>
              <a:t>Create a set of Verilog modules to perform computations with 32-bit floating point numbers.</a:t>
            </a:r>
            <a:endParaRPr b="0" i="0" sz="1600" u="none" cap="none" strike="noStrike">
              <a:solidFill>
                <a:schemeClr val="dk1"/>
              </a:solidFill>
              <a:latin typeface="Arial"/>
              <a:ea typeface="Arial"/>
              <a:cs typeface="Arial"/>
              <a:sym typeface="Arial"/>
            </a:endParaRPr>
          </a:p>
          <a:p>
            <a:pPr indent="-285840" lvl="0" marL="285840" marR="0" rtl="0" algn="l">
              <a:lnSpc>
                <a:spcPct val="114000"/>
              </a:lnSpc>
              <a:spcBef>
                <a:spcPts val="0"/>
              </a:spcBef>
              <a:spcAft>
                <a:spcPts val="0"/>
              </a:spcAft>
              <a:buClr>
                <a:srgbClr val="000000"/>
              </a:buClr>
              <a:buSzPts val="1600"/>
              <a:buFont typeface="Arial"/>
              <a:buChar char="•"/>
            </a:pPr>
            <a:r>
              <a:rPr b="0" i="0" lang="de-DE" sz="1600" u="none" cap="none" strike="noStrike">
                <a:solidFill>
                  <a:schemeClr val="dk1"/>
                </a:solidFill>
                <a:latin typeface="Arial"/>
                <a:ea typeface="Arial"/>
                <a:cs typeface="Arial"/>
                <a:sym typeface="Arial"/>
              </a:rPr>
              <a:t>Combine these elementary modules into a multi-layer feed-forward neural network.</a:t>
            </a:r>
            <a:endParaRPr b="0" i="0" sz="1600" u="none" cap="none" strike="noStrike">
              <a:solidFill>
                <a:schemeClr val="dk1"/>
              </a:solidFill>
              <a:latin typeface="Arial"/>
              <a:ea typeface="Arial"/>
              <a:cs typeface="Arial"/>
              <a:sym typeface="Arial"/>
            </a:endParaRPr>
          </a:p>
          <a:p>
            <a:pPr indent="-285840" lvl="0" marL="285840" marR="0" rtl="0" algn="l">
              <a:lnSpc>
                <a:spcPct val="114000"/>
              </a:lnSpc>
              <a:spcBef>
                <a:spcPts val="0"/>
              </a:spcBef>
              <a:spcAft>
                <a:spcPts val="0"/>
              </a:spcAft>
              <a:buClr>
                <a:srgbClr val="000000"/>
              </a:buClr>
              <a:buSzPts val="1600"/>
              <a:buFont typeface="Arial"/>
              <a:buChar char="•"/>
            </a:pPr>
            <a:r>
              <a:rPr b="0" i="0" lang="de-DE" sz="1600" u="none" cap="none" strike="noStrike">
                <a:solidFill>
                  <a:schemeClr val="dk1"/>
                </a:solidFill>
                <a:latin typeface="Arial"/>
                <a:ea typeface="Arial"/>
                <a:cs typeface="Arial"/>
                <a:sym typeface="Arial"/>
              </a:rPr>
              <a:t>Synthesize, implement, and run the HDL modules on the FPGA board.</a:t>
            </a:r>
            <a:endParaRPr b="0" i="0" sz="1600" u="none" cap="none" strike="noStrike">
              <a:solidFill>
                <a:schemeClr val="dk1"/>
              </a:solidFill>
              <a:latin typeface="Arial"/>
              <a:ea typeface="Arial"/>
              <a:cs typeface="Arial"/>
              <a:sym typeface="Arial"/>
            </a:endParaRPr>
          </a:p>
          <a:p>
            <a:pPr indent="-285840" lvl="0" marL="285840" marR="0" rtl="0" algn="l">
              <a:lnSpc>
                <a:spcPct val="114000"/>
              </a:lnSpc>
              <a:spcBef>
                <a:spcPts val="0"/>
              </a:spcBef>
              <a:spcAft>
                <a:spcPts val="0"/>
              </a:spcAft>
              <a:buClr>
                <a:srgbClr val="000000"/>
              </a:buClr>
              <a:buSzPts val="1600"/>
              <a:buFont typeface="Arial"/>
              <a:buChar char="•"/>
            </a:pPr>
            <a:r>
              <a:rPr b="0" i="0" lang="de-DE" sz="1600" u="none" cap="none" strike="noStrike">
                <a:solidFill>
                  <a:schemeClr val="dk1"/>
                </a:solidFill>
                <a:latin typeface="Arial"/>
                <a:ea typeface="Arial"/>
                <a:cs typeface="Arial"/>
                <a:sym typeface="Arial"/>
              </a:rPr>
              <a:t>Communicate between the CPU and FPGA using instantiated Block RAM modules, mapped in memory.</a:t>
            </a:r>
            <a:endParaRPr b="0" i="0" sz="1600" u="none" cap="none" strike="noStrike">
              <a:solidFill>
                <a:schemeClr val="dk1"/>
              </a:solidFill>
              <a:latin typeface="Arial"/>
              <a:ea typeface="Arial"/>
              <a:cs typeface="Arial"/>
              <a:sym typeface="Arial"/>
            </a:endParaRPr>
          </a:p>
        </p:txBody>
      </p:sp>
      <p:sp>
        <p:nvSpPr>
          <p:cNvPr id="99" name="Google Shape;99;p15"/>
          <p:cNvSpPr txBox="1"/>
          <p:nvPr>
            <p:ph idx="4294967295" type="title"/>
          </p:nvPr>
        </p:nvSpPr>
        <p:spPr>
          <a:xfrm>
            <a:off x="318960" y="994320"/>
            <a:ext cx="8508600" cy="41004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dk1"/>
              </a:buClr>
              <a:buSzPts val="3000"/>
              <a:buFont typeface="Arial"/>
              <a:buNone/>
            </a:pPr>
            <a:r>
              <a:rPr b="0" i="0" lang="de-DE" sz="3000" u="none" cap="none" strike="noStrike">
                <a:solidFill>
                  <a:schemeClr val="dk1"/>
                </a:solidFill>
                <a:latin typeface="Arial"/>
                <a:ea typeface="Arial"/>
                <a:cs typeface="Arial"/>
                <a:sym typeface="Arial"/>
              </a:rPr>
              <a:t>Goals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317700" y="1431725"/>
            <a:ext cx="8508600" cy="52455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lang="de-DE"/>
              <a:t>Backpropagation implemented using the following formulas.</a:t>
            </a:r>
            <a:endParaRPr/>
          </a:p>
          <a:p>
            <a:pPr indent="-298450" lvl="0" marL="457200" rtl="0" algn="l">
              <a:lnSpc>
                <a:spcPct val="115000"/>
              </a:lnSpc>
              <a:spcBef>
                <a:spcPts val="0"/>
              </a:spcBef>
              <a:spcAft>
                <a:spcPts val="0"/>
              </a:spcAft>
              <a:buClr>
                <a:schemeClr val="dk1"/>
              </a:buClr>
              <a:buSzPts val="1100"/>
              <a:buChar char="●"/>
            </a:pPr>
            <a:r>
              <a:rPr lang="de-DE"/>
              <a:t>The adjustment value for neuron weights varies based on whether the neuron is in the output </a:t>
            </a:r>
            <a:r>
              <a:rPr lang="de-DE">
                <a:solidFill>
                  <a:srgbClr val="E69138"/>
                </a:solidFill>
              </a:rPr>
              <a:t>(upper formula) </a:t>
            </a:r>
            <a:r>
              <a:rPr lang="de-DE"/>
              <a:t>or a hidden layer </a:t>
            </a:r>
            <a:r>
              <a:rPr lang="de-DE">
                <a:solidFill>
                  <a:srgbClr val="E69138"/>
                </a:solidFill>
              </a:rPr>
              <a:t>(lower formula)</a:t>
            </a:r>
            <a:r>
              <a:rPr lang="de-DE"/>
              <a:t>.</a:t>
            </a:r>
            <a:endParaRPr/>
          </a:p>
          <a:p>
            <a:pPr indent="-298450" lvl="0" marL="457200" rtl="0" algn="l">
              <a:lnSpc>
                <a:spcPct val="115000"/>
              </a:lnSpc>
              <a:spcBef>
                <a:spcPts val="0"/>
              </a:spcBef>
              <a:spcAft>
                <a:spcPts val="0"/>
              </a:spcAft>
              <a:buClr>
                <a:schemeClr val="dk1"/>
              </a:buClr>
              <a:buSzPts val="1100"/>
              <a:buChar char="●"/>
            </a:pPr>
            <a:r>
              <a:rPr lang="de-DE">
                <a:solidFill>
                  <a:srgbClr val="188038"/>
                </a:solidFill>
              </a:rPr>
              <a:t>Epsilon</a:t>
            </a:r>
            <a:r>
              <a:rPr lang="de-DE"/>
              <a:t> represents a pre-defined learning rate (commonly around 0.01).</a:t>
            </a:r>
            <a:endParaRPr/>
          </a:p>
          <a:p>
            <a:pPr indent="-298450" lvl="0" marL="457200" rtl="0" algn="l">
              <a:lnSpc>
                <a:spcPct val="115000"/>
              </a:lnSpc>
              <a:spcBef>
                <a:spcPts val="0"/>
              </a:spcBef>
              <a:spcAft>
                <a:spcPts val="0"/>
              </a:spcAft>
              <a:buClr>
                <a:schemeClr val="dk1"/>
              </a:buClr>
              <a:buSzPts val="1100"/>
              <a:buChar char="●"/>
            </a:pPr>
            <a:r>
              <a:rPr lang="de-DE"/>
              <a:t>The derivative of the activation function f′ is </a:t>
            </a:r>
            <a:r>
              <a:rPr lang="de-DE">
                <a:solidFill>
                  <a:schemeClr val="dk1"/>
                </a:solidFill>
              </a:rPr>
              <a:t>Implemented in the </a:t>
            </a:r>
            <a:r>
              <a:rPr lang="de-DE">
                <a:solidFill>
                  <a:srgbClr val="188038"/>
                </a:solidFill>
              </a:rPr>
              <a:t>Sigmoid Derivative</a:t>
            </a:r>
            <a:r>
              <a:rPr lang="de-DE">
                <a:solidFill>
                  <a:schemeClr val="dk1"/>
                </a:solidFill>
              </a:rPr>
              <a:t> module.</a:t>
            </a:r>
            <a:endParaRPr/>
          </a:p>
          <a:p>
            <a:pPr indent="-298450" lvl="0" marL="457200" rtl="0" algn="l">
              <a:lnSpc>
                <a:spcPct val="115000"/>
              </a:lnSpc>
              <a:spcBef>
                <a:spcPts val="0"/>
              </a:spcBef>
              <a:spcAft>
                <a:spcPts val="0"/>
              </a:spcAft>
              <a:buClr>
                <a:schemeClr val="dk1"/>
              </a:buClr>
              <a:buSzPts val="1100"/>
              <a:buChar char="●"/>
            </a:pPr>
            <a:r>
              <a:rPr lang="de-DE"/>
              <a:t>The last bracket in the formula for output neurons calculates the </a:t>
            </a:r>
            <a:r>
              <a:rPr lang="de-DE">
                <a:solidFill>
                  <a:srgbClr val="188038"/>
                </a:solidFill>
              </a:rPr>
              <a:t>difference</a:t>
            </a:r>
            <a:r>
              <a:rPr lang="de-DE"/>
              <a:t> between the actual and observed values.</a:t>
            </a:r>
            <a:endParaRPr/>
          </a:p>
          <a:p>
            <a:pPr indent="-298450" lvl="0" marL="457200" rtl="0" algn="l">
              <a:lnSpc>
                <a:spcPct val="115000"/>
              </a:lnSpc>
              <a:spcBef>
                <a:spcPts val="0"/>
              </a:spcBef>
              <a:spcAft>
                <a:spcPts val="0"/>
              </a:spcAft>
              <a:buClr>
                <a:schemeClr val="dk1"/>
              </a:buClr>
              <a:buSzPts val="1100"/>
              <a:buChar char="●"/>
            </a:pPr>
            <a:r>
              <a:rPr lang="de-DE"/>
              <a:t>The </a:t>
            </a:r>
            <a:r>
              <a:rPr lang="de-DE">
                <a:solidFill>
                  <a:srgbClr val="188038"/>
                </a:solidFill>
              </a:rPr>
              <a:t>sum</a:t>
            </a:r>
            <a:r>
              <a:rPr lang="de-DE"/>
              <a:t> in the formula for hidden neurons is the sum of all weights multiplied by the adjustment values for the specific neurons to which the weights from the current neuron lead.</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3" name="Google Shape;243;p33"/>
          <p:cNvPicPr preferRelativeResize="0"/>
          <p:nvPr/>
        </p:nvPicPr>
        <p:blipFill rotWithShape="1">
          <a:blip r:embed="rId3">
            <a:alphaModFix/>
          </a:blip>
          <a:srcRect b="0" l="1117" r="0" t="0"/>
          <a:stretch/>
        </p:blipFill>
        <p:spPr>
          <a:xfrm>
            <a:off x="608225" y="5963175"/>
            <a:ext cx="6146505" cy="820675"/>
          </a:xfrm>
          <a:prstGeom prst="rect">
            <a:avLst/>
          </a:prstGeom>
          <a:noFill/>
          <a:ln>
            <a:noFill/>
          </a:ln>
        </p:spPr>
      </p:pic>
      <p:pic>
        <p:nvPicPr>
          <p:cNvPr id="244" name="Google Shape;244;p33"/>
          <p:cNvPicPr preferRelativeResize="0"/>
          <p:nvPr/>
        </p:nvPicPr>
        <p:blipFill rotWithShape="1">
          <a:blip r:embed="rId4">
            <a:alphaModFix/>
          </a:blip>
          <a:srcRect b="0" l="5535" r="0" t="0"/>
          <a:stretch/>
        </p:blipFill>
        <p:spPr>
          <a:xfrm>
            <a:off x="608225" y="5224775"/>
            <a:ext cx="5872199" cy="820675"/>
          </a:xfrm>
          <a:prstGeom prst="rect">
            <a:avLst/>
          </a:prstGeom>
          <a:noFill/>
          <a:ln>
            <a:noFill/>
          </a:ln>
        </p:spPr>
      </p:pic>
      <p:sp>
        <p:nvSpPr>
          <p:cNvPr id="245" name="Google Shape;245;p33"/>
          <p:cNvSpPr txBox="1"/>
          <p:nvPr>
            <p:ph type="title"/>
          </p:nvPr>
        </p:nvSpPr>
        <p:spPr>
          <a:xfrm>
            <a:off x="318960" y="576395"/>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Backpropagation 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idx="1" type="body"/>
          </p:nvPr>
        </p:nvSpPr>
        <p:spPr>
          <a:xfrm>
            <a:off x="318960" y="1762200"/>
            <a:ext cx="8508600" cy="4699200"/>
          </a:xfrm>
          <a:prstGeom prst="rect">
            <a:avLst/>
          </a:prstGeom>
        </p:spPr>
        <p:txBody>
          <a:bodyPr anchorCtr="0" anchor="t" bIns="0" lIns="0" spcFirstLastPara="1" rIns="0" wrap="square" tIns="0">
            <a:normAutofit/>
          </a:bodyPr>
          <a:lstStyle/>
          <a:p>
            <a:pPr indent="-298450" lvl="0" marL="457200" rtl="0" algn="l">
              <a:lnSpc>
                <a:spcPct val="115000"/>
              </a:lnSpc>
              <a:spcBef>
                <a:spcPts val="1200"/>
              </a:spcBef>
              <a:spcAft>
                <a:spcPts val="0"/>
              </a:spcAft>
              <a:buClr>
                <a:schemeClr val="dk1"/>
              </a:buClr>
              <a:buSzPts val="1100"/>
              <a:buChar char="●"/>
            </a:pPr>
            <a:r>
              <a:rPr lang="de-DE"/>
              <a:t>The code snippet below reveals a complex and layered module.</a:t>
            </a:r>
            <a:endParaRPr/>
          </a:p>
          <a:p>
            <a:pPr indent="-298450" lvl="0" marL="457200" rtl="0" algn="l">
              <a:lnSpc>
                <a:spcPct val="115000"/>
              </a:lnSpc>
              <a:spcBef>
                <a:spcPts val="0"/>
              </a:spcBef>
              <a:spcAft>
                <a:spcPts val="0"/>
              </a:spcAft>
              <a:buClr>
                <a:schemeClr val="dk1"/>
              </a:buClr>
              <a:buSzPts val="1100"/>
              <a:buChar char="●"/>
            </a:pPr>
            <a:r>
              <a:rPr lang="de-DE"/>
              <a:t>External supply of all parameters is crucial for calculations.</a:t>
            </a:r>
            <a:endParaRPr/>
          </a:p>
          <a:p>
            <a:pPr indent="-298450" lvl="0" marL="457200" rtl="0" algn="l">
              <a:lnSpc>
                <a:spcPct val="115000"/>
              </a:lnSpc>
              <a:spcBef>
                <a:spcPts val="0"/>
              </a:spcBef>
              <a:spcAft>
                <a:spcPts val="0"/>
              </a:spcAft>
              <a:buClr>
                <a:schemeClr val="dk1"/>
              </a:buClr>
              <a:buSzPts val="1100"/>
              <a:buChar char="●"/>
            </a:pPr>
            <a:r>
              <a:rPr lang="de-DE"/>
              <a:t>Summation step in the formula for hidden neurons is performed externally.</a:t>
            </a:r>
            <a:endParaRPr/>
          </a:p>
          <a:p>
            <a:pPr indent="-298450" lvl="0" marL="457200" rtl="0" algn="l">
              <a:lnSpc>
                <a:spcPct val="115000"/>
              </a:lnSpc>
              <a:spcBef>
                <a:spcPts val="0"/>
              </a:spcBef>
              <a:spcAft>
                <a:spcPts val="0"/>
              </a:spcAft>
              <a:buClr>
                <a:schemeClr val="dk1"/>
              </a:buClr>
              <a:buSzPts val="1100"/>
              <a:buChar char="●"/>
            </a:pPr>
            <a:r>
              <a:rPr lang="de-DE"/>
              <a:t>The second code snippet emphasizes that additional code and resources on the FPGA are required only for the differing part of the formula. </a:t>
            </a:r>
            <a:endParaRPr/>
          </a:p>
          <a:p>
            <a:pPr indent="-298450" lvl="0" marL="457200" rtl="0" algn="l">
              <a:lnSpc>
                <a:spcPct val="115000"/>
              </a:lnSpc>
              <a:spcBef>
                <a:spcPts val="0"/>
              </a:spcBef>
              <a:spcAft>
                <a:spcPts val="0"/>
              </a:spcAft>
              <a:buClr>
                <a:schemeClr val="dk1"/>
              </a:buClr>
              <a:buSzPts val="1100"/>
              <a:buChar char="●"/>
            </a:pPr>
            <a:r>
              <a:rPr lang="de-DE"/>
              <a:t>Existing elements can be reused, minimizing resource usage.</a:t>
            </a:r>
            <a:endParaRPr/>
          </a:p>
          <a:p>
            <a:pPr indent="0" lvl="0" marL="0" rtl="0" algn="l">
              <a:spcBef>
                <a:spcPts val="1200"/>
              </a:spcBef>
              <a:spcAft>
                <a:spcPts val="0"/>
              </a:spcAft>
              <a:buNone/>
            </a:pPr>
            <a:r>
              <a:t/>
            </a:r>
            <a:endParaRPr/>
          </a:p>
        </p:txBody>
      </p:sp>
      <p:sp>
        <p:nvSpPr>
          <p:cNvPr id="252" name="Google Shape;252;p34"/>
          <p:cNvSpPr txBox="1"/>
          <p:nvPr>
            <p:ph type="title"/>
          </p:nvPr>
        </p:nvSpPr>
        <p:spPr>
          <a:xfrm>
            <a:off x="318960" y="576395"/>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Backpropagation II</a:t>
            </a:r>
            <a:endParaRPr/>
          </a:p>
        </p:txBody>
      </p:sp>
      <p:pic>
        <p:nvPicPr>
          <p:cNvPr id="253" name="Google Shape;253;p34"/>
          <p:cNvPicPr preferRelativeResize="0"/>
          <p:nvPr/>
        </p:nvPicPr>
        <p:blipFill>
          <a:blip r:embed="rId3">
            <a:alphaModFix/>
          </a:blip>
          <a:stretch>
            <a:fillRect/>
          </a:stretch>
        </p:blipFill>
        <p:spPr>
          <a:xfrm>
            <a:off x="513325" y="3860873"/>
            <a:ext cx="6542949" cy="1573375"/>
          </a:xfrm>
          <a:prstGeom prst="rect">
            <a:avLst/>
          </a:prstGeom>
          <a:noFill/>
          <a:ln>
            <a:noFill/>
          </a:ln>
        </p:spPr>
      </p:pic>
      <p:pic>
        <p:nvPicPr>
          <p:cNvPr id="254" name="Google Shape;254;p34"/>
          <p:cNvPicPr preferRelativeResize="0"/>
          <p:nvPr/>
        </p:nvPicPr>
        <p:blipFill>
          <a:blip r:embed="rId4">
            <a:alphaModFix/>
          </a:blip>
          <a:stretch>
            <a:fillRect/>
          </a:stretch>
        </p:blipFill>
        <p:spPr>
          <a:xfrm>
            <a:off x="513325" y="5741050"/>
            <a:ext cx="6542949" cy="2612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8" name="Shape 258"/>
        <p:cNvGrpSpPr/>
        <p:nvPr/>
      </p:nvGrpSpPr>
      <p:grpSpPr>
        <a:xfrm>
          <a:off x="0" y="0"/>
          <a:ext cx="0" cy="0"/>
          <a:chOff x="0" y="0"/>
          <a:chExt cx="0" cy="0"/>
        </a:xfrm>
      </p:grpSpPr>
      <p:sp>
        <p:nvSpPr>
          <p:cNvPr id="259" name="Google Shape;259;p35"/>
          <p:cNvSpPr txBox="1"/>
          <p:nvPr>
            <p:ph type="title"/>
          </p:nvPr>
        </p:nvSpPr>
        <p:spPr>
          <a:xfrm>
            <a:off x="318950" y="1326749"/>
            <a:ext cx="8508600" cy="43560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lt1"/>
              </a:buClr>
              <a:buSzPts val="3000"/>
              <a:buFont typeface="Arial"/>
              <a:buNone/>
            </a:pPr>
            <a:r>
              <a:rPr b="0" i="0" lang="de-DE" sz="3000" u="none" cap="none" strike="noStrike">
                <a:solidFill>
                  <a:schemeClr val="dk1"/>
                </a:solidFill>
                <a:latin typeface="Arial"/>
                <a:ea typeface="Arial"/>
                <a:cs typeface="Arial"/>
                <a:sym typeface="Arial"/>
              </a:rPr>
              <a:t>Implementation on the board</a:t>
            </a:r>
            <a:endParaRPr b="0" i="0" sz="3000" u="none" cap="none" strike="noStrike">
              <a:solidFill>
                <a:schemeClr val="dk1"/>
              </a:solidFill>
              <a:latin typeface="Arial"/>
              <a:ea typeface="Arial"/>
              <a:cs typeface="Arial"/>
              <a:sym typeface="Arial"/>
            </a:endParaRPr>
          </a:p>
        </p:txBody>
      </p:sp>
      <p:sp>
        <p:nvSpPr>
          <p:cNvPr id="260" name="Google Shape;260;p35"/>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Verilog module differences</a:t>
            </a:r>
            <a:endParaRPr/>
          </a:p>
        </p:txBody>
      </p:sp>
      <p:sp>
        <p:nvSpPr>
          <p:cNvPr id="267" name="Google Shape;267;p36"/>
          <p:cNvSpPr txBox="1"/>
          <p:nvPr>
            <p:ph idx="1" type="subTitle"/>
          </p:nvPr>
        </p:nvSpPr>
        <p:spPr>
          <a:xfrm>
            <a:off x="317700" y="193665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solidFill>
                  <a:schemeClr val="dk1"/>
                </a:solidFill>
              </a:rPr>
              <a:t>Verilog source modules performing computations will remain the same. However…</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Testbenches used for simulation are unusable</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Big part of Verilog syntax is not synthesizable</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Xilinx specification of Verilog != standard Verilog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DE">
                <a:solidFill>
                  <a:schemeClr val="dk1"/>
                </a:solidFill>
              </a:rPr>
              <a:t>Examples of these differences (contained in simulator, not in synthesis):</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“data type” real (64-bit float)</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most of the functions starting with $</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fixed time delays</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possible values on a wire (simulator enables Hi-Z state + undefined X)</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DE">
                <a:solidFill>
                  <a:schemeClr val="dk1"/>
                </a:solidFill>
              </a:rPr>
              <a:t>This means that writing Verilog modules with purely simulator testing is problematic. In multiple cases, we had to rewrite our code because of these incompatibilities.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Design process differences</a:t>
            </a:r>
            <a:endParaRPr/>
          </a:p>
        </p:txBody>
      </p:sp>
      <p:sp>
        <p:nvSpPr>
          <p:cNvPr id="274" name="Google Shape;274;p37"/>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When working with simulator, we differentiate between source modules and testbenches. Tasks of testbenches are:</a:t>
            </a:r>
            <a:endParaRPr/>
          </a:p>
          <a:p>
            <a:pPr indent="-317500" lvl="0" marL="457200" rtl="0" algn="l">
              <a:spcBef>
                <a:spcPts val="0"/>
              </a:spcBef>
              <a:spcAft>
                <a:spcPts val="0"/>
              </a:spcAft>
              <a:buSzPts val="1400"/>
              <a:buAutoNum type="arabicPeriod"/>
            </a:pPr>
            <a:r>
              <a:rPr lang="de-DE"/>
              <a:t>Include source module(s)</a:t>
            </a:r>
            <a:endParaRPr/>
          </a:p>
          <a:p>
            <a:pPr indent="-317500" lvl="0" marL="457200" rtl="0" algn="l">
              <a:spcBef>
                <a:spcPts val="0"/>
              </a:spcBef>
              <a:spcAft>
                <a:spcPts val="0"/>
              </a:spcAft>
              <a:buSzPts val="1400"/>
              <a:buAutoNum type="arabicPeriod"/>
            </a:pPr>
            <a:r>
              <a:rPr lang="de-DE"/>
              <a:t>Provide them relevant inputs (either constant or changing)</a:t>
            </a:r>
            <a:endParaRPr/>
          </a:p>
          <a:p>
            <a:pPr indent="-317500" lvl="0" marL="457200" rtl="0" algn="l">
              <a:spcBef>
                <a:spcPts val="0"/>
              </a:spcBef>
              <a:spcAft>
                <a:spcPts val="0"/>
              </a:spcAft>
              <a:buSzPts val="1400"/>
              <a:buAutoNum type="arabicPeriod"/>
            </a:pPr>
            <a:r>
              <a:rPr lang="de-DE"/>
              <a:t>Monitor outputs, either with </a:t>
            </a:r>
            <a:r>
              <a:rPr lang="de-DE">
                <a:latin typeface="Courier New"/>
                <a:ea typeface="Courier New"/>
                <a:cs typeface="Courier New"/>
                <a:sym typeface="Courier New"/>
              </a:rPr>
              <a:t>$display</a:t>
            </a:r>
            <a:r>
              <a:rPr lang="de-DE"/>
              <a:t> or using GTKWave</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Vivado provides a visual editor for these tasks. That is used to add multiple source modules into design and connect them with wires. Designs might </a:t>
            </a:r>
            <a:r>
              <a:rPr lang="de-DE"/>
              <a:t>have their own inputs/outputs, connected to board interface in Vivado.</a:t>
            </a:r>
            <a:endParaRPr/>
          </a:p>
        </p:txBody>
      </p:sp>
      <p:pic>
        <p:nvPicPr>
          <p:cNvPr id="275" name="Google Shape;275;p37"/>
          <p:cNvPicPr preferRelativeResize="0"/>
          <p:nvPr/>
        </p:nvPicPr>
        <p:blipFill>
          <a:blip r:embed="rId3">
            <a:alphaModFix/>
          </a:blip>
          <a:stretch>
            <a:fillRect/>
          </a:stretch>
        </p:blipFill>
        <p:spPr>
          <a:xfrm>
            <a:off x="674475" y="4325675"/>
            <a:ext cx="7795049" cy="2532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Deployment process</a:t>
            </a:r>
            <a:endParaRPr/>
          </a:p>
        </p:txBody>
      </p:sp>
      <p:sp>
        <p:nvSpPr>
          <p:cNvPr id="282" name="Google Shape;282;p38"/>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Multiple steps are required between Verilog modules and a running application on the FPGA board.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de-DE"/>
              <a:t>Synthesis… translate from high-level structures into FPGA logical blocks</a:t>
            </a:r>
            <a:endParaRPr/>
          </a:p>
          <a:p>
            <a:pPr indent="-317500" lvl="1" marL="914400" rtl="0" algn="l">
              <a:spcBef>
                <a:spcPts val="0"/>
              </a:spcBef>
              <a:spcAft>
                <a:spcPts val="0"/>
              </a:spcAft>
              <a:buSzPts val="1400"/>
              <a:buChar char="○"/>
            </a:pPr>
            <a:r>
              <a:rPr lang="de-DE"/>
              <a:t>logical tables, FFs, LUTs etc. (see </a:t>
            </a:r>
            <a:r>
              <a:rPr lang="de-DE" u="sng">
                <a:solidFill>
                  <a:schemeClr val="hlink"/>
                </a:solidFill>
                <a:hlinkClick r:id="rId3"/>
              </a:rPr>
              <a:t>Wikipedia - Logic block</a:t>
            </a:r>
            <a:r>
              <a:rPr lang="de-DE"/>
              <a:t>)</a:t>
            </a:r>
            <a:endParaRPr/>
          </a:p>
          <a:p>
            <a:pPr indent="-317500" lvl="0" marL="457200" rtl="0" algn="l">
              <a:spcBef>
                <a:spcPts val="0"/>
              </a:spcBef>
              <a:spcAft>
                <a:spcPts val="0"/>
              </a:spcAft>
              <a:buSzPts val="1400"/>
              <a:buAutoNum type="arabicPeriod"/>
            </a:pPr>
            <a:r>
              <a:rPr lang="de-DE"/>
              <a:t>Implementation… translation to board-specific design</a:t>
            </a:r>
            <a:endParaRPr/>
          </a:p>
          <a:p>
            <a:pPr indent="-317500" lvl="1" marL="914400" rtl="0" algn="l">
              <a:spcBef>
                <a:spcPts val="0"/>
              </a:spcBef>
              <a:spcAft>
                <a:spcPts val="0"/>
              </a:spcAft>
              <a:buSzPts val="1400"/>
              <a:buChar char="○"/>
            </a:pPr>
            <a:r>
              <a:rPr lang="de-DE"/>
              <a:t>optimizations, placement, routing, timing constraints</a:t>
            </a:r>
            <a:endParaRPr/>
          </a:p>
          <a:p>
            <a:pPr indent="-317500" lvl="0" marL="457200" rtl="0" algn="l">
              <a:spcBef>
                <a:spcPts val="0"/>
              </a:spcBef>
              <a:spcAft>
                <a:spcPts val="0"/>
              </a:spcAft>
              <a:buSzPts val="1400"/>
              <a:buAutoNum type="arabicPeriod"/>
            </a:pPr>
            <a:r>
              <a:rPr lang="de-DE"/>
              <a:t>Bitstream generation… compile to “bytecode” that reprograms the FPGA</a:t>
            </a:r>
            <a:endParaRPr/>
          </a:p>
          <a:p>
            <a:pPr indent="-317500" lvl="0" marL="457200" rtl="0" algn="l">
              <a:spcBef>
                <a:spcPts val="0"/>
              </a:spcBef>
              <a:spcAft>
                <a:spcPts val="0"/>
              </a:spcAft>
              <a:buSzPts val="1400"/>
              <a:buAutoNum type="arabicPeriod"/>
            </a:pPr>
            <a:r>
              <a:rPr lang="de-DE"/>
              <a:t>Bitstream upload and run</a:t>
            </a:r>
            <a:endParaRPr/>
          </a:p>
          <a:p>
            <a:pPr indent="-317500" lvl="1" marL="914400" rtl="0" algn="l">
              <a:spcBef>
                <a:spcPts val="0"/>
              </a:spcBef>
              <a:spcAft>
                <a:spcPts val="0"/>
              </a:spcAft>
              <a:buSzPts val="1400"/>
              <a:buChar char="○"/>
            </a:pPr>
            <a:r>
              <a:rPr lang="de-DE"/>
              <a:t>simple FPGA boards… one step (no on-board bitstream cache)</a:t>
            </a:r>
            <a:endParaRPr/>
          </a:p>
          <a:p>
            <a:pPr indent="-317500" lvl="1" marL="914400" rtl="0" algn="l">
              <a:spcBef>
                <a:spcPts val="0"/>
              </a:spcBef>
              <a:spcAft>
                <a:spcPts val="0"/>
              </a:spcAft>
              <a:buSzPts val="1400"/>
              <a:buChar char="○"/>
            </a:pPr>
            <a:r>
              <a:rPr lang="de-DE"/>
              <a:t>Kria KV260… store bitstreams on device, swap them using SSH connection</a:t>
            </a:r>
            <a:endParaRPr/>
          </a:p>
          <a:p>
            <a:pPr indent="-317500" lvl="1" marL="914400" rtl="0" algn="l">
              <a:spcBef>
                <a:spcPts val="0"/>
              </a:spcBef>
              <a:spcAft>
                <a:spcPts val="0"/>
              </a:spcAft>
              <a:buSzPts val="1400"/>
              <a:buChar char="○"/>
            </a:pPr>
            <a:r>
              <a:rPr lang="de-DE"/>
              <a:t>Vivado Connection Manager is normally used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Memory interaction</a:t>
            </a:r>
            <a:endParaRPr/>
          </a:p>
        </p:txBody>
      </p:sp>
      <p:sp>
        <p:nvSpPr>
          <p:cNvPr id="289" name="Google Shape;289;p39"/>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In order to see whether the FPGA computes correctly, form of displaying output is necessary. We settled on a technique of </a:t>
            </a:r>
            <a:r>
              <a:rPr b="1" lang="de-DE"/>
              <a:t>BRAM memory mapping</a:t>
            </a:r>
            <a:r>
              <a:rPr lang="de-DE"/>
              <a:t>:</a:t>
            </a:r>
            <a:endParaRPr/>
          </a:p>
          <a:p>
            <a:pPr indent="-317500" lvl="0" marL="457200" rtl="0" algn="l">
              <a:spcBef>
                <a:spcPts val="0"/>
              </a:spcBef>
              <a:spcAft>
                <a:spcPts val="0"/>
              </a:spcAft>
              <a:buSzPts val="1400"/>
              <a:buChar char="●"/>
            </a:pPr>
            <a:r>
              <a:rPr lang="de-DE"/>
              <a:t>Block RAM… one of the FPGA building blocks (read-write memory)</a:t>
            </a:r>
            <a:endParaRPr/>
          </a:p>
          <a:p>
            <a:pPr indent="-317500" lvl="0" marL="457200" rtl="0" algn="l">
              <a:spcBef>
                <a:spcPts val="0"/>
              </a:spcBef>
              <a:spcAft>
                <a:spcPts val="0"/>
              </a:spcAft>
              <a:buSzPts val="1400"/>
              <a:buChar char="●"/>
            </a:pPr>
            <a:r>
              <a:rPr lang="de-DE"/>
              <a:t>Instantiate a Dual-port BRAM Generator</a:t>
            </a:r>
            <a:endParaRPr/>
          </a:p>
          <a:p>
            <a:pPr indent="-317500" lvl="1" marL="914400" rtl="0" algn="l">
              <a:spcBef>
                <a:spcPts val="0"/>
              </a:spcBef>
              <a:spcAft>
                <a:spcPts val="0"/>
              </a:spcAft>
              <a:buSzPts val="1400"/>
              <a:buChar char="○"/>
            </a:pPr>
            <a:r>
              <a:rPr lang="de-DE"/>
              <a:t>port A… rest of the board (CPU)</a:t>
            </a:r>
            <a:endParaRPr/>
          </a:p>
          <a:p>
            <a:pPr indent="-317500" lvl="1" marL="914400" rtl="0" algn="l">
              <a:spcBef>
                <a:spcPts val="0"/>
              </a:spcBef>
              <a:spcAft>
                <a:spcPts val="0"/>
              </a:spcAft>
              <a:buSzPts val="1400"/>
              <a:buChar char="○"/>
            </a:pPr>
            <a:r>
              <a:rPr lang="de-DE"/>
              <a:t>port B… our FPGA design performing computations</a:t>
            </a:r>
            <a:endParaRPr/>
          </a:p>
          <a:p>
            <a:pPr indent="-317500" lvl="0" marL="457200" rtl="0" algn="l">
              <a:spcBef>
                <a:spcPts val="0"/>
              </a:spcBef>
              <a:spcAft>
                <a:spcPts val="0"/>
              </a:spcAft>
              <a:buSzPts val="1400"/>
              <a:buChar char="●"/>
            </a:pPr>
            <a:r>
              <a:rPr lang="de-DE">
                <a:solidFill>
                  <a:schemeClr val="dk1"/>
                </a:solidFill>
              </a:rPr>
              <a:t>In Vivado address editor, map the BRAM block to free address space</a:t>
            </a:r>
            <a:endParaRPr>
              <a:solidFill>
                <a:schemeClr val="dk1"/>
              </a:solidFill>
            </a:endParaRPr>
          </a:p>
          <a:p>
            <a:pPr indent="-317500" lvl="1" marL="914400" rtl="0" algn="l">
              <a:spcBef>
                <a:spcPts val="0"/>
              </a:spcBef>
              <a:spcAft>
                <a:spcPts val="0"/>
              </a:spcAft>
              <a:buClr>
                <a:schemeClr val="dk1"/>
              </a:buClr>
              <a:buSzPts val="1400"/>
              <a:buChar char="○"/>
            </a:pPr>
            <a:r>
              <a:rPr lang="de-DE">
                <a:solidFill>
                  <a:schemeClr val="dk1"/>
                </a:solidFill>
              </a:rPr>
              <a:t>Note: Cortex CPU only has physical addresses, no address translation</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After running the bitstream, BRAM can be accessed via </a:t>
            </a:r>
            <a:r>
              <a:rPr lang="de-DE">
                <a:solidFill>
                  <a:schemeClr val="dk1"/>
                </a:solidFill>
                <a:latin typeface="Courier New"/>
                <a:ea typeface="Courier New"/>
                <a:cs typeface="Courier New"/>
                <a:sym typeface="Courier New"/>
              </a:rPr>
              <a:t>/dev/mem</a:t>
            </a:r>
            <a:r>
              <a:rPr lang="de-DE">
                <a:solidFill>
                  <a:schemeClr val="dk1"/>
                </a:solidFill>
              </a:rPr>
              <a:t> pseudofile</a:t>
            </a:r>
            <a:endParaRPr>
              <a:solidFill>
                <a:schemeClr val="dk1"/>
              </a:solidFill>
            </a:endParaRPr>
          </a:p>
          <a:p>
            <a:pPr indent="-317500" lvl="1" marL="914400" rtl="0" algn="l">
              <a:spcBef>
                <a:spcPts val="0"/>
              </a:spcBef>
              <a:spcAft>
                <a:spcPts val="0"/>
              </a:spcAft>
              <a:buClr>
                <a:schemeClr val="dk1"/>
              </a:buClr>
              <a:buSzPts val="1400"/>
              <a:buChar char="○"/>
            </a:pPr>
            <a:r>
              <a:rPr lang="de-DE">
                <a:solidFill>
                  <a:schemeClr val="dk1"/>
                </a:solidFill>
                <a:latin typeface="Courier New"/>
                <a:ea typeface="Courier New"/>
                <a:cs typeface="Courier New"/>
                <a:sym typeface="Courier New"/>
              </a:rPr>
              <a:t>devmem2</a:t>
            </a:r>
            <a:r>
              <a:rPr lang="de-DE">
                <a:solidFill>
                  <a:schemeClr val="dk1"/>
                </a:solidFill>
              </a:rPr>
              <a:t> utility is an abstraction over this interaction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de-DE"/>
              <a:t>This method is also reversible, second BRAM can be instantiated on different address that serves as an input to the FPGA logic.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Memory interaction - diagrams</a:t>
            </a:r>
            <a:endParaRPr/>
          </a:p>
        </p:txBody>
      </p:sp>
      <p:sp>
        <p:nvSpPr>
          <p:cNvPr id="296" name="Google Shape;296;p40"/>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Output (read-only) design vs. Input/Output design</a:t>
            </a:r>
            <a:endParaRPr/>
          </a:p>
        </p:txBody>
      </p:sp>
      <p:pic>
        <p:nvPicPr>
          <p:cNvPr id="297" name="Google Shape;297;p40"/>
          <p:cNvPicPr preferRelativeResize="0"/>
          <p:nvPr/>
        </p:nvPicPr>
        <p:blipFill>
          <a:blip r:embed="rId3">
            <a:alphaModFix/>
          </a:blip>
          <a:stretch>
            <a:fillRect/>
          </a:stretch>
        </p:blipFill>
        <p:spPr>
          <a:xfrm>
            <a:off x="2216491" y="2249350"/>
            <a:ext cx="4713525" cy="460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Memory interaction - AXI</a:t>
            </a:r>
            <a:endParaRPr/>
          </a:p>
        </p:txBody>
      </p:sp>
      <p:sp>
        <p:nvSpPr>
          <p:cNvPr id="304" name="Google Shape;304;p41"/>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Our original idea was to interact between the FPGA logic and BRAM using Advanced eXtensible Interface (AXI). This is a relatively standard protocol for </a:t>
            </a:r>
            <a:r>
              <a:rPr lang="de-DE"/>
              <a:t>on-chip communication</a:t>
            </a:r>
            <a:r>
              <a:rPr lang="de-DE"/>
              <a:t>. Therefore, we have implemented the </a:t>
            </a:r>
            <a:r>
              <a:rPr lang="de-DE">
                <a:latin typeface="Courier New"/>
                <a:ea typeface="Courier New"/>
                <a:cs typeface="Courier New"/>
                <a:sym typeface="Courier New"/>
              </a:rPr>
              <a:t>Vector2BRAM</a:t>
            </a:r>
            <a:r>
              <a:rPr lang="de-DE"/>
              <a:t> Verilog module, that:</a:t>
            </a:r>
            <a:endParaRPr/>
          </a:p>
          <a:p>
            <a:pPr indent="-317500" lvl="0" marL="457200" rtl="0" algn="l">
              <a:spcBef>
                <a:spcPts val="0"/>
              </a:spcBef>
              <a:spcAft>
                <a:spcPts val="0"/>
              </a:spcAft>
              <a:buSzPts val="1400"/>
              <a:buChar char="●"/>
            </a:pPr>
            <a:r>
              <a:rPr lang="de-DE"/>
              <a:t>Followed the AXI handshake protocol,</a:t>
            </a:r>
            <a:endParaRPr/>
          </a:p>
          <a:p>
            <a:pPr indent="-317500" lvl="0" marL="457200" rtl="0" algn="l">
              <a:spcBef>
                <a:spcPts val="0"/>
              </a:spcBef>
              <a:spcAft>
                <a:spcPts val="0"/>
              </a:spcAft>
              <a:buSzPts val="1400"/>
              <a:buChar char="●"/>
            </a:pPr>
            <a:r>
              <a:rPr lang="de-DE"/>
              <a:t>iterated the different values on output, sending them within one burst,</a:t>
            </a:r>
            <a:endParaRPr/>
          </a:p>
          <a:p>
            <a:pPr indent="-317500" lvl="0" marL="457200" rtl="0" algn="l">
              <a:spcBef>
                <a:spcPts val="0"/>
              </a:spcBef>
              <a:spcAft>
                <a:spcPts val="0"/>
              </a:spcAft>
              <a:buSzPts val="1400"/>
              <a:buChar char="●"/>
            </a:pPr>
            <a:r>
              <a:rPr lang="de-DE"/>
              <a:t>detected any error and repeated communication if necessary.</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However, there were multiple problems with this module:</a:t>
            </a:r>
            <a:endParaRPr/>
          </a:p>
          <a:p>
            <a:pPr indent="-317500" lvl="0" marL="457200" rtl="0" algn="l">
              <a:spcBef>
                <a:spcPts val="0"/>
              </a:spcBef>
              <a:spcAft>
                <a:spcPts val="0"/>
              </a:spcAft>
              <a:buSzPts val="1400"/>
              <a:buChar char="●"/>
            </a:pPr>
            <a:r>
              <a:rPr lang="de-DE"/>
              <a:t>It is significantly more complex than BRAM communication,</a:t>
            </a:r>
            <a:endParaRPr/>
          </a:p>
          <a:p>
            <a:pPr indent="-317500" lvl="0" marL="457200" rtl="0" algn="l">
              <a:spcBef>
                <a:spcPts val="0"/>
              </a:spcBef>
              <a:spcAft>
                <a:spcPts val="0"/>
              </a:spcAft>
              <a:buSzPts val="1400"/>
              <a:buChar char="●"/>
            </a:pPr>
            <a:r>
              <a:rPr lang="de-DE"/>
              <a:t>no proper benefits were encountered in our simple usecase,</a:t>
            </a:r>
            <a:endParaRPr/>
          </a:p>
          <a:p>
            <a:pPr indent="-317500" lvl="0" marL="457200" rtl="0" algn="l">
              <a:spcBef>
                <a:spcPts val="0"/>
              </a:spcBef>
              <a:spcAft>
                <a:spcPts val="0"/>
              </a:spcAft>
              <a:buSzPts val="1400"/>
              <a:buChar char="●"/>
            </a:pPr>
            <a:r>
              <a:rPr lang="de-DE"/>
              <a:t>we didn’t manage to make our basic prototype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Overall, we found BRAM to be the more intuitive solution, so we abandoned this idea after some time.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Modified deployment process</a:t>
            </a:r>
            <a:endParaRPr/>
          </a:p>
        </p:txBody>
      </p:sp>
      <p:sp>
        <p:nvSpPr>
          <p:cNvPr id="311" name="Google Shape;311;p42"/>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Due to the memory mapping process, we cannot use the Connection Manager in Vivado. Different method of running the bitstream is used, inspired by </a:t>
            </a:r>
            <a:r>
              <a:rPr lang="de-DE" u="sng">
                <a:solidFill>
                  <a:schemeClr val="hlink"/>
                </a:solidFill>
                <a:hlinkClick r:id="rId3"/>
              </a:rPr>
              <a:t>Xilinx examples</a:t>
            </a:r>
            <a:r>
              <a:rPr lang="de-DE"/>
              <a:t>. This is also described in our README. </a:t>
            </a:r>
            <a:r>
              <a:rPr lang="de-DE">
                <a:solidFill>
                  <a:schemeClr val="dk1"/>
                </a:solidFill>
              </a:rPr>
              <a:t>Both Vivado and Vitis must be installed for this, which increases the install size significantly.</a:t>
            </a:r>
            <a:endParaRPr/>
          </a:p>
          <a:p>
            <a:pPr indent="-317500" lvl="0" marL="457200" rtl="0" algn="l">
              <a:spcBef>
                <a:spcPts val="0"/>
              </a:spcBef>
              <a:spcAft>
                <a:spcPts val="0"/>
              </a:spcAft>
              <a:buSzPts val="1400"/>
              <a:buAutoNum type="arabicPeriod"/>
            </a:pPr>
            <a:r>
              <a:rPr lang="de-DE"/>
              <a:t>Generate </a:t>
            </a:r>
            <a:r>
              <a:rPr lang="de-DE">
                <a:solidFill>
                  <a:schemeClr val="dk1"/>
                </a:solidFill>
                <a:latin typeface="Courier New"/>
                <a:ea typeface="Courier New"/>
                <a:cs typeface="Courier New"/>
                <a:sym typeface="Courier New"/>
              </a:rPr>
              <a:t>.bit.bin</a:t>
            </a:r>
            <a:r>
              <a:rPr lang="de-DE"/>
              <a:t> bitstream in Vivado</a:t>
            </a:r>
            <a:endParaRPr/>
          </a:p>
          <a:p>
            <a:pPr indent="-317500" lvl="0" marL="457200" rtl="0" algn="l">
              <a:spcBef>
                <a:spcPts val="0"/>
              </a:spcBef>
              <a:spcAft>
                <a:spcPts val="0"/>
              </a:spcAft>
              <a:buSzPts val="1400"/>
              <a:buAutoNum type="arabicPeriod"/>
            </a:pPr>
            <a:r>
              <a:rPr lang="de-DE">
                <a:solidFill>
                  <a:schemeClr val="dk1"/>
                </a:solidFill>
              </a:rPr>
              <a:t>Export </a:t>
            </a:r>
            <a:r>
              <a:rPr lang="de-DE">
                <a:solidFill>
                  <a:schemeClr val="dk1"/>
                </a:solidFill>
                <a:latin typeface="Courier New"/>
                <a:ea typeface="Courier New"/>
                <a:cs typeface="Courier New"/>
                <a:sym typeface="Courier New"/>
              </a:rPr>
              <a:t>.xsa</a:t>
            </a:r>
            <a:r>
              <a:rPr lang="de-DE">
                <a:solidFill>
                  <a:schemeClr val="dk1"/>
                </a:solidFill>
              </a:rPr>
              <a:t> project file in Vivado</a:t>
            </a:r>
            <a:endParaRPr>
              <a:solidFill>
                <a:schemeClr val="dk1"/>
              </a:solidFill>
            </a:endParaRPr>
          </a:p>
          <a:p>
            <a:pPr indent="-317500" lvl="0" marL="457200" rtl="0" algn="l">
              <a:spcBef>
                <a:spcPts val="0"/>
              </a:spcBef>
              <a:spcAft>
                <a:spcPts val="0"/>
              </a:spcAft>
              <a:buClr>
                <a:schemeClr val="dk1"/>
              </a:buClr>
              <a:buSzPts val="1400"/>
              <a:buAutoNum type="arabicPeriod"/>
            </a:pPr>
            <a:r>
              <a:rPr lang="de-DE">
                <a:solidFill>
                  <a:schemeClr val="dk1"/>
                </a:solidFill>
              </a:rPr>
              <a:t>Convert project file to </a:t>
            </a:r>
            <a:r>
              <a:rPr lang="de-DE">
                <a:solidFill>
                  <a:schemeClr val="dk1"/>
                </a:solidFill>
                <a:latin typeface="Courier New"/>
                <a:ea typeface="Courier New"/>
                <a:cs typeface="Courier New"/>
                <a:sym typeface="Courier New"/>
              </a:rPr>
              <a:t>.dtbo</a:t>
            </a:r>
            <a:r>
              <a:rPr lang="de-DE">
                <a:solidFill>
                  <a:schemeClr val="dk1"/>
                </a:solidFill>
              </a:rPr>
              <a:t> binary device tree</a:t>
            </a:r>
            <a:endParaRPr>
              <a:solidFill>
                <a:schemeClr val="dk1"/>
              </a:solidFill>
            </a:endParaRPr>
          </a:p>
          <a:p>
            <a:pPr indent="-317500" lvl="1" marL="914400" rtl="0" algn="l">
              <a:spcBef>
                <a:spcPts val="0"/>
              </a:spcBef>
              <a:spcAft>
                <a:spcPts val="0"/>
              </a:spcAft>
              <a:buClr>
                <a:schemeClr val="dk1"/>
              </a:buClr>
              <a:buSzPts val="1400"/>
              <a:buChar char="○"/>
            </a:pPr>
            <a:r>
              <a:rPr lang="de-DE">
                <a:solidFill>
                  <a:schemeClr val="dk1"/>
                </a:solidFill>
              </a:rPr>
              <a:t>This step is automated with our custom script </a:t>
            </a:r>
            <a:r>
              <a:rPr lang="de-DE">
                <a:solidFill>
                  <a:schemeClr val="dk1"/>
                </a:solidFill>
                <a:latin typeface="Courier New"/>
                <a:ea typeface="Courier New"/>
                <a:cs typeface="Courier New"/>
                <a:sym typeface="Courier New"/>
              </a:rPr>
              <a:t>xsa2dtbo.sh</a:t>
            </a:r>
            <a:endParaRPr>
              <a:solidFill>
                <a:schemeClr val="dk1"/>
              </a:solidFill>
              <a:latin typeface="Courier New"/>
              <a:ea typeface="Courier New"/>
              <a:cs typeface="Courier New"/>
              <a:sym typeface="Courier New"/>
            </a:endParaRPr>
          </a:p>
          <a:p>
            <a:pPr indent="-317500" lvl="0" marL="457200" rtl="0" algn="l">
              <a:spcBef>
                <a:spcPts val="0"/>
              </a:spcBef>
              <a:spcAft>
                <a:spcPts val="0"/>
              </a:spcAft>
              <a:buClr>
                <a:schemeClr val="dk1"/>
              </a:buClr>
              <a:buSzPts val="1400"/>
              <a:buAutoNum type="arabicPeriod"/>
            </a:pPr>
            <a:r>
              <a:rPr lang="de-DE">
                <a:solidFill>
                  <a:schemeClr val="dk1"/>
                </a:solidFill>
              </a:rPr>
              <a:t>Create a </a:t>
            </a:r>
            <a:r>
              <a:rPr lang="de-DE">
                <a:solidFill>
                  <a:schemeClr val="dk1"/>
                </a:solidFill>
                <a:latin typeface="Courier New"/>
                <a:ea typeface="Courier New"/>
                <a:cs typeface="Courier New"/>
                <a:sym typeface="Courier New"/>
              </a:rPr>
              <a:t>shell.json</a:t>
            </a:r>
            <a:r>
              <a:rPr lang="de-DE">
                <a:solidFill>
                  <a:schemeClr val="dk1"/>
                </a:solidFill>
              </a:rPr>
              <a:t> configuration file</a:t>
            </a:r>
            <a:endParaRPr>
              <a:solidFill>
                <a:schemeClr val="dk1"/>
              </a:solidFill>
            </a:endParaRPr>
          </a:p>
          <a:p>
            <a:pPr indent="-317500" lvl="0" marL="457200" rtl="0" algn="l">
              <a:spcBef>
                <a:spcPts val="0"/>
              </a:spcBef>
              <a:spcAft>
                <a:spcPts val="0"/>
              </a:spcAft>
              <a:buClr>
                <a:schemeClr val="dk1"/>
              </a:buClr>
              <a:buSzPts val="1400"/>
              <a:buAutoNum type="arabicPeriod"/>
            </a:pPr>
            <a:r>
              <a:rPr lang="de-DE">
                <a:solidFill>
                  <a:schemeClr val="dk1"/>
                </a:solidFill>
              </a:rPr>
              <a:t>Upload all mentioned files to the board via SSH</a:t>
            </a:r>
            <a:endParaRPr>
              <a:solidFill>
                <a:schemeClr val="dk1"/>
              </a:solidFill>
            </a:endParaRPr>
          </a:p>
          <a:p>
            <a:pPr indent="-317500" lvl="0" marL="457200" rtl="0" algn="l">
              <a:spcBef>
                <a:spcPts val="0"/>
              </a:spcBef>
              <a:spcAft>
                <a:spcPts val="0"/>
              </a:spcAft>
              <a:buClr>
                <a:schemeClr val="dk1"/>
              </a:buClr>
              <a:buSzPts val="1400"/>
              <a:buAutoNum type="arabicPeriod"/>
            </a:pPr>
            <a:r>
              <a:rPr lang="de-DE">
                <a:solidFill>
                  <a:schemeClr val="dk1"/>
                </a:solidFill>
              </a:rPr>
              <a:t>use </a:t>
            </a:r>
            <a:r>
              <a:rPr lang="de-DE">
                <a:solidFill>
                  <a:schemeClr val="dk1"/>
                </a:solidFill>
                <a:latin typeface="Courier New"/>
                <a:ea typeface="Courier New"/>
                <a:cs typeface="Courier New"/>
                <a:sym typeface="Courier New"/>
              </a:rPr>
              <a:t>sudo xmutil loadapp [app_name]</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a:solidFill>
                  <a:schemeClr val="dk1"/>
                </a:solidFill>
              </a:rPr>
              <a:t>Other useful commands are </a:t>
            </a:r>
            <a:r>
              <a:rPr lang="de-DE">
                <a:solidFill>
                  <a:schemeClr val="dk1"/>
                </a:solidFill>
                <a:latin typeface="Courier New"/>
                <a:ea typeface="Courier New"/>
                <a:cs typeface="Courier New"/>
                <a:sym typeface="Courier New"/>
              </a:rPr>
              <a:t>xmutil unloadapp, xmutil listapps</a:t>
            </a:r>
            <a:r>
              <a:rPr lang="de-DE">
                <a:solidFill>
                  <a:schemeClr val="dk1"/>
                </a:solidFill>
              </a:rPr>
              <a: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4294967295" type="body"/>
          </p:nvPr>
        </p:nvSpPr>
        <p:spPr>
          <a:xfrm>
            <a:off x="318960" y="1762200"/>
            <a:ext cx="8508600" cy="71460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Kria KV260 combines </a:t>
            </a:r>
            <a:r>
              <a:rPr lang="de-DE" sz="1600">
                <a:solidFill>
                  <a:schemeClr val="dk1"/>
                </a:solidFill>
              </a:rPr>
              <a:t>ARM Cortex A-53</a:t>
            </a:r>
            <a:r>
              <a:rPr b="0" i="0" lang="de-DE" sz="1600" u="none" cap="none" strike="noStrike">
                <a:solidFill>
                  <a:schemeClr val="dk1"/>
                </a:solidFill>
                <a:latin typeface="Arial"/>
                <a:ea typeface="Arial"/>
                <a:cs typeface="Arial"/>
                <a:sym typeface="Arial"/>
              </a:rPr>
              <a:t> CPU, conventional DDR4 RAM and interface (USB, Ethernet) with programmable FPGA. We ran standard Ubuntu 22.04 on the CPU.</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0"/>
              </a:spcBef>
              <a:spcAft>
                <a:spcPts val="0"/>
              </a:spcAft>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05" name="Google Shape;105;p16"/>
          <p:cNvSpPr txBox="1"/>
          <p:nvPr>
            <p:ph idx="4294967295" type="title"/>
          </p:nvPr>
        </p:nvSpPr>
        <p:spPr>
          <a:xfrm>
            <a:off x="318960" y="994320"/>
            <a:ext cx="8508600" cy="41004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dk1"/>
              </a:buClr>
              <a:buSzPts val="3000"/>
              <a:buFont typeface="Arial"/>
              <a:buNone/>
            </a:pPr>
            <a:r>
              <a:rPr b="0" i="0" lang="de-DE" sz="3000" u="none" cap="none" strike="noStrike">
                <a:solidFill>
                  <a:schemeClr val="dk1"/>
                </a:solidFill>
                <a:latin typeface="Arial"/>
                <a:ea typeface="Arial"/>
                <a:cs typeface="Arial"/>
                <a:sym typeface="Arial"/>
              </a:rPr>
              <a:t>About the board</a:t>
            </a:r>
            <a:endParaRPr b="0" i="0" sz="3000" u="none" cap="none" strike="noStrike">
              <a:solidFill>
                <a:schemeClr val="dk1"/>
              </a:solidFill>
              <a:latin typeface="Arial"/>
              <a:ea typeface="Arial"/>
              <a:cs typeface="Arial"/>
              <a:sym typeface="Arial"/>
            </a:endParaRPr>
          </a:p>
        </p:txBody>
      </p:sp>
      <p:pic>
        <p:nvPicPr>
          <p:cNvPr descr="Obsah obrázku elektronika, obvod, Elektronická součástka, Elektronické inženýrství&#10;&#10;Popis byl vytvořen automaticky" id="106" name="Google Shape;106;p16"/>
          <p:cNvPicPr preferRelativeResize="0"/>
          <p:nvPr/>
        </p:nvPicPr>
        <p:blipFill rotWithShape="1">
          <a:blip r:embed="rId3">
            <a:alphaModFix/>
          </a:blip>
          <a:srcRect b="0" l="0" r="0" t="0"/>
          <a:stretch/>
        </p:blipFill>
        <p:spPr>
          <a:xfrm>
            <a:off x="317520" y="3140280"/>
            <a:ext cx="4241520" cy="2661480"/>
          </a:xfrm>
          <a:prstGeom prst="rect">
            <a:avLst/>
          </a:prstGeom>
          <a:noFill/>
          <a:ln>
            <a:noFill/>
          </a:ln>
        </p:spPr>
      </p:pic>
      <p:pic>
        <p:nvPicPr>
          <p:cNvPr descr="Obsah obrázku text, diagram, Plán, snímek obrazovky" id="107" name="Google Shape;107;p16"/>
          <p:cNvPicPr preferRelativeResize="0"/>
          <p:nvPr/>
        </p:nvPicPr>
        <p:blipFill rotWithShape="1">
          <a:blip r:embed="rId4">
            <a:alphaModFix/>
          </a:blip>
          <a:srcRect b="0" l="0" r="0" t="0"/>
          <a:stretch/>
        </p:blipFill>
        <p:spPr>
          <a:xfrm>
            <a:off x="4577760" y="2477160"/>
            <a:ext cx="4248360" cy="39956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Basic output architecture</a:t>
            </a:r>
            <a:endParaRPr/>
          </a:p>
        </p:txBody>
      </p:sp>
      <p:sp>
        <p:nvSpPr>
          <p:cNvPr id="318" name="Google Shape;318;p43"/>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Realization of the output-only architecture in Vivado. Displayed block represents:</a:t>
            </a:r>
            <a:endParaRPr/>
          </a:p>
          <a:p>
            <a:pPr indent="-317500" lvl="0" marL="457200" rtl="0" algn="l">
              <a:spcBef>
                <a:spcPts val="0"/>
              </a:spcBef>
              <a:spcAft>
                <a:spcPts val="0"/>
              </a:spcAft>
              <a:buSzPts val="1400"/>
              <a:buChar char="●"/>
            </a:pPr>
            <a:r>
              <a:rPr lang="de-DE"/>
              <a:t>SoC (Zynq UltraScale+, left)</a:t>
            </a:r>
            <a:endParaRPr/>
          </a:p>
          <a:p>
            <a:pPr indent="-317500" lvl="0" marL="457200" rtl="0" algn="l">
              <a:spcBef>
                <a:spcPts val="0"/>
              </a:spcBef>
              <a:spcAft>
                <a:spcPts val="0"/>
              </a:spcAft>
              <a:buSzPts val="1400"/>
              <a:buChar char="●"/>
            </a:pPr>
            <a:r>
              <a:rPr lang="de-DE"/>
              <a:t>BRAM (</a:t>
            </a:r>
            <a:r>
              <a:rPr lang="de-DE">
                <a:latin typeface="Courier New"/>
                <a:ea typeface="Courier New"/>
                <a:cs typeface="Courier New"/>
                <a:sym typeface="Courier New"/>
              </a:rPr>
              <a:t>Vector2BRAM</a:t>
            </a:r>
            <a:r>
              <a:rPr lang="de-DE"/>
              <a:t>, right)</a:t>
            </a:r>
            <a:endParaRPr/>
          </a:p>
          <a:p>
            <a:pPr indent="-317500" lvl="0" marL="457200" rtl="0" algn="l">
              <a:spcBef>
                <a:spcPts val="0"/>
              </a:spcBef>
              <a:spcAft>
                <a:spcPts val="0"/>
              </a:spcAft>
              <a:buSzPts val="1400"/>
              <a:buChar char="●"/>
            </a:pPr>
            <a:r>
              <a:rPr lang="de-DE"/>
              <a:t>needed interconnects (AXI SmartConnect, AXI BRAM Controller)</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Computing modules are connected </a:t>
            </a:r>
            <a:r>
              <a:rPr lang="de-DE">
                <a:solidFill>
                  <a:schemeClr val="dk1"/>
                </a:solidFill>
              </a:rPr>
              <a:t>e</a:t>
            </a:r>
            <a:r>
              <a:rPr lang="de-DE">
                <a:solidFill>
                  <a:schemeClr val="dk1"/>
                </a:solidFill>
              </a:rPr>
              <a:t>xternally, using the wire on the left. Data on the wire will be periodically written into the BRAM.</a:t>
            </a:r>
            <a:endParaRPr/>
          </a:p>
        </p:txBody>
      </p:sp>
      <p:pic>
        <p:nvPicPr>
          <p:cNvPr id="319" name="Google Shape;319;p43"/>
          <p:cNvPicPr preferRelativeResize="0"/>
          <p:nvPr/>
        </p:nvPicPr>
        <p:blipFill>
          <a:blip r:embed="rId3">
            <a:alphaModFix/>
          </a:blip>
          <a:stretch>
            <a:fillRect/>
          </a:stretch>
        </p:blipFill>
        <p:spPr>
          <a:xfrm>
            <a:off x="1250" y="3784152"/>
            <a:ext cx="9144002" cy="30738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Basic output architecture</a:t>
            </a:r>
            <a:endParaRPr/>
          </a:p>
        </p:txBody>
      </p:sp>
      <p:sp>
        <p:nvSpPr>
          <p:cNvPr id="326" name="Google Shape;326;p44"/>
          <p:cNvSpPr txBox="1"/>
          <p:nvPr>
            <p:ph idx="1" type="subTitle"/>
          </p:nvPr>
        </p:nvSpPr>
        <p:spPr>
          <a:xfrm>
            <a:off x="318960" y="1893925"/>
            <a:ext cx="8508600" cy="4699200"/>
          </a:xfrm>
          <a:prstGeom prst="rect">
            <a:avLst/>
          </a:prstGeom>
          <a:solidFill>
            <a:srgbClr val="000000">
              <a:alpha val="0"/>
            </a:srgbClr>
          </a:solidFill>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always @(posedge clk)</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begin</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if (rst) begin  // manual reset</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a:t>
            </a:r>
            <a:r>
              <a:rPr lang="de-DE" sz="1200">
                <a:solidFill>
                  <a:srgbClr val="282A36"/>
                </a:solidFill>
                <a:latin typeface="Courier New"/>
                <a:ea typeface="Courier New"/>
                <a:cs typeface="Courier New"/>
                <a:sym typeface="Courier New"/>
              </a:rPr>
              <a:t>...</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282A36"/>
                </a:solidFill>
                <a:latin typeface="Courier New"/>
                <a:ea typeface="Courier New"/>
                <a:cs typeface="Courier New"/>
                <a:sym typeface="Courier New"/>
              </a:rPr>
              <a:t>       end else begin</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2 ** 11 numbers stored, 4 B each =&gt; 8 KiB memory</a:t>
            </a:r>
            <a:endParaRPr sz="12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282A36"/>
                </a:solidFill>
                <a:latin typeface="Courier New"/>
                <a:ea typeface="Courier New"/>
                <a:cs typeface="Courier New"/>
                <a:sym typeface="Courier New"/>
              </a:rPr>
              <a:t>           if (bram_portb_0_addr &lt; 11'h7ff) begin</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FF0000"/>
                </a:solidFill>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1. shift address by 1</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282A36"/>
                </a:solidFill>
                <a:latin typeface="Courier New"/>
                <a:ea typeface="Courier New"/>
                <a:cs typeface="Courier New"/>
                <a:sym typeface="Courier New"/>
              </a:rPr>
              <a:t>               bram_portb_0_addr &lt;= bram_portb_0_addr + 1;</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282A36"/>
                </a:solidFill>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2</a:t>
            </a:r>
            <a:r>
              <a:rPr lang="de-DE" sz="1200">
                <a:solidFill>
                  <a:srgbClr val="FF0000"/>
                </a:solidFill>
                <a:latin typeface="Courier New"/>
                <a:ea typeface="Courier New"/>
                <a:cs typeface="Courier New"/>
                <a:sym typeface="Courier New"/>
              </a:rPr>
              <a:t>. write from vector position to BRAM</a:t>
            </a:r>
            <a:endParaRPr sz="12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FF0000"/>
                </a:solidFill>
                <a:latin typeface="Courier New"/>
                <a:ea typeface="Courier New"/>
                <a:cs typeface="Courier New"/>
                <a:sym typeface="Courier New"/>
              </a:rPr>
              <a:t>                  BRAM bigger than vector... write DEAD_FEED to the rest</a:t>
            </a:r>
            <a:endParaRPr sz="12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 address change is one clock cycle behind (therefore, add 1)</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282A36"/>
                </a:solidFill>
                <a:latin typeface="Courier New"/>
                <a:ea typeface="Courier New"/>
                <a:cs typeface="Courier New"/>
                <a:sym typeface="Courier New"/>
              </a:rPr>
              <a:t>               bram_portb_0_din &lt;= (bram_portb_0_addr &lt; VLEN - 1) ? </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vec[32 * (bram_portb_0_addr + 1) +: 32] : 32'hdead_feed;</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a:t>
            </a:r>
            <a:r>
              <a:rPr lang="de-DE" sz="1200">
                <a:solidFill>
                  <a:srgbClr val="282A36"/>
                </a:solidFill>
                <a:latin typeface="Courier New"/>
                <a:ea typeface="Courier New"/>
                <a:cs typeface="Courier New"/>
                <a:sym typeface="Courier New"/>
              </a:rPr>
              <a:t>...</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de-DE" sz="1200">
                <a:solidFill>
                  <a:srgbClr val="282A36"/>
                </a:solidFill>
                <a:latin typeface="Courier New"/>
                <a:ea typeface="Courier New"/>
                <a:cs typeface="Courier New"/>
                <a:sym typeface="Courier New"/>
              </a:rPr>
              <a:t>           end else begin</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3. disable memory writing when finished</a:t>
            </a:r>
            <a:endParaRPr sz="12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bram_portb_0_we &lt;= 1'b0;</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end</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end</a:t>
            </a:r>
            <a:endParaRPr sz="1200">
              <a:solidFill>
                <a:srgbClr val="282A36"/>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de-DE" sz="1200">
                <a:solidFill>
                  <a:srgbClr val="282A36"/>
                </a:solidFill>
                <a:latin typeface="Courier New"/>
                <a:ea typeface="Courier New"/>
                <a:cs typeface="Courier New"/>
                <a:sym typeface="Courier New"/>
              </a:rPr>
              <a:t>   end</a:t>
            </a:r>
            <a:endParaRPr sz="1200">
              <a:solidFill>
                <a:srgbClr val="282A3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282A3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Input/Output architecture</a:t>
            </a:r>
            <a:endParaRPr/>
          </a:p>
        </p:txBody>
      </p:sp>
      <p:sp>
        <p:nvSpPr>
          <p:cNvPr id="333" name="Google Shape;333;p45"/>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Compared to the output-only architecture, one element was added – </a:t>
            </a:r>
            <a:r>
              <a:rPr lang="de-DE">
                <a:latin typeface="Courier New"/>
                <a:ea typeface="Courier New"/>
                <a:cs typeface="Courier New"/>
                <a:sym typeface="Courier New"/>
              </a:rPr>
              <a:t>BRAM2Vector</a:t>
            </a:r>
            <a:r>
              <a:rPr lang="de-DE"/>
              <a:t>. This instantiates new BRAM which serves for inputs. Output is split into multiple buses using Slicers.</a:t>
            </a:r>
            <a:endParaRPr/>
          </a:p>
        </p:txBody>
      </p:sp>
      <p:pic>
        <p:nvPicPr>
          <p:cNvPr id="334" name="Google Shape;334;p45"/>
          <p:cNvPicPr preferRelativeResize="0"/>
          <p:nvPr/>
        </p:nvPicPr>
        <p:blipFill>
          <a:blip r:embed="rId3">
            <a:alphaModFix/>
          </a:blip>
          <a:stretch>
            <a:fillRect/>
          </a:stretch>
        </p:blipFill>
        <p:spPr>
          <a:xfrm>
            <a:off x="0" y="3524550"/>
            <a:ext cx="9143998" cy="3333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solidFill>
                  <a:schemeClr val="dk1"/>
                </a:solidFill>
              </a:rPr>
              <a:t>Input/Output architecture</a:t>
            </a:r>
            <a:endParaRPr/>
          </a:p>
        </p:txBody>
      </p:sp>
      <p:sp>
        <p:nvSpPr>
          <p:cNvPr id="341" name="Google Shape;341;p46"/>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always @(posedge clk)</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begin</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   </a:t>
            </a:r>
            <a:r>
              <a:rPr lang="de-DE" sz="1200">
                <a:latin typeface="Courier New"/>
                <a:ea typeface="Courier New"/>
                <a:cs typeface="Courier New"/>
                <a:sym typeface="Courier New"/>
              </a:rPr>
              <a:t>if (rst) begin  // reset address and turn off the memory access (en)</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perform a periodic reset, so that changes propagate over time</a:t>
            </a:r>
            <a:endParaRPr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end else if (&amp;bram_portb_0_addr == 1'b1) begin  // unary reduction - all 1 in address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   </a:t>
            </a:r>
            <a:r>
              <a:rPr lang="de-DE" sz="1200">
                <a:latin typeface="Courier New"/>
                <a:ea typeface="Courier New"/>
                <a:cs typeface="Courier New"/>
                <a:sym typeface="Courier New"/>
              </a:rPr>
              <a:t>end else begin</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1. increase the address by 1</a:t>
            </a:r>
            <a:endParaRPr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solidFill>
                  <a:schemeClr val="dk1"/>
                </a:solidFill>
                <a:latin typeface="Courier New"/>
                <a:ea typeface="Courier New"/>
                <a:cs typeface="Courier New"/>
                <a:sym typeface="Courier New"/>
              </a:rPr>
              <a:t>bram_portb_0_addr &lt;= bram_portb_0_addr + 1;  // also serves as a periodic reset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latin typeface="Courier New"/>
                <a:ea typeface="Courier New"/>
                <a:cs typeface="Courier New"/>
                <a:sym typeface="Courier New"/>
              </a:rPr>
              <a:t>   </a:t>
            </a:r>
            <a:r>
              <a:rPr lang="de-DE" sz="1200">
                <a:latin typeface="Courier New"/>
                <a:ea typeface="Courier New"/>
                <a:cs typeface="Courier New"/>
                <a:sym typeface="Courier New"/>
              </a:rPr>
              <a:t>if (bram_portb_0_addr &lt; VLEN + 1) begin</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2. read the BRAM output into vector</a:t>
            </a:r>
            <a:endParaRPr sz="1200">
              <a:solidFill>
                <a:srgbClr val="FF000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vec[32 * (bram_portb_0_addr - 1) +: 32] &lt;= bram_portb_0_dout;</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bram_portb_0_en &lt;= 1'b1;</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end else begin</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a:t>
            </a:r>
            <a:r>
              <a:rPr lang="de-DE" sz="1200">
                <a:solidFill>
                  <a:srgbClr val="FF0000"/>
                </a:solidFill>
                <a:latin typeface="Courier New"/>
                <a:ea typeface="Courier New"/>
                <a:cs typeface="Courier New"/>
                <a:sym typeface="Courier New"/>
              </a:rPr>
              <a:t>3</a:t>
            </a:r>
            <a:r>
              <a:rPr lang="de-DE" sz="1200">
                <a:solidFill>
                  <a:srgbClr val="FF0000"/>
                </a:solidFill>
                <a:latin typeface="Courier New"/>
                <a:ea typeface="Courier New"/>
                <a:cs typeface="Courier New"/>
                <a:sym typeface="Courier New"/>
              </a:rPr>
              <a:t>. turn off the memory access</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bram_portb_0_en &lt;= 1'b0;</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200">
                <a:latin typeface="Courier New"/>
                <a:ea typeface="Courier New"/>
                <a:cs typeface="Courier New"/>
                <a:sym typeface="Courier New"/>
              </a:rPr>
              <a:t>           end</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end</a:t>
            </a:r>
            <a:endParaRPr sz="1200">
              <a:latin typeface="Courier New"/>
              <a:ea typeface="Courier New"/>
              <a:cs typeface="Courier New"/>
              <a:sym typeface="Courier New"/>
            </a:endParaRPr>
          </a:p>
          <a:p>
            <a:pPr indent="0" lvl="0" marL="0" rtl="0" algn="l">
              <a:spcBef>
                <a:spcPts val="0"/>
              </a:spcBef>
              <a:spcAft>
                <a:spcPts val="0"/>
              </a:spcAft>
              <a:buNone/>
            </a:pPr>
            <a:r>
              <a:rPr lang="de-DE" sz="1200">
                <a:latin typeface="Courier New"/>
                <a:ea typeface="Courier New"/>
                <a:cs typeface="Courier New"/>
                <a:sym typeface="Courier New"/>
              </a:rPr>
              <a:t>   end</a:t>
            </a:r>
            <a:endParaRPr sz="12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45" name="Shape 345"/>
        <p:cNvGrpSpPr/>
        <p:nvPr/>
      </p:nvGrpSpPr>
      <p:grpSpPr>
        <a:xfrm>
          <a:off x="0" y="0"/>
          <a:ext cx="0" cy="0"/>
          <a:chOff x="0" y="0"/>
          <a:chExt cx="0" cy="0"/>
        </a:xfrm>
      </p:grpSpPr>
      <p:sp>
        <p:nvSpPr>
          <p:cNvPr id="346" name="Google Shape;346;p47"/>
          <p:cNvSpPr txBox="1"/>
          <p:nvPr>
            <p:ph type="title"/>
          </p:nvPr>
        </p:nvSpPr>
        <p:spPr>
          <a:xfrm>
            <a:off x="318950" y="1326749"/>
            <a:ext cx="8508600" cy="43560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lt1"/>
              </a:buClr>
              <a:buSzPts val="3000"/>
              <a:buFont typeface="Arial"/>
              <a:buNone/>
            </a:pPr>
            <a:r>
              <a:rPr b="0" i="0" lang="de-DE" sz="3000" u="none" cap="none" strike="noStrike">
                <a:solidFill>
                  <a:schemeClr val="dk1"/>
                </a:solidFill>
                <a:latin typeface="Arial"/>
                <a:ea typeface="Arial"/>
                <a:cs typeface="Arial"/>
                <a:sym typeface="Arial"/>
              </a:rPr>
              <a:t>Result showcase</a:t>
            </a:r>
            <a:endParaRPr b="0" i="0" sz="3000" u="none" cap="none" strike="noStrike">
              <a:solidFill>
                <a:schemeClr val="dk1"/>
              </a:solidFill>
              <a:latin typeface="Arial"/>
              <a:ea typeface="Arial"/>
              <a:cs typeface="Arial"/>
              <a:sym typeface="Arial"/>
            </a:endParaRPr>
          </a:p>
        </p:txBody>
      </p:sp>
      <p:sp>
        <p:nvSpPr>
          <p:cNvPr id="347" name="Google Shape;347;p47"/>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Simulation results I</a:t>
            </a:r>
            <a:endParaRPr/>
          </a:p>
        </p:txBody>
      </p:sp>
      <p:sp>
        <p:nvSpPr>
          <p:cNvPr id="354" name="Google Shape;354;p48"/>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DE"/>
              <a:t>The described implementation of the neural network in Verilog was tested using simulation and analyzed results using GTKwave.</a:t>
            </a:r>
            <a:endParaRPr/>
          </a:p>
          <a:p>
            <a:pPr indent="-298450" lvl="0" marL="457200" rtl="0" algn="l">
              <a:lnSpc>
                <a:spcPct val="115000"/>
              </a:lnSpc>
              <a:spcBef>
                <a:spcPts val="0"/>
              </a:spcBef>
              <a:spcAft>
                <a:spcPts val="0"/>
              </a:spcAft>
              <a:buClr>
                <a:schemeClr val="dk1"/>
              </a:buClr>
              <a:buSzPts val="1100"/>
              <a:buChar char="●"/>
            </a:pPr>
            <a:r>
              <a:rPr lang="de-DE"/>
              <a:t>Due to hardware limitations, MNIST data couldn't be used as input, so the network was reduced to 4 input neurons, 3 hidden neurons, and 10 output neurons.</a:t>
            </a:r>
            <a:endParaRPr/>
          </a:p>
          <a:p>
            <a:pPr indent="-298450" lvl="0" marL="457200" rtl="0" algn="l">
              <a:lnSpc>
                <a:spcPct val="115000"/>
              </a:lnSpc>
              <a:spcBef>
                <a:spcPts val="0"/>
              </a:spcBef>
              <a:spcAft>
                <a:spcPts val="0"/>
              </a:spcAft>
              <a:buClr>
                <a:schemeClr val="dk1"/>
              </a:buClr>
              <a:buSzPts val="1100"/>
              <a:buChar char="●"/>
            </a:pPr>
            <a:r>
              <a:rPr lang="de-DE"/>
              <a:t>Despite the reduction, it serves as a proof of concept.</a:t>
            </a:r>
            <a:endParaRPr/>
          </a:p>
          <a:p>
            <a:pPr indent="-298450" lvl="0" marL="457200" rtl="0" algn="l">
              <a:lnSpc>
                <a:spcPct val="115000"/>
              </a:lnSpc>
              <a:spcBef>
                <a:spcPts val="0"/>
              </a:spcBef>
              <a:spcAft>
                <a:spcPts val="0"/>
              </a:spcAft>
              <a:buClr>
                <a:schemeClr val="dk1"/>
              </a:buClr>
              <a:buSzPts val="1100"/>
              <a:buChar char="●"/>
            </a:pPr>
            <a:r>
              <a:rPr lang="de-DE"/>
              <a:t>The input data is depicted in the following image's first row, where the float value of 10 is inserted four times.</a:t>
            </a:r>
            <a:endParaRPr/>
          </a:p>
          <a:p>
            <a:pPr indent="-298450" lvl="0" marL="457200" rtl="0" algn="l">
              <a:lnSpc>
                <a:spcPct val="115000"/>
              </a:lnSpc>
              <a:spcBef>
                <a:spcPts val="0"/>
              </a:spcBef>
              <a:spcAft>
                <a:spcPts val="0"/>
              </a:spcAft>
              <a:buClr>
                <a:schemeClr val="dk1"/>
              </a:buClr>
              <a:buSzPts val="1100"/>
              <a:buChar char="●"/>
            </a:pPr>
            <a:r>
              <a:rPr lang="de-DE"/>
              <a:t>The result can be observed at the end of the second row, which, upon verification, corresponds to the correct values.</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pic>
        <p:nvPicPr>
          <p:cNvPr id="355" name="Google Shape;355;p48"/>
          <p:cNvPicPr preferRelativeResize="0"/>
          <p:nvPr/>
        </p:nvPicPr>
        <p:blipFill>
          <a:blip r:embed="rId3">
            <a:alphaModFix/>
          </a:blip>
          <a:stretch>
            <a:fillRect/>
          </a:stretch>
        </p:blipFill>
        <p:spPr>
          <a:xfrm>
            <a:off x="450488" y="5134300"/>
            <a:ext cx="8245525" cy="1171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a:solidFill>
                  <a:schemeClr val="dk1"/>
                </a:solidFill>
              </a:rPr>
              <a:t>Simulation results II</a:t>
            </a:r>
            <a:endParaRPr/>
          </a:p>
        </p:txBody>
      </p:sp>
      <p:sp>
        <p:nvSpPr>
          <p:cNvPr id="362" name="Google Shape;362;p49"/>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DE"/>
              <a:t>An interesting observation is that in the second row of the image on the previous slide, the implementation calculates the solution for all neurons in a layer one after the other.</a:t>
            </a:r>
            <a:endParaRPr/>
          </a:p>
          <a:p>
            <a:pPr indent="-298450" lvl="0" marL="457200" rtl="0" algn="l">
              <a:lnSpc>
                <a:spcPct val="115000"/>
              </a:lnSpc>
              <a:spcBef>
                <a:spcPts val="0"/>
              </a:spcBef>
              <a:spcAft>
                <a:spcPts val="0"/>
              </a:spcAft>
              <a:buClr>
                <a:schemeClr val="dk1"/>
              </a:buClr>
              <a:buSzPts val="1100"/>
              <a:buChar char="●"/>
            </a:pPr>
            <a:r>
              <a:rPr lang="de-DE"/>
              <a:t>This is evident in the two short blocks for the hidden layer with 3 neurons and the subsequent nine short blocks for the output layer with 10 neurons.</a:t>
            </a:r>
            <a:endParaRPr/>
          </a:p>
          <a:p>
            <a:pPr indent="-298450" lvl="0" marL="457200" rtl="0" algn="l">
              <a:lnSpc>
                <a:spcPct val="115000"/>
              </a:lnSpc>
              <a:spcBef>
                <a:spcPts val="0"/>
              </a:spcBef>
              <a:spcAft>
                <a:spcPts val="0"/>
              </a:spcAft>
              <a:buClr>
                <a:schemeClr val="dk1"/>
              </a:buClr>
              <a:buSzPts val="1100"/>
              <a:buChar char="●"/>
            </a:pPr>
            <a:r>
              <a:rPr lang="de-DE"/>
              <a:t>It is noticeable in the two images below that, for example, in the first image, only the last 8 hexadecimal digits and thus only the last stored float value are changing.</a:t>
            </a:r>
            <a:endParaRPr/>
          </a:p>
          <a:p>
            <a:pPr indent="-298450" lvl="0" marL="457200" rtl="0" algn="l">
              <a:lnSpc>
                <a:spcPct val="115000"/>
              </a:lnSpc>
              <a:spcBef>
                <a:spcPts val="0"/>
              </a:spcBef>
              <a:spcAft>
                <a:spcPts val="0"/>
              </a:spcAft>
              <a:buClr>
                <a:schemeClr val="dk1"/>
              </a:buClr>
              <a:buSzPts val="1100"/>
              <a:buChar char="●"/>
            </a:pPr>
            <a:r>
              <a:rPr lang="de-DE"/>
              <a:t>This corresponds to the calculation of the value for the first neuron in the layer.</a:t>
            </a:r>
            <a:endParaRPr/>
          </a:p>
          <a:p>
            <a:pPr indent="-298450" lvl="0" marL="457200" rtl="0" algn="l">
              <a:lnSpc>
                <a:spcPct val="115000"/>
              </a:lnSpc>
              <a:spcBef>
                <a:spcPts val="0"/>
              </a:spcBef>
              <a:spcAft>
                <a:spcPts val="0"/>
              </a:spcAft>
              <a:buClr>
                <a:schemeClr val="dk1"/>
              </a:buClr>
              <a:buSzPts val="1100"/>
              <a:buChar char="●"/>
            </a:pPr>
            <a:r>
              <a:t/>
            </a:r>
            <a:endParaRPr/>
          </a:p>
          <a:p>
            <a:pPr indent="0" lvl="0" marL="0" rtl="0" algn="l">
              <a:spcBef>
                <a:spcPts val="1200"/>
              </a:spcBef>
              <a:spcAft>
                <a:spcPts val="0"/>
              </a:spcAft>
              <a:buNone/>
            </a:pPr>
            <a:r>
              <a:t/>
            </a:r>
            <a:endParaRPr/>
          </a:p>
        </p:txBody>
      </p:sp>
      <p:pic>
        <p:nvPicPr>
          <p:cNvPr id="363" name="Google Shape;363;p49"/>
          <p:cNvPicPr preferRelativeResize="0"/>
          <p:nvPr/>
        </p:nvPicPr>
        <p:blipFill>
          <a:blip r:embed="rId3">
            <a:alphaModFix/>
          </a:blip>
          <a:stretch>
            <a:fillRect/>
          </a:stretch>
        </p:blipFill>
        <p:spPr>
          <a:xfrm>
            <a:off x="346925" y="4701425"/>
            <a:ext cx="6805975" cy="851986"/>
          </a:xfrm>
          <a:prstGeom prst="rect">
            <a:avLst/>
          </a:prstGeom>
          <a:noFill/>
          <a:ln>
            <a:noFill/>
          </a:ln>
        </p:spPr>
      </p:pic>
      <p:pic>
        <p:nvPicPr>
          <p:cNvPr id="364" name="Google Shape;364;p49"/>
          <p:cNvPicPr preferRelativeResize="0"/>
          <p:nvPr/>
        </p:nvPicPr>
        <p:blipFill>
          <a:blip r:embed="rId4">
            <a:alphaModFix/>
          </a:blip>
          <a:stretch>
            <a:fillRect/>
          </a:stretch>
        </p:blipFill>
        <p:spPr>
          <a:xfrm>
            <a:off x="346925" y="5637575"/>
            <a:ext cx="6805974" cy="823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0"/>
          <p:cNvSpPr txBox="1"/>
          <p:nvPr>
            <p:ph type="title"/>
          </p:nvPr>
        </p:nvSpPr>
        <p:spPr>
          <a:xfrm>
            <a:off x="318950" y="1123125"/>
            <a:ext cx="8508600" cy="639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solidFill>
                  <a:schemeClr val="dk1"/>
                </a:solidFill>
              </a:rPr>
              <a:t>Simulation results III</a:t>
            </a:r>
            <a:endParaRPr/>
          </a:p>
        </p:txBody>
      </p:sp>
      <p:sp>
        <p:nvSpPr>
          <p:cNvPr id="371" name="Google Shape;371;p50"/>
          <p:cNvSpPr txBox="1"/>
          <p:nvPr>
            <p:ph idx="1" type="subTitle"/>
          </p:nvPr>
        </p:nvSpPr>
        <p:spPr>
          <a:xfrm>
            <a:off x="318950" y="1762200"/>
            <a:ext cx="5679600" cy="30942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DE"/>
              <a:t>For the calculation, the weights from the left image were used for the hidden layer, and those from the right image for the output layer.</a:t>
            </a:r>
            <a:endParaRPr/>
          </a:p>
          <a:p>
            <a:pPr indent="-298450" lvl="0" marL="457200" rtl="0" algn="l">
              <a:lnSpc>
                <a:spcPct val="115000"/>
              </a:lnSpc>
              <a:spcBef>
                <a:spcPts val="0"/>
              </a:spcBef>
              <a:spcAft>
                <a:spcPts val="0"/>
              </a:spcAft>
              <a:buClr>
                <a:schemeClr val="dk1"/>
              </a:buClr>
              <a:buSzPts val="1100"/>
              <a:buChar char="●"/>
            </a:pPr>
            <a:r>
              <a:rPr lang="de-DE"/>
              <a:t>It is evident in the images that there are 12 weights for the hidden layer since each of the three hidden neurons has a connection to the 4 input neurons, requiring a total of 12 weights.</a:t>
            </a:r>
            <a:endParaRPr/>
          </a:p>
          <a:p>
            <a:pPr indent="-298450" lvl="0" marL="457200" rtl="0" algn="l">
              <a:lnSpc>
                <a:spcPct val="115000"/>
              </a:lnSpc>
              <a:spcBef>
                <a:spcPts val="0"/>
              </a:spcBef>
              <a:spcAft>
                <a:spcPts val="0"/>
              </a:spcAft>
              <a:buClr>
                <a:schemeClr val="dk1"/>
              </a:buClr>
              <a:buSzPts val="1100"/>
              <a:buChar char="●"/>
            </a:pPr>
            <a:r>
              <a:rPr lang="de-DE"/>
              <a:t>Similarly, the format of biases is analogous, although it is not shown here for the sake of clarity.</a:t>
            </a:r>
            <a:endParaRPr/>
          </a:p>
          <a:p>
            <a:pPr indent="0" lvl="0" marL="0" rtl="0" algn="l">
              <a:spcBef>
                <a:spcPts val="1200"/>
              </a:spcBef>
              <a:spcAft>
                <a:spcPts val="0"/>
              </a:spcAft>
              <a:buNone/>
            </a:pPr>
            <a:r>
              <a:t/>
            </a:r>
            <a:endParaRPr/>
          </a:p>
        </p:txBody>
      </p:sp>
      <p:pic>
        <p:nvPicPr>
          <p:cNvPr id="372" name="Google Shape;372;p50"/>
          <p:cNvPicPr preferRelativeResize="0"/>
          <p:nvPr/>
        </p:nvPicPr>
        <p:blipFill>
          <a:blip r:embed="rId3">
            <a:alphaModFix/>
          </a:blip>
          <a:stretch>
            <a:fillRect/>
          </a:stretch>
        </p:blipFill>
        <p:spPr>
          <a:xfrm>
            <a:off x="3567212" y="4856400"/>
            <a:ext cx="2012075" cy="1604950"/>
          </a:xfrm>
          <a:prstGeom prst="rect">
            <a:avLst/>
          </a:prstGeom>
          <a:noFill/>
          <a:ln>
            <a:noFill/>
          </a:ln>
        </p:spPr>
      </p:pic>
      <p:pic>
        <p:nvPicPr>
          <p:cNvPr id="373" name="Google Shape;373;p50"/>
          <p:cNvPicPr preferRelativeResize="0"/>
          <p:nvPr/>
        </p:nvPicPr>
        <p:blipFill>
          <a:blip r:embed="rId4">
            <a:alphaModFix/>
          </a:blip>
          <a:stretch>
            <a:fillRect/>
          </a:stretch>
        </p:blipFill>
        <p:spPr>
          <a:xfrm>
            <a:off x="6091500" y="1762200"/>
            <a:ext cx="2427922" cy="469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Vivado designs</a:t>
            </a:r>
            <a:endParaRPr/>
          </a:p>
        </p:txBody>
      </p:sp>
      <p:sp>
        <p:nvSpPr>
          <p:cNvPr id="380" name="Google Shape;380;p51"/>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Designs were made to be </a:t>
            </a:r>
            <a:r>
              <a:rPr b="1" lang="de-DE"/>
              <a:t>modular</a:t>
            </a:r>
            <a:r>
              <a:rPr lang="de-DE"/>
              <a:t> – attempt to separate logic and memory. Therefore, for most of the computing modules, we have created following versions:</a:t>
            </a:r>
            <a:endParaRPr/>
          </a:p>
          <a:p>
            <a:pPr indent="-317500" lvl="0" marL="457200" rtl="0" algn="l">
              <a:spcBef>
                <a:spcPts val="0"/>
              </a:spcBef>
              <a:spcAft>
                <a:spcPts val="0"/>
              </a:spcAft>
              <a:buSzPts val="1400"/>
              <a:buChar char="●"/>
            </a:pPr>
            <a:r>
              <a:rPr lang="de-DE"/>
              <a:t>No I/O, only for simulator usage (no suffix)</a:t>
            </a:r>
            <a:endParaRPr/>
          </a:p>
          <a:p>
            <a:pPr indent="-317500" lvl="0" marL="457200" rtl="0" algn="l">
              <a:spcBef>
                <a:spcPts val="0"/>
              </a:spcBef>
              <a:spcAft>
                <a:spcPts val="0"/>
              </a:spcAft>
              <a:buSzPts val="1400"/>
              <a:buChar char="●"/>
            </a:pPr>
            <a:r>
              <a:rPr lang="de-DE"/>
              <a:t>Fixed input, output displayed on BRAM (</a:t>
            </a:r>
            <a:r>
              <a:rPr lang="de-DE">
                <a:latin typeface="Courier New"/>
                <a:ea typeface="Courier New"/>
                <a:cs typeface="Courier New"/>
                <a:sym typeface="Courier New"/>
              </a:rPr>
              <a:t>ToMemory</a:t>
            </a:r>
            <a:r>
              <a:rPr lang="de-DE"/>
              <a:t>)</a:t>
            </a:r>
            <a:endParaRPr/>
          </a:p>
          <a:p>
            <a:pPr indent="-317500" lvl="0" marL="457200" rtl="0" algn="l">
              <a:spcBef>
                <a:spcPts val="0"/>
              </a:spcBef>
              <a:spcAft>
                <a:spcPts val="0"/>
              </a:spcAft>
              <a:buSzPts val="1400"/>
              <a:buChar char="●"/>
            </a:pPr>
            <a:r>
              <a:rPr lang="de-DE"/>
              <a:t>I/O using 2 BRAMs (</a:t>
            </a:r>
            <a:r>
              <a:rPr lang="de-DE">
                <a:latin typeface="Courier New"/>
                <a:ea typeface="Courier New"/>
                <a:cs typeface="Courier New"/>
                <a:sym typeface="Courier New"/>
              </a:rPr>
              <a:t>_IO</a:t>
            </a:r>
            <a:r>
              <a:rPr lang="de-DE"/>
              <a:t>)</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We have created following modules:</a:t>
            </a:r>
            <a:endParaRPr/>
          </a:p>
          <a:p>
            <a:pPr indent="-317500" lvl="0" marL="457200" rtl="0" algn="l">
              <a:spcBef>
                <a:spcPts val="0"/>
              </a:spcBef>
              <a:spcAft>
                <a:spcPts val="0"/>
              </a:spcAft>
              <a:buSzPts val="1400"/>
              <a:buChar char="●"/>
            </a:pPr>
            <a:r>
              <a:rPr lang="de-DE"/>
              <a:t>Multiplication of 2 floats (SimpleFP)</a:t>
            </a:r>
            <a:endParaRPr/>
          </a:p>
          <a:p>
            <a:pPr indent="-317500" lvl="0" marL="457200" rtl="0" algn="l">
              <a:spcBef>
                <a:spcPts val="0"/>
              </a:spcBef>
              <a:spcAft>
                <a:spcPts val="0"/>
              </a:spcAft>
              <a:buSzPts val="1400"/>
              <a:buChar char="●"/>
            </a:pPr>
            <a:r>
              <a:rPr lang="de-DE">
                <a:solidFill>
                  <a:schemeClr val="dk1"/>
                </a:solidFill>
              </a:rPr>
              <a:t>Addition</a:t>
            </a:r>
            <a:r>
              <a:rPr lang="de-DE">
                <a:solidFill>
                  <a:schemeClr val="dk1"/>
                </a:solidFill>
              </a:rPr>
              <a:t> of 2 vectors of floats (VectorFP)</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Single neural network layer (NeuralLayer)</a:t>
            </a:r>
            <a:endParaRPr>
              <a:solidFill>
                <a:schemeClr val="dk1"/>
              </a:solidFill>
            </a:endParaRPr>
          </a:p>
          <a:p>
            <a:pPr indent="-317500" lvl="0" marL="457200" rtl="0" algn="l">
              <a:spcBef>
                <a:spcPts val="0"/>
              </a:spcBef>
              <a:spcAft>
                <a:spcPts val="0"/>
              </a:spcAft>
              <a:buClr>
                <a:schemeClr val="dk1"/>
              </a:buClr>
              <a:buSzPts val="1400"/>
              <a:buChar char="●"/>
            </a:pPr>
            <a:r>
              <a:rPr lang="de-DE">
                <a:solidFill>
                  <a:schemeClr val="dk1"/>
                </a:solidFill>
              </a:rPr>
              <a:t>2-layer neural network on MNIST inputs (NeuralNetwork)*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de-DE">
                <a:solidFill>
                  <a:schemeClr val="dk1"/>
                </a:solidFill>
              </a:rPr>
              <a:t>*NeuralNetwork module is prepared, but the lack of memory on provided hardware was causing repeated Vivado crashes.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de-DE">
                <a:solidFill>
                  <a:schemeClr val="dk1"/>
                </a:solidFill>
              </a:rPr>
              <a:t>Due to these limitations on the side of Vivado processing, we didn’t attempt to construct more complex structures.</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Video Showcase</a:t>
            </a:r>
            <a:endParaRPr/>
          </a:p>
        </p:txBody>
      </p:sp>
      <p:sp>
        <p:nvSpPr>
          <p:cNvPr id="387" name="Google Shape;387;p52"/>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u="sng">
                <a:solidFill>
                  <a:schemeClr val="hlink"/>
                </a:solidFill>
                <a:hlinkClick r:id="rId3"/>
              </a:rPr>
              <a:t>https://www.youtube.com/watch?v=UUmsJQ_za34</a:t>
            </a:r>
            <a:endParaRPr/>
          </a:p>
          <a:p>
            <a:pPr indent="0" lvl="0" marL="0" rtl="0" algn="l">
              <a:spcBef>
                <a:spcPts val="0"/>
              </a:spcBef>
              <a:spcAft>
                <a:spcPts val="0"/>
              </a:spcAft>
              <a:buNone/>
            </a:pPr>
            <a:r>
              <a:rPr lang="de-DE"/>
              <a:t>Video embed: </a:t>
            </a:r>
            <a:endParaRPr/>
          </a:p>
          <a:p>
            <a:pPr indent="0" lvl="0" marL="0" rtl="0" algn="l">
              <a:spcBef>
                <a:spcPts val="0"/>
              </a:spcBef>
              <a:spcAft>
                <a:spcPts val="0"/>
              </a:spcAft>
              <a:buNone/>
            </a:pPr>
            <a:r>
              <a:t/>
            </a:r>
            <a:endParaRPr/>
          </a:p>
        </p:txBody>
      </p:sp>
      <p:pic>
        <p:nvPicPr>
          <p:cNvPr id="388" name="Google Shape;388;p52" title="NN@FPGA - Vector addition">
            <a:hlinkClick r:id="rId4"/>
          </p:cNvPr>
          <p:cNvPicPr preferRelativeResize="0"/>
          <p:nvPr/>
        </p:nvPicPr>
        <p:blipFill>
          <a:blip r:embed="rId5">
            <a:alphaModFix/>
          </a:blip>
          <a:stretch>
            <a:fillRect/>
          </a:stretch>
        </p:blipFill>
        <p:spPr>
          <a:xfrm>
            <a:off x="830763" y="2394350"/>
            <a:ext cx="7484975" cy="4210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4294967295" type="body"/>
          </p:nvPr>
        </p:nvSpPr>
        <p:spPr>
          <a:xfrm>
            <a:off x="318960" y="1762200"/>
            <a:ext cx="8508600" cy="4699080"/>
          </a:xfrm>
          <a:prstGeom prst="rect">
            <a:avLst/>
          </a:prstGeom>
          <a:noFill/>
          <a:ln>
            <a:noFill/>
          </a:ln>
        </p:spPr>
        <p:txBody>
          <a:bodyPr anchorCtr="0" anchor="t" bIns="0" lIns="0" spcFirstLastPara="1" rIns="0" wrap="square" tIns="0">
            <a:noAutofit/>
          </a:bodyPr>
          <a:lstStyle/>
          <a:p>
            <a:pPr indent="0" lvl="0" marL="0" marR="0" rtl="0" algn="l">
              <a:lnSpc>
                <a:spcPct val="114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All the listed work was created for the “Creation of Deep Learning Methods“ Practical Course at the Technical University Munich. All external sources are cited where relevant.</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0"/>
              </a:spcBef>
              <a:spcAft>
                <a:spcPts val="0"/>
              </a:spcAft>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0"/>
              </a:spcBef>
              <a:spcAft>
                <a:spcPts val="0"/>
              </a:spcAft>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0"/>
              </a:spcBef>
              <a:spcAft>
                <a:spcPts val="0"/>
              </a:spcAft>
              <a:buClr>
                <a:schemeClr val="dk1"/>
              </a:buClr>
              <a:buSzPts val="1600"/>
              <a:buFont typeface="Arial"/>
              <a:buNone/>
            </a:pPr>
            <a:r>
              <a:rPr b="0" i="0" lang="de-DE" sz="1600" u="none" cap="none" strike="noStrike">
                <a:solidFill>
                  <a:schemeClr val="dk1"/>
                </a:solidFill>
                <a:latin typeface="Arial"/>
                <a:ea typeface="Arial"/>
                <a:cs typeface="Arial"/>
                <a:sym typeface="Arial"/>
              </a:rPr>
              <a:t>Special thanks belongs to Vladimir Golkov from the Computer Vision Group at TUM CIT for supervising our project. We also thank to Professorship Big Geospatial Data Management at TUM ED for letting us use their hardware (Kria board) and technical advice from Xuanshu Luo.</a:t>
            </a:r>
            <a:endParaRPr b="0" i="0" sz="1600" u="none" cap="none" strike="noStrike">
              <a:solidFill>
                <a:schemeClr val="dk1"/>
              </a:solidFill>
              <a:latin typeface="Arial"/>
              <a:ea typeface="Arial"/>
              <a:cs typeface="Arial"/>
              <a:sym typeface="Arial"/>
            </a:endParaRPr>
          </a:p>
          <a:p>
            <a:pPr indent="0" lvl="0" marL="0" marR="0" rtl="0" algn="l">
              <a:lnSpc>
                <a:spcPct val="114000"/>
              </a:lnSpc>
              <a:spcBef>
                <a:spcPts val="0"/>
              </a:spcBef>
              <a:spcAft>
                <a:spcPts val="0"/>
              </a:spcAft>
              <a:buClr>
                <a:schemeClr val="dk1"/>
              </a:buClr>
              <a:buSzPts val="1600"/>
              <a:buFont typeface="Arial"/>
              <a:buNone/>
            </a:pPr>
            <a:r>
              <a:t/>
            </a:r>
            <a:endParaRPr sz="1600">
              <a:solidFill>
                <a:schemeClr val="dk1"/>
              </a:solidFill>
            </a:endParaRPr>
          </a:p>
          <a:p>
            <a:pPr indent="0" lvl="0" marL="0" marR="0" rtl="0" algn="l">
              <a:lnSpc>
                <a:spcPct val="114000"/>
              </a:lnSpc>
              <a:spcBef>
                <a:spcPts val="0"/>
              </a:spcBef>
              <a:spcAft>
                <a:spcPts val="0"/>
              </a:spcAft>
              <a:buClr>
                <a:schemeClr val="dk1"/>
              </a:buClr>
              <a:buSzPts val="1600"/>
              <a:buFont typeface="Arial"/>
              <a:buNone/>
            </a:pPr>
            <a:r>
              <a:t/>
            </a:r>
            <a:endParaRPr sz="1600">
              <a:solidFill>
                <a:schemeClr val="dk1"/>
              </a:solidFill>
            </a:endParaRPr>
          </a:p>
          <a:p>
            <a:pPr indent="0" lvl="0" marL="0" marR="0" rtl="0" algn="l">
              <a:lnSpc>
                <a:spcPct val="114000"/>
              </a:lnSpc>
              <a:spcBef>
                <a:spcPts val="0"/>
              </a:spcBef>
              <a:spcAft>
                <a:spcPts val="0"/>
              </a:spcAft>
              <a:buClr>
                <a:schemeClr val="dk1"/>
              </a:buClr>
              <a:buSzPts val="1600"/>
              <a:buFont typeface="Arial"/>
              <a:buNone/>
            </a:pPr>
            <a:r>
              <a:rPr lang="de-DE" sz="1600">
                <a:solidFill>
                  <a:schemeClr val="dk1"/>
                </a:solidFill>
              </a:rPr>
              <a:t>The results of our work will be shared publicly in their </a:t>
            </a:r>
            <a:r>
              <a:rPr lang="de-DE" sz="1600">
                <a:solidFill>
                  <a:schemeClr val="dk1"/>
                </a:solidFill>
              </a:rPr>
              <a:t>final form </a:t>
            </a:r>
            <a:r>
              <a:rPr lang="de-DE" sz="1600">
                <a:solidFill>
                  <a:schemeClr val="dk1"/>
                </a:solidFill>
              </a:rPr>
              <a:t>on </a:t>
            </a:r>
            <a:r>
              <a:rPr lang="de-DE" sz="1600" u="sng">
                <a:solidFill>
                  <a:schemeClr val="hlink"/>
                </a:solidFill>
                <a:hlinkClick r:id="rId3"/>
              </a:rPr>
              <a:t>https://github.com/ruzicka02/NN.FPGA</a:t>
            </a:r>
            <a:r>
              <a:rPr lang="de-DE" sz="1600">
                <a:solidFill>
                  <a:schemeClr val="dk1"/>
                </a:solidFill>
              </a:rPr>
              <a:t>.</a:t>
            </a:r>
            <a:endParaRPr sz="1600">
              <a:solidFill>
                <a:schemeClr val="dk1"/>
              </a:solidFill>
            </a:endParaRPr>
          </a:p>
          <a:p>
            <a:pPr indent="0" lvl="0" marL="0" marR="0" rtl="0" algn="l">
              <a:lnSpc>
                <a:spcPct val="114000"/>
              </a:lnSpc>
              <a:spcBef>
                <a:spcPts val="0"/>
              </a:spcBef>
              <a:spcAft>
                <a:spcPts val="0"/>
              </a:spcAft>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3" name="Google Shape;113;p17"/>
          <p:cNvSpPr txBox="1"/>
          <p:nvPr>
            <p:ph idx="4294967295" type="title"/>
          </p:nvPr>
        </p:nvSpPr>
        <p:spPr>
          <a:xfrm>
            <a:off x="318960" y="994320"/>
            <a:ext cx="8508600" cy="41004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dk1"/>
              </a:buClr>
              <a:buSzPts val="3000"/>
              <a:buFont typeface="Arial"/>
              <a:buNone/>
            </a:pPr>
            <a:r>
              <a:rPr b="0" i="0" lang="de-DE" sz="3000" u="none" cap="none" strike="noStrike">
                <a:solidFill>
                  <a:schemeClr val="dk1"/>
                </a:solidFill>
                <a:latin typeface="Arial"/>
                <a:ea typeface="Arial"/>
                <a:cs typeface="Arial"/>
                <a:sym typeface="Arial"/>
              </a:rPr>
              <a:t>Acknowledgements</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92" name="Shape 392"/>
        <p:cNvGrpSpPr/>
        <p:nvPr/>
      </p:nvGrpSpPr>
      <p:grpSpPr>
        <a:xfrm>
          <a:off x="0" y="0"/>
          <a:ext cx="0" cy="0"/>
          <a:chOff x="0" y="0"/>
          <a:chExt cx="0" cy="0"/>
        </a:xfrm>
      </p:grpSpPr>
      <p:sp>
        <p:nvSpPr>
          <p:cNvPr id="393" name="Google Shape;393;p53"/>
          <p:cNvSpPr txBox="1"/>
          <p:nvPr>
            <p:ph type="title"/>
          </p:nvPr>
        </p:nvSpPr>
        <p:spPr>
          <a:xfrm>
            <a:off x="318950" y="1326749"/>
            <a:ext cx="8508600" cy="43560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lt1"/>
              </a:buClr>
              <a:buSzPts val="3000"/>
              <a:buFont typeface="Arial"/>
              <a:buNone/>
            </a:pPr>
            <a:r>
              <a:rPr lang="de-DE">
                <a:solidFill>
                  <a:schemeClr val="dk1"/>
                </a:solidFill>
              </a:rPr>
              <a:t>Python helper scripts</a:t>
            </a:r>
            <a:endParaRPr b="0" i="0" sz="3000" u="none" cap="none" strike="noStrike">
              <a:solidFill>
                <a:schemeClr val="dk1"/>
              </a:solidFill>
              <a:latin typeface="Arial"/>
              <a:ea typeface="Arial"/>
              <a:cs typeface="Arial"/>
              <a:sym typeface="Arial"/>
            </a:endParaRPr>
          </a:p>
        </p:txBody>
      </p:sp>
      <p:sp>
        <p:nvSpPr>
          <p:cNvPr id="394" name="Google Shape;394;p53"/>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mem_master – FPGA memory interaction</a:t>
            </a:r>
            <a:endParaRPr/>
          </a:p>
        </p:txBody>
      </p:sp>
      <p:sp>
        <p:nvSpPr>
          <p:cNvPr id="401" name="Google Shape;401;p54"/>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de-DE"/>
              <a:t>Python wrapper for memory interactions using devmem2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Features:</a:t>
            </a:r>
            <a:endParaRPr/>
          </a:p>
          <a:p>
            <a:pPr indent="-317500" lvl="0" marL="457200" rtl="0" algn="l">
              <a:spcBef>
                <a:spcPts val="0"/>
              </a:spcBef>
              <a:spcAft>
                <a:spcPts val="0"/>
              </a:spcAft>
              <a:buSzPts val="1400"/>
              <a:buChar char="●"/>
            </a:pPr>
            <a:r>
              <a:rPr lang="de-DE"/>
              <a:t>Automatic conversions between bytes and floating </a:t>
            </a:r>
            <a:r>
              <a:rPr lang="de-DE"/>
              <a:t>point</a:t>
            </a:r>
            <a:r>
              <a:rPr lang="de-DE"/>
              <a:t> numbers</a:t>
            </a:r>
            <a:endParaRPr/>
          </a:p>
          <a:p>
            <a:pPr indent="-317500" lvl="0" marL="457200" rtl="0" algn="l">
              <a:spcBef>
                <a:spcPts val="0"/>
              </a:spcBef>
              <a:spcAft>
                <a:spcPts val="0"/>
              </a:spcAft>
              <a:buSzPts val="1400"/>
              <a:buChar char="●"/>
            </a:pPr>
            <a:r>
              <a:rPr lang="de-DE">
                <a:latin typeface="Courier New"/>
                <a:ea typeface="Courier New"/>
                <a:cs typeface="Courier New"/>
                <a:sym typeface="Courier New"/>
              </a:rPr>
              <a:t>devmem2</a:t>
            </a:r>
            <a:r>
              <a:rPr lang="de-DE"/>
              <a:t> subprocesses in order to interact with memory</a:t>
            </a:r>
            <a:endParaRPr/>
          </a:p>
          <a:p>
            <a:pPr indent="-317500" lvl="0" marL="457200" rtl="0" algn="l">
              <a:spcBef>
                <a:spcPts val="0"/>
              </a:spcBef>
              <a:spcAft>
                <a:spcPts val="0"/>
              </a:spcAft>
              <a:buSzPts val="1400"/>
              <a:buChar char="●"/>
            </a:pPr>
            <a:r>
              <a:rPr lang="de-DE"/>
              <a:t>Read/write in bulk, write from file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Interface… CLI, using Python package Click (</a:t>
            </a:r>
            <a:r>
              <a:rPr lang="de-DE" u="sng">
                <a:solidFill>
                  <a:schemeClr val="hlink"/>
                </a:solidFill>
                <a:hlinkClick r:id="rId3"/>
              </a:rPr>
              <a:t>Click Documentation</a:t>
            </a:r>
            <a:r>
              <a:rPr lang="de-DE"/>
              <a:t>)</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Repository URL </a:t>
            </a:r>
            <a:r>
              <a:rPr lang="de-DE" u="sng">
                <a:solidFill>
                  <a:schemeClr val="hlink"/>
                </a:solidFill>
                <a:hlinkClick r:id="rId4"/>
              </a:rPr>
              <a:t>https://github.com/ruzicka02/mem_master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mem_master – Usage</a:t>
            </a:r>
            <a:endParaRPr/>
          </a:p>
        </p:txBody>
      </p:sp>
      <p:sp>
        <p:nvSpPr>
          <p:cNvPr id="408" name="Google Shape;408;p55"/>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de-DE" sz="1100">
                <a:solidFill>
                  <a:schemeClr val="accent1"/>
                </a:solidFill>
                <a:highlight>
                  <a:srgbClr val="FFFFFF"/>
                </a:highlight>
                <a:latin typeface="Courier New"/>
                <a:ea typeface="Courier New"/>
                <a:cs typeface="Courier New"/>
                <a:sym typeface="Courier New"/>
              </a:rPr>
              <a:t>$ </a:t>
            </a:r>
            <a:r>
              <a:rPr b="1" lang="de-DE" sz="1100">
                <a:solidFill>
                  <a:schemeClr val="accent1"/>
                </a:solidFill>
                <a:highlight>
                  <a:srgbClr val="FFFFFF"/>
                </a:highlight>
                <a:latin typeface="Courier New"/>
                <a:ea typeface="Courier New"/>
                <a:cs typeface="Courier New"/>
                <a:sym typeface="Courier New"/>
              </a:rPr>
              <a:t>python mem_master</a:t>
            </a:r>
            <a:endParaRPr sz="1100">
              <a:solidFill>
                <a:schemeClr val="accent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Usage: mem_master [OPTIONS] COMMAND [ARGS]...</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Options:</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 --help  Show this message and exit.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Commands:</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 decode          Perform the conversion from hex (32-bit) to a floating...</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 encode          Perform the conversion from a floating point to hex...</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 </a:t>
            </a:r>
            <a:r>
              <a:rPr lang="de-DE"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de-DE" sz="1100">
                <a:solidFill>
                  <a:schemeClr val="accent1"/>
                </a:solidFill>
                <a:highlight>
                  <a:srgbClr val="FFFFFF"/>
                </a:highlight>
                <a:latin typeface="Courier New"/>
                <a:ea typeface="Courier New"/>
                <a:cs typeface="Courier New"/>
                <a:sym typeface="Courier New"/>
              </a:rPr>
              <a:t>$</a:t>
            </a:r>
            <a:r>
              <a:rPr b="1" lang="de-DE" sz="1100">
                <a:solidFill>
                  <a:schemeClr val="accent1"/>
                </a:solidFill>
                <a:highlight>
                  <a:srgbClr val="FFFFFF"/>
                </a:highlight>
                <a:latin typeface="Courier New"/>
                <a:ea typeface="Courier New"/>
                <a:cs typeface="Courier New"/>
                <a:sym typeface="Courier New"/>
              </a:rPr>
              <a:t> python mem_master encode 3.14</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de-DE" sz="1100">
                <a:solidFill>
                  <a:schemeClr val="dk1"/>
                </a:solidFill>
                <a:latin typeface="Courier New"/>
                <a:ea typeface="Courier New"/>
                <a:cs typeface="Courier New"/>
                <a:sym typeface="Courier New"/>
              </a:rPr>
              <a:t>4048f5c3</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de-DE" sz="1100">
                <a:solidFill>
                  <a:schemeClr val="accent1"/>
                </a:solidFill>
                <a:highlight>
                  <a:srgbClr val="FFFFFF"/>
                </a:highlight>
                <a:latin typeface="Courier New"/>
                <a:ea typeface="Courier New"/>
                <a:cs typeface="Courier New"/>
                <a:sym typeface="Courier New"/>
              </a:rPr>
              <a:t>$</a:t>
            </a:r>
            <a:r>
              <a:rPr b="1" lang="de-DE" sz="1100">
                <a:solidFill>
                  <a:schemeClr val="accent1"/>
                </a:solidFill>
                <a:highlight>
                  <a:srgbClr val="FFFFFF"/>
                </a:highlight>
                <a:latin typeface="Courier New"/>
                <a:ea typeface="Courier New"/>
                <a:cs typeface="Courier New"/>
                <a:sym typeface="Courier New"/>
              </a:rPr>
              <a:t> python mem_master decode 4048f5c3</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3.140000104904175</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de-DE" sz="1100">
                <a:solidFill>
                  <a:schemeClr val="accent1"/>
                </a:solidFill>
                <a:highlight>
                  <a:srgbClr val="FFFFFF"/>
                </a:highlight>
                <a:latin typeface="Courier New"/>
                <a:ea typeface="Courier New"/>
                <a:cs typeface="Courier New"/>
                <a:sym typeface="Courier New"/>
              </a:rPr>
              <a:t>$ sudo python mem_master write 2 3.14</a:t>
            </a:r>
            <a:endParaRPr sz="11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Success!</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de-DE" sz="1100">
                <a:solidFill>
                  <a:schemeClr val="accent1"/>
                </a:solidFill>
                <a:highlight>
                  <a:srgbClr val="FFFFFF"/>
                </a:highlight>
                <a:latin typeface="Courier New"/>
                <a:ea typeface="Courier New"/>
                <a:cs typeface="Courier New"/>
                <a:sym typeface="Courier New"/>
              </a:rPr>
              <a:t>$ sudo python mem_master read-range 0 10</a:t>
            </a:r>
            <a:endParaRPr sz="1100">
              <a:solidFill>
                <a:schemeClr val="accen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[0 ] 2.0</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[1 ]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[2 ] 3.140000104904175</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[3 ]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[4 ]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[5 ]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[6 ]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[7 ]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[8 ]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rPr lang="de-DE" sz="1100">
                <a:solidFill>
                  <a:schemeClr val="dk1"/>
                </a:solidFill>
                <a:latin typeface="Courier New"/>
                <a:ea typeface="Courier New"/>
                <a:cs typeface="Courier New"/>
                <a:sym typeface="Courier New"/>
              </a:rPr>
              <a:t>[9 ] 1.1754943508222875e-38</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100">
              <a:solidFill>
                <a:schemeClr val="accent1"/>
              </a:solidFill>
              <a:highlight>
                <a:srgbClr val="FFFFFF"/>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6"/>
          <p:cNvSpPr txBox="1"/>
          <p:nvPr>
            <p:ph type="title"/>
          </p:nvPr>
        </p:nvSpPr>
        <p:spPr>
          <a:xfrm>
            <a:off x="318950" y="1326750"/>
            <a:ext cx="88251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MNIST-Data-Transformation script I (float to binary)</a:t>
            </a:r>
            <a:endParaRPr/>
          </a:p>
        </p:txBody>
      </p:sp>
      <p:sp>
        <p:nvSpPr>
          <p:cNvPr id="415" name="Google Shape;415;p56"/>
          <p:cNvSpPr txBox="1"/>
          <p:nvPr>
            <p:ph idx="1" type="subTitle"/>
          </p:nvPr>
        </p:nvSpPr>
        <p:spPr>
          <a:xfrm>
            <a:off x="318950" y="1762200"/>
            <a:ext cx="5865600" cy="4972500"/>
          </a:xfrm>
          <a:prstGeom prst="rect">
            <a:avLst/>
          </a:prstGeom>
          <a:solidFill>
            <a:schemeClr val="lt1"/>
          </a:solidFill>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de-DE">
                <a:solidFill>
                  <a:schemeClr val="dk1"/>
                </a:solidFill>
              </a:rPr>
              <a:t>MNIST Dataset: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de-DE">
                <a:solidFill>
                  <a:schemeClr val="dk1"/>
                </a:solidFill>
              </a:rPr>
              <a:t>contains pairs of feature data and label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de-DE">
                <a:solidFill>
                  <a:schemeClr val="dk1"/>
                </a:solidFill>
              </a:rPr>
              <a:t>feature data consists of the grayscale values of the 784 pixels (28x28 pixel images)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de-DE">
                <a:solidFill>
                  <a:schemeClr val="dk1"/>
                </a:solidFill>
              </a:rPr>
              <a:t>label is the correct digit, ranging from 0 to 9</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de-DE"/>
              <a:t>Goals of the Data-Transformation script:</a:t>
            </a:r>
            <a:endParaRPr/>
          </a:p>
          <a:p>
            <a:pPr indent="-317500" lvl="0" marL="457200" rtl="0" algn="l">
              <a:lnSpc>
                <a:spcPct val="115000"/>
              </a:lnSpc>
              <a:spcBef>
                <a:spcPts val="0"/>
              </a:spcBef>
              <a:spcAft>
                <a:spcPts val="0"/>
              </a:spcAft>
              <a:buSzPts val="1400"/>
              <a:buChar char="●"/>
            </a:pPr>
            <a:r>
              <a:rPr lang="de-DE"/>
              <a:t>provide an understanding of the data</a:t>
            </a:r>
            <a:endParaRPr/>
          </a:p>
          <a:p>
            <a:pPr indent="-317500" lvl="0" marL="457200" rtl="0" algn="l">
              <a:lnSpc>
                <a:spcPct val="115000"/>
              </a:lnSpc>
              <a:spcBef>
                <a:spcPts val="0"/>
              </a:spcBef>
              <a:spcAft>
                <a:spcPts val="0"/>
              </a:spcAft>
              <a:buSzPts val="1400"/>
              <a:buChar char="●"/>
            </a:pPr>
            <a:r>
              <a:rPr lang="de-DE"/>
              <a:t>transform data </a:t>
            </a:r>
            <a:r>
              <a:rPr lang="de-DE"/>
              <a:t>from conventional 4 Byte float format to a binary string format</a:t>
            </a:r>
            <a:r>
              <a:rPr lang="de-DE"/>
              <a:t> requiring 33 Byte and explicitly storing a concatenation of “0” and “1” ascii chars</a:t>
            </a:r>
            <a:endParaRPr/>
          </a:p>
          <a:p>
            <a:pPr indent="-317500" lvl="0" marL="457200" rtl="0" algn="l">
              <a:lnSpc>
                <a:spcPct val="115000"/>
              </a:lnSpc>
              <a:spcBef>
                <a:spcPts val="0"/>
              </a:spcBef>
              <a:spcAft>
                <a:spcPts val="0"/>
              </a:spcAft>
              <a:buSzPts val="1400"/>
              <a:buChar char="●"/>
            </a:pPr>
            <a:r>
              <a:rPr lang="de-DE"/>
              <a:t>187.5 =&gt; “01000011001110111000000000000000\n”</a:t>
            </a:r>
            <a:endParaRPr/>
          </a:p>
          <a:p>
            <a:pPr indent="-317500" lvl="0" marL="457200" rtl="0" algn="l">
              <a:lnSpc>
                <a:spcPct val="115000"/>
              </a:lnSpc>
              <a:spcBef>
                <a:spcPts val="0"/>
              </a:spcBef>
              <a:spcAft>
                <a:spcPts val="0"/>
              </a:spcAft>
              <a:buSzPts val="1400"/>
              <a:buChar char="●"/>
            </a:pPr>
            <a:r>
              <a:rPr lang="de-DE"/>
              <a:t>store the result in a dedicated file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16" name="Google Shape;416;p56"/>
          <p:cNvPicPr preferRelativeResize="0"/>
          <p:nvPr/>
        </p:nvPicPr>
        <p:blipFill rotWithShape="1">
          <a:blip r:embed="rId3">
            <a:alphaModFix/>
          </a:blip>
          <a:srcRect b="0" l="7964" r="12468" t="0"/>
          <a:stretch/>
        </p:blipFill>
        <p:spPr>
          <a:xfrm>
            <a:off x="6184550" y="2025725"/>
            <a:ext cx="2334299" cy="2200150"/>
          </a:xfrm>
          <a:prstGeom prst="rect">
            <a:avLst/>
          </a:prstGeom>
          <a:noFill/>
          <a:ln>
            <a:noFill/>
          </a:ln>
        </p:spPr>
      </p:pic>
      <p:pic>
        <p:nvPicPr>
          <p:cNvPr id="417" name="Google Shape;417;p56"/>
          <p:cNvPicPr preferRelativeResize="0"/>
          <p:nvPr/>
        </p:nvPicPr>
        <p:blipFill rotWithShape="1">
          <a:blip r:embed="rId4">
            <a:alphaModFix/>
          </a:blip>
          <a:srcRect b="0" l="14363" r="12467" t="0"/>
          <a:stretch/>
        </p:blipFill>
        <p:spPr>
          <a:xfrm>
            <a:off x="6372350" y="4225875"/>
            <a:ext cx="2146501" cy="2200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7"/>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a:solidFill>
                  <a:schemeClr val="dk1"/>
                </a:solidFill>
              </a:rPr>
              <a:t>MNIST-Data-Transformation script II</a:t>
            </a:r>
            <a:endParaRPr/>
          </a:p>
        </p:txBody>
      </p:sp>
      <p:sp>
        <p:nvSpPr>
          <p:cNvPr id="424" name="Google Shape;424;p57"/>
          <p:cNvSpPr txBox="1"/>
          <p:nvPr>
            <p:ph idx="1" type="subTitle"/>
          </p:nvPr>
        </p:nvSpPr>
        <p:spPr>
          <a:xfrm>
            <a:off x="318950" y="1762200"/>
            <a:ext cx="8508600" cy="172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solidFill>
                  <a:schemeClr val="dk1"/>
                </a:solidFill>
              </a:rPr>
              <a:t>The following </a:t>
            </a:r>
            <a:r>
              <a:rPr lang="de-DE">
                <a:solidFill>
                  <a:schemeClr val="dk1"/>
                </a:solidFill>
              </a:rPr>
              <a:t>code snippet</a:t>
            </a:r>
            <a:r>
              <a:rPr lang="de-DE">
                <a:solidFill>
                  <a:schemeClr val="dk1"/>
                </a:solidFill>
              </a:rPr>
              <a:t> shows the function, which converts a number</a:t>
            </a:r>
            <a:endParaRPr>
              <a:solidFill>
                <a:schemeClr val="dk1"/>
              </a:solidFill>
            </a:endParaRPr>
          </a:p>
          <a:p>
            <a:pPr indent="0" lvl="0" marL="0" rtl="0" algn="l">
              <a:spcBef>
                <a:spcPts val="0"/>
              </a:spcBef>
              <a:spcAft>
                <a:spcPts val="0"/>
              </a:spcAft>
              <a:buNone/>
            </a:pPr>
            <a:r>
              <a:rPr lang="de-DE">
                <a:solidFill>
                  <a:schemeClr val="dk1"/>
                </a:solidFill>
              </a:rPr>
              <a:t>from float format to binary format.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425" name="Google Shape;425;p57"/>
          <p:cNvPicPr preferRelativeResize="0"/>
          <p:nvPr/>
        </p:nvPicPr>
        <p:blipFill>
          <a:blip r:embed="rId3">
            <a:alphaModFix/>
          </a:blip>
          <a:stretch>
            <a:fillRect/>
          </a:stretch>
        </p:blipFill>
        <p:spPr>
          <a:xfrm>
            <a:off x="318950" y="2663200"/>
            <a:ext cx="6147324" cy="704875"/>
          </a:xfrm>
          <a:prstGeom prst="rect">
            <a:avLst/>
          </a:prstGeom>
          <a:noFill/>
          <a:ln>
            <a:noFill/>
          </a:ln>
        </p:spPr>
      </p:pic>
      <p:pic>
        <p:nvPicPr>
          <p:cNvPr id="426" name="Google Shape;426;p57"/>
          <p:cNvPicPr preferRelativeResize="0"/>
          <p:nvPr/>
        </p:nvPicPr>
        <p:blipFill>
          <a:blip r:embed="rId4">
            <a:alphaModFix/>
          </a:blip>
          <a:stretch>
            <a:fillRect/>
          </a:stretch>
        </p:blipFill>
        <p:spPr>
          <a:xfrm>
            <a:off x="3940725" y="3702750"/>
            <a:ext cx="4886825" cy="2397325"/>
          </a:xfrm>
          <a:prstGeom prst="rect">
            <a:avLst/>
          </a:prstGeom>
          <a:noFill/>
          <a:ln>
            <a:noFill/>
          </a:ln>
        </p:spPr>
      </p:pic>
      <p:sp>
        <p:nvSpPr>
          <p:cNvPr id="427" name="Google Shape;427;p57"/>
          <p:cNvSpPr txBox="1"/>
          <p:nvPr/>
        </p:nvSpPr>
        <p:spPr>
          <a:xfrm>
            <a:off x="184775" y="3368075"/>
            <a:ext cx="3585000" cy="30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dk1"/>
              </a:solidFill>
            </a:endParaRPr>
          </a:p>
          <a:p>
            <a:pPr indent="-317500" lvl="0" marL="457200" rtl="0" algn="l">
              <a:spcBef>
                <a:spcPts val="0"/>
              </a:spcBef>
              <a:spcAft>
                <a:spcPts val="0"/>
              </a:spcAft>
              <a:buClr>
                <a:schemeClr val="dk1"/>
              </a:buClr>
              <a:buSzPts val="1400"/>
              <a:buChar char="●"/>
            </a:pPr>
            <a:r>
              <a:rPr lang="de-DE" sz="1800">
                <a:solidFill>
                  <a:schemeClr val="dk1"/>
                </a:solidFill>
              </a:rPr>
              <a:t>first four lines open file for storage purposes and define amount of images needed</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17500" lvl="0" marL="457200" rtl="0" algn="l">
              <a:spcBef>
                <a:spcPts val="0"/>
              </a:spcBef>
              <a:spcAft>
                <a:spcPts val="0"/>
              </a:spcAft>
              <a:buClr>
                <a:schemeClr val="dk1"/>
              </a:buClr>
              <a:buSzPts val="1400"/>
              <a:buChar char="●"/>
            </a:pPr>
            <a:r>
              <a:rPr lang="de-DE" sz="1800">
                <a:solidFill>
                  <a:schemeClr val="dk1"/>
                </a:solidFill>
              </a:rPr>
              <a:t>For loop iterates over images and transforms them</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17500" lvl="0" marL="457200" rtl="0" algn="l">
              <a:spcBef>
                <a:spcPts val="0"/>
              </a:spcBef>
              <a:spcAft>
                <a:spcPts val="0"/>
              </a:spcAft>
              <a:buClr>
                <a:schemeClr val="dk1"/>
              </a:buClr>
              <a:buSzPts val="1400"/>
              <a:buChar char="●"/>
            </a:pPr>
            <a:r>
              <a:rPr lang="de-DE" sz="1800">
                <a:solidFill>
                  <a:schemeClr val="dk1"/>
                </a:solidFill>
              </a:rPr>
              <a:t>Last part stores all images with the correct label</a:t>
            </a:r>
            <a:endParaRPr sz="1800">
              <a:solidFill>
                <a:schemeClr val="dk1"/>
              </a:solidFill>
            </a:endParaRPr>
          </a:p>
          <a:p>
            <a:pPr indent="0" lvl="0" marL="457200" rtl="0" algn="l">
              <a:spcBef>
                <a:spcPts val="0"/>
              </a:spcBef>
              <a:spcAft>
                <a:spcPts val="0"/>
              </a:spcAft>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8"/>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de-DE">
                <a:solidFill>
                  <a:schemeClr val="dk1"/>
                </a:solidFill>
              </a:rPr>
              <a:t>Usage </a:t>
            </a:r>
            <a:r>
              <a:rPr lang="de-DE">
                <a:solidFill>
                  <a:schemeClr val="dk1"/>
                </a:solidFill>
              </a:rPr>
              <a:t>MNIST-Data-Transformation</a:t>
            </a:r>
            <a:endParaRPr/>
          </a:p>
        </p:txBody>
      </p:sp>
      <p:sp>
        <p:nvSpPr>
          <p:cNvPr id="434" name="Google Shape;434;p58"/>
          <p:cNvSpPr txBox="1"/>
          <p:nvPr>
            <p:ph idx="1" type="subTitle"/>
          </p:nvPr>
        </p:nvSpPr>
        <p:spPr>
          <a:xfrm>
            <a:off x="318950" y="1762350"/>
            <a:ext cx="80388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To ensure proper use of the script, the following variables must be set correctly:</a:t>
            </a:r>
            <a:endParaRPr/>
          </a:p>
          <a:p>
            <a:pPr indent="-317500" lvl="0" marL="457200" rtl="0" algn="l">
              <a:lnSpc>
                <a:spcPct val="115000"/>
              </a:lnSpc>
              <a:spcBef>
                <a:spcPts val="1200"/>
              </a:spcBef>
              <a:spcAft>
                <a:spcPts val="0"/>
              </a:spcAft>
              <a:buSzPts val="1400"/>
              <a:buChar char="●"/>
            </a:pPr>
            <a:r>
              <a:rPr lang="de-DE">
                <a:solidFill>
                  <a:schemeClr val="dk1"/>
                </a:solidFill>
              </a:rPr>
              <a:t>The desired file path for the final file must be specified in the variable </a:t>
            </a:r>
            <a:r>
              <a:rPr lang="de-DE">
                <a:solidFill>
                  <a:srgbClr val="188038"/>
                </a:solidFill>
                <a:latin typeface="Roboto Mono"/>
                <a:ea typeface="Roboto Mono"/>
                <a:cs typeface="Roboto Mono"/>
                <a:sym typeface="Roboto Mono"/>
              </a:rPr>
              <a:t>file_path</a:t>
            </a:r>
            <a:r>
              <a:rPr lang="de-DE">
                <a:solidFill>
                  <a:schemeClr val="dk1"/>
                </a:solidFill>
              </a:rPr>
              <a: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317500" lvl="0" marL="457200" rtl="0" algn="l">
              <a:spcBef>
                <a:spcPts val="1200"/>
              </a:spcBef>
              <a:spcAft>
                <a:spcPts val="0"/>
              </a:spcAft>
              <a:buSzPts val="1400"/>
              <a:buChar char="●"/>
            </a:pPr>
            <a:r>
              <a:rPr lang="de-DE">
                <a:solidFill>
                  <a:schemeClr val="dk1"/>
                </a:solidFill>
              </a:rPr>
              <a:t>The correct number of desired images for the training or testing process must be set in the variable </a:t>
            </a:r>
            <a:r>
              <a:rPr lang="de-DE">
                <a:solidFill>
                  <a:srgbClr val="188038"/>
                </a:solidFill>
                <a:latin typeface="Roboto Mono"/>
                <a:ea typeface="Roboto Mono"/>
                <a:cs typeface="Roboto Mono"/>
                <a:sym typeface="Roboto Mono"/>
              </a:rPr>
              <a:t>image_amount</a:t>
            </a:r>
            <a:r>
              <a:rPr lang="de-DE">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t>The resulting file will overwrite any file with the same name. If this is not desired, the </a:t>
            </a:r>
            <a:r>
              <a:rPr lang="de-DE">
                <a:solidFill>
                  <a:srgbClr val="188038"/>
                </a:solidFill>
                <a:latin typeface="Roboto Mono"/>
                <a:ea typeface="Roboto Mono"/>
                <a:cs typeface="Roboto Mono"/>
                <a:sym typeface="Roboto Mono"/>
              </a:rPr>
              <a:t>w</a:t>
            </a:r>
            <a:r>
              <a:rPr lang="de-DE"/>
              <a:t> in the open function should be changed to </a:t>
            </a:r>
            <a:r>
              <a:rPr lang="de-DE">
                <a:solidFill>
                  <a:srgbClr val="188038"/>
                </a:solidFill>
                <a:latin typeface="Roboto Mono"/>
                <a:ea typeface="Roboto Mono"/>
                <a:cs typeface="Roboto Mono"/>
                <a:sym typeface="Roboto Mono"/>
              </a:rPr>
              <a:t>a</a:t>
            </a:r>
            <a:r>
              <a:rPr lang="de-DE"/>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t>The resulting Data Format is:  </a:t>
            </a:r>
            <a:r>
              <a:rPr lang="de-DE">
                <a:solidFill>
                  <a:srgbClr val="188038"/>
                </a:solidFill>
                <a:latin typeface="Roboto Mono"/>
                <a:ea typeface="Roboto Mono"/>
                <a:cs typeface="Roboto Mono"/>
                <a:sym typeface="Roboto Mono"/>
              </a:rPr>
              <a:t>[[[784 pixels binary], label], next images…]</a:t>
            </a:r>
            <a:endParaRPr/>
          </a:p>
        </p:txBody>
      </p:sp>
      <p:pic>
        <p:nvPicPr>
          <p:cNvPr id="435" name="Google Shape;435;p58"/>
          <p:cNvPicPr preferRelativeResize="0"/>
          <p:nvPr/>
        </p:nvPicPr>
        <p:blipFill rotWithShape="1">
          <a:blip r:embed="rId3">
            <a:alphaModFix/>
          </a:blip>
          <a:srcRect b="40227" l="0" r="44653" t="0"/>
          <a:stretch/>
        </p:blipFill>
        <p:spPr>
          <a:xfrm>
            <a:off x="787750" y="3103800"/>
            <a:ext cx="4323549" cy="317150"/>
          </a:xfrm>
          <a:prstGeom prst="rect">
            <a:avLst/>
          </a:prstGeom>
          <a:noFill/>
          <a:ln>
            <a:noFill/>
          </a:ln>
        </p:spPr>
      </p:pic>
      <p:pic>
        <p:nvPicPr>
          <p:cNvPr id="436" name="Google Shape;436;p58"/>
          <p:cNvPicPr preferRelativeResize="0"/>
          <p:nvPr/>
        </p:nvPicPr>
        <p:blipFill rotWithShape="1">
          <a:blip r:embed="rId4">
            <a:alphaModFix/>
          </a:blip>
          <a:srcRect b="40227" l="0" r="0" t="0"/>
          <a:stretch/>
        </p:blipFill>
        <p:spPr>
          <a:xfrm>
            <a:off x="787750" y="4324625"/>
            <a:ext cx="2885150" cy="317150"/>
          </a:xfrm>
          <a:prstGeom prst="rect">
            <a:avLst/>
          </a:prstGeom>
          <a:noFill/>
          <a:ln>
            <a:noFill/>
          </a:ln>
        </p:spPr>
      </p:pic>
      <p:pic>
        <p:nvPicPr>
          <p:cNvPr id="437" name="Google Shape;437;p58"/>
          <p:cNvPicPr preferRelativeResize="0"/>
          <p:nvPr/>
        </p:nvPicPr>
        <p:blipFill>
          <a:blip r:embed="rId5">
            <a:alphaModFix/>
          </a:blip>
          <a:stretch>
            <a:fillRect/>
          </a:stretch>
        </p:blipFill>
        <p:spPr>
          <a:xfrm>
            <a:off x="787750" y="5451525"/>
            <a:ext cx="3409375" cy="31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9"/>
          <p:cNvSpPr txBox="1"/>
          <p:nvPr>
            <p:ph type="title"/>
          </p:nvPr>
        </p:nvSpPr>
        <p:spPr>
          <a:xfrm>
            <a:off x="317700" y="132659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Training NN script I</a:t>
            </a:r>
            <a:endParaRPr/>
          </a:p>
        </p:txBody>
      </p:sp>
      <p:sp>
        <p:nvSpPr>
          <p:cNvPr id="444" name="Google Shape;444;p59"/>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Purpose of this script is to calculate the weights and biases needed for the Neuronal Net in Verilog without the backpropagation mechanism.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First part of this script loads the training data from the mnist-dataset ( not binary since we only require binary format for the NN in verilog itself)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Second part initializes a MLPClassifier from SKlearn. Details regarding unmentioned parameters can be found here: </a:t>
            </a:r>
            <a:r>
              <a:rPr lang="de-DE" u="sng">
                <a:solidFill>
                  <a:schemeClr val="hlink"/>
                </a:solidFill>
                <a:hlinkClick r:id="rId3"/>
              </a:rPr>
              <a:t>https://scikit-learn.org/stable/modules/generated/sklearn.neural_network.MLPClassifier.html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45" name="Google Shape;445;p59"/>
          <p:cNvPicPr preferRelativeResize="0"/>
          <p:nvPr/>
        </p:nvPicPr>
        <p:blipFill>
          <a:blip r:embed="rId4">
            <a:alphaModFix/>
          </a:blip>
          <a:stretch>
            <a:fillRect/>
          </a:stretch>
        </p:blipFill>
        <p:spPr>
          <a:xfrm>
            <a:off x="318950" y="3497838"/>
            <a:ext cx="5626901" cy="1227925"/>
          </a:xfrm>
          <a:prstGeom prst="rect">
            <a:avLst/>
          </a:prstGeom>
          <a:noFill/>
          <a:ln>
            <a:noFill/>
          </a:ln>
        </p:spPr>
      </p:pic>
      <p:pic>
        <p:nvPicPr>
          <p:cNvPr id="446" name="Google Shape;446;p59"/>
          <p:cNvPicPr preferRelativeResize="0"/>
          <p:nvPr/>
        </p:nvPicPr>
        <p:blipFill>
          <a:blip r:embed="rId5">
            <a:alphaModFix/>
          </a:blip>
          <a:stretch>
            <a:fillRect/>
          </a:stretch>
        </p:blipFill>
        <p:spPr>
          <a:xfrm>
            <a:off x="318950" y="6036225"/>
            <a:ext cx="8427951" cy="505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Training NN Script II</a:t>
            </a:r>
            <a:endParaRPr/>
          </a:p>
        </p:txBody>
      </p:sp>
      <p:sp>
        <p:nvSpPr>
          <p:cNvPr id="453" name="Google Shape;453;p60"/>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de-DE">
                <a:solidFill>
                  <a:schemeClr val="dk1"/>
                </a:solidFill>
              </a:rPr>
              <a:t>The activation function of all neurons in hidden neural layers is set to </a:t>
            </a:r>
            <a:r>
              <a:rPr lang="de-DE">
                <a:solidFill>
                  <a:srgbClr val="188038"/>
                </a:solidFill>
                <a:latin typeface="Roboto Mono"/>
                <a:ea typeface="Roboto Mono"/>
                <a:cs typeface="Roboto Mono"/>
                <a:sym typeface="Roboto Mono"/>
              </a:rPr>
              <a:t>logistic</a:t>
            </a:r>
            <a:r>
              <a:rPr lang="de-DE">
                <a:solidFill>
                  <a:schemeClr val="dk1"/>
                </a:solidFill>
              </a:rPr>
              <a:t> which represents the sigmoid activation function. The activation function of the output layer is set to </a:t>
            </a:r>
            <a:r>
              <a:rPr lang="de-DE">
                <a:solidFill>
                  <a:srgbClr val="188038"/>
                </a:solidFill>
                <a:latin typeface="Roboto Mono"/>
                <a:ea typeface="Roboto Mono"/>
                <a:cs typeface="Roboto Mono"/>
                <a:sym typeface="Roboto Mono"/>
              </a:rPr>
              <a:t>softmax</a:t>
            </a:r>
            <a:r>
              <a:rPr lang="de-DE">
                <a:solidFill>
                  <a:schemeClr val="dk1"/>
                </a:solidFill>
              </a:rPr>
              <a:t> since we require probabilities as an output metric.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The last part of the script stores the calculated weights and biases in the corresponding files. The file names can be adapted if wanted.</a:t>
            </a:r>
            <a:endParaRPr/>
          </a:p>
          <a:p>
            <a:pPr indent="0" lvl="0" marL="0" rtl="0" algn="l">
              <a:spcBef>
                <a:spcPts val="0"/>
              </a:spcBef>
              <a:spcAft>
                <a:spcPts val="0"/>
              </a:spcAft>
              <a:buNone/>
            </a:pPr>
            <a:r>
              <a:t/>
            </a:r>
            <a:endParaRPr/>
          </a:p>
        </p:txBody>
      </p:sp>
      <p:pic>
        <p:nvPicPr>
          <p:cNvPr id="454" name="Google Shape;454;p60"/>
          <p:cNvPicPr preferRelativeResize="0"/>
          <p:nvPr/>
        </p:nvPicPr>
        <p:blipFill>
          <a:blip r:embed="rId3">
            <a:alphaModFix/>
          </a:blip>
          <a:stretch>
            <a:fillRect/>
          </a:stretch>
        </p:blipFill>
        <p:spPr>
          <a:xfrm>
            <a:off x="318950" y="4025950"/>
            <a:ext cx="4879274" cy="2287875"/>
          </a:xfrm>
          <a:prstGeom prst="rect">
            <a:avLst/>
          </a:prstGeom>
          <a:noFill/>
          <a:ln>
            <a:noFill/>
          </a:ln>
        </p:spPr>
      </p:pic>
      <p:pic>
        <p:nvPicPr>
          <p:cNvPr id="455" name="Google Shape;455;p60"/>
          <p:cNvPicPr preferRelativeResize="0"/>
          <p:nvPr/>
        </p:nvPicPr>
        <p:blipFill>
          <a:blip r:embed="rId4">
            <a:alphaModFix/>
          </a:blip>
          <a:stretch>
            <a:fillRect/>
          </a:stretch>
        </p:blipFill>
        <p:spPr>
          <a:xfrm>
            <a:off x="318950" y="2929400"/>
            <a:ext cx="4879275" cy="39715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1"/>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Weights Biases Formating script</a:t>
            </a:r>
            <a:endParaRPr/>
          </a:p>
        </p:txBody>
      </p:sp>
      <p:sp>
        <p:nvSpPr>
          <p:cNvPr id="462" name="Google Shape;462;p61"/>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purpose of the last script:</a:t>
            </a:r>
            <a:endParaRPr/>
          </a:p>
          <a:p>
            <a:pPr indent="-317500" lvl="0" marL="457200" rtl="0" algn="l">
              <a:spcBef>
                <a:spcPts val="0"/>
              </a:spcBef>
              <a:spcAft>
                <a:spcPts val="0"/>
              </a:spcAft>
              <a:buSzPts val="1400"/>
              <a:buChar char="●"/>
            </a:pPr>
            <a:r>
              <a:rPr lang="de-DE"/>
              <a:t>load weights and biases from file specified in script 1</a:t>
            </a:r>
            <a:endParaRPr/>
          </a:p>
          <a:p>
            <a:pPr indent="-317500" lvl="0" marL="457200" rtl="0" algn="l">
              <a:spcBef>
                <a:spcPts val="0"/>
              </a:spcBef>
              <a:spcAft>
                <a:spcPts val="0"/>
              </a:spcAft>
              <a:buSzPts val="1400"/>
              <a:buChar char="●"/>
            </a:pPr>
            <a:r>
              <a:rPr lang="de-DE"/>
              <a:t>select needed data based on current layer of the NN</a:t>
            </a:r>
            <a:endParaRPr/>
          </a:p>
          <a:p>
            <a:pPr indent="-317500" lvl="0" marL="457200" rtl="0" algn="l">
              <a:spcBef>
                <a:spcPts val="0"/>
              </a:spcBef>
              <a:spcAft>
                <a:spcPts val="0"/>
              </a:spcAft>
              <a:buSzPts val="1400"/>
              <a:buChar char="●"/>
            </a:pPr>
            <a:r>
              <a:rPr lang="de-DE"/>
              <a:t>convert data into binary format</a:t>
            </a:r>
            <a:endParaRPr/>
          </a:p>
          <a:p>
            <a:pPr indent="-317500" lvl="0" marL="457200" rtl="0" algn="l">
              <a:spcBef>
                <a:spcPts val="0"/>
              </a:spcBef>
              <a:spcAft>
                <a:spcPts val="0"/>
              </a:spcAft>
              <a:buSzPts val="1400"/>
              <a:buChar char="●"/>
            </a:pPr>
            <a:r>
              <a:rPr lang="de-DE"/>
              <a:t>create the folder structure required for the NN</a:t>
            </a:r>
            <a:endParaRPr/>
          </a:p>
          <a:p>
            <a:pPr indent="-317500" lvl="0" marL="457200" rtl="0" algn="l">
              <a:spcBef>
                <a:spcPts val="0"/>
              </a:spcBef>
              <a:spcAft>
                <a:spcPts val="0"/>
              </a:spcAft>
              <a:buSzPts val="1400"/>
              <a:buChar char="●"/>
            </a:pPr>
            <a:r>
              <a:rPr lang="de-DE"/>
              <a:t>store weights (and biases) of each layer in </a:t>
            </a:r>
            <a:r>
              <a:rPr lang="de-DE"/>
              <a:t>separate</a:t>
            </a:r>
            <a:r>
              <a:rPr lang="de-DE"/>
              <a:t>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The following part is the only one that should be adjusted accordingly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The following snippet shows the code segment responsible for the storage process</a:t>
            </a:r>
            <a:endParaRPr/>
          </a:p>
        </p:txBody>
      </p:sp>
      <p:pic>
        <p:nvPicPr>
          <p:cNvPr id="463" name="Google Shape;463;p61"/>
          <p:cNvPicPr preferRelativeResize="0"/>
          <p:nvPr/>
        </p:nvPicPr>
        <p:blipFill>
          <a:blip r:embed="rId3">
            <a:alphaModFix/>
          </a:blip>
          <a:stretch>
            <a:fillRect/>
          </a:stretch>
        </p:blipFill>
        <p:spPr>
          <a:xfrm>
            <a:off x="318950" y="4270950"/>
            <a:ext cx="3732125" cy="303750"/>
          </a:xfrm>
          <a:prstGeom prst="rect">
            <a:avLst/>
          </a:prstGeom>
          <a:noFill/>
          <a:ln>
            <a:noFill/>
          </a:ln>
        </p:spPr>
      </p:pic>
      <p:pic>
        <p:nvPicPr>
          <p:cNvPr id="464" name="Google Shape;464;p61"/>
          <p:cNvPicPr preferRelativeResize="0"/>
          <p:nvPr/>
        </p:nvPicPr>
        <p:blipFill>
          <a:blip r:embed="rId4">
            <a:alphaModFix/>
          </a:blip>
          <a:stretch>
            <a:fillRect/>
          </a:stretch>
        </p:blipFill>
        <p:spPr>
          <a:xfrm>
            <a:off x="318950" y="5103499"/>
            <a:ext cx="8165200" cy="12640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2"/>
          <p:cNvSpPr txBox="1"/>
          <p:nvPr>
            <p:ph type="title"/>
          </p:nvPr>
        </p:nvSpPr>
        <p:spPr>
          <a:xfrm>
            <a:off x="318950" y="1326749"/>
            <a:ext cx="8508600" cy="435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Sources:</a:t>
            </a:r>
            <a:endParaRPr/>
          </a:p>
        </p:txBody>
      </p:sp>
      <p:sp>
        <p:nvSpPr>
          <p:cNvPr id="471" name="Google Shape;471;p62"/>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de-DE"/>
              <a:t>IEEE-754 image: </a:t>
            </a:r>
            <a:r>
              <a:rPr lang="de-DE" u="sng">
                <a:solidFill>
                  <a:schemeClr val="hlink"/>
                </a:solidFill>
                <a:hlinkClick r:id="rId3"/>
              </a:rPr>
              <a:t>https://numeral-systems.com/ieee-754-add/</a:t>
            </a:r>
            <a:endParaRPr/>
          </a:p>
          <a:p>
            <a:pPr indent="0" lvl="0" marL="0" rtl="0" algn="l">
              <a:spcBef>
                <a:spcPts val="0"/>
              </a:spcBef>
              <a:spcAft>
                <a:spcPts val="0"/>
              </a:spcAft>
              <a:buNone/>
            </a:pPr>
            <a:r>
              <a:rPr lang="de-DE"/>
              <a:t>Activation functions image: </a:t>
            </a:r>
            <a:r>
              <a:rPr lang="de-DE" u="sng">
                <a:solidFill>
                  <a:schemeClr val="hlink"/>
                </a:solidFill>
                <a:hlinkClick r:id="rId4"/>
              </a:rPr>
              <a:t>https://medium.com/@shrutijadon/survey-on-activation-functions-for-deep-learning-9689331ba092</a:t>
            </a:r>
            <a:endParaRPr/>
          </a:p>
          <a:p>
            <a:pPr indent="0" lvl="0" marL="0" rtl="0" algn="l">
              <a:spcBef>
                <a:spcPts val="0"/>
              </a:spcBef>
              <a:spcAft>
                <a:spcPts val="0"/>
              </a:spcAft>
              <a:buNone/>
            </a:pPr>
            <a:r>
              <a:rPr lang="de-DE"/>
              <a:t>tanh formula: </a:t>
            </a:r>
            <a:r>
              <a:rPr lang="de-DE" u="sng">
                <a:solidFill>
                  <a:schemeClr val="hlink"/>
                </a:solidFill>
                <a:hlinkClick r:id="rId5"/>
              </a:rPr>
              <a:t>https://www.nomidl.com/deep-learning/what-is-tanh-activation-function/</a:t>
            </a:r>
            <a:endParaRPr/>
          </a:p>
          <a:p>
            <a:pPr indent="0" lvl="0" marL="0" rtl="0" algn="l">
              <a:spcBef>
                <a:spcPts val="0"/>
              </a:spcBef>
              <a:spcAft>
                <a:spcPts val="0"/>
              </a:spcAft>
              <a:buNone/>
            </a:pPr>
            <a:r>
              <a:rPr lang="de-DE"/>
              <a:t>Softplus Activation function image: </a:t>
            </a:r>
            <a:r>
              <a:rPr lang="de-DE" u="sng">
                <a:solidFill>
                  <a:schemeClr val="hlink"/>
                </a:solidFill>
                <a:hlinkClick r:id="rId6"/>
              </a:rPr>
              <a:t>https://medium.com/geekculture/different-activation-functions-for-deep-neural-networks-you-should-know-ea5e86f51e84</a:t>
            </a:r>
            <a:endParaRPr/>
          </a:p>
          <a:p>
            <a:pPr indent="0" lvl="0" marL="0" rtl="0" algn="l">
              <a:spcBef>
                <a:spcPts val="0"/>
              </a:spcBef>
              <a:spcAft>
                <a:spcPts val="0"/>
              </a:spcAft>
              <a:buNone/>
            </a:pPr>
            <a:r>
              <a:rPr lang="de-DE"/>
              <a:t>Softmax function:</a:t>
            </a:r>
            <a:endParaRPr/>
          </a:p>
          <a:p>
            <a:pPr indent="0" lvl="0" marL="0" rtl="0" algn="l">
              <a:spcBef>
                <a:spcPts val="0"/>
              </a:spcBef>
              <a:spcAft>
                <a:spcPts val="0"/>
              </a:spcAft>
              <a:buNone/>
            </a:pPr>
            <a:r>
              <a:rPr lang="de-DE" u="sng">
                <a:solidFill>
                  <a:schemeClr val="hlink"/>
                </a:solidFill>
                <a:hlinkClick r:id="rId7"/>
              </a:rPr>
              <a:t>https://botpenguin.com/glossary/softmax-function</a:t>
            </a:r>
            <a:endParaRPr/>
          </a:p>
          <a:p>
            <a:pPr indent="0" lvl="0" marL="0" rtl="0" algn="l">
              <a:spcBef>
                <a:spcPts val="0"/>
              </a:spcBef>
              <a:spcAft>
                <a:spcPts val="0"/>
              </a:spcAft>
              <a:buNone/>
            </a:pPr>
            <a:r>
              <a:rPr lang="de-DE"/>
              <a:t>softmax function formula:</a:t>
            </a:r>
            <a:endParaRPr/>
          </a:p>
          <a:p>
            <a:pPr indent="0" lvl="0" marL="0" rtl="0" algn="l">
              <a:spcBef>
                <a:spcPts val="0"/>
              </a:spcBef>
              <a:spcAft>
                <a:spcPts val="0"/>
              </a:spcAft>
              <a:buNone/>
            </a:pPr>
            <a:r>
              <a:rPr lang="de-DE" u="sng">
                <a:solidFill>
                  <a:schemeClr val="hlink"/>
                </a:solidFill>
                <a:hlinkClick r:id="rId8"/>
              </a:rPr>
              <a:t>https://developer.apple.com/documentation/accelerate/bnnsactivationfunction/2915301-softmax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318950" y="1326749"/>
            <a:ext cx="8508600" cy="435600"/>
          </a:xfrm>
          <a:prstGeom prst="rect">
            <a:avLst/>
          </a:prstGeom>
          <a:noFill/>
          <a:ln>
            <a:noFill/>
          </a:ln>
        </p:spPr>
        <p:txBody>
          <a:bodyPr anchorCtr="0" anchor="t" bIns="0" lIns="0" spcFirstLastPara="1" rIns="0" wrap="square" tIns="0">
            <a:noAutofit/>
          </a:bodyPr>
          <a:lstStyle/>
          <a:p>
            <a:pPr indent="0" lvl="0" marL="0" marR="0" rtl="0" algn="l">
              <a:lnSpc>
                <a:spcPct val="106666"/>
              </a:lnSpc>
              <a:spcBef>
                <a:spcPts val="0"/>
              </a:spcBef>
              <a:spcAft>
                <a:spcPts val="0"/>
              </a:spcAft>
              <a:buClr>
                <a:schemeClr val="lt1"/>
              </a:buClr>
              <a:buSzPts val="3000"/>
              <a:buFont typeface="Arial"/>
              <a:buNone/>
            </a:pPr>
            <a:r>
              <a:rPr b="0" i="0" lang="de-DE" sz="3000" u="none" cap="none" strike="noStrike">
                <a:solidFill>
                  <a:schemeClr val="dk1"/>
                </a:solidFill>
                <a:latin typeface="Arial"/>
                <a:ea typeface="Arial"/>
                <a:cs typeface="Arial"/>
                <a:sym typeface="Arial"/>
              </a:rPr>
              <a:t>Hardware design modules in Verilog</a:t>
            </a:r>
            <a:endParaRPr b="0" i="0" sz="3000" u="none" cap="none" strike="noStrike">
              <a:solidFill>
                <a:schemeClr val="dk1"/>
              </a:solidFill>
              <a:latin typeface="Arial"/>
              <a:ea typeface="Arial"/>
              <a:cs typeface="Arial"/>
              <a:sym typeface="Arial"/>
            </a:endParaRPr>
          </a:p>
        </p:txBody>
      </p:sp>
      <p:sp>
        <p:nvSpPr>
          <p:cNvPr id="119" name="Google Shape;119;p18"/>
          <p:cNvSpPr txBox="1"/>
          <p:nvPr>
            <p:ph idx="1" type="subTitle"/>
          </p:nvPr>
        </p:nvSpPr>
        <p:spPr>
          <a:xfrm>
            <a:off x="318960" y="1762200"/>
            <a:ext cx="8508600" cy="4699200"/>
          </a:xfrm>
          <a:prstGeom prst="rect">
            <a:avLst/>
          </a:prstGeom>
        </p:spPr>
        <p:txBody>
          <a:bodyPr anchorCtr="0" anchor="t" bIns="0" lIns="0" spcFirstLastPara="1" rIns="0" wrap="square" tIns="0">
            <a:noAutofit/>
          </a:bodyPr>
          <a:lstStyle/>
          <a:p>
            <a:pPr indent="-285840" lvl="0" marL="285840" rtl="0" algn="l">
              <a:lnSpc>
                <a:spcPct val="114000"/>
              </a:lnSpc>
              <a:spcBef>
                <a:spcPts val="0"/>
              </a:spcBef>
              <a:spcAft>
                <a:spcPts val="0"/>
              </a:spcAft>
              <a:buClr>
                <a:schemeClr val="dk1"/>
              </a:buClr>
              <a:buSzPts val="1600"/>
              <a:buChar char="•"/>
            </a:pPr>
            <a:r>
              <a:rPr lang="de-DE" sz="1600">
                <a:solidFill>
                  <a:schemeClr val="dk1"/>
                </a:solidFill>
              </a:rPr>
              <a:t>Create a set of Verilog modules to perform computations with 32-bit floating point numbers.</a:t>
            </a:r>
            <a:endParaRPr sz="1600">
              <a:solidFill>
                <a:schemeClr val="dk1"/>
              </a:solidFill>
            </a:endParaRPr>
          </a:p>
          <a:p>
            <a:pPr indent="-285840" lvl="0" marL="285840" rtl="0" algn="l">
              <a:lnSpc>
                <a:spcPct val="114000"/>
              </a:lnSpc>
              <a:spcBef>
                <a:spcPts val="0"/>
              </a:spcBef>
              <a:spcAft>
                <a:spcPts val="0"/>
              </a:spcAft>
              <a:buClr>
                <a:schemeClr val="dk1"/>
              </a:buClr>
              <a:buSzPts val="1600"/>
              <a:buChar char="•"/>
            </a:pPr>
            <a:r>
              <a:rPr lang="de-DE" sz="1600">
                <a:solidFill>
                  <a:schemeClr val="dk1"/>
                </a:solidFill>
              </a:rPr>
              <a:t>Combine these elementary modules into a multi-layer feed-forward neural network.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4294967295" type="title"/>
          </p:nvPr>
        </p:nvSpPr>
        <p:spPr>
          <a:xfrm>
            <a:off x="318960" y="994320"/>
            <a:ext cx="8508600" cy="4100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000"/>
              <a:buFont typeface="Arial"/>
              <a:buNone/>
            </a:pPr>
            <a:r>
              <a:rPr b="0" i="0" lang="de-DE" sz="3000" u="none" cap="none" strike="noStrike">
                <a:solidFill>
                  <a:schemeClr val="dk1"/>
                </a:solidFill>
                <a:latin typeface="Arial"/>
                <a:ea typeface="Arial"/>
                <a:cs typeface="Arial"/>
                <a:sym typeface="Arial"/>
              </a:rPr>
              <a:t>File structure</a:t>
            </a:r>
            <a:endParaRPr b="0" i="0" sz="3000" u="none" cap="none" strike="noStrike">
              <a:solidFill>
                <a:schemeClr val="dk1"/>
              </a:solidFill>
              <a:latin typeface="Arial"/>
              <a:ea typeface="Arial"/>
              <a:cs typeface="Arial"/>
              <a:sym typeface="Arial"/>
            </a:endParaRPr>
          </a:p>
        </p:txBody>
      </p:sp>
      <p:sp>
        <p:nvSpPr>
          <p:cNvPr id="125" name="Google Shape;125;p19"/>
          <p:cNvSpPr txBox="1"/>
          <p:nvPr/>
        </p:nvSpPr>
        <p:spPr>
          <a:xfrm>
            <a:off x="228600" y="1584000"/>
            <a:ext cx="8458200" cy="4761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de-DE" sz="1800" u="none" cap="none" strike="noStrike">
                <a:solidFill>
                  <a:srgbClr val="000000"/>
                </a:solidFill>
                <a:latin typeface="Arial"/>
                <a:ea typeface="Arial"/>
                <a:cs typeface="Arial"/>
                <a:sym typeface="Arial"/>
              </a:rPr>
              <a:t>Our repository on </a:t>
            </a:r>
            <a:r>
              <a:rPr b="0" i="0" lang="de-DE" sz="1800" u="sng" cap="none" strike="noStrike">
                <a:solidFill>
                  <a:schemeClr val="hlink"/>
                </a:solidFill>
                <a:latin typeface="Arial"/>
                <a:ea typeface="Arial"/>
                <a:cs typeface="Arial"/>
                <a:sym typeface="Arial"/>
                <a:hlinkClick r:id="rId3"/>
              </a:rPr>
              <a:t>Github - ruzicka02/VerilogNN</a:t>
            </a:r>
            <a:r>
              <a:rPr b="0" i="0" lang="de-DE" sz="1800" u="none" cap="none" strike="noStrike">
                <a:solidFill>
                  <a:srgbClr val="000000"/>
                </a:solidFill>
                <a:latin typeface="Arial"/>
                <a:ea typeface="Arial"/>
                <a:cs typeface="Arial"/>
                <a:sym typeface="Arial"/>
              </a:rPr>
              <a:t> contains multiple directories with their own meaning. Following directories contain source files in Verilog:</a:t>
            </a:r>
            <a:endParaRPr b="0" sz="1800" strike="noStrike">
              <a:solidFill>
                <a:srgbClr val="000000"/>
              </a:solidFill>
              <a:latin typeface="Arial"/>
              <a:ea typeface="Arial"/>
              <a:cs typeface="Arial"/>
              <a:sym typeface="Arial"/>
            </a:endParaRPr>
          </a:p>
          <a:p>
            <a:pPr indent="-342900" lvl="0" marL="457200" marR="0" rtl="0" algn="l">
              <a:spcBef>
                <a:spcPts val="0"/>
              </a:spcBef>
              <a:spcAft>
                <a:spcPts val="0"/>
              </a:spcAft>
              <a:buClr>
                <a:srgbClr val="000000"/>
              </a:buClr>
              <a:buSzPts val="1800"/>
              <a:buChar char="●"/>
            </a:pPr>
            <a:r>
              <a:rPr lang="de-DE" sz="1800" strike="noStrike">
                <a:solidFill>
                  <a:srgbClr val="000000"/>
                </a:solidFill>
                <a:latin typeface="Courier New"/>
                <a:ea typeface="Courier New"/>
                <a:cs typeface="Courier New"/>
                <a:sym typeface="Courier New"/>
              </a:rPr>
              <a:t>src/</a:t>
            </a:r>
            <a:r>
              <a:rPr b="0" lang="de-DE" sz="1800" strike="noStrike">
                <a:solidFill>
                  <a:srgbClr val="000000"/>
                </a:solidFill>
                <a:latin typeface="Arial"/>
                <a:ea typeface="Arial"/>
                <a:cs typeface="Arial"/>
                <a:sym typeface="Arial"/>
              </a:rPr>
              <a:t>... Source files, mostly intended as synthesizable modules.</a:t>
            </a:r>
            <a:endParaRPr b="0" sz="1800" strike="noStrike">
              <a:solidFill>
                <a:srgbClr val="000000"/>
              </a:solidFill>
              <a:latin typeface="Arial"/>
              <a:ea typeface="Arial"/>
              <a:cs typeface="Arial"/>
              <a:sym typeface="Arial"/>
            </a:endParaRPr>
          </a:p>
          <a:p>
            <a:pPr indent="-342900" lvl="0" marL="457200" marR="0" rtl="0" algn="l">
              <a:spcBef>
                <a:spcPts val="0"/>
              </a:spcBef>
              <a:spcAft>
                <a:spcPts val="0"/>
              </a:spcAft>
              <a:buSzPts val="1800"/>
              <a:buChar char="●"/>
            </a:pPr>
            <a:r>
              <a:rPr lang="de-DE" sz="1800">
                <a:latin typeface="Courier New"/>
                <a:ea typeface="Courier New"/>
                <a:cs typeface="Courier New"/>
                <a:sym typeface="Courier New"/>
              </a:rPr>
              <a:t>sim/</a:t>
            </a:r>
            <a:r>
              <a:rPr b="0" lang="de-DE" sz="1800" strike="noStrike">
                <a:solidFill>
                  <a:srgbClr val="000000"/>
                </a:solidFill>
                <a:latin typeface="Arial"/>
                <a:ea typeface="Arial"/>
                <a:cs typeface="Arial"/>
                <a:sym typeface="Arial"/>
              </a:rPr>
              <a:t>... Testbench files runnable using Icarus Verilog. These are mostly ignored when working with Vivado (replaced by their bd designs).</a:t>
            </a:r>
            <a:endParaRPr b="0" sz="1800" strike="noStrike">
              <a:solidFill>
                <a:srgbClr val="000000"/>
              </a:solidFill>
              <a:latin typeface="Arial"/>
              <a:ea typeface="Arial"/>
              <a:cs typeface="Arial"/>
              <a:sym typeface="Arial"/>
            </a:endParaRPr>
          </a:p>
          <a:p>
            <a:pPr indent="-342900" lvl="0" marL="457200" marR="0" rtl="0" algn="l">
              <a:spcBef>
                <a:spcPts val="0"/>
              </a:spcBef>
              <a:spcAft>
                <a:spcPts val="0"/>
              </a:spcAft>
              <a:buSzPts val="1800"/>
              <a:buChar char="●"/>
            </a:pPr>
            <a:r>
              <a:rPr lang="de-DE" sz="1800">
                <a:latin typeface="Courier New"/>
                <a:ea typeface="Courier New"/>
                <a:cs typeface="Courier New"/>
                <a:sym typeface="Courier New"/>
              </a:rPr>
              <a:t>sim_vivado/</a:t>
            </a:r>
            <a:r>
              <a:rPr b="0" lang="de-DE" sz="1800" strike="noStrike">
                <a:solidFill>
                  <a:srgbClr val="000000"/>
                </a:solidFill>
                <a:latin typeface="Arial"/>
                <a:ea typeface="Arial"/>
                <a:cs typeface="Arial"/>
                <a:sym typeface="Arial"/>
              </a:rPr>
              <a:t>... Additional utility modules.</a:t>
            </a:r>
            <a:endParaRPr b="0" sz="1800" strike="noStrike">
              <a:solidFill>
                <a:srgbClr val="000000"/>
              </a:solidFill>
              <a:latin typeface="Arial"/>
              <a:ea typeface="Arial"/>
              <a:cs typeface="Arial"/>
              <a:sym typeface="Arial"/>
            </a:endParaRPr>
          </a:p>
          <a:p>
            <a:pPr indent="-164564" lvl="0" marL="216000" marR="0" rtl="0" algn="l">
              <a:spcBef>
                <a:spcPts val="0"/>
              </a:spcBef>
              <a:spcAft>
                <a:spcPts val="0"/>
              </a:spcAft>
              <a:buClr>
                <a:srgbClr val="000000"/>
              </a:buClr>
              <a:buSzPts val="810"/>
              <a:buFont typeface="Noto Sans Symbols"/>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de-DE" sz="1800" strike="noStrike">
                <a:solidFill>
                  <a:srgbClr val="000000"/>
                </a:solidFill>
                <a:latin typeface="Arial"/>
                <a:ea typeface="Arial"/>
                <a:cs typeface="Arial"/>
                <a:sym typeface="Arial"/>
              </a:rPr>
              <a:t>To extract data from program, bigger data sources (such as Neural Network weights) are stored in the </a:t>
            </a:r>
            <a:r>
              <a:rPr lang="de-DE" sz="1800">
                <a:latin typeface="Courier New"/>
                <a:ea typeface="Courier New"/>
                <a:cs typeface="Courier New"/>
                <a:sym typeface="Courier New"/>
              </a:rPr>
              <a:t>data/</a:t>
            </a:r>
            <a:r>
              <a:rPr b="0" lang="de-DE" sz="1800" strike="noStrike">
                <a:solidFill>
                  <a:srgbClr val="000000"/>
                </a:solidFill>
                <a:latin typeface="Arial"/>
                <a:ea typeface="Arial"/>
                <a:cs typeface="Arial"/>
                <a:sym typeface="Arial"/>
              </a:rPr>
              <a:t> directory.</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de-DE" sz="1800" strike="noStrike">
                <a:solidFill>
                  <a:srgbClr val="000000"/>
                </a:solidFill>
                <a:latin typeface="Arial"/>
                <a:ea typeface="Arial"/>
                <a:cs typeface="Arial"/>
                <a:sym typeface="Arial"/>
              </a:rPr>
              <a:t>In addition, following directories are created when running the make command:</a:t>
            </a:r>
            <a:endParaRPr b="0" sz="1800" strike="noStrike">
              <a:solidFill>
                <a:srgbClr val="000000"/>
              </a:solidFill>
              <a:latin typeface="Arial"/>
              <a:ea typeface="Arial"/>
              <a:cs typeface="Arial"/>
              <a:sym typeface="Arial"/>
            </a:endParaRPr>
          </a:p>
          <a:p>
            <a:pPr indent="-342900" lvl="0" marL="457200" marR="0" rtl="0" algn="l">
              <a:spcBef>
                <a:spcPts val="0"/>
              </a:spcBef>
              <a:spcAft>
                <a:spcPts val="0"/>
              </a:spcAft>
              <a:buSzPts val="1800"/>
              <a:buChar char="●"/>
            </a:pPr>
            <a:r>
              <a:rPr lang="de-DE" sz="1800">
                <a:latin typeface="Courier New"/>
                <a:ea typeface="Courier New"/>
                <a:cs typeface="Courier New"/>
                <a:sym typeface="Courier New"/>
              </a:rPr>
              <a:t>run/</a:t>
            </a:r>
            <a:r>
              <a:rPr b="0" lang="de-DE" sz="1800" strike="noStrike">
                <a:solidFill>
                  <a:srgbClr val="000000"/>
                </a:solidFill>
                <a:latin typeface="Arial"/>
                <a:ea typeface="Arial"/>
                <a:cs typeface="Arial"/>
                <a:sym typeface="Arial"/>
              </a:rPr>
              <a:t>... Simulation files created by iverilog from simulation testbenches. These files are runnable by vvp simulator (part of iverilog package).</a:t>
            </a:r>
            <a:endParaRPr b="0" sz="1800" strike="noStrike">
              <a:solidFill>
                <a:srgbClr val="000000"/>
              </a:solidFill>
              <a:latin typeface="Arial"/>
              <a:ea typeface="Arial"/>
              <a:cs typeface="Arial"/>
              <a:sym typeface="Arial"/>
            </a:endParaRPr>
          </a:p>
          <a:p>
            <a:pPr indent="-342900" lvl="0" marL="457200" marR="0" rtl="0" algn="l">
              <a:spcBef>
                <a:spcPts val="0"/>
              </a:spcBef>
              <a:spcAft>
                <a:spcPts val="0"/>
              </a:spcAft>
              <a:buSzPts val="1800"/>
              <a:buChar char="●"/>
            </a:pPr>
            <a:r>
              <a:rPr lang="de-DE" sz="1800">
                <a:latin typeface="Courier New"/>
                <a:ea typeface="Courier New"/>
                <a:cs typeface="Courier New"/>
                <a:sym typeface="Courier New"/>
              </a:rPr>
              <a:t>vcd/</a:t>
            </a:r>
            <a:r>
              <a:rPr b="0" lang="de-DE" sz="1800" strike="noStrike">
                <a:solidFill>
                  <a:srgbClr val="000000"/>
                </a:solidFill>
                <a:latin typeface="Arial"/>
                <a:ea typeface="Arial"/>
                <a:cs typeface="Arial"/>
                <a:sym typeface="Arial"/>
              </a:rPr>
              <a:t>... VCD waveform files, openable for example in GTKWave. Constructed whenever the files in </a:t>
            </a:r>
            <a:r>
              <a:rPr lang="de-DE" sz="1800">
                <a:latin typeface="Courier New"/>
                <a:ea typeface="Courier New"/>
                <a:cs typeface="Courier New"/>
                <a:sym typeface="Courier New"/>
              </a:rPr>
              <a:t>run/</a:t>
            </a:r>
            <a:r>
              <a:rPr b="0" lang="de-DE" sz="1800" strike="noStrike">
                <a:solidFill>
                  <a:srgbClr val="000000"/>
                </a:solidFill>
                <a:latin typeface="Arial"/>
                <a:ea typeface="Arial"/>
                <a:cs typeface="Arial"/>
                <a:sym typeface="Arial"/>
              </a:rPr>
              <a:t> are launched.</a:t>
            </a:r>
            <a:endParaRPr b="0" sz="18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8960" y="72827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Brief Verilog introduction</a:t>
            </a:r>
            <a:endParaRPr/>
          </a:p>
        </p:txBody>
      </p:sp>
      <p:sp>
        <p:nvSpPr>
          <p:cNvPr id="132" name="Google Shape;132;p20"/>
          <p:cNvSpPr txBox="1"/>
          <p:nvPr>
            <p:ph idx="1" type="body"/>
          </p:nvPr>
        </p:nvSpPr>
        <p:spPr>
          <a:xfrm>
            <a:off x="318960" y="1762200"/>
            <a:ext cx="8508600" cy="4699200"/>
          </a:xfrm>
          <a:prstGeom prst="rect">
            <a:avLst/>
          </a:prstGeom>
        </p:spPr>
        <p:txBody>
          <a:bodyPr anchorCtr="0" anchor="t" bIns="0" lIns="0" spcFirstLastPara="1" rIns="0" wrap="square" tIns="0">
            <a:normAutofit/>
          </a:bodyPr>
          <a:lstStyle/>
          <a:p>
            <a:pPr indent="-317500" lvl="0" marL="457200" rtl="0" algn="l">
              <a:spcBef>
                <a:spcPts val="0"/>
              </a:spcBef>
              <a:spcAft>
                <a:spcPts val="0"/>
              </a:spcAft>
              <a:buSzPts val="1400"/>
              <a:buChar char="●"/>
            </a:pPr>
            <a:r>
              <a:rPr lang="de-DE"/>
              <a:t>Hardware Definition Language… unlike classical programming</a:t>
            </a:r>
            <a:endParaRPr/>
          </a:p>
          <a:p>
            <a:pPr indent="-317500" lvl="0" marL="457200" rtl="0" algn="l">
              <a:spcBef>
                <a:spcPts val="0"/>
              </a:spcBef>
              <a:spcAft>
                <a:spcPts val="0"/>
              </a:spcAft>
              <a:buSzPts val="1400"/>
              <a:buChar char="●"/>
            </a:pPr>
            <a:r>
              <a:rPr lang="de-DE"/>
              <a:t>all code is executed in parallel, unless constraints are specified</a:t>
            </a:r>
            <a:endParaRPr/>
          </a:p>
          <a:p>
            <a:pPr indent="-317500" lvl="0" marL="457200" rtl="0" algn="l">
              <a:spcBef>
                <a:spcPts val="0"/>
              </a:spcBef>
              <a:spcAft>
                <a:spcPts val="0"/>
              </a:spcAft>
              <a:buSzPts val="1400"/>
              <a:buChar char="●"/>
            </a:pPr>
            <a:r>
              <a:rPr lang="de-DE"/>
              <a:t>C-like syntax, unlike VHDL</a:t>
            </a:r>
            <a:endParaRPr/>
          </a:p>
          <a:p>
            <a:pPr indent="-317500" lvl="0" marL="457200" rtl="0" algn="l">
              <a:spcBef>
                <a:spcPts val="0"/>
              </a:spcBef>
              <a:spcAft>
                <a:spcPts val="0"/>
              </a:spcAft>
              <a:buSzPts val="1400"/>
              <a:buChar char="●"/>
            </a:pPr>
            <a:r>
              <a:rPr lang="de-DE"/>
              <a:t>structure of Verilog codebase into </a:t>
            </a:r>
            <a:r>
              <a:rPr b="1" lang="de-DE"/>
              <a:t>modules</a:t>
            </a:r>
            <a:r>
              <a:rPr lang="de-DE"/>
              <a:t>… input, output, internal logic</a:t>
            </a:r>
            <a:endParaRPr/>
          </a:p>
          <a:p>
            <a:pPr indent="-317500" lvl="0" marL="457200" rtl="0" algn="l">
              <a:spcBef>
                <a:spcPts val="0"/>
              </a:spcBef>
              <a:spcAft>
                <a:spcPts val="0"/>
              </a:spcAft>
              <a:buSzPts val="1400"/>
              <a:buChar char="●"/>
            </a:pPr>
            <a:r>
              <a:rPr lang="de-DE"/>
              <a:t>internal logic… combinatorial (without state) vs. sequential</a:t>
            </a:r>
            <a:endParaRPr/>
          </a:p>
          <a:p>
            <a:pPr indent="-317500" lvl="0" marL="457200" rtl="0" algn="l">
              <a:spcBef>
                <a:spcPts val="0"/>
              </a:spcBef>
              <a:spcAft>
                <a:spcPts val="0"/>
              </a:spcAft>
              <a:buSzPts val="1400"/>
              <a:buChar char="●"/>
            </a:pPr>
            <a:r>
              <a:rPr lang="de-DE"/>
              <a:t>more complex tasks achieved by nesting modules into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de-DE"/>
              <a:t>What can we do with a Verilog module?</a:t>
            </a:r>
            <a:endParaRPr/>
          </a:p>
          <a:p>
            <a:pPr indent="-317500" lvl="0" marL="457200" rtl="0" algn="l">
              <a:spcBef>
                <a:spcPts val="0"/>
              </a:spcBef>
              <a:spcAft>
                <a:spcPts val="0"/>
              </a:spcAft>
              <a:buSzPts val="1400"/>
              <a:buAutoNum type="arabicPeriod"/>
            </a:pPr>
            <a:r>
              <a:rPr lang="de-DE"/>
              <a:t>Run in simulator</a:t>
            </a:r>
            <a:endParaRPr/>
          </a:p>
          <a:p>
            <a:pPr indent="-317500" lvl="1" marL="914400" rtl="0" algn="l">
              <a:spcBef>
                <a:spcPts val="0"/>
              </a:spcBef>
              <a:spcAft>
                <a:spcPts val="0"/>
              </a:spcAft>
              <a:buSzPts val="1400"/>
              <a:buChar char="○"/>
            </a:pPr>
            <a:r>
              <a:rPr lang="de-DE"/>
              <a:t>Running on classical CPU, wires and gates are simulated using “variables” and “functions”</a:t>
            </a:r>
            <a:endParaRPr/>
          </a:p>
          <a:p>
            <a:pPr indent="-317500" lvl="1" marL="914400" rtl="0" algn="l">
              <a:spcBef>
                <a:spcPts val="0"/>
              </a:spcBef>
              <a:spcAft>
                <a:spcPts val="0"/>
              </a:spcAft>
              <a:buSzPts val="1400"/>
              <a:buChar char="○"/>
            </a:pPr>
            <a:r>
              <a:rPr lang="de-DE"/>
              <a:t>Discrete simulation </a:t>
            </a:r>
            <a:r>
              <a:rPr lang="de-DE"/>
              <a:t>time steps</a:t>
            </a:r>
            <a:r>
              <a:rPr lang="de-DE"/>
              <a:t>, manually set delays</a:t>
            </a:r>
            <a:endParaRPr/>
          </a:p>
          <a:p>
            <a:pPr indent="-317500" lvl="0" marL="457200" rtl="0" algn="l">
              <a:spcBef>
                <a:spcPts val="0"/>
              </a:spcBef>
              <a:spcAft>
                <a:spcPts val="0"/>
              </a:spcAft>
              <a:buSzPts val="1400"/>
              <a:buAutoNum type="arabicPeriod"/>
            </a:pPr>
            <a:r>
              <a:rPr lang="de-DE"/>
              <a:t>Run on physical board</a:t>
            </a:r>
            <a:endParaRPr/>
          </a:p>
          <a:p>
            <a:pPr indent="-317500" lvl="1" marL="914400" rtl="0" algn="l">
              <a:spcBef>
                <a:spcPts val="0"/>
              </a:spcBef>
              <a:spcAft>
                <a:spcPts val="0"/>
              </a:spcAft>
              <a:buSzPts val="1400"/>
              <a:buChar char="○"/>
            </a:pPr>
            <a:r>
              <a:rPr lang="de-DE"/>
              <a:t>Synthesis -&gt; Implementation -&gt; Bitstream</a:t>
            </a:r>
            <a:endParaRPr/>
          </a:p>
          <a:p>
            <a:pPr indent="-317500" lvl="1" marL="914400" rtl="0" algn="l">
              <a:spcBef>
                <a:spcPts val="0"/>
              </a:spcBef>
              <a:spcAft>
                <a:spcPts val="0"/>
              </a:spcAft>
              <a:buSzPts val="1400"/>
              <a:buChar char="○"/>
            </a:pPr>
            <a:r>
              <a:rPr lang="de-DE"/>
              <a:t>Reprogram the FPGA gates to match the created 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8960" y="99432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Floating point numbers – IEEE-754</a:t>
            </a:r>
            <a:endParaRPr/>
          </a:p>
        </p:txBody>
      </p:sp>
      <p:pic>
        <p:nvPicPr>
          <p:cNvPr id="139" name="Google Shape;139;p21"/>
          <p:cNvPicPr preferRelativeResize="0"/>
          <p:nvPr/>
        </p:nvPicPr>
        <p:blipFill>
          <a:blip r:embed="rId3">
            <a:alphaModFix/>
          </a:blip>
          <a:stretch>
            <a:fillRect/>
          </a:stretch>
        </p:blipFill>
        <p:spPr>
          <a:xfrm>
            <a:off x="5030750" y="1864750"/>
            <a:ext cx="3933525" cy="1514553"/>
          </a:xfrm>
          <a:prstGeom prst="rect">
            <a:avLst/>
          </a:prstGeom>
          <a:noFill/>
          <a:ln>
            <a:noFill/>
          </a:ln>
        </p:spPr>
      </p:pic>
      <p:sp>
        <p:nvSpPr>
          <p:cNvPr id="140" name="Google Shape;140;p21"/>
          <p:cNvSpPr txBox="1"/>
          <p:nvPr/>
        </p:nvSpPr>
        <p:spPr>
          <a:xfrm>
            <a:off x="318950" y="1864750"/>
            <a:ext cx="4711800" cy="4762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de-DE" sz="1800">
                <a:solidFill>
                  <a:schemeClr val="dk1"/>
                </a:solidFill>
              </a:rPr>
              <a:t>we chose the IEEE-754 Format in order to store the floating point numbers</a:t>
            </a:r>
            <a:endParaRPr sz="1800">
              <a:solidFill>
                <a:schemeClr val="dk1"/>
              </a:solidFill>
            </a:endParaRPr>
          </a:p>
          <a:p>
            <a:pPr indent="-342900" lvl="0" marL="457200" rtl="0" algn="l">
              <a:spcBef>
                <a:spcPts val="0"/>
              </a:spcBef>
              <a:spcAft>
                <a:spcPts val="0"/>
              </a:spcAft>
              <a:buClr>
                <a:schemeClr val="dk1"/>
              </a:buClr>
              <a:buSzPts val="1800"/>
              <a:buChar char="●"/>
            </a:pPr>
            <a:r>
              <a:rPr lang="de-DE" sz="1800">
                <a:solidFill>
                  <a:schemeClr val="dk1"/>
                </a:solidFill>
              </a:rPr>
              <a:t>this leads to a visibly more complex implementation of basic mathematical operators (such as addition, multiplication or Division)</a:t>
            </a:r>
            <a:endParaRPr sz="1800">
              <a:solidFill>
                <a:schemeClr val="dk1"/>
              </a:solidFill>
            </a:endParaRPr>
          </a:p>
          <a:p>
            <a:pPr indent="-342900" lvl="0" marL="457200" rtl="0" algn="l">
              <a:spcBef>
                <a:spcPts val="0"/>
              </a:spcBef>
              <a:spcAft>
                <a:spcPts val="0"/>
              </a:spcAft>
              <a:buClr>
                <a:schemeClr val="dk1"/>
              </a:buClr>
              <a:buSzPts val="1800"/>
              <a:buChar char="●"/>
            </a:pPr>
            <a:r>
              <a:rPr lang="de-DE" sz="1800">
                <a:solidFill>
                  <a:schemeClr val="dk1"/>
                </a:solidFill>
              </a:rPr>
              <a:t>a fixed point implementation would store numbers in 32 bit registers and use the canonical operators provided by verilog</a:t>
            </a:r>
            <a:endParaRPr sz="1800">
              <a:solidFill>
                <a:schemeClr val="dk1"/>
              </a:solidFill>
            </a:endParaRPr>
          </a:p>
          <a:p>
            <a:pPr indent="-342900" lvl="0" marL="457200" rtl="0" algn="l">
              <a:spcBef>
                <a:spcPts val="0"/>
              </a:spcBef>
              <a:spcAft>
                <a:spcPts val="0"/>
              </a:spcAft>
              <a:buClr>
                <a:schemeClr val="dk1"/>
              </a:buClr>
              <a:buSzPts val="1800"/>
              <a:buChar char="●"/>
            </a:pPr>
            <a:r>
              <a:rPr lang="de-DE" sz="1800">
                <a:solidFill>
                  <a:schemeClr val="dk1"/>
                </a:solidFill>
              </a:rPr>
              <a:t>The IEEE-754 requires to separately adjust the sign bit, mantissa and exponent. Nonetheless they can be stored in the same 32 bit register. Just interpretation needs to be adapted</a:t>
            </a:r>
            <a:endParaRPr sz="1800">
              <a:solidFill>
                <a:schemeClr val="dk1"/>
              </a:solidFill>
            </a:endParaRPr>
          </a:p>
        </p:txBody>
      </p:sp>
      <p:pic>
        <p:nvPicPr>
          <p:cNvPr id="141" name="Google Shape;141;p21"/>
          <p:cNvPicPr preferRelativeResize="0"/>
          <p:nvPr/>
        </p:nvPicPr>
        <p:blipFill>
          <a:blip r:embed="rId4">
            <a:alphaModFix/>
          </a:blip>
          <a:stretch>
            <a:fillRect/>
          </a:stretch>
        </p:blipFill>
        <p:spPr>
          <a:xfrm>
            <a:off x="5030750" y="3591950"/>
            <a:ext cx="3933536" cy="114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8960" y="994320"/>
            <a:ext cx="8508600" cy="1145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de-DE"/>
              <a:t>Basic floating point operations</a:t>
            </a:r>
            <a:endParaRPr/>
          </a:p>
        </p:txBody>
      </p:sp>
      <p:sp>
        <p:nvSpPr>
          <p:cNvPr id="148" name="Google Shape;148;p22"/>
          <p:cNvSpPr txBox="1"/>
          <p:nvPr>
            <p:ph idx="1" type="body"/>
          </p:nvPr>
        </p:nvSpPr>
        <p:spPr>
          <a:xfrm>
            <a:off x="318960" y="1762200"/>
            <a:ext cx="8508600" cy="46992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de-DE">
                <a:solidFill>
                  <a:schemeClr val="dk1"/>
                </a:solidFill>
              </a:rPr>
              <a:t>Operating a neural network necessitates the presence of a correctly functioning floating-point arithmetic.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although verilog provides a floating point data type (called “real”), this data type can only be used in simulation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However, as described above, Verilog provides only basic arithmetic operations for integers and, consequently, fixed-point numbers.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We utilized the operators available here (</a:t>
            </a:r>
            <a:r>
              <a:rPr lang="de-DE" u="sng">
                <a:solidFill>
                  <a:schemeClr val="hlink"/>
                </a:solidFill>
                <a:hlinkClick r:id="rId3"/>
              </a:rPr>
              <a:t>Github - akilm/FPU-IEEE-754</a:t>
            </a:r>
            <a:r>
              <a:rPr lang="de-DE">
                <a:solidFill>
                  <a:schemeClr val="dk1"/>
                </a:solidFill>
              </a:rPr>
              <a:t>) and addressed some of the existing errors within them  (our </a:t>
            </a:r>
            <a:r>
              <a:rPr lang="de-DE" u="sng">
                <a:solidFill>
                  <a:schemeClr val="hlink"/>
                </a:solidFill>
                <a:hlinkClick r:id="rId4"/>
              </a:rPr>
              <a:t>Pull Request</a:t>
            </a:r>
            <a:r>
              <a:rPr lang="de-DE">
                <a:solidFill>
                  <a:schemeClr val="dk1"/>
                </a:solidFill>
              </a:rPr>
              <a:t>) to enable the required functionality.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Implemented operations: addition, multiplication, and division.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de-DE">
                <a:solidFill>
                  <a:schemeClr val="dk1"/>
                </a:solidFill>
              </a:rPr>
              <a:t>Subtraction can be accomplished by adding the second operand with the sign bit inverted.</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60104_TUM_Praesentation_p_v1">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