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webextensions/webextension1.xml" ContentType="application/vnd.ms-office.webextension+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webextensions/taskpanes.xml" ContentType="application/vnd.ms-office.webextensiontaskpan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sldIdLst>
    <p:sldId id="264" r:id="rId2"/>
    <p:sldId id="305" r:id="rId3"/>
    <p:sldId id="312" r:id="rId4"/>
    <p:sldId id="313" r:id="rId5"/>
    <p:sldId id="314" r:id="rId6"/>
    <p:sldId id="315" r:id="rId7"/>
    <p:sldId id="317" r:id="rId8"/>
    <p:sldId id="306" r:id="rId9"/>
    <p:sldId id="299" r:id="rId10"/>
    <p:sldId id="300" r:id="rId11"/>
    <p:sldId id="302" r:id="rId12"/>
    <p:sldId id="301" r:id="rId13"/>
    <p:sldId id="298" r:id="rId14"/>
    <p:sldId id="309" r:id="rId15"/>
    <p:sldId id="310" r:id="rId16"/>
    <p:sldId id="311" r:id="rId17"/>
    <p:sldId id="318" r:id="rId18"/>
    <p:sldId id="321" r:id="rId19"/>
    <p:sldId id="32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240" autoAdjust="0"/>
    <p:restoredTop sz="94660"/>
  </p:normalViewPr>
  <p:slideViewPr>
    <p:cSldViewPr snapToGrid="0">
      <p:cViewPr varScale="1">
        <p:scale>
          <a:sx n="88" d="100"/>
          <a:sy n="88" d="100"/>
        </p:scale>
        <p:origin x="-686" y="-7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3" d="100"/>
          <a:sy n="63" d="100"/>
        </p:scale>
        <p:origin x="-806"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ACD08-2315-4808-BCD4-FAC96D5952C2}" type="datetimeFigureOut">
              <a:rPr lang="en-IN" smtClean="0"/>
              <a:pPr/>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A8236-C3A2-4188-8374-84A1BD839454}" type="slidenum">
              <a:rPr lang="en-IN" smtClean="0"/>
              <a:pPr/>
              <a:t>‹#›</a:t>
            </a:fld>
            <a:endParaRPr lang="en-IN"/>
          </a:p>
        </p:txBody>
      </p:sp>
    </p:spTree>
    <p:extLst>
      <p:ext uri="{BB962C8B-B14F-4D97-AF65-F5344CB8AC3E}">
        <p14:creationId xmlns:p14="http://schemas.microsoft.com/office/powerpoint/2010/main" xmlns="" val="119152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CA8236-C3A2-4188-8374-84A1BD839454}" type="slidenum">
              <a:rPr lang="en-IN" smtClean="0"/>
              <a:pPr/>
              <a:t>13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xmlns=""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xmlns=""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xmlns=""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xmlns=""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xmlns=""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xmlns="" val="4172760368"/>
      </p:ext>
    </p:extLst>
  </p:cSld>
  <p:clrMapOvr>
    <a:masterClrMapping/>
  </p:clrMapOvr>
  <p:extLst>
    <p:ext uri="{DCECCB84-F9BA-43D5-87BE-67443E8EF086}">
      <p15:sldGuideLst xmlns:p15="http://schemas.microsoft.com/office/powerpoint/2012/main" xmlns="">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171265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60200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xmlns=""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xmlns=""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xmlns=""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xmlns=""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xmlns=""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xmlns="" val="2824232365"/>
      </p:ext>
    </p:extLst>
  </p:cSld>
  <p:clrMapOvr>
    <a:masterClrMapping/>
  </p:clrMapOvr>
  <p:extLst>
    <p:ext uri="{DCECCB84-F9BA-43D5-87BE-67443E8EF086}">
      <p15:sldGuideLst xmlns:p15="http://schemas.microsoft.com/office/powerpoint/2012/main" xmlns="">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6716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A0237B-97F2-76D7-E513-683C5448E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7B7CBCD-815D-1FF2-BCE0-F23B54789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D6EB6DF-5779-4487-4309-1181B887A3F7}"/>
              </a:ext>
            </a:extLst>
          </p:cNvPr>
          <p:cNvSpPr>
            <a:spLocks noGrp="1"/>
          </p:cNvSpPr>
          <p:nvPr>
            <p:ph type="dt" sz="half" idx="10"/>
          </p:nvPr>
        </p:nvSpPr>
        <p:spPr/>
        <p:txBody>
          <a:bodyPr/>
          <a:lstStyle/>
          <a:p>
            <a:fld id="{FD61B716-99D2-4A70-B0F0-038B56CCDDEF}" type="datetimeFigureOut">
              <a:rPr lang="en-IN" smtClean="0"/>
              <a:pPr/>
              <a:t>14-02-2025</a:t>
            </a:fld>
            <a:endParaRPr lang="en-IN"/>
          </a:p>
        </p:txBody>
      </p:sp>
      <p:sp>
        <p:nvSpPr>
          <p:cNvPr id="5" name="Footer Placeholder 4">
            <a:extLst>
              <a:ext uri="{FF2B5EF4-FFF2-40B4-BE49-F238E27FC236}">
                <a16:creationId xmlns:a16="http://schemas.microsoft.com/office/drawing/2014/main" xmlns="" id="{C4FCF3DC-5DBA-8D77-7C13-30EA7CD6143B}"/>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E5DA1B52-B7A3-DED6-BBA2-877BE72C153E}"/>
              </a:ext>
            </a:extLst>
          </p:cNvPr>
          <p:cNvSpPr>
            <a:spLocks noGrp="1"/>
          </p:cNvSpPr>
          <p:nvPr>
            <p:ph type="sldNum" sz="quarter" idx="12"/>
          </p:nvPr>
        </p:nvSpPr>
        <p:spPr/>
        <p:txBody>
          <a:bodyPr/>
          <a:lstStyle/>
          <a:p>
            <a:fld id="{6513148F-BD9A-41EC-82B7-F2E71A1933B3}" type="slidenum">
              <a:rPr lang="en-IN" smtClean="0"/>
              <a:pPr/>
              <a:t>‹#›</a:t>
            </a:fld>
            <a:endParaRPr lang="en-IN"/>
          </a:p>
        </p:txBody>
      </p:sp>
    </p:spTree>
    <p:extLst>
      <p:ext uri="{BB962C8B-B14F-4D97-AF65-F5344CB8AC3E}">
        <p14:creationId xmlns:p14="http://schemas.microsoft.com/office/powerpoint/2010/main" xmlns="" val="195537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7B71BD-76EA-C6DF-9B26-2FB03CE3A1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CBC0170-D811-DEDA-0C69-A83D5BA97D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07E3BB2-0F6D-F966-F6FC-4738D54A61D5}"/>
              </a:ext>
            </a:extLst>
          </p:cNvPr>
          <p:cNvSpPr>
            <a:spLocks noGrp="1"/>
          </p:cNvSpPr>
          <p:nvPr>
            <p:ph type="dt" sz="half" idx="10"/>
          </p:nvPr>
        </p:nvSpPr>
        <p:spPr/>
        <p:txBody>
          <a:bodyPr/>
          <a:lstStyle/>
          <a:p>
            <a:fld id="{FD61B716-99D2-4A70-B0F0-038B56CCDDEF}" type="datetimeFigureOut">
              <a:rPr lang="en-IN" smtClean="0"/>
              <a:pPr/>
              <a:t>14-02-2025</a:t>
            </a:fld>
            <a:endParaRPr lang="en-IN"/>
          </a:p>
        </p:txBody>
      </p:sp>
      <p:sp>
        <p:nvSpPr>
          <p:cNvPr id="5" name="Footer Placeholder 4">
            <a:extLst>
              <a:ext uri="{FF2B5EF4-FFF2-40B4-BE49-F238E27FC236}">
                <a16:creationId xmlns:a16="http://schemas.microsoft.com/office/drawing/2014/main" xmlns="" id="{6138E61F-56DE-E82E-A6A1-937CB2D1A79A}"/>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xmlns="" id="{6DD0F245-6257-AE92-DD99-702ACF661A3B}"/>
              </a:ext>
            </a:extLst>
          </p:cNvPr>
          <p:cNvSpPr>
            <a:spLocks noGrp="1"/>
          </p:cNvSpPr>
          <p:nvPr>
            <p:ph type="sldNum" sz="quarter" idx="12"/>
          </p:nvPr>
        </p:nvSpPr>
        <p:spPr/>
        <p:txBody>
          <a:bodyPr/>
          <a:lstStyle/>
          <a:p>
            <a:fld id="{6513148F-BD9A-41EC-82B7-F2E71A1933B3}" type="slidenum">
              <a:rPr lang="en-IN" smtClean="0"/>
              <a:pPr/>
              <a:t>‹#›</a:t>
            </a:fld>
            <a:endParaRPr lang="en-IN"/>
          </a:p>
        </p:txBody>
      </p:sp>
    </p:spTree>
    <p:extLst>
      <p:ext uri="{BB962C8B-B14F-4D97-AF65-F5344CB8AC3E}">
        <p14:creationId xmlns:p14="http://schemas.microsoft.com/office/powerpoint/2010/main" xmlns="" val="53883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xmlns=""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xmlns=""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xmlns=""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xmlns=""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xmlns=""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xmlns="" val="630785607"/>
      </p:ext>
    </p:extLst>
  </p:cSld>
  <p:clrMapOvr>
    <a:masterClrMapping/>
  </p:clrMapOvr>
  <p:extLst>
    <p:ext uri="{DCECCB84-F9BA-43D5-87BE-67443E8EF086}">
      <p15:sldGuideLst xmlns:p15="http://schemas.microsoft.com/office/powerpoint/2012/main" xmlns="">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xmlns="" val="1848048577"/>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xmlns=""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xmlns="" val="1245389909"/>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xmlns="" val="919352225"/>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xmlns=""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xmlns="" val="1404326330"/>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xmlns=""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xmlns="" val="464081889"/>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xmlns=""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xmlns=""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xmlns=""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xmlns=""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xmlns="" val="2461991912"/>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xmlns=""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xmlns="" id="{CF06E8DC-A0CF-0798-ADF8-761E7E68BAC4}"/>
              </a:ext>
            </a:extLst>
          </p:cNvPr>
          <p:cNvSpPr>
            <a:spLocks noGrp="1"/>
          </p:cNvSpPr>
          <p:nvPr>
            <p:ph type="body" sz="quarter" idx="13"/>
          </p:nvPr>
        </p:nvSpPr>
        <p:spPr>
          <a:xfrm>
            <a:off x="1066799" y="2674936"/>
            <a:ext cx="502920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xmlns="" id="{267078C8-F910-8FC3-7286-ADF1FB40862C}"/>
              </a:ext>
            </a:extLst>
          </p:cNvPr>
          <p:cNvSpPr>
            <a:spLocks noGrp="1"/>
          </p:cNvSpPr>
          <p:nvPr>
            <p:ph type="body" sz="quarter" idx="16"/>
          </p:nvPr>
        </p:nvSpPr>
        <p:spPr>
          <a:xfrm>
            <a:off x="1066800" y="3886200"/>
            <a:ext cx="5029200"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xmlns=""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xmlns=""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xmlns="" val="1911048288"/>
      </p:ext>
    </p:extLst>
  </p:cSld>
  <p:clrMapOvr>
    <a:masterClrMapping/>
  </p:clrMapOvr>
  <p:extLst>
    <p:ext uri="{DCECCB84-F9BA-43D5-87BE-67443E8EF086}">
      <p15:sldGuideLst xmlns:p15="http://schemas.microsoft.com/office/powerpoint/2012/main" xmlns="">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pPr/>
              <a:t>2/14/2025</a:t>
            </a:fld>
            <a:endParaRPr lang="en-US"/>
          </a:p>
        </p:txBody>
      </p:sp>
      <p:sp>
        <p:nvSpPr>
          <p:cNvPr id="6" name="Slide Number Placeholder 5">
            <a:extLst>
              <a:ext uri="{FF2B5EF4-FFF2-40B4-BE49-F238E27FC236}">
                <a16:creationId xmlns:a16="http://schemas.microsoft.com/office/drawing/2014/main" xmlns=""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pPr/>
              <a:t>‹#›</a:t>
            </a:fld>
            <a:endParaRPr lang="en-US"/>
          </a:p>
        </p:txBody>
      </p:sp>
    </p:spTree>
    <p:extLst>
      <p:ext uri="{BB962C8B-B14F-4D97-AF65-F5344CB8AC3E}">
        <p14:creationId xmlns:p14="http://schemas.microsoft.com/office/powerpoint/2010/main" xmlns=""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3" r:id="rId9"/>
    <p:sldLayoutId id="2147483670" r:id="rId10"/>
    <p:sldLayoutId id="2147483671" r:id="rId11"/>
    <p:sldLayoutId id="2147483660" r:id="rId12"/>
    <p:sldLayoutId id="2147483674" r:id="rId13"/>
    <p:sldLayoutId id="2147483675" r:id="rId14"/>
    <p:sldLayoutId id="2147483676" r:id="rId15"/>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080/02564602.2022.2055669"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dx.doi.org/10.5772/intechopen.92100"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536A1-1A23-FDCA-E791-278F673BA931}"/>
              </a:ext>
            </a:extLst>
          </p:cNvPr>
          <p:cNvSpPr>
            <a:spLocks noGrp="1"/>
          </p:cNvSpPr>
          <p:nvPr>
            <p:ph type="title"/>
          </p:nvPr>
        </p:nvSpPr>
        <p:spPr/>
        <p:txBody>
          <a:bodyPr/>
          <a:lstStyle/>
          <a:p>
            <a:r>
              <a:rPr lang="en-US" dirty="0"/>
              <a:t>Time Modulated Antenna</a:t>
            </a:r>
          </a:p>
        </p:txBody>
      </p:sp>
      <p:sp>
        <p:nvSpPr>
          <p:cNvPr id="5" name="Text Placeholder 4">
            <a:extLst>
              <a:ext uri="{FF2B5EF4-FFF2-40B4-BE49-F238E27FC236}">
                <a16:creationId xmlns:a16="http://schemas.microsoft.com/office/drawing/2014/main" xmlns="" id="{DAC5B7BB-086A-0BEE-471F-DC71F427D321}"/>
              </a:ext>
            </a:extLst>
          </p:cNvPr>
          <p:cNvSpPr>
            <a:spLocks noGrp="1"/>
          </p:cNvSpPr>
          <p:nvPr>
            <p:ph type="body" sz="quarter" idx="15"/>
          </p:nvPr>
        </p:nvSpPr>
        <p:spPr/>
        <p:txBody>
          <a:bodyPr/>
          <a:lstStyle/>
          <a:p>
            <a:r>
              <a:rPr lang="en-US" dirty="0"/>
              <a:t>Kundan Sahu</a:t>
            </a:r>
          </a:p>
        </p:txBody>
      </p:sp>
      <p:pic>
        <p:nvPicPr>
          <p:cNvPr id="3" name="Picture Placeholder 2">
            <a:extLst>
              <a:ext uri="{FF2B5EF4-FFF2-40B4-BE49-F238E27FC236}">
                <a16:creationId xmlns:a16="http://schemas.microsoft.com/office/drawing/2014/main" xmlns="" id="{543F27B1-D188-639B-7828-FED7081A75BB}"/>
              </a:ext>
            </a:extLst>
          </p:cNvPr>
          <p:cNvPicPr>
            <a:picLocks noGrp="1" noChangeAspect="1"/>
          </p:cNvPicPr>
          <p:nvPr>
            <p:ph type="pic" sz="quarter" idx="13"/>
          </p:nvPr>
        </p:nvPicPr>
        <p:blipFill>
          <a:blip r:embed="rId2"/>
          <a:srcRect/>
          <a:stretch>
            <a:fillRect/>
          </a:stretch>
        </p:blipFill>
        <p:spPr/>
      </p:pic>
    </p:spTree>
    <p:extLst>
      <p:ext uri="{BB962C8B-B14F-4D97-AF65-F5344CB8AC3E}">
        <p14:creationId xmlns:p14="http://schemas.microsoft.com/office/powerpoint/2010/main" xmlns="" val="9795345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Q1_1.png"/>
          <p:cNvPicPr>
            <a:picLocks noChangeAspect="1"/>
          </p:cNvPicPr>
          <p:nvPr/>
        </p:nvPicPr>
        <p:blipFill>
          <a:blip r:embed="rId2"/>
          <a:stretch>
            <a:fillRect/>
          </a:stretch>
        </p:blipFill>
        <p:spPr>
          <a:xfrm>
            <a:off x="336430" y="888521"/>
            <a:ext cx="10972800" cy="4609490"/>
          </a:xfrm>
          <a:prstGeom prst="rect">
            <a:avLst/>
          </a:prstGeom>
        </p:spPr>
      </p:pic>
      <p:sp>
        <p:nvSpPr>
          <p:cNvPr id="10" name="TextBox 9"/>
          <p:cNvSpPr txBox="1"/>
          <p:nvPr/>
        </p:nvSpPr>
        <p:spPr>
          <a:xfrm>
            <a:off x="2113472" y="5477774"/>
            <a:ext cx="7927675" cy="215444"/>
          </a:xfrm>
          <a:prstGeom prst="rect">
            <a:avLst/>
          </a:prstGeom>
          <a:noFill/>
        </p:spPr>
        <p:txBody>
          <a:bodyPr wrap="square" rtlCol="0">
            <a:spAutoFit/>
          </a:bodyPr>
          <a:lstStyle/>
          <a:p>
            <a:pPr algn="ctr"/>
            <a:r>
              <a:rPr lang="en-US" sz="800" dirty="0">
                <a:latin typeface="Arial" pitchFamily="34" charset="0"/>
                <a:cs typeface="Arial" pitchFamily="34" charset="0"/>
              </a:rPr>
              <a:t>Fig: Array Factor for a Linear Array Antenna with 6 Elements (N = 6) and Element Spacing of Half Wavelength  of  d = λ/2 , d = λ/4 and d = λ respectively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562046" y="6159261"/>
            <a:ext cx="7927675" cy="215444"/>
          </a:xfrm>
          <a:prstGeom prst="rect">
            <a:avLst/>
          </a:prstGeom>
          <a:noFill/>
        </p:spPr>
        <p:txBody>
          <a:bodyPr wrap="square" rtlCol="0">
            <a:spAutoFit/>
          </a:bodyPr>
          <a:lstStyle/>
          <a:p>
            <a:pPr algn="ctr"/>
            <a:r>
              <a:rPr lang="en-US" sz="800" dirty="0">
                <a:latin typeface="Arial" pitchFamily="34" charset="0"/>
                <a:cs typeface="Arial" pitchFamily="34" charset="0"/>
              </a:rPr>
              <a:t>Fig: Array factor comparison for N = 16 linear array with Taylor distribution </a:t>
            </a:r>
          </a:p>
        </p:txBody>
      </p:sp>
      <p:pic>
        <p:nvPicPr>
          <p:cNvPr id="2051" name="Picture 3"/>
          <p:cNvPicPr>
            <a:picLocks noChangeAspect="1" noChangeArrowheads="1"/>
          </p:cNvPicPr>
          <p:nvPr/>
        </p:nvPicPr>
        <p:blipFill>
          <a:blip r:embed="rId2"/>
          <a:srcRect/>
          <a:stretch>
            <a:fillRect/>
          </a:stretch>
        </p:blipFill>
        <p:spPr bwMode="auto">
          <a:xfrm>
            <a:off x="1791059" y="448930"/>
            <a:ext cx="9293883" cy="5753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3_AF_dB_fixed_delay_fixed_tau.png"/>
          <p:cNvPicPr>
            <a:picLocks noChangeAspect="1"/>
          </p:cNvPicPr>
          <p:nvPr/>
        </p:nvPicPr>
        <p:blipFill>
          <a:blip r:embed="rId2"/>
          <a:stretch>
            <a:fillRect/>
          </a:stretch>
        </p:blipFill>
        <p:spPr>
          <a:xfrm>
            <a:off x="570128" y="3728789"/>
            <a:ext cx="3675584" cy="2931934"/>
          </a:xfrm>
          <a:prstGeom prst="rect">
            <a:avLst/>
          </a:prstGeom>
        </p:spPr>
      </p:pic>
      <p:sp>
        <p:nvSpPr>
          <p:cNvPr id="3" name="TextBox 2"/>
          <p:cNvSpPr txBox="1"/>
          <p:nvPr/>
        </p:nvSpPr>
        <p:spPr>
          <a:xfrm>
            <a:off x="1767840" y="6642556"/>
            <a:ext cx="1225015" cy="215444"/>
          </a:xfrm>
          <a:prstGeom prst="rect">
            <a:avLst/>
          </a:prstGeom>
          <a:noFill/>
        </p:spPr>
        <p:txBody>
          <a:bodyPr wrap="none" rtlCol="0">
            <a:spAutoFit/>
          </a:bodyPr>
          <a:lstStyle/>
          <a:p>
            <a:r>
              <a:rPr lang="en-IN" sz="800" dirty="0"/>
              <a:t>Fixed tau and fixed delay</a:t>
            </a:r>
            <a:endParaRPr lang="en-US" sz="800" dirty="0"/>
          </a:p>
        </p:txBody>
      </p:sp>
      <p:pic>
        <p:nvPicPr>
          <p:cNvPr id="4" name="Picture 3" descr="Q3_AF_dB_fixed_delay_var_tau.png"/>
          <p:cNvPicPr>
            <a:picLocks noChangeAspect="1"/>
          </p:cNvPicPr>
          <p:nvPr/>
        </p:nvPicPr>
        <p:blipFill>
          <a:blip r:embed="rId3"/>
          <a:stretch>
            <a:fillRect/>
          </a:stretch>
        </p:blipFill>
        <p:spPr>
          <a:xfrm>
            <a:off x="4426362" y="357753"/>
            <a:ext cx="3608534" cy="2931934"/>
          </a:xfrm>
          <a:prstGeom prst="rect">
            <a:avLst/>
          </a:prstGeom>
        </p:spPr>
      </p:pic>
      <p:pic>
        <p:nvPicPr>
          <p:cNvPr id="5" name="Picture 4" descr="Q3_AF_L_fixed_delay_var_tau.png"/>
          <p:cNvPicPr>
            <a:picLocks noChangeAspect="1"/>
          </p:cNvPicPr>
          <p:nvPr/>
        </p:nvPicPr>
        <p:blipFill>
          <a:blip r:embed="rId4"/>
          <a:stretch>
            <a:fillRect/>
          </a:stretch>
        </p:blipFill>
        <p:spPr>
          <a:xfrm>
            <a:off x="8260377" y="331985"/>
            <a:ext cx="3596343" cy="2938029"/>
          </a:xfrm>
          <a:prstGeom prst="rect">
            <a:avLst/>
          </a:prstGeom>
        </p:spPr>
      </p:pic>
      <p:sp>
        <p:nvSpPr>
          <p:cNvPr id="6" name="TextBox 5"/>
          <p:cNvSpPr txBox="1"/>
          <p:nvPr/>
        </p:nvSpPr>
        <p:spPr>
          <a:xfrm>
            <a:off x="5659120" y="3302000"/>
            <a:ext cx="1350050" cy="215444"/>
          </a:xfrm>
          <a:prstGeom prst="rect">
            <a:avLst/>
          </a:prstGeom>
          <a:noFill/>
        </p:spPr>
        <p:txBody>
          <a:bodyPr wrap="none" rtlCol="0">
            <a:spAutoFit/>
          </a:bodyPr>
          <a:lstStyle/>
          <a:p>
            <a:r>
              <a:rPr lang="en-IN" sz="800" dirty="0"/>
              <a:t>Variable tau and fixed delay</a:t>
            </a:r>
            <a:endParaRPr lang="en-US" sz="800" dirty="0"/>
          </a:p>
        </p:txBody>
      </p:sp>
      <p:sp>
        <p:nvSpPr>
          <p:cNvPr id="7" name="TextBox 6"/>
          <p:cNvSpPr txBox="1"/>
          <p:nvPr/>
        </p:nvSpPr>
        <p:spPr>
          <a:xfrm>
            <a:off x="9326880" y="3261360"/>
            <a:ext cx="1350050" cy="215444"/>
          </a:xfrm>
          <a:prstGeom prst="rect">
            <a:avLst/>
          </a:prstGeom>
          <a:noFill/>
        </p:spPr>
        <p:txBody>
          <a:bodyPr wrap="none" rtlCol="0">
            <a:spAutoFit/>
          </a:bodyPr>
          <a:lstStyle/>
          <a:p>
            <a:r>
              <a:rPr lang="en-IN" sz="800" dirty="0"/>
              <a:t>Variable tau and fixed delay</a:t>
            </a:r>
            <a:endParaRPr lang="en-US" sz="800" dirty="0"/>
          </a:p>
        </p:txBody>
      </p:sp>
      <p:pic>
        <p:nvPicPr>
          <p:cNvPr id="13" name="Picture 12" descr="Q3_PP_fixed_delay_var_tau.png"/>
          <p:cNvPicPr>
            <a:picLocks noChangeAspect="1"/>
          </p:cNvPicPr>
          <p:nvPr/>
        </p:nvPicPr>
        <p:blipFill>
          <a:blip r:embed="rId5"/>
          <a:stretch>
            <a:fillRect/>
          </a:stretch>
        </p:blipFill>
        <p:spPr>
          <a:xfrm>
            <a:off x="8115729" y="3588972"/>
            <a:ext cx="3676772" cy="3037840"/>
          </a:xfrm>
          <a:prstGeom prst="rect">
            <a:avLst/>
          </a:prstGeom>
        </p:spPr>
      </p:pic>
      <p:pic>
        <p:nvPicPr>
          <p:cNvPr id="14" name="Picture 13" descr="Q3_TMA_M_0.png"/>
          <p:cNvPicPr>
            <a:picLocks noChangeAspect="1"/>
          </p:cNvPicPr>
          <p:nvPr/>
        </p:nvPicPr>
        <p:blipFill>
          <a:blip r:embed="rId6"/>
          <a:stretch>
            <a:fillRect/>
          </a:stretch>
        </p:blipFill>
        <p:spPr>
          <a:xfrm>
            <a:off x="662631" y="568959"/>
            <a:ext cx="3276588" cy="2663791"/>
          </a:xfrm>
          <a:prstGeom prst="rect">
            <a:avLst/>
          </a:prstGeom>
        </p:spPr>
      </p:pic>
      <p:pic>
        <p:nvPicPr>
          <p:cNvPr id="10" name="Picture 3"/>
          <p:cNvPicPr>
            <a:picLocks noChangeAspect="1" noChangeArrowheads="1"/>
          </p:cNvPicPr>
          <p:nvPr/>
        </p:nvPicPr>
        <p:blipFill>
          <a:blip r:embed="rId7"/>
          <a:srcRect/>
          <a:stretch>
            <a:fillRect/>
          </a:stretch>
        </p:blipFill>
        <p:spPr bwMode="auto">
          <a:xfrm>
            <a:off x="4158806" y="3907765"/>
            <a:ext cx="3897231" cy="12843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Q4_PP_AF2_dB_var_delay_fixed_tau_3x_harmonic_suppression.png"/>
          <p:cNvPicPr>
            <a:picLocks noChangeAspect="1"/>
          </p:cNvPicPr>
          <p:nvPr/>
        </p:nvPicPr>
        <p:blipFill>
          <a:blip r:embed="rId3"/>
          <a:stretch>
            <a:fillRect/>
          </a:stretch>
        </p:blipFill>
        <p:spPr>
          <a:xfrm>
            <a:off x="2551290" y="3771508"/>
            <a:ext cx="2761260" cy="2810024"/>
          </a:xfrm>
          <a:prstGeom prst="rect">
            <a:avLst/>
          </a:prstGeom>
        </p:spPr>
      </p:pic>
      <p:pic>
        <p:nvPicPr>
          <p:cNvPr id="3" name="Picture 2" descr="Q4_AF2_dB_var_delay_fixed_tau_even_harmonic_suppression.png"/>
          <p:cNvPicPr>
            <a:picLocks noChangeAspect="1"/>
          </p:cNvPicPr>
          <p:nvPr/>
        </p:nvPicPr>
        <p:blipFill>
          <a:blip r:embed="rId4"/>
          <a:stretch>
            <a:fillRect/>
          </a:stretch>
        </p:blipFill>
        <p:spPr>
          <a:xfrm>
            <a:off x="2000288" y="362465"/>
            <a:ext cx="3675584" cy="2938029"/>
          </a:xfrm>
          <a:prstGeom prst="rect">
            <a:avLst/>
          </a:prstGeom>
        </p:spPr>
      </p:pic>
      <p:sp>
        <p:nvSpPr>
          <p:cNvPr id="4" name="TextBox 3"/>
          <p:cNvSpPr txBox="1"/>
          <p:nvPr/>
        </p:nvSpPr>
        <p:spPr>
          <a:xfrm>
            <a:off x="3119120" y="3383280"/>
            <a:ext cx="1412240" cy="215444"/>
          </a:xfrm>
          <a:prstGeom prst="rect">
            <a:avLst/>
          </a:prstGeom>
          <a:noFill/>
        </p:spPr>
        <p:txBody>
          <a:bodyPr wrap="square" rtlCol="0">
            <a:spAutoFit/>
          </a:bodyPr>
          <a:lstStyle/>
          <a:p>
            <a:r>
              <a:rPr lang="en-IN" sz="800" dirty="0"/>
              <a:t>Fix tau, vary delay</a:t>
            </a:r>
            <a:endParaRPr lang="en-US" sz="800" dirty="0"/>
          </a:p>
        </p:txBody>
      </p:sp>
      <p:pic>
        <p:nvPicPr>
          <p:cNvPr id="5" name="Picture 4" descr="Q3_AF_var_delay_var_tau.png"/>
          <p:cNvPicPr>
            <a:picLocks noChangeAspect="1"/>
          </p:cNvPicPr>
          <p:nvPr/>
        </p:nvPicPr>
        <p:blipFill>
          <a:blip r:embed="rId5"/>
          <a:stretch>
            <a:fillRect/>
          </a:stretch>
        </p:blipFill>
        <p:spPr>
          <a:xfrm>
            <a:off x="6110373" y="327273"/>
            <a:ext cx="3608534" cy="2931934"/>
          </a:xfrm>
          <a:prstGeom prst="rect">
            <a:avLst/>
          </a:prstGeom>
        </p:spPr>
      </p:pic>
      <p:pic>
        <p:nvPicPr>
          <p:cNvPr id="6" name="Picture 5" descr="Q3_PP_var_delay_var_tau.png"/>
          <p:cNvPicPr>
            <a:picLocks noChangeAspect="1"/>
          </p:cNvPicPr>
          <p:nvPr/>
        </p:nvPicPr>
        <p:blipFill>
          <a:blip r:embed="rId6"/>
          <a:stretch>
            <a:fillRect/>
          </a:stretch>
        </p:blipFill>
        <p:spPr>
          <a:xfrm>
            <a:off x="6075680" y="3799588"/>
            <a:ext cx="3698240" cy="2810024"/>
          </a:xfrm>
          <a:prstGeom prst="rect">
            <a:avLst/>
          </a:prstGeom>
        </p:spPr>
      </p:pic>
      <p:sp>
        <p:nvSpPr>
          <p:cNvPr id="7" name="TextBox 6"/>
          <p:cNvSpPr txBox="1"/>
          <p:nvPr/>
        </p:nvSpPr>
        <p:spPr>
          <a:xfrm>
            <a:off x="7294880" y="3464560"/>
            <a:ext cx="1412240" cy="215444"/>
          </a:xfrm>
          <a:prstGeom prst="rect">
            <a:avLst/>
          </a:prstGeom>
          <a:noFill/>
        </p:spPr>
        <p:txBody>
          <a:bodyPr wrap="square" rtlCol="0">
            <a:spAutoFit/>
          </a:bodyPr>
          <a:lstStyle/>
          <a:p>
            <a:r>
              <a:rPr lang="en-IN" sz="800" dirty="0"/>
              <a:t>Vary tau, vary delay</a:t>
            </a:r>
            <a:endParaRPr lang="en-US" sz="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Q4_AF_dB_var_delay_fixed_tau_even_harmonic_suppression.png"/>
          <p:cNvPicPr>
            <a:picLocks noChangeAspect="1"/>
          </p:cNvPicPr>
          <p:nvPr/>
        </p:nvPicPr>
        <p:blipFill>
          <a:blip r:embed="rId2"/>
          <a:stretch>
            <a:fillRect/>
          </a:stretch>
        </p:blipFill>
        <p:spPr>
          <a:xfrm>
            <a:off x="153567" y="852545"/>
            <a:ext cx="5746283" cy="4593215"/>
          </a:xfrm>
          <a:prstGeom prst="rect">
            <a:avLst/>
          </a:prstGeom>
        </p:spPr>
      </p:pic>
      <p:pic>
        <p:nvPicPr>
          <p:cNvPr id="10" name="Picture 9" descr="Q4_AF2_dB_var_delay_fixed_tau_3x_harmonic_suppression.png"/>
          <p:cNvPicPr>
            <a:picLocks noChangeAspect="1"/>
          </p:cNvPicPr>
          <p:nvPr/>
        </p:nvPicPr>
        <p:blipFill>
          <a:blip r:embed="rId3"/>
          <a:stretch>
            <a:fillRect/>
          </a:stretch>
        </p:blipFill>
        <p:spPr>
          <a:xfrm>
            <a:off x="6088175" y="911105"/>
            <a:ext cx="5545917" cy="4433055"/>
          </a:xfrm>
          <a:prstGeom prst="rect">
            <a:avLst/>
          </a:prstGeom>
        </p:spPr>
      </p:pic>
      <p:sp>
        <p:nvSpPr>
          <p:cNvPr id="11" name="Rectangle 10"/>
          <p:cNvSpPr/>
          <p:nvPr/>
        </p:nvSpPr>
        <p:spPr>
          <a:xfrm>
            <a:off x="2102420" y="5520174"/>
            <a:ext cx="2234907" cy="215444"/>
          </a:xfrm>
          <a:prstGeom prst="rect">
            <a:avLst/>
          </a:prstGeom>
        </p:spPr>
        <p:txBody>
          <a:bodyPr wrap="none">
            <a:spAutoFit/>
          </a:bodyPr>
          <a:lstStyle/>
          <a:p>
            <a:r>
              <a:rPr lang="en-US" sz="800" dirty="0"/>
              <a:t>Vary delay, fixed tau, even harmonic suppression</a:t>
            </a:r>
          </a:p>
        </p:txBody>
      </p:sp>
      <p:sp>
        <p:nvSpPr>
          <p:cNvPr id="12" name="Rectangle 11"/>
          <p:cNvSpPr/>
          <p:nvPr/>
        </p:nvSpPr>
        <p:spPr>
          <a:xfrm>
            <a:off x="7771700" y="5489694"/>
            <a:ext cx="2614818" cy="215444"/>
          </a:xfrm>
          <a:prstGeom prst="rect">
            <a:avLst/>
          </a:prstGeom>
        </p:spPr>
        <p:txBody>
          <a:bodyPr wrap="none">
            <a:spAutoFit/>
          </a:bodyPr>
          <a:lstStyle/>
          <a:p>
            <a:r>
              <a:rPr lang="en-US" sz="800" dirty="0"/>
              <a:t>Vary delay, fixed tau, multiple of 3 harmonic suppression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IMG-20250210-WA0003.jpg"/>
          <p:cNvPicPr>
            <a:picLocks noChangeAspect="1"/>
          </p:cNvPicPr>
          <p:nvPr/>
        </p:nvPicPr>
        <p:blipFill>
          <a:blip r:embed="rId2"/>
          <a:stretch>
            <a:fillRect/>
          </a:stretch>
        </p:blipFill>
        <p:spPr>
          <a:xfrm>
            <a:off x="6089930" y="752120"/>
            <a:ext cx="4533900" cy="4632960"/>
          </a:xfrm>
          <a:prstGeom prst="rect">
            <a:avLst/>
          </a:prstGeom>
        </p:spPr>
      </p:pic>
      <p:pic>
        <p:nvPicPr>
          <p:cNvPr id="12" name="Picture 11" descr="IMG-20250210-WA0004.jpg"/>
          <p:cNvPicPr>
            <a:picLocks noChangeAspect="1"/>
          </p:cNvPicPr>
          <p:nvPr/>
        </p:nvPicPr>
        <p:blipFill>
          <a:blip r:embed="rId3"/>
          <a:stretch>
            <a:fillRect/>
          </a:stretch>
        </p:blipFill>
        <p:spPr>
          <a:xfrm>
            <a:off x="165520" y="797980"/>
            <a:ext cx="5852160" cy="4800600"/>
          </a:xfrm>
          <a:prstGeom prst="rect">
            <a:avLst/>
          </a:prstGeom>
        </p:spPr>
      </p:pic>
      <p:sp>
        <p:nvSpPr>
          <p:cNvPr id="13" name="Rectangle 12"/>
          <p:cNvSpPr/>
          <p:nvPr/>
        </p:nvSpPr>
        <p:spPr>
          <a:xfrm>
            <a:off x="4490720" y="5865614"/>
            <a:ext cx="3068320" cy="215444"/>
          </a:xfrm>
          <a:prstGeom prst="rect">
            <a:avLst/>
          </a:prstGeom>
        </p:spPr>
        <p:txBody>
          <a:bodyPr wrap="square">
            <a:spAutoFit/>
          </a:bodyPr>
          <a:lstStyle/>
          <a:p>
            <a:pPr algn="ctr"/>
            <a:r>
              <a:rPr lang="en-IN" sz="800" dirty="0"/>
              <a:t>10 degree shift of first harmonics</a:t>
            </a:r>
            <a:endParaRPr lang="en-US" sz="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MG-20250210-WA0001.jpg"/>
          <p:cNvPicPr>
            <a:picLocks noChangeAspect="1"/>
          </p:cNvPicPr>
          <p:nvPr/>
        </p:nvPicPr>
        <p:blipFill>
          <a:blip r:embed="rId2"/>
          <a:stretch>
            <a:fillRect/>
          </a:stretch>
        </p:blipFill>
        <p:spPr>
          <a:xfrm>
            <a:off x="6109970" y="490220"/>
            <a:ext cx="5905500" cy="4800600"/>
          </a:xfrm>
          <a:prstGeom prst="rect">
            <a:avLst/>
          </a:prstGeom>
        </p:spPr>
      </p:pic>
      <p:pic>
        <p:nvPicPr>
          <p:cNvPr id="10" name="Picture 9" descr="IMG-20250210-WA0002.jpg"/>
          <p:cNvPicPr>
            <a:picLocks noChangeAspect="1"/>
          </p:cNvPicPr>
          <p:nvPr/>
        </p:nvPicPr>
        <p:blipFill>
          <a:blip r:embed="rId3"/>
          <a:stretch>
            <a:fillRect/>
          </a:stretch>
        </p:blipFill>
        <p:spPr>
          <a:xfrm>
            <a:off x="163970" y="487820"/>
            <a:ext cx="5905500" cy="4800600"/>
          </a:xfrm>
          <a:prstGeom prst="rect">
            <a:avLst/>
          </a:prstGeom>
        </p:spPr>
      </p:pic>
      <p:sp>
        <p:nvSpPr>
          <p:cNvPr id="11" name="Rectangle 10"/>
          <p:cNvSpPr/>
          <p:nvPr/>
        </p:nvSpPr>
        <p:spPr>
          <a:xfrm>
            <a:off x="7771700" y="5489694"/>
            <a:ext cx="1835759" cy="215444"/>
          </a:xfrm>
          <a:prstGeom prst="rect">
            <a:avLst/>
          </a:prstGeom>
        </p:spPr>
        <p:txBody>
          <a:bodyPr wrap="none">
            <a:spAutoFit/>
          </a:bodyPr>
          <a:lstStyle/>
          <a:p>
            <a:r>
              <a:rPr lang="en-IN" sz="800" dirty="0"/>
              <a:t>Delay </a:t>
            </a:r>
            <a:r>
              <a:rPr lang="en-IN" sz="800" dirty="0" err="1"/>
              <a:t>vs</a:t>
            </a:r>
            <a:r>
              <a:rPr lang="en-IN" sz="800" dirty="0"/>
              <a:t> Efficiency plot with varying tau</a:t>
            </a:r>
            <a:endParaRPr lang="en-US" sz="800" dirty="0"/>
          </a:p>
        </p:txBody>
      </p:sp>
      <p:sp>
        <p:nvSpPr>
          <p:cNvPr id="12" name="Rectangle 11"/>
          <p:cNvSpPr/>
          <p:nvPr/>
        </p:nvSpPr>
        <p:spPr>
          <a:xfrm>
            <a:off x="2386900" y="5520174"/>
            <a:ext cx="1632178" cy="215444"/>
          </a:xfrm>
          <a:prstGeom prst="rect">
            <a:avLst/>
          </a:prstGeom>
        </p:spPr>
        <p:txBody>
          <a:bodyPr wrap="none">
            <a:spAutoFit/>
          </a:bodyPr>
          <a:lstStyle/>
          <a:p>
            <a:r>
              <a:rPr lang="en-IN" sz="800" dirty="0"/>
              <a:t>Delay </a:t>
            </a:r>
            <a:r>
              <a:rPr lang="en-IN" sz="800" dirty="0" err="1"/>
              <a:t>vs</a:t>
            </a:r>
            <a:r>
              <a:rPr lang="en-IN" sz="800" dirty="0"/>
              <a:t> Efficiency plot with fix tau</a:t>
            </a:r>
            <a:endParaRPr lang="en-US" sz="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36120" y="509284"/>
            <a:ext cx="10314318" cy="984885"/>
          </a:xfrm>
          <a:prstGeom prst="rect">
            <a:avLst/>
          </a:prstGeom>
        </p:spPr>
        <p:txBody>
          <a:bodyPr wrap="square">
            <a:spAutoFit/>
          </a:bodyPr>
          <a:lstStyle/>
          <a:p>
            <a:r>
              <a:rPr lang="en-US" sz="2400" dirty="0" smtClean="0"/>
              <a:t>Design of T/R Module for Far-Field WPT  Applications with Third Harmonic Receiver  Tracking </a:t>
            </a:r>
            <a:r>
              <a:rPr lang="en-US" sz="2400" dirty="0" smtClean="0"/>
              <a:t>System</a:t>
            </a:r>
          </a:p>
          <a:p>
            <a:r>
              <a:rPr lang="es-ES" sz="1000" dirty="0" err="1" smtClean="0"/>
              <a:t>Kundan</a:t>
            </a:r>
            <a:r>
              <a:rPr lang="es-ES" sz="1000" dirty="0" smtClean="0"/>
              <a:t> </a:t>
            </a:r>
            <a:r>
              <a:rPr lang="es-ES" sz="1000" dirty="0" err="1" smtClean="0"/>
              <a:t>Surse</a:t>
            </a:r>
            <a:r>
              <a:rPr lang="es-ES" sz="1000" dirty="0" smtClean="0"/>
              <a:t>, </a:t>
            </a:r>
            <a:r>
              <a:rPr lang="es-ES" sz="1000" dirty="0" err="1" smtClean="0"/>
              <a:t>Gopika</a:t>
            </a:r>
            <a:r>
              <a:rPr lang="es-ES" sz="1000" dirty="0" smtClean="0"/>
              <a:t> R</a:t>
            </a:r>
            <a:r>
              <a:rPr lang="es-ES" sz="1000" dirty="0" smtClean="0"/>
              <a:t>., </a:t>
            </a:r>
            <a:r>
              <a:rPr lang="es-ES" sz="1000" dirty="0" err="1" smtClean="0"/>
              <a:t>Chinmoy</a:t>
            </a:r>
            <a:r>
              <a:rPr lang="es-ES" sz="1000" dirty="0" smtClean="0"/>
              <a:t> </a:t>
            </a:r>
            <a:r>
              <a:rPr lang="es-ES" sz="1000" dirty="0" smtClean="0"/>
              <a:t>Saha, </a:t>
            </a:r>
            <a:r>
              <a:rPr lang="es-ES" sz="1000" dirty="0" smtClean="0"/>
              <a:t>and </a:t>
            </a:r>
            <a:r>
              <a:rPr lang="es-ES" sz="1000" dirty="0" err="1" smtClean="0"/>
              <a:t>Yahia</a:t>
            </a:r>
            <a:r>
              <a:rPr lang="es-ES" sz="1000" dirty="0" smtClean="0"/>
              <a:t> M </a:t>
            </a:r>
            <a:r>
              <a:rPr lang="es-ES" sz="1000" dirty="0" err="1" smtClean="0"/>
              <a:t>M</a:t>
            </a:r>
            <a:r>
              <a:rPr lang="es-ES" sz="1000" dirty="0" smtClean="0"/>
              <a:t> </a:t>
            </a:r>
            <a:r>
              <a:rPr lang="es-ES" sz="1000" dirty="0" err="1" smtClean="0"/>
              <a:t>Antar</a:t>
            </a:r>
            <a:endParaRPr lang="en-US" sz="1000" dirty="0"/>
          </a:p>
        </p:txBody>
      </p:sp>
      <p:pic>
        <p:nvPicPr>
          <p:cNvPr id="4099" name="Picture 3"/>
          <p:cNvPicPr>
            <a:picLocks noChangeAspect="1" noChangeArrowheads="1"/>
          </p:cNvPicPr>
          <p:nvPr/>
        </p:nvPicPr>
        <p:blipFill>
          <a:blip r:embed="rId2"/>
          <a:srcRect/>
          <a:stretch>
            <a:fillRect/>
          </a:stretch>
        </p:blipFill>
        <p:spPr bwMode="auto">
          <a:xfrm>
            <a:off x="449871" y="1834204"/>
            <a:ext cx="5458415" cy="2599754"/>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5934973" y="1499306"/>
            <a:ext cx="5038995" cy="3128476"/>
          </a:xfrm>
          <a:prstGeom prst="rect">
            <a:avLst/>
          </a:prstGeom>
          <a:noFill/>
          <a:ln w="9525">
            <a:noFill/>
            <a:miter lim="800000"/>
            <a:headEnd/>
            <a:tailEnd/>
          </a:ln>
          <a:effectLst/>
        </p:spPr>
      </p:pic>
      <p:sp>
        <p:nvSpPr>
          <p:cNvPr id="13" name="Rectangle 12"/>
          <p:cNvSpPr/>
          <p:nvPr/>
        </p:nvSpPr>
        <p:spPr>
          <a:xfrm>
            <a:off x="7427343" y="4615113"/>
            <a:ext cx="2864038" cy="215444"/>
          </a:xfrm>
          <a:prstGeom prst="rect">
            <a:avLst/>
          </a:prstGeom>
        </p:spPr>
        <p:txBody>
          <a:bodyPr wrap="square">
            <a:spAutoFit/>
          </a:bodyPr>
          <a:lstStyle/>
          <a:p>
            <a:r>
              <a:rPr lang="en-US" sz="800" dirty="0" smtClean="0"/>
              <a:t>Designed PCB for T/R module.</a:t>
            </a:r>
            <a:endParaRPr lang="en-US" sz="800" dirty="0"/>
          </a:p>
        </p:txBody>
      </p:sp>
      <p:sp>
        <p:nvSpPr>
          <p:cNvPr id="14" name="Rectangle 13"/>
          <p:cNvSpPr/>
          <p:nvPr/>
        </p:nvSpPr>
        <p:spPr>
          <a:xfrm>
            <a:off x="2340183" y="4590036"/>
            <a:ext cx="2210862" cy="215444"/>
          </a:xfrm>
          <a:prstGeom prst="rect">
            <a:avLst/>
          </a:prstGeom>
        </p:spPr>
        <p:txBody>
          <a:bodyPr wrap="none">
            <a:spAutoFit/>
          </a:bodyPr>
          <a:lstStyle/>
          <a:p>
            <a:r>
              <a:rPr lang="en-US" sz="800" dirty="0" smtClean="0"/>
              <a:t>Block diagram of proposed far field WPT system.</a:t>
            </a:r>
            <a:endParaRPr lang="en-US" sz="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0">
            <a:extLst>
              <a:ext uri="{FF2B5EF4-FFF2-40B4-BE49-F238E27FC236}">
                <a16:creationId xmlns:a16="http://schemas.microsoft.com/office/drawing/2014/main" xmlns="" id="{1EE8EFCD-D590-072C-FDB6-537DB3ED6756}"/>
              </a:ext>
            </a:extLst>
          </p:cNvPr>
          <p:cNvGrpSpPr/>
          <p:nvPr/>
        </p:nvGrpSpPr>
        <p:grpSpPr>
          <a:xfrm>
            <a:off x="638355" y="664233"/>
            <a:ext cx="10437963" cy="5063705"/>
            <a:chOff x="0" y="62706"/>
            <a:chExt cx="12192000" cy="6857999"/>
          </a:xfrm>
        </p:grpSpPr>
        <p:pic>
          <p:nvPicPr>
            <p:cNvPr id="5" name="Picture 4">
              <a:extLst>
                <a:ext uri="{FF2B5EF4-FFF2-40B4-BE49-F238E27FC236}">
                  <a16:creationId xmlns:a16="http://schemas.microsoft.com/office/drawing/2014/main" xmlns="" id="{F6921F41-510E-B570-546B-668F8F03F9A5}"/>
                </a:ext>
              </a:extLst>
            </p:cNvPr>
            <p:cNvPicPr>
              <a:picLocks noChangeAspect="1"/>
            </p:cNvPicPr>
            <p:nvPr/>
          </p:nvPicPr>
          <p:blipFill>
            <a:blip r:embed="rId2"/>
            <a:stretch>
              <a:fillRect/>
            </a:stretch>
          </p:blipFill>
          <p:spPr>
            <a:xfrm>
              <a:off x="0" y="62706"/>
              <a:ext cx="12192000" cy="6857999"/>
            </a:xfrm>
            <a:prstGeom prst="rect">
              <a:avLst/>
            </a:prstGeom>
          </p:spPr>
        </p:pic>
        <p:sp>
          <p:nvSpPr>
            <p:cNvPr id="6" name="TextBox 5">
              <a:extLst>
                <a:ext uri="{FF2B5EF4-FFF2-40B4-BE49-F238E27FC236}">
                  <a16:creationId xmlns:a16="http://schemas.microsoft.com/office/drawing/2014/main" xmlns="" id="{D7211CD9-FCBC-AC25-BC25-68D5D21D6E2C}"/>
                </a:ext>
              </a:extLst>
            </p:cNvPr>
            <p:cNvSpPr txBox="1"/>
            <p:nvPr/>
          </p:nvSpPr>
          <p:spPr>
            <a:xfrm>
              <a:off x="1621003" y="4439753"/>
              <a:ext cx="837089" cy="369332"/>
            </a:xfrm>
            <a:prstGeom prst="rect">
              <a:avLst/>
            </a:prstGeom>
            <a:noFill/>
            <a:ln>
              <a:solidFill>
                <a:schemeClr val="bg2"/>
              </a:solidFill>
            </a:ln>
          </p:spPr>
          <p:txBody>
            <a:bodyPr wrap="none" rtlCol="0">
              <a:spAutoFit/>
            </a:bodyPr>
            <a:lstStyle/>
            <a:p>
              <a:r>
                <a:rPr lang="en-US" b="1" dirty="0">
                  <a:solidFill>
                    <a:schemeClr val="accent4"/>
                  </a:solidFill>
                </a:rPr>
                <a:t>5 dBm</a:t>
              </a:r>
              <a:endParaRPr lang="en-IN" b="1" dirty="0">
                <a:solidFill>
                  <a:schemeClr val="accent4"/>
                </a:solidFill>
              </a:endParaRPr>
            </a:p>
          </p:txBody>
        </p:sp>
        <p:sp>
          <p:nvSpPr>
            <p:cNvPr id="10" name="TextBox 9">
              <a:extLst>
                <a:ext uri="{FF2B5EF4-FFF2-40B4-BE49-F238E27FC236}">
                  <a16:creationId xmlns:a16="http://schemas.microsoft.com/office/drawing/2014/main" xmlns="" id="{70FA2F81-F146-64CA-6E99-4AD0239B1F3B}"/>
                </a:ext>
              </a:extLst>
            </p:cNvPr>
            <p:cNvSpPr txBox="1"/>
            <p:nvPr/>
          </p:nvSpPr>
          <p:spPr>
            <a:xfrm>
              <a:off x="3673898" y="4457597"/>
              <a:ext cx="902811" cy="369332"/>
            </a:xfrm>
            <a:prstGeom prst="rect">
              <a:avLst/>
            </a:prstGeom>
            <a:noFill/>
          </p:spPr>
          <p:txBody>
            <a:bodyPr wrap="none" rtlCol="0">
              <a:spAutoFit/>
            </a:bodyPr>
            <a:lstStyle/>
            <a:p>
              <a:r>
                <a:rPr lang="en-US" b="1" dirty="0">
                  <a:solidFill>
                    <a:schemeClr val="accent4"/>
                  </a:solidFill>
                </a:rPr>
                <a:t>-3.2 dB</a:t>
              </a:r>
              <a:endParaRPr lang="en-IN" b="1" dirty="0">
                <a:solidFill>
                  <a:schemeClr val="accent4"/>
                </a:solidFill>
              </a:endParaRPr>
            </a:p>
          </p:txBody>
        </p:sp>
        <p:sp>
          <p:nvSpPr>
            <p:cNvPr id="11" name="TextBox 10">
              <a:extLst>
                <a:ext uri="{FF2B5EF4-FFF2-40B4-BE49-F238E27FC236}">
                  <a16:creationId xmlns:a16="http://schemas.microsoft.com/office/drawing/2014/main" xmlns="" id="{3BF502AC-4919-C7A8-C91A-E0E98A1B9DCA}"/>
                </a:ext>
              </a:extLst>
            </p:cNvPr>
            <p:cNvSpPr txBox="1"/>
            <p:nvPr/>
          </p:nvSpPr>
          <p:spPr>
            <a:xfrm>
              <a:off x="5798519" y="4439753"/>
              <a:ext cx="947695" cy="369332"/>
            </a:xfrm>
            <a:prstGeom prst="rect">
              <a:avLst/>
            </a:prstGeom>
            <a:noFill/>
          </p:spPr>
          <p:txBody>
            <a:bodyPr wrap="none" rtlCol="0">
              <a:spAutoFit/>
            </a:bodyPr>
            <a:lstStyle/>
            <a:p>
              <a:r>
                <a:rPr lang="en-US" b="1" dirty="0">
                  <a:solidFill>
                    <a:schemeClr val="accent4"/>
                  </a:solidFill>
                </a:rPr>
                <a:t>29.8 dB</a:t>
              </a:r>
              <a:endParaRPr lang="en-IN" b="1" dirty="0">
                <a:solidFill>
                  <a:schemeClr val="accent4"/>
                </a:solidFill>
              </a:endParaRPr>
            </a:p>
          </p:txBody>
        </p:sp>
        <p:sp>
          <p:nvSpPr>
            <p:cNvPr id="12" name="TextBox 11">
              <a:extLst>
                <a:ext uri="{FF2B5EF4-FFF2-40B4-BE49-F238E27FC236}">
                  <a16:creationId xmlns:a16="http://schemas.microsoft.com/office/drawing/2014/main" xmlns="" id="{F48CF808-4155-844E-1A96-31547B86D373}"/>
                </a:ext>
              </a:extLst>
            </p:cNvPr>
            <p:cNvSpPr txBox="1"/>
            <p:nvPr/>
          </p:nvSpPr>
          <p:spPr>
            <a:xfrm>
              <a:off x="7794416" y="4435978"/>
              <a:ext cx="1071157" cy="646331"/>
            </a:xfrm>
            <a:prstGeom prst="rect">
              <a:avLst/>
            </a:prstGeom>
            <a:noFill/>
          </p:spPr>
          <p:txBody>
            <a:bodyPr wrap="square" rtlCol="0">
              <a:spAutoFit/>
            </a:bodyPr>
            <a:lstStyle/>
            <a:p>
              <a:r>
                <a:rPr lang="en-US" b="1" dirty="0">
                  <a:solidFill>
                    <a:schemeClr val="accent4"/>
                  </a:solidFill>
                </a:rPr>
                <a:t>8.276 </a:t>
              </a:r>
            </a:p>
            <a:p>
              <a:r>
                <a:rPr lang="en-US" b="1" dirty="0">
                  <a:solidFill>
                    <a:schemeClr val="accent4"/>
                  </a:solidFill>
                </a:rPr>
                <a:t>dB</a:t>
              </a:r>
              <a:endParaRPr lang="en-IN" b="1" dirty="0">
                <a:solidFill>
                  <a:schemeClr val="accent4"/>
                </a:solidFill>
              </a:endParaRPr>
            </a:p>
          </p:txBody>
        </p:sp>
        <p:sp>
          <p:nvSpPr>
            <p:cNvPr id="24" name="TextBox 23">
              <a:extLst>
                <a:ext uri="{FF2B5EF4-FFF2-40B4-BE49-F238E27FC236}">
                  <a16:creationId xmlns:a16="http://schemas.microsoft.com/office/drawing/2014/main" xmlns="" id="{ECA49BD9-2AF3-9679-8D59-591F886F591D}"/>
                </a:ext>
              </a:extLst>
            </p:cNvPr>
            <p:cNvSpPr txBox="1"/>
            <p:nvPr/>
          </p:nvSpPr>
          <p:spPr>
            <a:xfrm>
              <a:off x="8613797" y="4457597"/>
              <a:ext cx="631904" cy="369332"/>
            </a:xfrm>
            <a:prstGeom prst="rect">
              <a:avLst/>
            </a:prstGeom>
            <a:noFill/>
          </p:spPr>
          <p:txBody>
            <a:bodyPr wrap="none" rtlCol="0">
              <a:spAutoFit/>
            </a:bodyPr>
            <a:lstStyle/>
            <a:p>
              <a:r>
                <a:rPr lang="en-US" b="1" dirty="0">
                  <a:solidFill>
                    <a:schemeClr val="accent4"/>
                  </a:solidFill>
                </a:rPr>
                <a:t>6 dB</a:t>
              </a:r>
              <a:endParaRPr lang="en-IN" b="1" dirty="0">
                <a:solidFill>
                  <a:schemeClr val="accent4"/>
                </a:solidFill>
              </a:endParaRPr>
            </a:p>
          </p:txBody>
        </p:sp>
        <p:cxnSp>
          <p:nvCxnSpPr>
            <p:cNvPr id="27" name="Straight Arrow Connector 26">
              <a:extLst>
                <a:ext uri="{FF2B5EF4-FFF2-40B4-BE49-F238E27FC236}">
                  <a16:creationId xmlns:a16="http://schemas.microsoft.com/office/drawing/2014/main" xmlns="" id="{AAA4228F-9251-B133-BC31-D08E5882E02F}"/>
                </a:ext>
              </a:extLst>
            </p:cNvPr>
            <p:cNvCxnSpPr>
              <a:cxnSpLocks/>
            </p:cNvCxnSpPr>
            <p:nvPr/>
          </p:nvCxnSpPr>
          <p:spPr>
            <a:xfrm>
              <a:off x="8423635" y="5140835"/>
              <a:ext cx="50737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xmlns="" id="{61C93925-756C-5BB5-CFC1-1EE9F4B2623E}"/>
                </a:ext>
              </a:extLst>
            </p:cNvPr>
            <p:cNvCxnSpPr/>
            <p:nvPr/>
          </p:nvCxnSpPr>
          <p:spPr>
            <a:xfrm flipH="1" flipV="1">
              <a:off x="8423635" y="3886592"/>
              <a:ext cx="253689" cy="12542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xmlns="" id="{64739DAE-09A5-270F-69BB-733BEBBC32BC}"/>
                </a:ext>
              </a:extLst>
            </p:cNvPr>
            <p:cNvSpPr txBox="1"/>
            <p:nvPr/>
          </p:nvSpPr>
          <p:spPr>
            <a:xfrm>
              <a:off x="7838798" y="3555873"/>
              <a:ext cx="1149674" cy="369332"/>
            </a:xfrm>
            <a:prstGeom prst="rect">
              <a:avLst/>
            </a:prstGeom>
            <a:noFill/>
          </p:spPr>
          <p:txBody>
            <a:bodyPr wrap="none" rtlCol="0">
              <a:spAutoFit/>
            </a:bodyPr>
            <a:lstStyle/>
            <a:p>
              <a:r>
                <a:rPr lang="en-US" b="1" dirty="0">
                  <a:solidFill>
                    <a:schemeClr val="accent4"/>
                  </a:solidFill>
                </a:rPr>
                <a:t>-46.24 dB</a:t>
              </a:r>
              <a:endParaRPr lang="en-IN" b="1" dirty="0">
                <a:solidFill>
                  <a:schemeClr val="accent4"/>
                </a:solidFill>
              </a:endParaRPr>
            </a:p>
          </p:txBody>
        </p:sp>
        <p:cxnSp>
          <p:nvCxnSpPr>
            <p:cNvPr id="34" name="Straight Arrow Connector 33">
              <a:extLst>
                <a:ext uri="{FF2B5EF4-FFF2-40B4-BE49-F238E27FC236}">
                  <a16:creationId xmlns:a16="http://schemas.microsoft.com/office/drawing/2014/main" xmlns="" id="{C93BDECE-B7E3-EDAD-A209-BB4391B54CEF}"/>
                </a:ext>
              </a:extLst>
            </p:cNvPr>
            <p:cNvCxnSpPr>
              <a:cxnSpLocks/>
            </p:cNvCxnSpPr>
            <p:nvPr/>
          </p:nvCxnSpPr>
          <p:spPr>
            <a:xfrm flipH="1" flipV="1">
              <a:off x="10152842" y="4850567"/>
              <a:ext cx="603591" cy="6419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xmlns="" id="{D7E25E98-FB22-255C-E9F7-F74AD4484510}"/>
                </a:ext>
              </a:extLst>
            </p:cNvPr>
            <p:cNvSpPr txBox="1"/>
            <p:nvPr/>
          </p:nvSpPr>
          <p:spPr>
            <a:xfrm>
              <a:off x="10129595" y="5492541"/>
              <a:ext cx="1253674" cy="369332"/>
            </a:xfrm>
            <a:prstGeom prst="rect">
              <a:avLst/>
            </a:prstGeom>
            <a:noFill/>
          </p:spPr>
          <p:txBody>
            <a:bodyPr wrap="square" rtlCol="0">
              <a:spAutoFit/>
            </a:bodyPr>
            <a:lstStyle/>
            <a:p>
              <a:r>
                <a:rPr lang="en-US" b="1" dirty="0">
                  <a:solidFill>
                    <a:srgbClr val="C00000"/>
                  </a:solidFill>
                </a:rPr>
                <a:t>-0.36 dBm</a:t>
              </a:r>
              <a:endParaRPr lang="en-IN" b="1" dirty="0">
                <a:solidFill>
                  <a:srgbClr val="C00000"/>
                </a:solidFill>
              </a:endParaRPr>
            </a:p>
          </p:txBody>
        </p:sp>
        <p:cxnSp>
          <p:nvCxnSpPr>
            <p:cNvPr id="39" name="Straight Arrow Connector 38">
              <a:extLst>
                <a:ext uri="{FF2B5EF4-FFF2-40B4-BE49-F238E27FC236}">
                  <a16:creationId xmlns:a16="http://schemas.microsoft.com/office/drawing/2014/main" xmlns="" id="{E44AE63F-6FF3-BACF-F2DC-63601B12C0A3}"/>
                </a:ext>
              </a:extLst>
            </p:cNvPr>
            <p:cNvCxnSpPr/>
            <p:nvPr/>
          </p:nvCxnSpPr>
          <p:spPr>
            <a:xfrm flipH="1">
              <a:off x="10129595" y="1122948"/>
              <a:ext cx="626838" cy="6416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TextBox 39">
              <a:extLst>
                <a:ext uri="{FF2B5EF4-FFF2-40B4-BE49-F238E27FC236}">
                  <a16:creationId xmlns:a16="http://schemas.microsoft.com/office/drawing/2014/main" xmlns="" id="{D44AE44D-45F9-1CEA-DBC6-7160E3723C02}"/>
                </a:ext>
              </a:extLst>
            </p:cNvPr>
            <p:cNvSpPr txBox="1"/>
            <p:nvPr/>
          </p:nvSpPr>
          <p:spPr>
            <a:xfrm>
              <a:off x="10220542" y="777818"/>
              <a:ext cx="1253674" cy="369332"/>
            </a:xfrm>
            <a:prstGeom prst="rect">
              <a:avLst/>
            </a:prstGeom>
            <a:noFill/>
          </p:spPr>
          <p:txBody>
            <a:bodyPr wrap="square" rtlCol="0">
              <a:spAutoFit/>
            </a:bodyPr>
            <a:lstStyle/>
            <a:p>
              <a:r>
                <a:rPr lang="en-US" b="1" dirty="0">
                  <a:solidFill>
                    <a:schemeClr val="accent4"/>
                  </a:solidFill>
                </a:rPr>
                <a:t>-36 dBm</a:t>
              </a:r>
              <a:endParaRPr lang="en-IN" b="1" dirty="0">
                <a:solidFill>
                  <a:schemeClr val="accent4"/>
                </a:solidFill>
              </a:endParaRPr>
            </a:p>
          </p:txBody>
        </p:sp>
        <p:sp>
          <p:nvSpPr>
            <p:cNvPr id="41" name="TextBox 40">
              <a:extLst>
                <a:ext uri="{FF2B5EF4-FFF2-40B4-BE49-F238E27FC236}">
                  <a16:creationId xmlns:a16="http://schemas.microsoft.com/office/drawing/2014/main" xmlns="" id="{1C39AE49-ED67-FFF1-D6E4-91238B1B3044}"/>
                </a:ext>
              </a:extLst>
            </p:cNvPr>
            <p:cNvSpPr txBox="1"/>
            <p:nvPr/>
          </p:nvSpPr>
          <p:spPr>
            <a:xfrm>
              <a:off x="8549621" y="2035832"/>
              <a:ext cx="631904" cy="369332"/>
            </a:xfrm>
            <a:prstGeom prst="rect">
              <a:avLst/>
            </a:prstGeom>
            <a:noFill/>
          </p:spPr>
          <p:txBody>
            <a:bodyPr wrap="none" rtlCol="0">
              <a:spAutoFit/>
            </a:bodyPr>
            <a:lstStyle/>
            <a:p>
              <a:r>
                <a:rPr lang="en-US" b="1" dirty="0">
                  <a:solidFill>
                    <a:schemeClr val="accent4"/>
                  </a:solidFill>
                </a:rPr>
                <a:t>6 dB</a:t>
              </a:r>
              <a:endParaRPr lang="en-IN" b="1" dirty="0">
                <a:solidFill>
                  <a:schemeClr val="accent4"/>
                </a:solidFill>
              </a:endParaRPr>
            </a:p>
          </p:txBody>
        </p:sp>
        <p:sp>
          <p:nvSpPr>
            <p:cNvPr id="42" name="TextBox 41">
              <a:extLst>
                <a:ext uri="{FF2B5EF4-FFF2-40B4-BE49-F238E27FC236}">
                  <a16:creationId xmlns:a16="http://schemas.microsoft.com/office/drawing/2014/main" xmlns="" id="{A7A8C6FC-1E01-33A4-A4A0-34B8662EF6E1}"/>
                </a:ext>
              </a:extLst>
            </p:cNvPr>
            <p:cNvSpPr txBox="1"/>
            <p:nvPr/>
          </p:nvSpPr>
          <p:spPr>
            <a:xfrm>
              <a:off x="7802301" y="2064676"/>
              <a:ext cx="755335" cy="369332"/>
            </a:xfrm>
            <a:prstGeom prst="rect">
              <a:avLst/>
            </a:prstGeom>
            <a:noFill/>
          </p:spPr>
          <p:txBody>
            <a:bodyPr wrap="none" rtlCol="0">
              <a:spAutoFit/>
            </a:bodyPr>
            <a:lstStyle/>
            <a:p>
              <a:r>
                <a:rPr lang="en-US" b="1" dirty="0">
                  <a:solidFill>
                    <a:schemeClr val="accent4"/>
                  </a:solidFill>
                </a:rPr>
                <a:t>10 dB</a:t>
              </a:r>
              <a:endParaRPr lang="en-IN" b="1" dirty="0">
                <a:solidFill>
                  <a:schemeClr val="accent4"/>
                </a:solidFill>
              </a:endParaRPr>
            </a:p>
          </p:txBody>
        </p:sp>
        <p:cxnSp>
          <p:nvCxnSpPr>
            <p:cNvPr id="43" name="Straight Arrow Connector 42">
              <a:extLst>
                <a:ext uri="{FF2B5EF4-FFF2-40B4-BE49-F238E27FC236}">
                  <a16:creationId xmlns:a16="http://schemas.microsoft.com/office/drawing/2014/main" xmlns="" id="{CA45F53F-8369-F443-D8D3-2C3CF87EF4C5}"/>
                </a:ext>
              </a:extLst>
            </p:cNvPr>
            <p:cNvCxnSpPr>
              <a:cxnSpLocks/>
            </p:cNvCxnSpPr>
            <p:nvPr/>
          </p:nvCxnSpPr>
          <p:spPr>
            <a:xfrm>
              <a:off x="8245642" y="1774381"/>
              <a:ext cx="545432"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xmlns="" id="{DD09DFA6-1724-E33B-C2BC-C6413F57FD70}"/>
                </a:ext>
              </a:extLst>
            </p:cNvPr>
            <p:cNvCxnSpPr>
              <a:cxnSpLocks/>
            </p:cNvCxnSpPr>
            <p:nvPr/>
          </p:nvCxnSpPr>
          <p:spPr>
            <a:xfrm>
              <a:off x="8549621" y="1774380"/>
              <a:ext cx="0" cy="10979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3" name="TextBox 52">
              <a:extLst>
                <a:ext uri="{FF2B5EF4-FFF2-40B4-BE49-F238E27FC236}">
                  <a16:creationId xmlns:a16="http://schemas.microsoft.com/office/drawing/2014/main" xmlns="" id="{A50D3B54-FB82-E623-6175-40C4665712BE}"/>
                </a:ext>
              </a:extLst>
            </p:cNvPr>
            <p:cNvSpPr txBox="1"/>
            <p:nvPr/>
          </p:nvSpPr>
          <p:spPr>
            <a:xfrm>
              <a:off x="8083042" y="2868784"/>
              <a:ext cx="1072730" cy="369332"/>
            </a:xfrm>
            <a:prstGeom prst="rect">
              <a:avLst/>
            </a:prstGeom>
            <a:noFill/>
          </p:spPr>
          <p:txBody>
            <a:bodyPr wrap="none" rtlCol="0">
              <a:spAutoFit/>
            </a:bodyPr>
            <a:lstStyle/>
            <a:p>
              <a:r>
                <a:rPr lang="en-US" b="1" dirty="0">
                  <a:solidFill>
                    <a:schemeClr val="accent4"/>
                  </a:solidFill>
                </a:rPr>
                <a:t>-55.6 dB </a:t>
              </a:r>
              <a:endParaRPr lang="en-IN" b="1" dirty="0">
                <a:solidFill>
                  <a:schemeClr val="accent4"/>
                </a:solidFill>
              </a:endParaRPr>
            </a:p>
          </p:txBody>
        </p:sp>
        <p:sp>
          <p:nvSpPr>
            <p:cNvPr id="55" name="TextBox 54">
              <a:extLst>
                <a:ext uri="{FF2B5EF4-FFF2-40B4-BE49-F238E27FC236}">
                  <a16:creationId xmlns:a16="http://schemas.microsoft.com/office/drawing/2014/main" xmlns="" id="{EAF94FC6-419A-65BE-CE29-C15D3394EA8F}"/>
                </a:ext>
              </a:extLst>
            </p:cNvPr>
            <p:cNvSpPr txBox="1"/>
            <p:nvPr/>
          </p:nvSpPr>
          <p:spPr>
            <a:xfrm>
              <a:off x="6330711" y="2151404"/>
              <a:ext cx="952304" cy="369332"/>
            </a:xfrm>
            <a:prstGeom prst="rect">
              <a:avLst/>
            </a:prstGeom>
            <a:noFill/>
          </p:spPr>
          <p:txBody>
            <a:bodyPr wrap="square" rtlCol="0">
              <a:spAutoFit/>
            </a:bodyPr>
            <a:lstStyle/>
            <a:p>
              <a:r>
                <a:rPr lang="en-US" b="1" dirty="0">
                  <a:solidFill>
                    <a:schemeClr val="accent4"/>
                  </a:solidFill>
                </a:rPr>
                <a:t>25.4 dB</a:t>
              </a:r>
              <a:endParaRPr lang="en-IN" b="1" dirty="0">
                <a:solidFill>
                  <a:schemeClr val="accent4"/>
                </a:solidFill>
              </a:endParaRPr>
            </a:p>
          </p:txBody>
        </p:sp>
        <p:sp>
          <p:nvSpPr>
            <p:cNvPr id="57" name="TextBox 56">
              <a:extLst>
                <a:ext uri="{FF2B5EF4-FFF2-40B4-BE49-F238E27FC236}">
                  <a16:creationId xmlns:a16="http://schemas.microsoft.com/office/drawing/2014/main" xmlns="" id="{8FC3396E-24AC-73B3-D734-C9049E9D6247}"/>
                </a:ext>
              </a:extLst>
            </p:cNvPr>
            <p:cNvSpPr txBox="1"/>
            <p:nvPr/>
          </p:nvSpPr>
          <p:spPr>
            <a:xfrm>
              <a:off x="4712887" y="2138693"/>
              <a:ext cx="710451" cy="369332"/>
            </a:xfrm>
            <a:prstGeom prst="rect">
              <a:avLst/>
            </a:prstGeom>
            <a:noFill/>
          </p:spPr>
          <p:txBody>
            <a:bodyPr wrap="none" rtlCol="0">
              <a:spAutoFit/>
            </a:bodyPr>
            <a:lstStyle/>
            <a:p>
              <a:r>
                <a:rPr lang="en-US" b="1" dirty="0">
                  <a:solidFill>
                    <a:schemeClr val="accent4"/>
                  </a:solidFill>
                </a:rPr>
                <a:t>-3 dB</a:t>
              </a:r>
              <a:endParaRPr lang="en-IN" b="1" dirty="0">
                <a:solidFill>
                  <a:schemeClr val="accent4"/>
                </a:solidFill>
              </a:endParaRPr>
            </a:p>
          </p:txBody>
        </p:sp>
        <p:sp>
          <p:nvSpPr>
            <p:cNvPr id="58" name="TextBox 57">
              <a:extLst>
                <a:ext uri="{FF2B5EF4-FFF2-40B4-BE49-F238E27FC236}">
                  <a16:creationId xmlns:a16="http://schemas.microsoft.com/office/drawing/2014/main" xmlns="" id="{E80F0E5B-89AC-6DA7-AFCB-7E06A0D403BE}"/>
                </a:ext>
              </a:extLst>
            </p:cNvPr>
            <p:cNvSpPr txBox="1"/>
            <p:nvPr/>
          </p:nvSpPr>
          <p:spPr>
            <a:xfrm>
              <a:off x="3198715" y="2145491"/>
              <a:ext cx="710451" cy="369332"/>
            </a:xfrm>
            <a:prstGeom prst="rect">
              <a:avLst/>
            </a:prstGeom>
            <a:noFill/>
          </p:spPr>
          <p:txBody>
            <a:bodyPr wrap="none" rtlCol="0">
              <a:spAutoFit/>
            </a:bodyPr>
            <a:lstStyle/>
            <a:p>
              <a:r>
                <a:rPr lang="en-US" b="1" dirty="0">
                  <a:solidFill>
                    <a:schemeClr val="accent4"/>
                  </a:solidFill>
                </a:rPr>
                <a:t>-5 dB</a:t>
              </a:r>
              <a:endParaRPr lang="en-IN" b="1" dirty="0">
                <a:solidFill>
                  <a:schemeClr val="accent4"/>
                </a:solidFill>
              </a:endParaRPr>
            </a:p>
          </p:txBody>
        </p:sp>
        <p:sp>
          <p:nvSpPr>
            <p:cNvPr id="59" name="TextBox 58">
              <a:extLst>
                <a:ext uri="{FF2B5EF4-FFF2-40B4-BE49-F238E27FC236}">
                  <a16:creationId xmlns:a16="http://schemas.microsoft.com/office/drawing/2014/main" xmlns="" id="{B4157360-3BD2-9895-3C41-D2F08856A50C}"/>
                </a:ext>
              </a:extLst>
            </p:cNvPr>
            <p:cNvSpPr txBox="1"/>
            <p:nvPr/>
          </p:nvSpPr>
          <p:spPr>
            <a:xfrm>
              <a:off x="538157" y="2261980"/>
              <a:ext cx="1231427" cy="369332"/>
            </a:xfrm>
            <a:prstGeom prst="rect">
              <a:avLst/>
            </a:prstGeom>
            <a:noFill/>
          </p:spPr>
          <p:txBody>
            <a:bodyPr wrap="none" rtlCol="0">
              <a:spAutoFit/>
            </a:bodyPr>
            <a:lstStyle/>
            <a:p>
              <a:r>
                <a:rPr lang="en-US" b="1" dirty="0">
                  <a:solidFill>
                    <a:srgbClr val="C00000"/>
                  </a:solidFill>
                </a:rPr>
                <a:t>-58.2 dBm</a:t>
              </a:r>
              <a:endParaRPr lang="en-IN" b="1" dirty="0">
                <a:solidFill>
                  <a:srgbClr val="C00000"/>
                </a:solidFill>
              </a:endParaRPr>
            </a:p>
          </p:txBody>
        </p:sp>
      </p:grpSp>
    </p:spTree>
    <p:extLst>
      <p:ext uri="{BB962C8B-B14F-4D97-AF65-F5344CB8AC3E}">
        <p14:creationId xmlns:p14="http://schemas.microsoft.com/office/powerpoint/2010/main" xmlns="" val="3855452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2A25EFC-6ADF-A5EF-4FFE-DC965EDB8F69}"/>
            </a:ext>
          </a:extLst>
        </p:cNvPr>
        <p:cNvGrpSpPr/>
        <p:nvPr/>
      </p:nvGrpSpPr>
      <p:grpSpPr>
        <a:xfrm>
          <a:off x="0" y="0"/>
          <a:ext cx="0" cy="0"/>
          <a:chOff x="0" y="0"/>
          <a:chExt cx="0" cy="0"/>
        </a:xfrm>
      </p:grpSpPr>
      <p:cxnSp>
        <p:nvCxnSpPr>
          <p:cNvPr id="9" name="Connector: Elbow 8">
            <a:extLst>
              <a:ext uri="{FF2B5EF4-FFF2-40B4-BE49-F238E27FC236}">
                <a16:creationId xmlns:a16="http://schemas.microsoft.com/office/drawing/2014/main" xmlns="" id="{E6296695-001E-769D-B3F5-08B2856573DA}"/>
              </a:ext>
            </a:extLst>
          </p:cNvPr>
          <p:cNvCxnSpPr>
            <a:cxnSpLocks/>
            <a:stCxn id="86" idx="3"/>
            <a:endCxn id="18" idx="3"/>
          </p:cNvCxnSpPr>
          <p:nvPr/>
        </p:nvCxnSpPr>
        <p:spPr>
          <a:xfrm flipH="1" flipV="1">
            <a:off x="7231034" y="2000823"/>
            <a:ext cx="2075943" cy="2993367"/>
          </a:xfrm>
          <a:prstGeom prst="bentConnector3">
            <a:avLst>
              <a:gd name="adj1" fmla="val -23659"/>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Oval 3">
            <a:extLst>
              <a:ext uri="{FF2B5EF4-FFF2-40B4-BE49-F238E27FC236}">
                <a16:creationId xmlns:a16="http://schemas.microsoft.com/office/drawing/2014/main" xmlns="" id="{0AAD9D9A-C51F-B5C4-ADCC-D8A56C7EA76D}"/>
              </a:ext>
            </a:extLst>
          </p:cNvPr>
          <p:cNvSpPr/>
          <p:nvPr/>
        </p:nvSpPr>
        <p:spPr>
          <a:xfrm>
            <a:off x="2542405" y="847188"/>
            <a:ext cx="1324077" cy="46461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Start</a:t>
            </a:r>
            <a:endParaRPr lang="en-IN" sz="1000" dirty="0"/>
          </a:p>
        </p:txBody>
      </p:sp>
      <p:cxnSp>
        <p:nvCxnSpPr>
          <p:cNvPr id="55" name="Straight Arrow Connector 54">
            <a:extLst>
              <a:ext uri="{FF2B5EF4-FFF2-40B4-BE49-F238E27FC236}">
                <a16:creationId xmlns:a16="http://schemas.microsoft.com/office/drawing/2014/main" xmlns="" id="{A82B09B7-C23A-3A0D-5781-935D5AA7813D}"/>
              </a:ext>
            </a:extLst>
          </p:cNvPr>
          <p:cNvCxnSpPr>
            <a:stCxn id="4" idx="4"/>
            <a:endCxn id="4" idx="4"/>
          </p:cNvCxnSpPr>
          <p:nvPr/>
        </p:nvCxnSpPr>
        <p:spPr>
          <a:xfrm>
            <a:off x="3204444" y="1311805"/>
            <a:ext cx="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Rectangle: Rounded Corners 17">
            <a:extLst>
              <a:ext uri="{FF2B5EF4-FFF2-40B4-BE49-F238E27FC236}">
                <a16:creationId xmlns:a16="http://schemas.microsoft.com/office/drawing/2014/main" xmlns="" id="{C4D787FC-57FD-A0F8-BA80-4D2A11164F5C}"/>
              </a:ext>
            </a:extLst>
          </p:cNvPr>
          <p:cNvSpPr/>
          <p:nvPr/>
        </p:nvSpPr>
        <p:spPr>
          <a:xfrm>
            <a:off x="4960965" y="1736828"/>
            <a:ext cx="2270069" cy="5279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Receive signal </a:t>
            </a:r>
            <a:r>
              <a:rPr lang="en-US" sz="1200" dirty="0" err="1"/>
              <a:t>wrt</a:t>
            </a:r>
            <a:r>
              <a:rPr lang="en-US" sz="1200" dirty="0"/>
              <a:t> angle shift</a:t>
            </a:r>
            <a:endParaRPr lang="en-IN" sz="1200" dirty="0"/>
          </a:p>
        </p:txBody>
      </p:sp>
      <p:sp>
        <p:nvSpPr>
          <p:cNvPr id="13" name="Rectangle: Rounded Corners 12">
            <a:extLst>
              <a:ext uri="{FF2B5EF4-FFF2-40B4-BE49-F238E27FC236}">
                <a16:creationId xmlns:a16="http://schemas.microsoft.com/office/drawing/2014/main" xmlns="" id="{33932FC3-2862-23DB-AD95-C98161B89B4D}"/>
              </a:ext>
            </a:extLst>
          </p:cNvPr>
          <p:cNvSpPr/>
          <p:nvPr/>
        </p:nvSpPr>
        <p:spPr>
          <a:xfrm>
            <a:off x="2069409" y="1736829"/>
            <a:ext cx="2270069" cy="5279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Transmit signal at each angle shift</a:t>
            </a:r>
            <a:endParaRPr lang="en-IN" sz="1200" dirty="0"/>
          </a:p>
        </p:txBody>
      </p:sp>
      <p:cxnSp>
        <p:nvCxnSpPr>
          <p:cNvPr id="15" name="Straight Arrow Connector 14">
            <a:extLst>
              <a:ext uri="{FF2B5EF4-FFF2-40B4-BE49-F238E27FC236}">
                <a16:creationId xmlns:a16="http://schemas.microsoft.com/office/drawing/2014/main" xmlns="" id="{AD2AC455-02CC-743A-A353-179C87F03278}"/>
              </a:ext>
            </a:extLst>
          </p:cNvPr>
          <p:cNvCxnSpPr>
            <a:stCxn id="4" idx="4"/>
            <a:endCxn id="13" idx="0"/>
          </p:cNvCxnSpPr>
          <p:nvPr/>
        </p:nvCxnSpPr>
        <p:spPr>
          <a:xfrm>
            <a:off x="3204444" y="1311805"/>
            <a:ext cx="0" cy="4250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Diamond 28">
            <a:extLst>
              <a:ext uri="{FF2B5EF4-FFF2-40B4-BE49-F238E27FC236}">
                <a16:creationId xmlns:a16="http://schemas.microsoft.com/office/drawing/2014/main" xmlns="" id="{1933D5B7-54C1-5F7F-B00E-6FF62EBAA954}"/>
              </a:ext>
            </a:extLst>
          </p:cNvPr>
          <p:cNvSpPr/>
          <p:nvPr/>
        </p:nvSpPr>
        <p:spPr>
          <a:xfrm>
            <a:off x="5544227" y="3513920"/>
            <a:ext cx="1106195" cy="963157"/>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Check for max power</a:t>
            </a:r>
            <a:endParaRPr lang="en-IN" sz="1000" dirty="0"/>
          </a:p>
        </p:txBody>
      </p:sp>
      <p:sp>
        <p:nvSpPr>
          <p:cNvPr id="62" name="Rectangle: Rounded Corners 61">
            <a:extLst>
              <a:ext uri="{FF2B5EF4-FFF2-40B4-BE49-F238E27FC236}">
                <a16:creationId xmlns:a16="http://schemas.microsoft.com/office/drawing/2014/main" xmlns="" id="{546F1A78-7EF3-0DD8-5550-559C34A70C87}"/>
              </a:ext>
            </a:extLst>
          </p:cNvPr>
          <p:cNvSpPr/>
          <p:nvPr/>
        </p:nvSpPr>
        <p:spPr>
          <a:xfrm>
            <a:off x="5244974" y="2625376"/>
            <a:ext cx="1702050" cy="5279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Store max power value and angle shift value</a:t>
            </a:r>
            <a:endParaRPr lang="en-IN" sz="1000" dirty="0"/>
          </a:p>
        </p:txBody>
      </p:sp>
      <p:sp>
        <p:nvSpPr>
          <p:cNvPr id="65" name="TextBox 64">
            <a:extLst>
              <a:ext uri="{FF2B5EF4-FFF2-40B4-BE49-F238E27FC236}">
                <a16:creationId xmlns:a16="http://schemas.microsoft.com/office/drawing/2014/main" xmlns="" id="{13D7C795-3E94-8B95-4B19-7C30634596E5}"/>
              </a:ext>
            </a:extLst>
          </p:cNvPr>
          <p:cNvSpPr txBox="1"/>
          <p:nvPr/>
        </p:nvSpPr>
        <p:spPr>
          <a:xfrm>
            <a:off x="6961573" y="3629583"/>
            <a:ext cx="590226" cy="369332"/>
          </a:xfrm>
          <a:prstGeom prst="rect">
            <a:avLst/>
          </a:prstGeom>
          <a:noFill/>
        </p:spPr>
        <p:txBody>
          <a:bodyPr wrap="square" rtlCol="0">
            <a:spAutoFit/>
          </a:bodyPr>
          <a:lstStyle/>
          <a:p>
            <a:r>
              <a:rPr lang="en-US" b="1" dirty="0"/>
              <a:t>YES</a:t>
            </a:r>
            <a:endParaRPr lang="en-IN" b="1" dirty="0"/>
          </a:p>
        </p:txBody>
      </p:sp>
      <p:sp>
        <p:nvSpPr>
          <p:cNvPr id="66" name="TextBox 65">
            <a:extLst>
              <a:ext uri="{FF2B5EF4-FFF2-40B4-BE49-F238E27FC236}">
                <a16:creationId xmlns:a16="http://schemas.microsoft.com/office/drawing/2014/main" xmlns="" id="{1291E92A-DDB8-F649-2988-682DCA6A9FB7}"/>
              </a:ext>
            </a:extLst>
          </p:cNvPr>
          <p:cNvSpPr txBox="1"/>
          <p:nvPr/>
        </p:nvSpPr>
        <p:spPr>
          <a:xfrm>
            <a:off x="5022265" y="3597419"/>
            <a:ext cx="521297" cy="369332"/>
          </a:xfrm>
          <a:prstGeom prst="rect">
            <a:avLst/>
          </a:prstGeom>
          <a:noFill/>
        </p:spPr>
        <p:txBody>
          <a:bodyPr wrap="square" rtlCol="0">
            <a:spAutoFit/>
          </a:bodyPr>
          <a:lstStyle/>
          <a:p>
            <a:r>
              <a:rPr lang="en-US" b="1" dirty="0"/>
              <a:t>NO</a:t>
            </a:r>
            <a:endParaRPr lang="en-IN" b="1" dirty="0"/>
          </a:p>
        </p:txBody>
      </p:sp>
      <p:cxnSp>
        <p:nvCxnSpPr>
          <p:cNvPr id="68" name="Connector: Elbow 67">
            <a:extLst>
              <a:ext uri="{FF2B5EF4-FFF2-40B4-BE49-F238E27FC236}">
                <a16:creationId xmlns:a16="http://schemas.microsoft.com/office/drawing/2014/main" xmlns="" id="{82E2C612-37A3-8A4F-6223-025E4A69E045}"/>
              </a:ext>
            </a:extLst>
          </p:cNvPr>
          <p:cNvCxnSpPr>
            <a:stCxn id="29" idx="1"/>
            <a:endCxn id="13" idx="2"/>
          </p:cNvCxnSpPr>
          <p:nvPr/>
        </p:nvCxnSpPr>
        <p:spPr>
          <a:xfrm rot="10800000">
            <a:off x="3204445" y="2264819"/>
            <a:ext cx="2339783" cy="1730681"/>
          </a:xfrm>
          <a:prstGeom prst="bentConnector2">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0" name="Arrow: Left 69">
            <a:extLst>
              <a:ext uri="{FF2B5EF4-FFF2-40B4-BE49-F238E27FC236}">
                <a16:creationId xmlns:a16="http://schemas.microsoft.com/office/drawing/2014/main" xmlns="" id="{62A78DF0-8187-8AC4-D0AC-A0D684938564}"/>
              </a:ext>
            </a:extLst>
          </p:cNvPr>
          <p:cNvSpPr/>
          <p:nvPr/>
        </p:nvSpPr>
        <p:spPr>
          <a:xfrm>
            <a:off x="4045789" y="3942271"/>
            <a:ext cx="697044" cy="11242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xmlns="" id="{A9979DD2-BA3F-E2A4-5C6B-68A2B6BB7EFF}"/>
              </a:ext>
            </a:extLst>
          </p:cNvPr>
          <p:cNvCxnSpPr>
            <a:stCxn id="18" idx="2"/>
            <a:endCxn id="62" idx="0"/>
          </p:cNvCxnSpPr>
          <p:nvPr/>
        </p:nvCxnSpPr>
        <p:spPr>
          <a:xfrm flipH="1">
            <a:off x="6095999" y="2264817"/>
            <a:ext cx="1" cy="3605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xmlns="" id="{85A18A85-3DC9-572E-35A7-E48F6A64E6D2}"/>
              </a:ext>
            </a:extLst>
          </p:cNvPr>
          <p:cNvCxnSpPr>
            <a:stCxn id="62" idx="2"/>
            <a:endCxn id="29" idx="0"/>
          </p:cNvCxnSpPr>
          <p:nvPr/>
        </p:nvCxnSpPr>
        <p:spPr>
          <a:xfrm>
            <a:off x="6095999" y="3153361"/>
            <a:ext cx="1326" cy="3605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xmlns="" id="{DAE320C9-49C8-E8FC-7F02-5808954549FE}"/>
              </a:ext>
            </a:extLst>
          </p:cNvPr>
          <p:cNvSpPr/>
          <p:nvPr/>
        </p:nvSpPr>
        <p:spPr>
          <a:xfrm>
            <a:off x="7862950" y="3814249"/>
            <a:ext cx="1647730" cy="3624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Update max power and angle shift value</a:t>
            </a:r>
            <a:endParaRPr lang="en-IN" sz="1000" dirty="0"/>
          </a:p>
        </p:txBody>
      </p:sp>
      <p:cxnSp>
        <p:nvCxnSpPr>
          <p:cNvPr id="83" name="Straight Arrow Connector 82">
            <a:extLst>
              <a:ext uri="{FF2B5EF4-FFF2-40B4-BE49-F238E27FC236}">
                <a16:creationId xmlns:a16="http://schemas.microsoft.com/office/drawing/2014/main" xmlns="" id="{4958D107-77B8-5B39-6B57-32AE49F4E0E3}"/>
              </a:ext>
            </a:extLst>
          </p:cNvPr>
          <p:cNvCxnSpPr>
            <a:stCxn id="29" idx="3"/>
            <a:endCxn id="81" idx="1"/>
          </p:cNvCxnSpPr>
          <p:nvPr/>
        </p:nvCxnSpPr>
        <p:spPr>
          <a:xfrm flipV="1">
            <a:off x="6650422" y="3995498"/>
            <a:ext cx="1212528" cy="1"/>
          </a:xfrm>
          <a:prstGeom prst="straightConnector1">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5" name="Arrow: Right 84">
            <a:extLst>
              <a:ext uri="{FF2B5EF4-FFF2-40B4-BE49-F238E27FC236}">
                <a16:creationId xmlns:a16="http://schemas.microsoft.com/office/drawing/2014/main" xmlns="" id="{2430C248-DB6D-DB77-68C9-9BA5FBB56F14}"/>
              </a:ext>
            </a:extLst>
          </p:cNvPr>
          <p:cNvSpPr/>
          <p:nvPr/>
        </p:nvSpPr>
        <p:spPr>
          <a:xfrm>
            <a:off x="7076603" y="3925018"/>
            <a:ext cx="462884" cy="140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ectangle: Rounded Corners 85">
            <a:extLst>
              <a:ext uri="{FF2B5EF4-FFF2-40B4-BE49-F238E27FC236}">
                <a16:creationId xmlns:a16="http://schemas.microsoft.com/office/drawing/2014/main" xmlns="" id="{01D3A151-A5D2-4E72-8AFC-AF3569058138}"/>
              </a:ext>
            </a:extLst>
          </p:cNvPr>
          <p:cNvSpPr/>
          <p:nvPr/>
        </p:nvSpPr>
        <p:spPr>
          <a:xfrm>
            <a:off x="8066652" y="4827911"/>
            <a:ext cx="1240325" cy="3325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Set the Tx </a:t>
            </a:r>
            <a:r>
              <a:rPr lang="en-US" sz="1000" dirty="0" err="1"/>
              <a:t>wrt</a:t>
            </a:r>
            <a:r>
              <a:rPr lang="en-US" sz="1000" dirty="0"/>
              <a:t> desired angle shift</a:t>
            </a:r>
            <a:endParaRPr lang="en-IN" sz="1000" dirty="0"/>
          </a:p>
        </p:txBody>
      </p:sp>
      <p:cxnSp>
        <p:nvCxnSpPr>
          <p:cNvPr id="88" name="Straight Arrow Connector 87">
            <a:extLst>
              <a:ext uri="{FF2B5EF4-FFF2-40B4-BE49-F238E27FC236}">
                <a16:creationId xmlns:a16="http://schemas.microsoft.com/office/drawing/2014/main" xmlns="" id="{B55FA264-C5CF-9655-295A-FCE9CB8A42A3}"/>
              </a:ext>
            </a:extLst>
          </p:cNvPr>
          <p:cNvCxnSpPr>
            <a:stCxn id="13" idx="3"/>
            <a:endCxn id="18" idx="1"/>
          </p:cNvCxnSpPr>
          <p:nvPr/>
        </p:nvCxnSpPr>
        <p:spPr>
          <a:xfrm flipV="1">
            <a:off x="4339478" y="2000823"/>
            <a:ext cx="62148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xmlns="" id="{C043D5B4-6175-BEEC-09C3-74575B1A3D2A}"/>
              </a:ext>
            </a:extLst>
          </p:cNvPr>
          <p:cNvCxnSpPr>
            <a:cxnSpLocks/>
            <a:stCxn id="81" idx="2"/>
            <a:endCxn id="86" idx="0"/>
          </p:cNvCxnSpPr>
          <p:nvPr/>
        </p:nvCxnSpPr>
        <p:spPr>
          <a:xfrm>
            <a:off x="8686815" y="4176747"/>
            <a:ext cx="0" cy="651164"/>
          </a:xfrm>
          <a:prstGeom prst="line">
            <a:avLst/>
          </a:prstGeom>
          <a:ln w="19050" cap="flat" cmpd="sng" algn="ctr">
            <a:solidFill>
              <a:srgbClr val="0070C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Arrow: Down 6">
            <a:extLst>
              <a:ext uri="{FF2B5EF4-FFF2-40B4-BE49-F238E27FC236}">
                <a16:creationId xmlns:a16="http://schemas.microsoft.com/office/drawing/2014/main" xmlns="" id="{61CB745F-4791-4FB1-96C1-A13F21FF5D49}"/>
              </a:ext>
            </a:extLst>
          </p:cNvPr>
          <p:cNvSpPr/>
          <p:nvPr/>
        </p:nvSpPr>
        <p:spPr>
          <a:xfrm>
            <a:off x="8643669" y="4302970"/>
            <a:ext cx="76166" cy="3639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xmlns="" id="{CE54EEF0-323C-DFD5-B70C-949074EB9326}"/>
              </a:ext>
            </a:extLst>
          </p:cNvPr>
          <p:cNvCxnSpPr/>
          <p:nvPr/>
        </p:nvCxnSpPr>
        <p:spPr>
          <a:xfrm>
            <a:off x="6541869" y="2264817"/>
            <a:ext cx="0" cy="360559"/>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xmlns="" id="{420FC582-D3F3-5769-CF55-C5F81DD5AE05}"/>
              </a:ext>
            </a:extLst>
          </p:cNvPr>
          <p:cNvCxnSpPr/>
          <p:nvPr/>
        </p:nvCxnSpPr>
        <p:spPr>
          <a:xfrm>
            <a:off x="6505655" y="3153361"/>
            <a:ext cx="0" cy="730575"/>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xmlns="" id="{9A3A062E-03A8-BCBD-0441-2631A3250ED0}"/>
              </a:ext>
            </a:extLst>
          </p:cNvPr>
          <p:cNvCxnSpPr/>
          <p:nvPr/>
        </p:nvCxnSpPr>
        <p:spPr>
          <a:xfrm>
            <a:off x="6505655" y="4095266"/>
            <a:ext cx="1357295" cy="0"/>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819201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1615440" y="3312084"/>
            <a:ext cx="4057968" cy="1337350"/>
          </a:xfrm>
          <a:prstGeom prst="rect">
            <a:avLst/>
          </a:prstGeom>
          <a:noFill/>
          <a:ln w="9525">
            <a:noFill/>
            <a:miter lim="800000"/>
            <a:headEnd/>
            <a:tailEnd/>
          </a:ln>
          <a:effectLst/>
        </p:spPr>
      </p:pic>
      <p:sp>
        <p:nvSpPr>
          <p:cNvPr id="6" name="Text Placeholder 5"/>
          <p:cNvSpPr>
            <a:spLocks noGrp="1"/>
          </p:cNvSpPr>
          <p:nvPr>
            <p:ph type="body" sz="quarter" idx="18"/>
          </p:nvPr>
        </p:nvSpPr>
        <p:spPr>
          <a:xfrm>
            <a:off x="-1146739" y="0"/>
            <a:ext cx="5546210" cy="3857967"/>
          </a:xfrm>
        </p:spPr>
        <p:txBody>
          <a:bodyPr/>
          <a:lstStyle/>
          <a:p>
            <a:pPr>
              <a:buFont typeface="Arial" pitchFamily="34" charset="0"/>
              <a:buChar char="•"/>
            </a:pPr>
            <a:r>
              <a:rPr lang="en-US" sz="1400" dirty="0">
                <a:solidFill>
                  <a:schemeClr val="tx1"/>
                </a:solidFill>
              </a:rPr>
              <a:t> TMA, in their simplest configuration, are antenna arrays whose radiated power patterns are controlled by periodically enabling and disabling the excitations of the individual array elements, as illustrated in Figure. Hardware implementations of TMA simplify considerably since they can be done with switches rather than the complex weight multiplications of conventional arrays.</a:t>
            </a:r>
          </a:p>
          <a:p>
            <a:pPr>
              <a:buFont typeface="Arial" pitchFamily="34" charset="0"/>
              <a:buChar char="•"/>
            </a:pPr>
            <a:r>
              <a:rPr lang="en-US" sz="1400" dirty="0">
                <a:solidFill>
                  <a:schemeClr val="tx1"/>
                </a:solidFill>
              </a:rPr>
              <a:t> The TMA radiated field with N isotropic elements distributed along the z-axis is given by : </a:t>
            </a:r>
          </a:p>
          <a:p>
            <a:pPr>
              <a:buFont typeface="Arial" pitchFamily="34" charset="0"/>
              <a:buChar char="•"/>
            </a:pPr>
            <a:endParaRPr lang="en-IN" sz="1400" dirty="0">
              <a:solidFill>
                <a:schemeClr val="tx1"/>
              </a:solidFill>
            </a:endParaRPr>
          </a:p>
          <a:p>
            <a:pPr>
              <a:buFont typeface="Arial" pitchFamily="34" charset="0"/>
              <a:buChar char="•"/>
            </a:pPr>
            <a:endParaRPr lang="en-IN" sz="1400" dirty="0">
              <a:solidFill>
                <a:schemeClr val="tx1"/>
              </a:solidFill>
            </a:endParaRPr>
          </a:p>
          <a:p>
            <a:pPr>
              <a:buFont typeface="Arial" pitchFamily="34" charset="0"/>
              <a:buChar char="•"/>
            </a:pPr>
            <a:endParaRPr lang="en-IN" sz="1400" dirty="0">
              <a:solidFill>
                <a:schemeClr val="tx1"/>
              </a:solidFill>
            </a:endParaRPr>
          </a:p>
          <a:p>
            <a:pPr>
              <a:buFont typeface="Arial" pitchFamily="34" charset="0"/>
              <a:buChar char="•"/>
            </a:pPr>
            <a:endParaRPr lang="en-IN" sz="1400" dirty="0">
              <a:solidFill>
                <a:schemeClr val="tx1"/>
              </a:solidFill>
            </a:endParaRPr>
          </a:p>
          <a:p>
            <a:pPr>
              <a:buFont typeface="Arial" pitchFamily="34" charset="0"/>
              <a:buChar char="•"/>
            </a:pPr>
            <a:r>
              <a:rPr lang="en-IN" sz="1400" dirty="0">
                <a:solidFill>
                  <a:schemeClr val="tx1"/>
                </a:solidFill>
              </a:rPr>
              <a:t> </a:t>
            </a:r>
            <a:r>
              <a:rPr lang="en-US" sz="1400" dirty="0">
                <a:solidFill>
                  <a:schemeClr val="tx1"/>
                </a:solidFill>
              </a:rPr>
              <a:t>Periodic modulation of antenna elements with time sequences produces harmonics in the frequency domain.</a:t>
            </a:r>
          </a:p>
          <a:p>
            <a:pPr>
              <a:buFont typeface="Arial" pitchFamily="34" charset="0"/>
              <a:buChar char="•"/>
            </a:pPr>
            <a:r>
              <a:rPr lang="en-IN" sz="1400" dirty="0">
                <a:solidFill>
                  <a:schemeClr val="tx1"/>
                </a:solidFill>
              </a:rPr>
              <a:t> These harmonics in TMMA are known as sideband radiation.</a:t>
            </a:r>
            <a:endParaRPr lang="en-US" sz="1400" dirty="0">
              <a:solidFill>
                <a:schemeClr val="tx1"/>
              </a:solidFill>
            </a:endParaRPr>
          </a:p>
          <a:p>
            <a:pPr>
              <a:buFont typeface="Arial" pitchFamily="34" charset="0"/>
              <a:buChar char="•"/>
            </a:pPr>
            <a:r>
              <a:rPr lang="en-US" sz="1400" dirty="0">
                <a:solidFill>
                  <a:schemeClr val="tx1"/>
                </a:solidFill>
              </a:rPr>
              <a:t> These sideband radiation occurs at frequencies offset from the fundamental frequency by the modulation frequency.</a:t>
            </a:r>
          </a:p>
        </p:txBody>
      </p:sp>
      <p:sp>
        <p:nvSpPr>
          <p:cNvPr id="2" name="Title 1"/>
          <p:cNvSpPr>
            <a:spLocks noGrp="1"/>
          </p:cNvSpPr>
          <p:nvPr>
            <p:ph type="title"/>
          </p:nvPr>
        </p:nvSpPr>
        <p:spPr>
          <a:xfrm>
            <a:off x="721360" y="796698"/>
            <a:ext cx="10632439" cy="1325563"/>
          </a:xfrm>
        </p:spPr>
        <p:txBody>
          <a:bodyPr/>
          <a:lstStyle/>
          <a:p>
            <a:r>
              <a:rPr lang="en-IN" dirty="0"/>
              <a:t>Theory of TMA</a:t>
            </a:r>
            <a:endParaRPr lang="en-US" dirty="0"/>
          </a:p>
        </p:txBody>
      </p:sp>
      <p:pic>
        <p:nvPicPr>
          <p:cNvPr id="5122" name="Picture 2"/>
          <p:cNvPicPr>
            <a:picLocks noChangeAspect="1" noChangeArrowheads="1"/>
          </p:cNvPicPr>
          <p:nvPr/>
        </p:nvPicPr>
        <p:blipFill>
          <a:blip r:embed="rId3"/>
          <a:srcRect/>
          <a:stretch>
            <a:fillRect/>
          </a:stretch>
        </p:blipFill>
        <p:spPr bwMode="auto">
          <a:xfrm>
            <a:off x="6073571" y="2119073"/>
            <a:ext cx="5032693" cy="2847975"/>
          </a:xfrm>
          <a:prstGeom prst="rect">
            <a:avLst/>
          </a:prstGeom>
          <a:noFill/>
          <a:ln w="9525">
            <a:noFill/>
            <a:miter lim="800000"/>
            <a:headEnd/>
            <a:tailEnd/>
          </a:ln>
          <a:effectLst/>
        </p:spPr>
      </p:pic>
      <p:sp>
        <p:nvSpPr>
          <p:cNvPr id="7" name="Rectangle 6"/>
          <p:cNvSpPr/>
          <p:nvPr/>
        </p:nvSpPr>
        <p:spPr>
          <a:xfrm>
            <a:off x="6053827" y="4977634"/>
            <a:ext cx="5069840" cy="246221"/>
          </a:xfrm>
          <a:prstGeom prst="rect">
            <a:avLst/>
          </a:prstGeom>
        </p:spPr>
        <p:txBody>
          <a:bodyPr wrap="square">
            <a:spAutoFit/>
          </a:bodyPr>
          <a:lstStyle/>
          <a:p>
            <a:pPr algn="ctr"/>
            <a:r>
              <a:rPr lang="en-US" sz="1000" dirty="0"/>
              <a:t>The RF switches are operated by a periodic sequence of the frequency f</a:t>
            </a:r>
            <a:r>
              <a:rPr lang="en-US" sz="1000" baseline="-25000" dirty="0"/>
              <a:t>0</a:t>
            </a:r>
            <a:r>
              <a:rPr lang="en-US" sz="1000" dirty="0"/>
              <a:t> with a period T</a:t>
            </a:r>
            <a:r>
              <a:rPr lang="en-US" sz="1000" baseline="-25000" dirty="0"/>
              <a:t>0</a:t>
            </a:r>
          </a:p>
        </p:txBody>
      </p:sp>
      <p:sp>
        <p:nvSpPr>
          <p:cNvPr id="8" name="Rectangle 7"/>
          <p:cNvSpPr/>
          <p:nvPr/>
        </p:nvSpPr>
        <p:spPr>
          <a:xfrm>
            <a:off x="10416918" y="4840220"/>
            <a:ext cx="1669047" cy="215444"/>
          </a:xfrm>
          <a:prstGeom prst="rect">
            <a:avLst/>
          </a:prstGeom>
        </p:spPr>
        <p:txBody>
          <a:bodyPr wrap="none">
            <a:spAutoFit/>
          </a:bodyPr>
          <a:lstStyle/>
          <a:p>
            <a:r>
              <a:rPr lang="en-US" sz="800" dirty="0" smtClean="0"/>
              <a:t>https://doi.org/10.3390/s17030590</a:t>
            </a:r>
            <a:endParaRPr lang="en-US" sz="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01040" y="1412241"/>
            <a:ext cx="10515600" cy="4185761"/>
          </a:xfrm>
          <a:prstGeom prst="rect">
            <a:avLst/>
          </a:prstGeom>
        </p:spPr>
        <p:txBody>
          <a:bodyPr wrap="square">
            <a:spAutoFit/>
          </a:bodyPr>
          <a:lstStyle/>
          <a:p>
            <a:pPr marL="342900" indent="-342900">
              <a:buFont typeface="Arial" pitchFamily="34" charset="0"/>
              <a:buChar char="•"/>
            </a:pPr>
            <a:r>
              <a:rPr lang="en-US" sz="1400" dirty="0"/>
              <a:t>To suppress this sideband radiations </a:t>
            </a:r>
            <a:r>
              <a:rPr lang="en-US" sz="1400" dirty="0" smtClean="0"/>
              <a:t>an</a:t>
            </a:r>
            <a:r>
              <a:rPr lang="en-US" sz="1400" dirty="0" smtClean="0"/>
              <a:t>d </a:t>
            </a:r>
            <a:r>
              <a:rPr lang="en-US" sz="1400" dirty="0"/>
              <a:t>to </a:t>
            </a:r>
            <a:r>
              <a:rPr lang="en-US" sz="1400" dirty="0" smtClean="0"/>
              <a:t>minimize </a:t>
            </a:r>
            <a:r>
              <a:rPr lang="en-US" sz="1400" dirty="0"/>
              <a:t>side lobe level various optimization algorithms were introduced</a:t>
            </a:r>
          </a:p>
          <a:p>
            <a:pPr marL="800100" lvl="1" indent="-342900">
              <a:buFont typeface="Arial" pitchFamily="34" charset="0"/>
              <a:buChar char="•"/>
            </a:pPr>
            <a:r>
              <a:rPr lang="en-IN" sz="1400" dirty="0" smtClean="0"/>
              <a:t>Simulated </a:t>
            </a:r>
            <a:r>
              <a:rPr lang="en-IN" sz="1400" dirty="0"/>
              <a:t>Annealing (SA)</a:t>
            </a:r>
          </a:p>
          <a:p>
            <a:pPr marL="800100" lvl="1" indent="-342900">
              <a:buFont typeface="Arial" pitchFamily="34" charset="0"/>
              <a:buChar char="•"/>
            </a:pPr>
            <a:r>
              <a:rPr lang="en-IN" sz="1400" dirty="0"/>
              <a:t>Genetic Algorithm (GA)</a:t>
            </a:r>
          </a:p>
          <a:p>
            <a:pPr marL="800100" lvl="1" indent="-342900">
              <a:buFont typeface="Arial" pitchFamily="34" charset="0"/>
              <a:buChar char="•"/>
            </a:pPr>
            <a:r>
              <a:rPr lang="en-IN" sz="1400" dirty="0"/>
              <a:t>Differential Evolution (DE)</a:t>
            </a:r>
          </a:p>
          <a:p>
            <a:pPr marL="800100" lvl="1" indent="-342900">
              <a:buFont typeface="Arial" pitchFamily="34" charset="0"/>
              <a:buChar char="•"/>
            </a:pPr>
            <a:r>
              <a:rPr lang="en-IN" sz="1400" dirty="0"/>
              <a:t>Particle Swarm Optimization (PSO)</a:t>
            </a:r>
          </a:p>
          <a:p>
            <a:pPr marL="800100" lvl="1" indent="-342900">
              <a:buFont typeface="Arial" pitchFamily="34" charset="0"/>
              <a:buChar char="•"/>
            </a:pPr>
            <a:r>
              <a:rPr lang="en-IN" sz="1400" dirty="0"/>
              <a:t>Iterative Convex Algorithm</a:t>
            </a:r>
          </a:p>
          <a:p>
            <a:pPr marL="800100" lvl="1" indent="-342900">
              <a:buFont typeface="Arial" pitchFamily="34" charset="0"/>
              <a:buChar char="•"/>
            </a:pPr>
            <a:r>
              <a:rPr lang="en-IN" sz="1400" dirty="0"/>
              <a:t>Two stage Convex algorithm</a:t>
            </a:r>
          </a:p>
          <a:p>
            <a:pPr marL="800100" lvl="1" indent="-342900">
              <a:buFont typeface="Arial" pitchFamily="34" charset="0"/>
              <a:buChar char="•"/>
            </a:pPr>
            <a:r>
              <a:rPr lang="en-IN" sz="1400" dirty="0"/>
              <a:t>Artificial Bee Colony Differential Evolution (ABC-DE)</a:t>
            </a:r>
          </a:p>
          <a:p>
            <a:pPr marL="342900" indent="-342900">
              <a:buFont typeface="Arial" pitchFamily="34" charset="0"/>
              <a:buChar char="•"/>
            </a:pPr>
            <a:r>
              <a:rPr lang="en-US" sz="1400" dirty="0"/>
              <a:t>Time-Modulated Antenna Arrays (TMAA) have been widely explored for various synthesis models</a:t>
            </a:r>
          </a:p>
          <a:p>
            <a:pPr marL="800100" lvl="1" indent="-342900">
              <a:buFont typeface="Arial" pitchFamily="34" charset="0"/>
              <a:buChar char="•"/>
            </a:pPr>
            <a:r>
              <a:rPr lang="en-US" sz="1400" dirty="0"/>
              <a:t>Sum and difference pattern synthesis, </a:t>
            </a:r>
          </a:p>
          <a:p>
            <a:pPr marL="800100" lvl="1" indent="-342900">
              <a:buFont typeface="Arial" pitchFamily="34" charset="0"/>
              <a:buChar char="•"/>
            </a:pPr>
            <a:r>
              <a:rPr lang="en-US" sz="1400" dirty="0"/>
              <a:t>Wireless power transfer (WPT),</a:t>
            </a:r>
          </a:p>
          <a:p>
            <a:pPr marL="800100" lvl="1" indent="-342900">
              <a:buFont typeface="Arial" pitchFamily="34" charset="0"/>
              <a:buChar char="•"/>
            </a:pPr>
            <a:r>
              <a:rPr lang="en-US" sz="1400" dirty="0"/>
              <a:t>Harmonic beam steering</a:t>
            </a:r>
          </a:p>
          <a:p>
            <a:pPr marL="342900" indent="-342900">
              <a:buFont typeface="Arial" pitchFamily="34" charset="0"/>
              <a:buChar char="•"/>
            </a:pPr>
            <a:r>
              <a:rPr lang="en-US" sz="1400" dirty="0"/>
              <a:t>These patterns are formed by optimizing the switch ON time of specific elements, enabling null steering for applications such as object scanning and directed power </a:t>
            </a:r>
            <a:r>
              <a:rPr lang="en-US" sz="1400" dirty="0" smtClean="0"/>
              <a:t>transmission.</a:t>
            </a:r>
            <a:endParaRPr lang="en-US" sz="1400" dirty="0"/>
          </a:p>
          <a:p>
            <a:pPr marL="342900" indent="-342900">
              <a:buFont typeface="Arial" pitchFamily="34" charset="0"/>
              <a:buChar char="•"/>
            </a:pPr>
            <a:r>
              <a:rPr lang="en-US" sz="1400" dirty="0"/>
              <a:t>by optimizing the switch ON time, the scanning range of TMAAs can be enhanced through null steering of harmonic beams.</a:t>
            </a:r>
          </a:p>
          <a:p>
            <a:pPr marL="342900" indent="-342900">
              <a:buFont typeface="Arial" pitchFamily="34" charset="0"/>
              <a:buChar char="•"/>
            </a:pPr>
            <a:r>
              <a:rPr lang="en-US" sz="1400" dirty="0"/>
              <a:t>Since the normalized active time of antenna elements influences fundamental frequency radiation, while the ON-time instants control harmonic radiation, strategic optimization of switch ON instants allows for precise harmonic beam steering in desired directions.</a:t>
            </a:r>
            <a:br>
              <a:rPr lang="en-US" sz="1400" dirty="0"/>
            </a:br>
            <a:endParaRPr lang="en-US" sz="1400" dirty="0"/>
          </a:p>
          <a:p>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01040" y="497841"/>
            <a:ext cx="5052779" cy="6340197"/>
          </a:xfrm>
          <a:prstGeom prst="rect">
            <a:avLst/>
          </a:prstGeom>
        </p:spPr>
        <p:txBody>
          <a:bodyPr wrap="square">
            <a:spAutoFit/>
          </a:bodyPr>
          <a:lstStyle/>
          <a:p>
            <a:pPr marL="342900" indent="-342900">
              <a:buFont typeface="Arial" pitchFamily="34" charset="0"/>
              <a:buChar char="•"/>
            </a:pPr>
            <a:r>
              <a:rPr lang="en-US" sz="1400" dirty="0"/>
              <a:t>Though many harmonics produce, the power radiated shrinks as the harmonic number improves.</a:t>
            </a:r>
          </a:p>
          <a:p>
            <a:pPr marL="342900" indent="-342900">
              <a:buFont typeface="Arial" pitchFamily="34" charset="0"/>
              <a:buChar char="•"/>
            </a:pPr>
            <a:r>
              <a:rPr lang="en-IN" sz="1400" dirty="0"/>
              <a:t>However, </a:t>
            </a:r>
            <a:r>
              <a:rPr lang="en-US" sz="1400" dirty="0"/>
              <a:t>among the infinite harmonics produced, barely first and second harmonics radiate significant power and are generally examined for analysis.</a:t>
            </a:r>
          </a:p>
          <a:p>
            <a:pPr marL="342900" indent="-342900">
              <a:buFont typeface="Arial" pitchFamily="34" charset="0"/>
              <a:buChar char="•"/>
            </a:pPr>
            <a:r>
              <a:rPr lang="en-US" sz="1400" dirty="0"/>
              <a:t>Therefore, the radiation parameters of TMAA are calculated over all the harmonic components.</a:t>
            </a:r>
          </a:p>
          <a:p>
            <a:pPr marL="342900" indent="-342900">
              <a:buFont typeface="Arial" pitchFamily="34" charset="0"/>
              <a:buChar char="•"/>
            </a:pPr>
            <a:r>
              <a:rPr lang="en-IN" sz="1400" dirty="0"/>
              <a:t>Radiation characteristics of TMA is given by :</a:t>
            </a:r>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r>
              <a:rPr lang="en-US" sz="1400" dirty="0" smtClean="0"/>
              <a:t>The </a:t>
            </a:r>
            <a:r>
              <a:rPr lang="en-US" sz="1400" dirty="0" smtClean="0"/>
              <a:t>total radiated power of a time-modulated linear antenna array is the sum of power in fundamental radiation and harmonic radiation</a:t>
            </a: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IN" sz="1400" dirty="0" smtClean="0"/>
          </a:p>
          <a:p>
            <a:pPr marL="342900" indent="-342900">
              <a:buFont typeface="Arial" pitchFamily="34" charset="0"/>
              <a:buChar char="•"/>
            </a:pPr>
            <a:endParaRPr lang="en-US" sz="1400" dirty="0"/>
          </a:p>
        </p:txBody>
      </p:sp>
      <p:pic>
        <p:nvPicPr>
          <p:cNvPr id="6146" name="Picture 2"/>
          <p:cNvPicPr>
            <a:picLocks noChangeAspect="1" noChangeArrowheads="1"/>
          </p:cNvPicPr>
          <p:nvPr/>
        </p:nvPicPr>
        <p:blipFill>
          <a:blip r:embed="rId2" cstate="print"/>
          <a:srcRect/>
          <a:stretch>
            <a:fillRect/>
          </a:stretch>
        </p:blipFill>
        <p:spPr bwMode="auto">
          <a:xfrm>
            <a:off x="1478945" y="2405191"/>
            <a:ext cx="2920527" cy="490396"/>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2121141" y="3085151"/>
            <a:ext cx="1795252" cy="555262"/>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2558403" y="3902818"/>
            <a:ext cx="926669" cy="260229"/>
          </a:xfrm>
          <a:prstGeom prst="rect">
            <a:avLst/>
          </a:prstGeom>
          <a:noFill/>
          <a:ln w="9525">
            <a:noFill/>
            <a:miter lim="800000"/>
            <a:headEnd/>
            <a:tailEnd/>
          </a:ln>
          <a:effectLst/>
        </p:spPr>
      </p:pic>
      <p:pic>
        <p:nvPicPr>
          <p:cNvPr id="7" name="Picture 6" descr="power_percentage_per_harmonics_tau_vary_delay_vary.png"/>
          <p:cNvPicPr>
            <a:picLocks noChangeAspect="1"/>
          </p:cNvPicPr>
          <p:nvPr/>
        </p:nvPicPr>
        <p:blipFill>
          <a:blip r:embed="rId5"/>
          <a:stretch>
            <a:fillRect/>
          </a:stretch>
        </p:blipFill>
        <p:spPr>
          <a:xfrm>
            <a:off x="6077268" y="1366870"/>
            <a:ext cx="4528954" cy="3840163"/>
          </a:xfrm>
          <a:prstGeom prst="rect">
            <a:avLst/>
          </a:prstGeom>
        </p:spPr>
      </p:pic>
      <p:pic>
        <p:nvPicPr>
          <p:cNvPr id="5122" name="Picture 2"/>
          <p:cNvPicPr>
            <a:picLocks noChangeAspect="1" noChangeArrowheads="1"/>
          </p:cNvPicPr>
          <p:nvPr/>
        </p:nvPicPr>
        <p:blipFill>
          <a:blip r:embed="rId6"/>
          <a:srcRect/>
          <a:stretch>
            <a:fillRect/>
          </a:stretch>
        </p:blipFill>
        <p:spPr bwMode="auto">
          <a:xfrm>
            <a:off x="2365705" y="5354826"/>
            <a:ext cx="1421291" cy="7323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95597" y="2067848"/>
            <a:ext cx="5673881" cy="2677656"/>
          </a:xfrm>
          <a:prstGeom prst="rect">
            <a:avLst/>
          </a:prstGeom>
        </p:spPr>
        <p:txBody>
          <a:bodyPr wrap="square">
            <a:spAutoFit/>
          </a:bodyPr>
          <a:lstStyle/>
          <a:p>
            <a:pPr marL="342900" indent="-342900">
              <a:buFont typeface="Arial" pitchFamily="34" charset="0"/>
              <a:buChar char="•"/>
            </a:pPr>
            <a:r>
              <a:rPr lang="en-US" sz="1400" dirty="0" smtClean="0"/>
              <a:t>The conventional switching sequences are employed on </a:t>
            </a:r>
            <a:r>
              <a:rPr lang="en-US" sz="1400" dirty="0" smtClean="0"/>
              <a:t>TMAA</a:t>
            </a:r>
          </a:p>
          <a:p>
            <a:pPr marL="800100" lvl="1" indent="-342900">
              <a:buFont typeface="Arial" pitchFamily="34" charset="0"/>
              <a:buChar char="•"/>
            </a:pPr>
            <a:r>
              <a:rPr lang="en-US" sz="1400" dirty="0" smtClean="0"/>
              <a:t>Variable Aperture Size (VAS</a:t>
            </a:r>
            <a:r>
              <a:rPr lang="en-US" sz="1400" dirty="0" smtClean="0"/>
              <a:t>)</a:t>
            </a:r>
          </a:p>
          <a:p>
            <a:pPr marL="1257300" lvl="2" indent="-342900">
              <a:buFont typeface="Arial" pitchFamily="34" charset="0"/>
              <a:buChar char="•"/>
            </a:pPr>
            <a:r>
              <a:rPr lang="en-US" sz="1200" dirty="0" smtClean="0"/>
              <a:t>Center </a:t>
            </a:r>
            <a:r>
              <a:rPr lang="en-US" sz="1200" dirty="0" smtClean="0"/>
              <a:t>elements are ON </a:t>
            </a:r>
            <a:r>
              <a:rPr lang="en-US" sz="1200" dirty="0" smtClean="0"/>
              <a:t>always</a:t>
            </a:r>
          </a:p>
          <a:p>
            <a:pPr marL="1257300" lvl="2" indent="-342900">
              <a:buFont typeface="Arial" pitchFamily="34" charset="0"/>
              <a:buChar char="•"/>
            </a:pPr>
            <a:r>
              <a:rPr lang="en-IN" sz="1200" dirty="0" smtClean="0"/>
              <a:t>Array behaves as the aperture is shrinking and expanding </a:t>
            </a:r>
            <a:r>
              <a:rPr lang="en-IN" sz="1200" dirty="0" err="1" smtClean="0"/>
              <a:t>wrt</a:t>
            </a:r>
            <a:r>
              <a:rPr lang="en-IN" sz="1200" dirty="0" smtClean="0"/>
              <a:t> modulation instant</a:t>
            </a:r>
            <a:endParaRPr lang="en-US" sz="1200" dirty="0" smtClean="0"/>
          </a:p>
          <a:p>
            <a:pPr marL="800100" lvl="1" indent="-342900">
              <a:buFont typeface="Arial" pitchFamily="34" charset="0"/>
              <a:buChar char="•"/>
            </a:pPr>
            <a:r>
              <a:rPr lang="en-US" sz="1400" dirty="0" smtClean="0"/>
              <a:t>Unidirectional Phase Center Motion (UPCM</a:t>
            </a:r>
            <a:r>
              <a:rPr lang="en-US" sz="1400" dirty="0" smtClean="0"/>
              <a:t>)</a:t>
            </a:r>
          </a:p>
          <a:p>
            <a:pPr marL="1257300" lvl="2" indent="-342900">
              <a:buFont typeface="Arial" pitchFamily="34" charset="0"/>
              <a:buChar char="•"/>
            </a:pPr>
            <a:r>
              <a:rPr lang="en-US" sz="1200" dirty="0" smtClean="0"/>
              <a:t>M number of elements are activated in an array of N(N &gt; M) </a:t>
            </a:r>
            <a:r>
              <a:rPr lang="en-US" sz="1200" dirty="0" smtClean="0"/>
              <a:t>elements</a:t>
            </a:r>
          </a:p>
          <a:p>
            <a:pPr marL="1257300" lvl="2" indent="-342900">
              <a:buFont typeface="Arial" pitchFamily="34" charset="0"/>
              <a:buChar char="•"/>
            </a:pPr>
            <a:r>
              <a:rPr lang="en-US" sz="1200" dirty="0" smtClean="0"/>
              <a:t>The phase center of ON elements moves </a:t>
            </a:r>
            <a:r>
              <a:rPr lang="en-US" sz="1200" dirty="0" smtClean="0"/>
              <a:t>unidirectional </a:t>
            </a:r>
            <a:r>
              <a:rPr lang="en-US" sz="1200" dirty="0" smtClean="0"/>
              <a:t>from left to right over a modulating period</a:t>
            </a:r>
            <a:endParaRPr lang="en-US" sz="1200" dirty="0" smtClean="0"/>
          </a:p>
          <a:p>
            <a:pPr marL="800100" lvl="1" indent="-342900">
              <a:buFont typeface="Arial" pitchFamily="34" charset="0"/>
              <a:buChar char="•"/>
            </a:pPr>
            <a:r>
              <a:rPr lang="en-US" sz="1400" dirty="0" smtClean="0"/>
              <a:t>Bidirectional Phase Center Motion (BPCM</a:t>
            </a:r>
            <a:r>
              <a:rPr lang="en-US" sz="1400" dirty="0" smtClean="0"/>
              <a:t>)</a:t>
            </a:r>
          </a:p>
          <a:p>
            <a:pPr marL="1257300" lvl="2" indent="-342900">
              <a:buFont typeface="Arial" pitchFamily="34" charset="0"/>
              <a:buChar char="•"/>
            </a:pPr>
            <a:r>
              <a:rPr lang="en-US" sz="1200" dirty="0" smtClean="0"/>
              <a:t>M active elements moves </a:t>
            </a:r>
            <a:r>
              <a:rPr lang="en-US" sz="1200" dirty="0" smtClean="0"/>
              <a:t>bidirectional </a:t>
            </a:r>
            <a:r>
              <a:rPr lang="en-US" sz="1200" dirty="0" smtClean="0"/>
              <a:t>from left to right to left over a modulating period.</a:t>
            </a:r>
            <a:endParaRPr lang="en-US" sz="1200" dirty="0"/>
          </a:p>
        </p:txBody>
      </p:sp>
      <p:pic>
        <p:nvPicPr>
          <p:cNvPr id="1026" name="Picture 2"/>
          <p:cNvPicPr>
            <a:picLocks noChangeAspect="1" noChangeArrowheads="1"/>
          </p:cNvPicPr>
          <p:nvPr/>
        </p:nvPicPr>
        <p:blipFill>
          <a:blip r:embed="rId2"/>
          <a:srcRect/>
          <a:stretch>
            <a:fillRect/>
          </a:stretch>
        </p:blipFill>
        <p:spPr bwMode="auto">
          <a:xfrm>
            <a:off x="6081622" y="919497"/>
            <a:ext cx="5117711" cy="4714809"/>
          </a:xfrm>
          <a:prstGeom prst="rect">
            <a:avLst/>
          </a:prstGeom>
          <a:noFill/>
          <a:ln w="9525">
            <a:noFill/>
            <a:miter lim="800000"/>
            <a:headEnd/>
            <a:tailEnd/>
          </a:ln>
          <a:effectLst/>
        </p:spPr>
      </p:pic>
      <p:sp>
        <p:nvSpPr>
          <p:cNvPr id="8" name="Rectangle 7"/>
          <p:cNvSpPr/>
          <p:nvPr/>
        </p:nvSpPr>
        <p:spPr>
          <a:xfrm>
            <a:off x="5687683" y="5693282"/>
            <a:ext cx="6096000" cy="400110"/>
          </a:xfrm>
          <a:prstGeom prst="rect">
            <a:avLst/>
          </a:prstGeom>
        </p:spPr>
        <p:txBody>
          <a:bodyPr>
            <a:spAutoFit/>
          </a:bodyPr>
          <a:lstStyle/>
          <a:p>
            <a:pPr algn="ctr"/>
            <a:r>
              <a:rPr lang="en-US" sz="1000" dirty="0" smtClean="0"/>
              <a:t>(a) Variable Aperture Size (VAS), (b) Unidirectional Phase Center Motion (UPCM), and (c) Bidirectional Phase Center Motion (BPCM)</a:t>
            </a:r>
            <a:endParaRPr lang="en-US" sz="1000" dirty="0"/>
          </a:p>
        </p:txBody>
      </p:sp>
      <p:sp>
        <p:nvSpPr>
          <p:cNvPr id="9" name="Rectangle 8"/>
          <p:cNvSpPr/>
          <p:nvPr/>
        </p:nvSpPr>
        <p:spPr>
          <a:xfrm>
            <a:off x="9816483" y="5521875"/>
            <a:ext cx="2244525" cy="215444"/>
          </a:xfrm>
          <a:prstGeom prst="rect">
            <a:avLst/>
          </a:prstGeom>
        </p:spPr>
        <p:txBody>
          <a:bodyPr wrap="none">
            <a:spAutoFit/>
          </a:bodyPr>
          <a:lstStyle/>
          <a:p>
            <a:r>
              <a:rPr lang="en-US" sz="800" dirty="0" smtClean="0">
                <a:hlinkClick r:id="rId3"/>
              </a:rPr>
              <a:t>https://doi.org/10.1080/02564602.2022.2055669</a:t>
            </a:r>
            <a:endParaRPr lang="en-US" sz="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8345" y="2179991"/>
            <a:ext cx="5587618" cy="2708434"/>
          </a:xfrm>
          <a:prstGeom prst="rect">
            <a:avLst/>
          </a:prstGeom>
        </p:spPr>
        <p:txBody>
          <a:bodyPr wrap="square">
            <a:spAutoFit/>
          </a:bodyPr>
          <a:lstStyle/>
          <a:p>
            <a:pPr marL="342900" indent="-342900">
              <a:buFont typeface="Arial" pitchFamily="34" charset="0"/>
              <a:buChar char="•"/>
            </a:pPr>
            <a:r>
              <a:rPr lang="en-US" sz="1400" dirty="0" smtClean="0"/>
              <a:t>In TMAA design, the focus is highly on radiation pattern synthesis. However, it suffered from energy inefficiency and reduced Signal-to-Noise (SNR) at the receiver due to the sharp change of pulse amplitude during ON to OFF state and OFF to ON state of RF switches. Therefore, high-speed RF switches operated by timing pulse sequences are used to transition antenna elements state</a:t>
            </a:r>
            <a:r>
              <a:rPr lang="en-US" sz="1400" dirty="0" smtClean="0"/>
              <a:t>.</a:t>
            </a:r>
          </a:p>
          <a:p>
            <a:pPr marL="342900" indent="-342900">
              <a:buFont typeface="Arial" pitchFamily="34" charset="0"/>
              <a:buChar char="•"/>
            </a:pPr>
            <a:r>
              <a:rPr lang="en-US" sz="1400" dirty="0" smtClean="0"/>
              <a:t>Various time pulse shapes are utilized to reduce the power </a:t>
            </a:r>
            <a:r>
              <a:rPr lang="en-US" sz="1400" dirty="0" smtClean="0"/>
              <a:t>loss</a:t>
            </a:r>
          </a:p>
          <a:p>
            <a:pPr marL="800100" lvl="1" indent="-342900">
              <a:buFont typeface="Arial" pitchFamily="34" charset="0"/>
              <a:buChar char="•"/>
            </a:pPr>
            <a:r>
              <a:rPr lang="en-US" sz="1200" dirty="0" smtClean="0"/>
              <a:t>R</a:t>
            </a:r>
            <a:r>
              <a:rPr lang="en-US" sz="1200" dirty="0" smtClean="0"/>
              <a:t>ectangular </a:t>
            </a:r>
            <a:r>
              <a:rPr lang="en-US" sz="1200" dirty="0" smtClean="0"/>
              <a:t>timing </a:t>
            </a:r>
            <a:r>
              <a:rPr lang="en-US" sz="1200" dirty="0" smtClean="0"/>
              <a:t>pulse</a:t>
            </a:r>
          </a:p>
          <a:p>
            <a:pPr marL="800100" lvl="1" indent="-342900">
              <a:buFont typeface="Arial" pitchFamily="34" charset="0"/>
              <a:buChar char="•"/>
            </a:pPr>
            <a:r>
              <a:rPr lang="en-US" sz="1200" dirty="0" smtClean="0"/>
              <a:t>Trapezoidal,</a:t>
            </a:r>
          </a:p>
          <a:p>
            <a:pPr marL="800100" lvl="1" indent="-342900">
              <a:buFont typeface="Arial" pitchFamily="34" charset="0"/>
              <a:buChar char="•"/>
            </a:pPr>
            <a:r>
              <a:rPr lang="en-US" sz="1200" dirty="0" smtClean="0"/>
              <a:t>Time-domain </a:t>
            </a:r>
            <a:r>
              <a:rPr lang="en-US" sz="1200" dirty="0" smtClean="0"/>
              <a:t>raised cosine (TDRC), </a:t>
            </a:r>
            <a:endParaRPr lang="en-US" sz="1200" dirty="0" smtClean="0"/>
          </a:p>
          <a:p>
            <a:pPr marL="800100" lvl="1" indent="-342900">
              <a:buFont typeface="Arial" pitchFamily="34" charset="0"/>
              <a:buChar char="•"/>
            </a:pPr>
            <a:r>
              <a:rPr lang="en-US" sz="1200" dirty="0" smtClean="0"/>
              <a:t>T</a:t>
            </a:r>
            <a:r>
              <a:rPr lang="en-US" sz="1200" dirty="0" smtClean="0"/>
              <a:t>riangular,</a:t>
            </a:r>
          </a:p>
          <a:p>
            <a:pPr marL="800100" lvl="1" indent="-342900">
              <a:buFont typeface="Arial" pitchFamily="34" charset="0"/>
              <a:buChar char="•"/>
            </a:pPr>
            <a:r>
              <a:rPr lang="en-US" sz="1200" dirty="0" smtClean="0"/>
              <a:t>Pure </a:t>
            </a:r>
            <a:r>
              <a:rPr lang="en-US" sz="1200" dirty="0" smtClean="0"/>
              <a:t>sinusoidal sum-of-weighted cosines (SWC), and </a:t>
            </a:r>
            <a:endParaRPr lang="en-US" sz="1200" dirty="0" smtClean="0"/>
          </a:p>
          <a:p>
            <a:pPr marL="800100" lvl="1" indent="-342900">
              <a:buFont typeface="Arial" pitchFamily="34" charset="0"/>
              <a:buChar char="•"/>
            </a:pPr>
            <a:r>
              <a:rPr lang="en-US" sz="1200" dirty="0" smtClean="0"/>
              <a:t>Nyquist </a:t>
            </a:r>
            <a:r>
              <a:rPr lang="en-US" sz="1200" dirty="0" smtClean="0"/>
              <a:t>pulses</a:t>
            </a:r>
            <a:endParaRPr lang="en-US" sz="1200" dirty="0"/>
          </a:p>
        </p:txBody>
      </p:sp>
      <p:pic>
        <p:nvPicPr>
          <p:cNvPr id="2050" name="Picture 2"/>
          <p:cNvPicPr>
            <a:picLocks noChangeAspect="1" noChangeArrowheads="1"/>
          </p:cNvPicPr>
          <p:nvPr/>
        </p:nvPicPr>
        <p:blipFill>
          <a:blip r:embed="rId2"/>
          <a:srcRect/>
          <a:stretch>
            <a:fillRect/>
          </a:stretch>
        </p:blipFill>
        <p:spPr bwMode="auto">
          <a:xfrm>
            <a:off x="6064370" y="1729650"/>
            <a:ext cx="5107827" cy="3489331"/>
          </a:xfrm>
          <a:prstGeom prst="rect">
            <a:avLst/>
          </a:prstGeom>
          <a:noFill/>
          <a:ln w="9525">
            <a:noFill/>
            <a:miter lim="800000"/>
            <a:headEnd/>
            <a:tailEnd/>
          </a:ln>
          <a:effectLst/>
        </p:spPr>
      </p:pic>
      <p:sp>
        <p:nvSpPr>
          <p:cNvPr id="6" name="Rectangle 5"/>
          <p:cNvSpPr/>
          <p:nvPr/>
        </p:nvSpPr>
        <p:spPr>
          <a:xfrm>
            <a:off x="8121387" y="5271542"/>
            <a:ext cx="1335622" cy="246221"/>
          </a:xfrm>
          <a:prstGeom prst="rect">
            <a:avLst/>
          </a:prstGeom>
        </p:spPr>
        <p:txBody>
          <a:bodyPr wrap="none">
            <a:spAutoFit/>
          </a:bodyPr>
          <a:lstStyle/>
          <a:p>
            <a:r>
              <a:rPr lang="en-US" sz="1000" dirty="0" smtClean="0"/>
              <a:t>Time-sequence pulses</a:t>
            </a:r>
            <a:endParaRPr lang="en-US" sz="1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599083" y="1031516"/>
            <a:ext cx="5962650" cy="4984750"/>
          </a:xfrm>
          <a:prstGeom prst="rect">
            <a:avLst/>
          </a:prstGeom>
          <a:noFill/>
          <a:ln w="9525">
            <a:noFill/>
            <a:miter lim="800000"/>
            <a:headEnd/>
            <a:tailEnd/>
          </a:ln>
          <a:effectLst/>
        </p:spPr>
      </p:pic>
      <p:sp>
        <p:nvSpPr>
          <p:cNvPr id="10" name="Rectangle 9"/>
          <p:cNvSpPr/>
          <p:nvPr/>
        </p:nvSpPr>
        <p:spPr>
          <a:xfrm>
            <a:off x="537714" y="2458854"/>
            <a:ext cx="5216105" cy="1384995"/>
          </a:xfrm>
          <a:prstGeom prst="rect">
            <a:avLst/>
          </a:prstGeom>
        </p:spPr>
        <p:txBody>
          <a:bodyPr wrap="square">
            <a:spAutoFit/>
          </a:bodyPr>
          <a:lstStyle/>
          <a:p>
            <a:pPr>
              <a:buFont typeface="Arial" pitchFamily="34" charset="0"/>
              <a:buChar char="•"/>
            </a:pPr>
            <a:r>
              <a:rPr lang="en-US" sz="1400" dirty="0" smtClean="0"/>
              <a:t> In multiple time modulation frequency </a:t>
            </a:r>
            <a:r>
              <a:rPr lang="en-US" sz="1400" dirty="0" smtClean="0"/>
              <a:t>(MTMF), </a:t>
            </a:r>
            <a:r>
              <a:rPr lang="en-US" sz="1400" dirty="0" smtClean="0"/>
              <a:t>each antenna element has its time modulating switching </a:t>
            </a:r>
            <a:r>
              <a:rPr lang="en-US" sz="1400" dirty="0" smtClean="0"/>
              <a:t>period </a:t>
            </a:r>
            <a:r>
              <a:rPr lang="en-US" sz="1400" dirty="0" err="1" smtClean="0"/>
              <a:t>T</a:t>
            </a:r>
            <a:r>
              <a:rPr lang="en-US" sz="1400" baseline="-25000" dirty="0" err="1" smtClean="0"/>
              <a:t>p,n</a:t>
            </a:r>
            <a:r>
              <a:rPr lang="en-US" sz="1400" baseline="-25000" dirty="0" smtClean="0"/>
              <a:t> </a:t>
            </a:r>
            <a:endParaRPr lang="en-US" sz="1400" dirty="0" smtClean="0"/>
          </a:p>
          <a:p>
            <a:pPr>
              <a:buFont typeface="Arial" pitchFamily="34" charset="0"/>
              <a:buChar char="•"/>
            </a:pPr>
            <a:r>
              <a:rPr lang="en-US" sz="1400" dirty="0" smtClean="0"/>
              <a:t>The </a:t>
            </a:r>
            <a:r>
              <a:rPr lang="en-US" sz="1400" dirty="0" smtClean="0"/>
              <a:t>SBLs in STMF are superposed because all the time modulating switchers have the same time modulating frequency, whereas the SBLs in MTMF are not superposed because each element has the corresponding time modulating </a:t>
            </a:r>
            <a:r>
              <a:rPr lang="en-US" sz="1400" dirty="0" smtClean="0"/>
              <a:t>frequency</a:t>
            </a:r>
            <a:endParaRPr lang="en-US" sz="1400" baseline="-25000" dirty="0"/>
          </a:p>
        </p:txBody>
      </p:sp>
      <p:sp>
        <p:nvSpPr>
          <p:cNvPr id="11" name="Rectangle 10"/>
          <p:cNvSpPr/>
          <p:nvPr/>
        </p:nvSpPr>
        <p:spPr>
          <a:xfrm>
            <a:off x="6880664" y="5987534"/>
            <a:ext cx="2861681" cy="246221"/>
          </a:xfrm>
          <a:prstGeom prst="rect">
            <a:avLst/>
          </a:prstGeom>
        </p:spPr>
        <p:txBody>
          <a:bodyPr wrap="none">
            <a:spAutoFit/>
          </a:bodyPr>
          <a:lstStyle/>
          <a:p>
            <a:r>
              <a:rPr lang="en-US" sz="1000" dirty="0" smtClean="0"/>
              <a:t>Illustration of SBL suppression in TMLA with MTMF.</a:t>
            </a:r>
            <a:endParaRPr lang="en-US" sz="1000" dirty="0"/>
          </a:p>
        </p:txBody>
      </p:sp>
      <p:sp>
        <p:nvSpPr>
          <p:cNvPr id="12" name="Rectangle 11"/>
          <p:cNvSpPr/>
          <p:nvPr/>
        </p:nvSpPr>
        <p:spPr>
          <a:xfrm>
            <a:off x="10229631" y="5953028"/>
            <a:ext cx="1455848" cy="230832"/>
          </a:xfrm>
          <a:prstGeom prst="rect">
            <a:avLst/>
          </a:prstGeom>
        </p:spPr>
        <p:txBody>
          <a:bodyPr wrap="none">
            <a:spAutoFit/>
          </a:bodyPr>
          <a:lstStyle/>
          <a:p>
            <a:r>
              <a:rPr lang="en-US" sz="900" u="sng" dirty="0" smtClean="0">
                <a:hlinkClick r:id="rId3"/>
              </a:rPr>
              <a:t>10.5772/intechopen.92100</a:t>
            </a:r>
            <a:endParaRPr lang="en-US" sz="9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79932" y="1059672"/>
            <a:ext cx="10972800" cy="2031325"/>
          </a:xfrm>
          <a:prstGeom prst="rect">
            <a:avLst/>
          </a:prstGeom>
        </p:spPr>
        <p:txBody>
          <a:bodyPr wrap="square">
            <a:spAutoFit/>
          </a:bodyPr>
          <a:lstStyle/>
          <a:p>
            <a:pPr>
              <a:buFont typeface="Arial" pitchFamily="34" charset="0"/>
              <a:buChar char="•"/>
            </a:pPr>
            <a:r>
              <a:rPr lang="en-IN" sz="1400" dirty="0"/>
              <a:t> </a:t>
            </a:r>
            <a:r>
              <a:rPr lang="en-US" sz="1400" dirty="0"/>
              <a:t>For a uniform linear array with spacing between elements of λ/2, the relationship between the number of beams within a given range in the elevation plane and the number of elements is stated by the following equation</a:t>
            </a:r>
          </a:p>
          <a:p>
            <a:pPr>
              <a:buFont typeface="Arial" pitchFamily="34" charset="0"/>
              <a:buChar char="•"/>
            </a:pPr>
            <a:endParaRPr lang="en-IN" sz="1400" dirty="0"/>
          </a:p>
          <a:p>
            <a:pPr>
              <a:buFont typeface="Arial" pitchFamily="34" charset="0"/>
              <a:buChar char="•"/>
            </a:pPr>
            <a:endParaRPr lang="en-IN" sz="1400" dirty="0"/>
          </a:p>
          <a:p>
            <a:pPr>
              <a:buFont typeface="Arial" pitchFamily="34" charset="0"/>
              <a:buChar char="•"/>
            </a:pPr>
            <a:endParaRPr lang="en-IN" sz="1400" dirty="0"/>
          </a:p>
          <a:p>
            <a:r>
              <a:rPr lang="en-IN" sz="1400" dirty="0"/>
              <a:t> where </a:t>
            </a:r>
            <a:r>
              <a:rPr lang="en-US" sz="1400" dirty="0"/>
              <a:t>b is the number of beams, </a:t>
            </a:r>
            <a:r>
              <a:rPr lang="en-US" sz="1400" dirty="0" err="1"/>
              <a:t>θr</a:t>
            </a:r>
            <a:r>
              <a:rPr lang="en-US" sz="1400" dirty="0"/>
              <a:t> is the range in the elevation plane and N is the number of elements of the array.</a:t>
            </a:r>
            <a:endParaRPr lang="en-IN" sz="1400" dirty="0"/>
          </a:p>
          <a:p>
            <a:pPr>
              <a:buFont typeface="Arial" pitchFamily="34" charset="0"/>
              <a:buChar char="•"/>
            </a:pPr>
            <a:r>
              <a:rPr lang="en-IN" sz="1400" dirty="0"/>
              <a:t> </a:t>
            </a:r>
            <a:r>
              <a:rPr lang="en-US" sz="1400" dirty="0"/>
              <a:t>If 50 beams are desired to be placed between θ = 0◦ and θ = 50◦ (i.e., </a:t>
            </a:r>
            <a:r>
              <a:rPr lang="en-US" sz="1400" dirty="0" err="1"/>
              <a:t>θ</a:t>
            </a:r>
            <a:r>
              <a:rPr lang="en-US" sz="1400" baseline="-25000" dirty="0" err="1"/>
              <a:t>r</a:t>
            </a:r>
            <a:r>
              <a:rPr lang="en-US" sz="1400" baseline="-25000" dirty="0"/>
              <a:t> </a:t>
            </a:r>
            <a:r>
              <a:rPr lang="en-US" sz="1400" dirty="0"/>
              <a:t>= 50◦), then the number of elements needed to meet those requirements is given by N = 130</a:t>
            </a:r>
          </a:p>
          <a:p>
            <a:pPr>
              <a:buFont typeface="Arial" pitchFamily="34" charset="0"/>
              <a:buChar char="•"/>
            </a:pPr>
            <a:endParaRPr lang="en-IN" sz="1400" dirty="0"/>
          </a:p>
        </p:txBody>
      </p:sp>
      <p:sp>
        <p:nvSpPr>
          <p:cNvPr id="3" name="TextBox 2"/>
          <p:cNvSpPr txBox="1"/>
          <p:nvPr/>
        </p:nvSpPr>
        <p:spPr>
          <a:xfrm>
            <a:off x="375920" y="426720"/>
            <a:ext cx="9489440" cy="707886"/>
          </a:xfrm>
          <a:prstGeom prst="rect">
            <a:avLst/>
          </a:prstGeom>
          <a:noFill/>
        </p:spPr>
        <p:txBody>
          <a:bodyPr wrap="square" rtlCol="0">
            <a:spAutoFit/>
          </a:bodyPr>
          <a:lstStyle/>
          <a:p>
            <a:r>
              <a:rPr lang="en-US" sz="3200" dirty="0"/>
              <a:t>Beam Steering for Time Modulated Arrays</a:t>
            </a:r>
          </a:p>
          <a:p>
            <a:r>
              <a:rPr lang="en-US" sz="800" dirty="0"/>
              <a:t>Gonzalo Maldonado, Alberto Reyna, Luz. I. Balderas, Marco A. </a:t>
            </a:r>
            <a:r>
              <a:rPr lang="en-US" sz="800" dirty="0" err="1"/>
              <a:t>Panduro</a:t>
            </a:r>
            <a:r>
              <a:rPr lang="en-US" sz="800" dirty="0"/>
              <a:t>, </a:t>
            </a:r>
            <a:r>
              <a:rPr lang="vi-VN" sz="800" dirty="0"/>
              <a:t>J</a:t>
            </a:r>
            <a:r>
              <a:rPr lang="en-IN" sz="800" dirty="0" err="1"/>
              <a:t>esus</a:t>
            </a:r>
            <a:r>
              <a:rPr lang="vi-VN" sz="800" dirty="0"/>
              <a:t> C</a:t>
            </a:r>
            <a:r>
              <a:rPr lang="en-IN" sz="800" dirty="0" err="1"/>
              <a:t>ruz</a:t>
            </a:r>
            <a:r>
              <a:rPr lang="vi-VN" sz="800" dirty="0"/>
              <a:t> G</a:t>
            </a:r>
            <a:r>
              <a:rPr lang="en-IN" sz="800" dirty="0" err="1"/>
              <a:t>arza</a:t>
            </a:r>
            <a:endParaRPr lang="en-US" sz="800" dirty="0"/>
          </a:p>
        </p:txBody>
      </p:sp>
      <p:pic>
        <p:nvPicPr>
          <p:cNvPr id="2050" name="Picture 2"/>
          <p:cNvPicPr>
            <a:picLocks noChangeAspect="1" noChangeArrowheads="1"/>
          </p:cNvPicPr>
          <p:nvPr/>
        </p:nvPicPr>
        <p:blipFill>
          <a:blip r:embed="rId2"/>
          <a:srcRect/>
          <a:stretch>
            <a:fillRect/>
          </a:stretch>
        </p:blipFill>
        <p:spPr bwMode="auto">
          <a:xfrm>
            <a:off x="3590608" y="1510665"/>
            <a:ext cx="1495425" cy="6667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618865" y="2997835"/>
            <a:ext cx="3714750" cy="27527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74003" y="3836670"/>
            <a:ext cx="3190875" cy="6477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7401888" y="3027680"/>
            <a:ext cx="3743823" cy="2763520"/>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191770" y="4661440"/>
            <a:ext cx="3415030" cy="477298"/>
          </a:xfrm>
          <a:prstGeom prst="rect">
            <a:avLst/>
          </a:prstGeom>
          <a:noFill/>
          <a:ln w="9525">
            <a:noFill/>
            <a:miter lim="800000"/>
            <a:headEnd/>
            <a:tailEnd/>
          </a:ln>
          <a:effectLst/>
        </p:spPr>
      </p:pic>
      <p:sp>
        <p:nvSpPr>
          <p:cNvPr id="10" name="Rectangle 9"/>
          <p:cNvSpPr/>
          <p:nvPr/>
        </p:nvSpPr>
        <p:spPr>
          <a:xfrm>
            <a:off x="497840" y="3169921"/>
            <a:ext cx="2854960" cy="523220"/>
          </a:xfrm>
          <a:prstGeom prst="rect">
            <a:avLst/>
          </a:prstGeom>
        </p:spPr>
        <p:txBody>
          <a:bodyPr wrap="square">
            <a:spAutoFit/>
          </a:bodyPr>
          <a:lstStyle/>
          <a:p>
            <a:r>
              <a:rPr lang="en-US" sz="1400" dirty="0"/>
              <a:t>the beam-pointing angle for a given harmonic m can be obtained by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2053" y="109131"/>
            <a:ext cx="10918166" cy="369332"/>
          </a:xfrm>
          <a:prstGeom prst="rect">
            <a:avLst/>
          </a:prstGeom>
        </p:spPr>
        <p:txBody>
          <a:bodyPr wrap="square">
            <a:spAutoFit/>
          </a:bodyPr>
          <a:lstStyle/>
          <a:p>
            <a:r>
              <a:rPr lang="en-US" dirty="0"/>
              <a:t>Uniform Array Factor:</a:t>
            </a:r>
            <a:endParaRPr lang="en-US" sz="1200" dirty="0"/>
          </a:p>
        </p:txBody>
      </p:sp>
      <p:pic>
        <p:nvPicPr>
          <p:cNvPr id="3" name="Picture 2" descr="q1_1.PNG"/>
          <p:cNvPicPr>
            <a:picLocks noChangeAspect="1"/>
          </p:cNvPicPr>
          <p:nvPr/>
        </p:nvPicPr>
        <p:blipFill>
          <a:blip r:embed="rId2"/>
          <a:stretch>
            <a:fillRect/>
          </a:stretch>
        </p:blipFill>
        <p:spPr>
          <a:xfrm>
            <a:off x="155276" y="1147310"/>
            <a:ext cx="5669833" cy="4339086"/>
          </a:xfrm>
          <a:prstGeom prst="rect">
            <a:avLst/>
          </a:prstGeom>
        </p:spPr>
      </p:pic>
      <p:pic>
        <p:nvPicPr>
          <p:cNvPr id="4" name="Picture 3" descr="q1_2.PNG"/>
          <p:cNvPicPr>
            <a:picLocks noChangeAspect="1"/>
          </p:cNvPicPr>
          <p:nvPr/>
        </p:nvPicPr>
        <p:blipFill>
          <a:blip r:embed="rId3"/>
          <a:stretch>
            <a:fillRect/>
          </a:stretch>
        </p:blipFill>
        <p:spPr>
          <a:xfrm>
            <a:off x="5797916" y="1177775"/>
            <a:ext cx="5812244" cy="4380703"/>
          </a:xfrm>
          <a:prstGeom prst="rect">
            <a:avLst/>
          </a:prstGeom>
        </p:spPr>
      </p:pic>
      <p:sp>
        <p:nvSpPr>
          <p:cNvPr id="5" name="TextBox 4"/>
          <p:cNvSpPr txBox="1"/>
          <p:nvPr/>
        </p:nvSpPr>
        <p:spPr>
          <a:xfrm>
            <a:off x="543464" y="5520906"/>
            <a:ext cx="4770407" cy="338554"/>
          </a:xfrm>
          <a:prstGeom prst="rect">
            <a:avLst/>
          </a:prstGeom>
          <a:noFill/>
        </p:spPr>
        <p:txBody>
          <a:bodyPr wrap="square" rtlCol="0">
            <a:spAutoFit/>
          </a:bodyPr>
          <a:lstStyle/>
          <a:p>
            <a:pPr algn="ctr"/>
            <a:r>
              <a:rPr lang="en-US" sz="800" dirty="0">
                <a:latin typeface="Arial" pitchFamily="34" charset="0"/>
                <a:cs typeface="Arial" pitchFamily="34" charset="0"/>
              </a:rPr>
              <a:t>Fig: Array Factor for a Linear Array Antenna with 6 Elements (N = 6) and Element Spacing of Half Wavelength (d = λ/2)</a:t>
            </a:r>
          </a:p>
        </p:txBody>
      </p:sp>
      <p:sp>
        <p:nvSpPr>
          <p:cNvPr id="6" name="TextBox 5"/>
          <p:cNvSpPr txBox="1"/>
          <p:nvPr/>
        </p:nvSpPr>
        <p:spPr>
          <a:xfrm>
            <a:off x="6294407" y="5569789"/>
            <a:ext cx="5006196" cy="215444"/>
          </a:xfrm>
          <a:prstGeom prst="rect">
            <a:avLst/>
          </a:prstGeom>
          <a:noFill/>
        </p:spPr>
        <p:txBody>
          <a:bodyPr wrap="square" rtlCol="0">
            <a:spAutoFit/>
          </a:bodyPr>
          <a:lstStyle/>
          <a:p>
            <a:r>
              <a:rPr lang="en-US" sz="800" dirty="0">
                <a:latin typeface="Arial" pitchFamily="34" charset="0"/>
                <a:cs typeface="Arial" pitchFamily="34" charset="0"/>
              </a:rPr>
              <a:t>Fig: Comparison of Array Factor for a 2-element, 10-element and 8-element  Linear Array Antenna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rra">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43"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C91C7AE-1C77-44E0-B262-1D1432606A95}">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21657</TotalTime>
  <Words>1128</Words>
  <Application>Microsoft Office PowerPoint</Application>
  <PresentationFormat>Custom</PresentationFormat>
  <Paragraphs>128</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Terra</vt:lpstr>
      <vt:lpstr>Time Modulated Antenna</vt:lpstr>
      <vt:lpstr>Theory of TMA</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Power Transfer Review Report</dc:title>
  <dc:creator>Gunjan Joshi</dc:creator>
  <cp:lastModifiedBy>nanda</cp:lastModifiedBy>
  <cp:revision>110</cp:revision>
  <dcterms:created xsi:type="dcterms:W3CDTF">2024-08-11T19:39:15Z</dcterms:created>
  <dcterms:modified xsi:type="dcterms:W3CDTF">2025-02-15T13:08:39Z</dcterms:modified>
</cp:coreProperties>
</file>