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2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6" r:id="rId8"/>
    <p:sldId id="263" r:id="rId9"/>
    <p:sldId id="264" r:id="rId10"/>
    <p:sldId id="269" r:id="rId11"/>
    <p:sldId id="26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0BB4D-51E7-467C-9A87-91809F3D86C5}" type="datetimeFigureOut">
              <a:rPr lang="en-IN" smtClean="0"/>
              <a:t>03-08-2024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EC09F-E6CC-428B-99A0-56A542DFF7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2819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0BB4D-51E7-467C-9A87-91809F3D86C5}" type="datetimeFigureOut">
              <a:rPr lang="en-IN" smtClean="0"/>
              <a:t>03-08-2024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EC09F-E6CC-428B-99A0-56A542DFF7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2106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0BB4D-51E7-467C-9A87-91809F3D86C5}" type="datetimeFigureOut">
              <a:rPr lang="en-IN" smtClean="0"/>
              <a:t>03-08-2024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EC09F-E6CC-428B-99A0-56A542DFF770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561379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0BB4D-51E7-467C-9A87-91809F3D86C5}" type="datetimeFigureOut">
              <a:rPr lang="en-IN" smtClean="0"/>
              <a:t>03-08-2024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EC09F-E6CC-428B-99A0-56A542DFF7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11366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0BB4D-51E7-467C-9A87-91809F3D86C5}" type="datetimeFigureOut">
              <a:rPr lang="en-IN" smtClean="0"/>
              <a:t>03-08-2024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EC09F-E6CC-428B-99A0-56A542DFF770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796868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0BB4D-51E7-467C-9A87-91809F3D86C5}" type="datetimeFigureOut">
              <a:rPr lang="en-IN" smtClean="0"/>
              <a:t>03-08-2024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EC09F-E6CC-428B-99A0-56A542DFF7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56052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0BB4D-51E7-467C-9A87-91809F3D86C5}" type="datetimeFigureOut">
              <a:rPr lang="en-IN" smtClean="0"/>
              <a:t>03-08-2024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EC09F-E6CC-428B-99A0-56A542DFF7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32680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0BB4D-51E7-467C-9A87-91809F3D86C5}" type="datetimeFigureOut">
              <a:rPr lang="en-IN" smtClean="0"/>
              <a:t>03-08-2024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EC09F-E6CC-428B-99A0-56A542DFF7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6795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0BB4D-51E7-467C-9A87-91809F3D86C5}" type="datetimeFigureOut">
              <a:rPr lang="en-IN" smtClean="0"/>
              <a:t>03-08-2024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EC09F-E6CC-428B-99A0-56A542DFF7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4637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0BB4D-51E7-467C-9A87-91809F3D86C5}" type="datetimeFigureOut">
              <a:rPr lang="en-IN" smtClean="0"/>
              <a:t>03-08-2024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EC09F-E6CC-428B-99A0-56A542DFF7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9846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0BB4D-51E7-467C-9A87-91809F3D86C5}" type="datetimeFigureOut">
              <a:rPr lang="en-IN" smtClean="0"/>
              <a:t>03-08-2024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EC09F-E6CC-428B-99A0-56A542DFF7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2759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0BB4D-51E7-467C-9A87-91809F3D86C5}" type="datetimeFigureOut">
              <a:rPr lang="en-IN" smtClean="0"/>
              <a:t>03-08-2024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EC09F-E6CC-428B-99A0-56A542DFF7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6247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0BB4D-51E7-467C-9A87-91809F3D86C5}" type="datetimeFigureOut">
              <a:rPr lang="en-IN" smtClean="0"/>
              <a:t>03-08-2024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EC09F-E6CC-428B-99A0-56A542DFF7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5284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0BB4D-51E7-467C-9A87-91809F3D86C5}" type="datetimeFigureOut">
              <a:rPr lang="en-IN" smtClean="0"/>
              <a:t>03-08-2024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EC09F-E6CC-428B-99A0-56A542DFF7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4793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0BB4D-51E7-467C-9A87-91809F3D86C5}" type="datetimeFigureOut">
              <a:rPr lang="en-IN" smtClean="0"/>
              <a:t>03-08-2024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EC09F-E6CC-428B-99A0-56A542DFF7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6266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0BB4D-51E7-467C-9A87-91809F3D86C5}" type="datetimeFigureOut">
              <a:rPr lang="en-IN" smtClean="0"/>
              <a:t>03-08-2024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EC09F-E6CC-428B-99A0-56A542DFF7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3019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40BB4D-51E7-467C-9A87-91809F3D86C5}" type="datetimeFigureOut">
              <a:rPr lang="en-IN" smtClean="0"/>
              <a:t>03-08-2024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DDEC09F-E6CC-428B-99A0-56A542DFF7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5906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3" r:id="rId1"/>
    <p:sldLayoutId id="2147483864" r:id="rId2"/>
    <p:sldLayoutId id="2147483865" r:id="rId3"/>
    <p:sldLayoutId id="2147483866" r:id="rId4"/>
    <p:sldLayoutId id="2147483867" r:id="rId5"/>
    <p:sldLayoutId id="2147483868" r:id="rId6"/>
    <p:sldLayoutId id="2147483869" r:id="rId7"/>
    <p:sldLayoutId id="2147483870" r:id="rId8"/>
    <p:sldLayoutId id="2147483871" r:id="rId9"/>
    <p:sldLayoutId id="2147483872" r:id="rId10"/>
    <p:sldLayoutId id="2147483873" r:id="rId11"/>
    <p:sldLayoutId id="2147483874" r:id="rId12"/>
    <p:sldLayoutId id="2147483875" r:id="rId13"/>
    <p:sldLayoutId id="2147483876" r:id="rId14"/>
    <p:sldLayoutId id="2147483877" r:id="rId15"/>
    <p:sldLayoutId id="214748387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86CD9-72BA-4AFC-B7C5-84CBAAE5E5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1367161"/>
            <a:ext cx="8373780" cy="2683675"/>
          </a:xfrm>
        </p:spPr>
        <p:txBody>
          <a:bodyPr/>
          <a:lstStyle/>
          <a:p>
            <a:pPr algn="ctr"/>
            <a:r>
              <a:rPr lang="en-IN" sz="4000" b="1" i="0" dirty="0">
                <a:solidFill>
                  <a:srgbClr val="1A202C"/>
                </a:solidFill>
                <a:effectLst/>
                <a:latin typeface="circular"/>
              </a:rPr>
              <a:t>Storytelling Case Study: Airbnb, NYC</a:t>
            </a:r>
            <a:br>
              <a:rPr lang="en-IN" sz="4000" b="1" i="0" dirty="0">
                <a:solidFill>
                  <a:srgbClr val="1A202C"/>
                </a:solidFill>
                <a:effectLst/>
                <a:latin typeface="circular"/>
              </a:rPr>
            </a:br>
            <a:endParaRPr lang="en-IN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EB28D9-22B4-44B5-B530-CA0EDC9ED3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50832"/>
            <a:ext cx="7766936" cy="154209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By :</a:t>
            </a:r>
          </a:p>
          <a:p>
            <a:r>
              <a:rPr lang="en-IN" dirty="0"/>
              <a:t>Rakesh Verma</a:t>
            </a:r>
          </a:p>
          <a:p>
            <a:r>
              <a:rPr lang="en-IN" dirty="0"/>
              <a:t>Saniya Rahil </a:t>
            </a:r>
            <a:r>
              <a:rPr lang="en-IN" dirty="0" err="1"/>
              <a:t>Dhuka</a:t>
            </a:r>
            <a:endParaRPr lang="en-IN" dirty="0"/>
          </a:p>
          <a:p>
            <a:r>
              <a:rPr lang="en-IN" dirty="0"/>
              <a:t>Pushkar Rane</a:t>
            </a:r>
          </a:p>
        </p:txBody>
      </p:sp>
    </p:spTree>
    <p:extLst>
      <p:ext uri="{BB962C8B-B14F-4D97-AF65-F5344CB8AC3E}">
        <p14:creationId xmlns:p14="http://schemas.microsoft.com/office/powerpoint/2010/main" val="21463770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04E04-8297-43A1-B760-9092E4E4E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878889"/>
            <a:ext cx="3854528" cy="617593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/>
              <a:t>Popular Neighborhoods</a:t>
            </a:r>
            <a:endParaRPr lang="en-IN" sz="2400" b="1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921D474-3EC1-4DE3-BA60-5C50D82F49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60912" y="621437"/>
            <a:ext cx="7348229" cy="5699463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1417AE-6D9F-4F76-89CF-7B4A431090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77334" y="1660125"/>
            <a:ext cx="3854528" cy="3701394"/>
          </a:xfrm>
        </p:spPr>
        <p:txBody>
          <a:bodyPr>
            <a:norm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/>
              <a:t>We see that Bedford-Stuyvesant from Brooklyn is the highest popular with 1,10,352 no of reviews in total followed by Williamsburg.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/>
              <a:t>Harlem from Manhattan got the highest no of reviews followed by Hell’s kitchen.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600" dirty="0"/>
              <a:t>The higher number of customer reviews imply higher satisfaction in these localities.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1557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32987-D0B9-4BA9-979D-FF718ED14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94804"/>
            <a:ext cx="3854528" cy="807868"/>
          </a:xfrm>
        </p:spPr>
        <p:txBody>
          <a:bodyPr>
            <a:noAutofit/>
          </a:bodyPr>
          <a:lstStyle/>
          <a:p>
            <a:pPr algn="ctr"/>
            <a:r>
              <a:rPr lang="en-IN" sz="2400" b="1" dirty="0"/>
              <a:t>Neighbourhood vs Availability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914D1D5-BDB7-4938-9E82-2F0C716DC0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60913" y="594804"/>
            <a:ext cx="7108532" cy="5965794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0432BF-58E9-48CB-9C10-B674D4B6EA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77334" y="1615736"/>
            <a:ext cx="3854528" cy="4944861"/>
          </a:xfrm>
        </p:spPr>
        <p:txBody>
          <a:bodyPr>
            <a:no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800" dirty="0"/>
              <a:t>Availability of Bedford is highest and its price is on the lower side. It is a good choice for customers.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800" dirty="0"/>
              <a:t>After Bedford, Harlem follows the same trend.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800" dirty="0"/>
              <a:t>Chelsea’s availability low but it is costly.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800" dirty="0"/>
              <a:t>On the other hand, William’s price is high and has average availability. </a:t>
            </a:r>
          </a:p>
        </p:txBody>
      </p:sp>
    </p:spTree>
    <p:extLst>
      <p:ext uri="{BB962C8B-B14F-4D97-AF65-F5344CB8AC3E}">
        <p14:creationId xmlns:p14="http://schemas.microsoft.com/office/powerpoint/2010/main" val="1954243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93C47-F6A4-4BBA-AD1B-EDA3D8732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Objective: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3AB676-1F3A-48AF-AC0F-C58FDEEAD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sz="2400" dirty="0"/>
              <a:t>Airbnb is an online platform using which people can rent their unused accommodations. </a:t>
            </a:r>
          </a:p>
          <a:p>
            <a:pPr algn="just"/>
            <a:r>
              <a:rPr lang="en-IN" sz="2400" dirty="0"/>
              <a:t>During the covid time, Airbnb incurred a huge loss in revenue. </a:t>
            </a:r>
          </a:p>
          <a:p>
            <a:pPr algn="just"/>
            <a:r>
              <a:rPr lang="en-IN" sz="2400" dirty="0"/>
              <a:t>People have now started travelling again and Airbnb is aiming to bring up the business again and e ready to provide services to customers.</a:t>
            </a:r>
            <a:endParaRPr lang="en-IN" sz="2400" b="1" i="0" dirty="0">
              <a:solidFill>
                <a:srgbClr val="1A202C"/>
              </a:solidFill>
              <a:effectLst/>
              <a:latin typeface="circular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22418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3955F-62D7-4625-B541-E24DFA668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Background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94E399-F473-4D3B-940B-DD0308F13B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2400" dirty="0"/>
              <a:t>For the past few months, Airbnb has seen a major decline in revenue. </a:t>
            </a:r>
          </a:p>
          <a:p>
            <a:pPr algn="just"/>
            <a:r>
              <a:rPr lang="en-IN" sz="2400" dirty="0"/>
              <a:t>Now that the restrictions have started lifting and people have started to travel more, Airbnb wants to make sure that it is fully prepared for this change.</a:t>
            </a:r>
          </a:p>
          <a:p>
            <a:pPr algn="just"/>
            <a:r>
              <a:rPr lang="en-IN" sz="2400" dirty="0"/>
              <a:t>So, analysis has been done on a dataset consisting of various Airbnb listings in New York.</a:t>
            </a:r>
          </a:p>
        </p:txBody>
      </p:sp>
    </p:spTree>
    <p:extLst>
      <p:ext uri="{BB962C8B-B14F-4D97-AF65-F5344CB8AC3E}">
        <p14:creationId xmlns:p14="http://schemas.microsoft.com/office/powerpoint/2010/main" val="4119084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10EDA-D4D6-4877-99CD-F829BE7AF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Preparation	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3B9BEC-D688-4DF1-91D1-7C6A8B6C22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/>
              <a:t>Cleaned data to remove any missing values and duplicates. </a:t>
            </a:r>
          </a:p>
          <a:p>
            <a:pPr algn="just"/>
            <a:r>
              <a:rPr lang="en-IN" dirty="0"/>
              <a:t>Dropped insignificant columns. </a:t>
            </a:r>
          </a:p>
          <a:p>
            <a:pPr algn="just"/>
            <a:r>
              <a:rPr lang="en-IN" dirty="0"/>
              <a:t>Identified outliers</a:t>
            </a:r>
          </a:p>
        </p:txBody>
      </p:sp>
    </p:spTree>
    <p:extLst>
      <p:ext uri="{BB962C8B-B14F-4D97-AF65-F5344CB8AC3E}">
        <p14:creationId xmlns:p14="http://schemas.microsoft.com/office/powerpoint/2010/main" val="1288334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B5F73-913B-4B18-B1CB-B20DDB7DF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06027"/>
            <a:ext cx="3854528" cy="990455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/>
              <a:t>Top 10 Host</a:t>
            </a:r>
            <a:endParaRPr lang="en-IN" sz="2400" b="1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FE61A2-BCA8-45B7-A212-8852836A7E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57452" y="1731147"/>
            <a:ext cx="4274410" cy="3630372"/>
          </a:xfrm>
        </p:spPr>
        <p:txBody>
          <a:bodyPr>
            <a:norm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IN" sz="1600" dirty="0"/>
              <a:t>Host Sonder (id 219517861), has been booked most number of times i.e. 327. 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IN" sz="1600" dirty="0"/>
              <a:t>Host Blue ground is the second popular host.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IN" sz="1600" dirty="0"/>
              <a:t>Then there are other hosts like Kara, Ken, </a:t>
            </a:r>
            <a:r>
              <a:rPr lang="en-IN" sz="1600" dirty="0" err="1"/>
              <a:t>Pranjal</a:t>
            </a:r>
            <a:r>
              <a:rPr lang="en-IN" sz="1600" dirty="0"/>
              <a:t>, Jeremy and Mike that fall under top 10 hosts.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70A6AB86-E6F0-49B1-9A87-7E679B7075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60913" y="506027"/>
            <a:ext cx="6984244" cy="5601810"/>
          </a:xfrm>
        </p:spPr>
      </p:pic>
    </p:spTree>
    <p:extLst>
      <p:ext uri="{BB962C8B-B14F-4D97-AF65-F5344CB8AC3E}">
        <p14:creationId xmlns:p14="http://schemas.microsoft.com/office/powerpoint/2010/main" val="29349665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8BABF-0B98-42F7-A237-B165CB434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0"/>
            <a:ext cx="3854528" cy="1145220"/>
          </a:xfrm>
        </p:spPr>
        <p:txBody>
          <a:bodyPr>
            <a:noAutofit/>
          </a:bodyPr>
          <a:lstStyle/>
          <a:p>
            <a:pPr algn="ctr"/>
            <a:r>
              <a:rPr lang="en-IN" sz="2400" b="1" dirty="0"/>
              <a:t>Room type with respect to Neighbourhood group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4B8B1A0-6B8E-4A83-82CD-DDE27D5D58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64593" y="168676"/>
            <a:ext cx="6682405" cy="345341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7DA561-4E97-4A13-ACE7-1EFDE3650B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84085" y="1260628"/>
            <a:ext cx="4973976" cy="5428695"/>
          </a:xfrm>
        </p:spPr>
        <p:txBody>
          <a:bodyPr>
            <a:norm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700" dirty="0"/>
              <a:t>There are three types of rooms - Entire home/Apartment, Private room &amp; shared room.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700" dirty="0"/>
              <a:t>Overall, customers appear to prefer private rooms (45%) or entire homes (52%) in comparison to shared rooms (2.4%).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700" dirty="0"/>
              <a:t>Airbnb can concentrate on promoting shared rooms with discounts to increase bookings and also acquire more private listings.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700" dirty="0"/>
              <a:t>Queens &amp; Bronx contribute 60% each to private rooms, more than the combined ratio of 45% Whereas, Manhattan has a higher contribution in entire home (61%), compared to the combined ratio of 52%.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8CBDC9-B3E7-4C3F-8A37-B95BAFA18B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4593" y="3852317"/>
            <a:ext cx="6682404" cy="283700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2320348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A197F-10BF-417D-A32D-4B79C7256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43884"/>
            <a:ext cx="3854528" cy="1043720"/>
          </a:xfrm>
        </p:spPr>
        <p:txBody>
          <a:bodyPr>
            <a:normAutofit/>
          </a:bodyPr>
          <a:lstStyle/>
          <a:p>
            <a:pPr algn="ctr"/>
            <a:r>
              <a:rPr lang="en-IN" sz="2400" b="1" dirty="0"/>
              <a:t>Price Analysis Neighbourhood wise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81196D9-F55D-4C1C-9184-B223614F99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60913" y="452761"/>
            <a:ext cx="7055266" cy="6090082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2A6E21-23FD-4AB0-ACD9-C35F47ABC3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77334" y="1864311"/>
            <a:ext cx="3854528" cy="3497207"/>
          </a:xfrm>
        </p:spPr>
        <p:txBody>
          <a:bodyPr>
            <a:normAutofit fontScale="92500" lnSpcReduction="20000"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800" dirty="0"/>
              <a:t>Most of the outliers in Price column are for Brooklyn and Manhattan.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800" dirty="0"/>
              <a:t>Also, Manhattan has the highest range of prices for the listings.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800" dirty="0"/>
              <a:t>Bronx is the cheapest of them all.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800" dirty="0"/>
              <a:t>We can see the median price of all neighbourhood groups lying between $ 80 to $ 300.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Price was highly positively skewed so median was very close the lower quartile with some outliers as seen in the boxplot below.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9870107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03399-3810-4DC5-A73D-9A0D55258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718" y="550416"/>
            <a:ext cx="4221144" cy="1012054"/>
          </a:xfrm>
        </p:spPr>
        <p:txBody>
          <a:bodyPr>
            <a:normAutofit/>
          </a:bodyPr>
          <a:lstStyle/>
          <a:p>
            <a:pPr algn="ctr"/>
            <a:r>
              <a:rPr lang="en-IN" sz="2400" b="1" dirty="0"/>
              <a:t>Average price of Neighbourhood groups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CCB635D-0C2D-4576-AAC8-C498CF8EC9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14043" y="488271"/>
            <a:ext cx="7315199" cy="5939162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850762-50C0-4937-A95B-458AC28884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10718" y="1748901"/>
            <a:ext cx="4221144" cy="4492101"/>
          </a:xfrm>
        </p:spPr>
        <p:txBody>
          <a:bodyPr>
            <a:no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800" dirty="0"/>
              <a:t>The average price of listed properties in Manhattan is around 196.9, which is highest among all neighbourhoods.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800" dirty="0"/>
              <a:t>Average price for Brooklyn is second highest i.e. 124.4.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800" dirty="0"/>
              <a:t>Bronx appears to be an affordable neighbourhood as the average price is almost half than Manhattan’s average price.</a:t>
            </a:r>
          </a:p>
        </p:txBody>
      </p:sp>
    </p:spTree>
    <p:extLst>
      <p:ext uri="{BB962C8B-B14F-4D97-AF65-F5344CB8AC3E}">
        <p14:creationId xmlns:p14="http://schemas.microsoft.com/office/powerpoint/2010/main" val="18583409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3FF26-5287-4C34-8942-7DBBE3CA3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841" y="514924"/>
            <a:ext cx="4230021" cy="878870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/>
              <a:t>Customer Booking with respect to minimum nights</a:t>
            </a:r>
            <a:endParaRPr lang="en-IN" sz="2400" b="1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5DF691-5347-4F89-906F-CC3051B4BE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01841" y="1660124"/>
            <a:ext cx="4230021" cy="4829452"/>
          </a:xfrm>
        </p:spPr>
        <p:txBody>
          <a:bodyPr>
            <a:no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800" dirty="0"/>
              <a:t>The listings with Minimum nights 1-5 have the most number of bookings. We can see a prominent spike in 30 days, this would be because customers would rent out on a monthly basis.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800" dirty="0"/>
              <a:t>After 30 days, we can also see small spikes, this can also be explained by the monthly rent taking trend.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800" dirty="0"/>
              <a:t>Manhattan &amp;Queens have higher number of 30 day bookings compared to the others. The reason could be either tourists booking long stays or mid-level employees who opt for budget bookings due company visits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F5F9BC1-EE3C-4912-A47B-A506536639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D9C6EB5-F71E-4EFF-94AA-F4C6160862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5266" y="514923"/>
            <a:ext cx="7466120" cy="597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66778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605</TotalTime>
  <Words>657</Words>
  <Application>Microsoft Office PowerPoint</Application>
  <PresentationFormat>Widescreen</PresentationFormat>
  <Paragraphs>49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circular</vt:lpstr>
      <vt:lpstr>Trebuchet MS</vt:lpstr>
      <vt:lpstr>Wingdings</vt:lpstr>
      <vt:lpstr>Wingdings 3</vt:lpstr>
      <vt:lpstr>Facet</vt:lpstr>
      <vt:lpstr>Storytelling Case Study: Airbnb, NYC </vt:lpstr>
      <vt:lpstr>Objective:</vt:lpstr>
      <vt:lpstr>Background</vt:lpstr>
      <vt:lpstr>Data Preparation </vt:lpstr>
      <vt:lpstr>Top 10 Host</vt:lpstr>
      <vt:lpstr>Room type with respect to Neighbourhood group</vt:lpstr>
      <vt:lpstr>Price Analysis Neighbourhood wise</vt:lpstr>
      <vt:lpstr>Average price of Neighbourhood groups</vt:lpstr>
      <vt:lpstr>Customer Booking with respect to minimum nights</vt:lpstr>
      <vt:lpstr>Popular Neighborhoods</vt:lpstr>
      <vt:lpstr>Neighbourhood vs Availability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Rakesh Verma</dc:creator>
  <cp:lastModifiedBy>Rakesh Verma</cp:lastModifiedBy>
  <cp:revision>13</cp:revision>
  <dcterms:created xsi:type="dcterms:W3CDTF">2022-01-03T15:55:11Z</dcterms:created>
  <dcterms:modified xsi:type="dcterms:W3CDTF">2024-08-03T11:04:08Z</dcterms:modified>
</cp:coreProperties>
</file>