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107152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8C6AB-F3DB-4D16-B9C0-A0A89FC9BDD0}"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290688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404309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9438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4039328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4041248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1082337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339073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383409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188609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379056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A8C6AB-F3DB-4D16-B9C0-A0A89FC9BDD0}"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23048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8C6AB-F3DB-4D16-B9C0-A0A89FC9BDD0}"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250743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376298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394458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A8C6AB-F3DB-4D16-B9C0-A0A89FC9BDD0}" type="datetimeFigureOut">
              <a:rPr lang="en-US" smtClean="0"/>
              <a:t>5/28/2024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405308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8C6AB-F3DB-4D16-B9C0-A0A89FC9BDD0}"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A19818-D998-4128-8EA4-357D4195E578}" type="slidenum">
              <a:rPr lang="en-US" smtClean="0"/>
              <a:t>‹#›</a:t>
            </a:fld>
            <a:endParaRPr lang="en-US"/>
          </a:p>
        </p:txBody>
      </p:sp>
    </p:spTree>
    <p:extLst>
      <p:ext uri="{BB962C8B-B14F-4D97-AF65-F5344CB8AC3E}">
        <p14:creationId xmlns:p14="http://schemas.microsoft.com/office/powerpoint/2010/main" val="54671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A8C6AB-F3DB-4D16-B9C0-A0A89FC9BDD0}" type="datetimeFigureOut">
              <a:rPr lang="en-US" smtClean="0"/>
              <a:t>5/28/2024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A19818-D998-4128-8EA4-357D4195E578}" type="slidenum">
              <a:rPr lang="en-US" smtClean="0"/>
              <a:t>‹#›</a:t>
            </a:fld>
            <a:endParaRPr lang="en-US"/>
          </a:p>
        </p:txBody>
      </p:sp>
    </p:spTree>
    <p:extLst>
      <p:ext uri="{BB962C8B-B14F-4D97-AF65-F5344CB8AC3E}">
        <p14:creationId xmlns:p14="http://schemas.microsoft.com/office/powerpoint/2010/main" val="385097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ED09-39A2-DC20-706B-623118E3D4B0}"/>
              </a:ext>
            </a:extLst>
          </p:cNvPr>
          <p:cNvSpPr>
            <a:spLocks noGrp="1"/>
          </p:cNvSpPr>
          <p:nvPr>
            <p:ph type="ctrTitle"/>
          </p:nvPr>
        </p:nvSpPr>
        <p:spPr/>
        <p:txBody>
          <a:bodyPr/>
          <a:lstStyle/>
          <a:p>
            <a:r>
              <a:rPr lang="en-US" dirty="0"/>
              <a:t>Telecom Churn Case Study</a:t>
            </a:r>
          </a:p>
        </p:txBody>
      </p:sp>
      <p:sp>
        <p:nvSpPr>
          <p:cNvPr id="3" name="Subtitle 2">
            <a:extLst>
              <a:ext uri="{FF2B5EF4-FFF2-40B4-BE49-F238E27FC236}">
                <a16:creationId xmlns:a16="http://schemas.microsoft.com/office/drawing/2014/main" id="{236CCAAC-1391-D6E3-9C3A-A959107A768D}"/>
              </a:ext>
            </a:extLst>
          </p:cNvPr>
          <p:cNvSpPr>
            <a:spLocks noGrp="1"/>
          </p:cNvSpPr>
          <p:nvPr>
            <p:ph type="subTitle" idx="1"/>
          </p:nvPr>
        </p:nvSpPr>
        <p:spPr>
          <a:xfrm>
            <a:off x="7070103" y="4777380"/>
            <a:ext cx="2910510" cy="861420"/>
          </a:xfrm>
        </p:spPr>
        <p:txBody>
          <a:bodyPr>
            <a:normAutofit fontScale="70000" lnSpcReduction="20000"/>
          </a:bodyPr>
          <a:lstStyle/>
          <a:p>
            <a:r>
              <a:rPr lang="en-US" dirty="0"/>
              <a:t>Rakesh Verma</a:t>
            </a:r>
          </a:p>
          <a:p>
            <a:r>
              <a:rPr lang="en-US" dirty="0"/>
              <a:t>Sagar Prakash Kulkarni</a:t>
            </a:r>
          </a:p>
          <a:p>
            <a:r>
              <a:rPr lang="en-US" dirty="0"/>
              <a:t>Renu VIND</a:t>
            </a:r>
          </a:p>
          <a:p>
            <a:endParaRPr lang="en-US" dirty="0"/>
          </a:p>
        </p:txBody>
      </p:sp>
    </p:spTree>
    <p:extLst>
      <p:ext uri="{BB962C8B-B14F-4D97-AF65-F5344CB8AC3E}">
        <p14:creationId xmlns:p14="http://schemas.microsoft.com/office/powerpoint/2010/main" val="2653631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A1C-4C4E-4C0C-C993-7603CFD4BA13}"/>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7EDF6D05-FAE8-F4E8-AAEC-E28E15A71C13}"/>
              </a:ext>
            </a:extLst>
          </p:cNvPr>
          <p:cNvSpPr>
            <a:spLocks noGrp="1"/>
          </p:cNvSpPr>
          <p:nvPr>
            <p:ph sz="half" idx="1"/>
          </p:nvPr>
        </p:nvSpPr>
        <p:spPr>
          <a:xfrm>
            <a:off x="1018996" y="1432875"/>
            <a:ext cx="9404723" cy="4333270"/>
          </a:xfrm>
        </p:spPr>
        <p:txBody>
          <a:bodyPr/>
          <a:lstStyle/>
          <a:p>
            <a:pPr algn="l"/>
            <a:endParaRPr lang="en-US" sz="1800" b="0" i="0" u="none" strike="noStrike" baseline="0" dirty="0">
              <a:solidFill>
                <a:srgbClr val="000000"/>
              </a:solidFill>
              <a:latin typeface="Arial Nova" panose="020B0504020202020204" pitchFamily="34" charset="0"/>
            </a:endParaRPr>
          </a:p>
          <a:p>
            <a:r>
              <a:rPr lang="en-US" sz="1400" dirty="0">
                <a:solidFill>
                  <a:srgbClr val="FFFFFF"/>
                </a:solidFill>
                <a:latin typeface="Century Gothic (Headings)"/>
              </a:rPr>
              <a:t>As the dependent variable is categorical hence the general model is a classification model. </a:t>
            </a:r>
          </a:p>
          <a:p>
            <a:r>
              <a:rPr lang="en-US" sz="1400" dirty="0">
                <a:solidFill>
                  <a:srgbClr val="FFFFFF"/>
                </a:solidFill>
                <a:latin typeface="Century Gothic (Headings)"/>
              </a:rPr>
              <a:t>Now classification taught are- Logistic Regression, Decision Tree and Random Forest. </a:t>
            </a:r>
          </a:p>
          <a:p>
            <a:r>
              <a:rPr lang="en-US" sz="1400" dirty="0">
                <a:solidFill>
                  <a:srgbClr val="FFFFFF"/>
                </a:solidFill>
                <a:latin typeface="Century Gothic (Headings)"/>
              </a:rPr>
              <a:t>Hence, all three models have been made and tested on various parameters and results like accuracy, precision, ROC. </a:t>
            </a:r>
          </a:p>
          <a:p>
            <a:r>
              <a:rPr lang="en-US" sz="1400" dirty="0">
                <a:solidFill>
                  <a:srgbClr val="FFFFFF"/>
                </a:solidFill>
                <a:latin typeface="Century Gothic (Headings)"/>
              </a:rPr>
              <a:t>After analyzing all, the three models, the best model came out to be Random Forest. </a:t>
            </a:r>
          </a:p>
        </p:txBody>
      </p:sp>
    </p:spTree>
    <p:extLst>
      <p:ext uri="{BB962C8B-B14F-4D97-AF65-F5344CB8AC3E}">
        <p14:creationId xmlns:p14="http://schemas.microsoft.com/office/powerpoint/2010/main" val="39454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A1C-4C4E-4C0C-C993-7603CFD4BA13}"/>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7EDF6D05-FAE8-F4E8-AAEC-E28E15A71C13}"/>
              </a:ext>
            </a:extLst>
          </p:cNvPr>
          <p:cNvSpPr>
            <a:spLocks noGrp="1"/>
          </p:cNvSpPr>
          <p:nvPr>
            <p:ph sz="half" idx="1"/>
          </p:nvPr>
        </p:nvSpPr>
        <p:spPr>
          <a:xfrm>
            <a:off x="1018996" y="1432875"/>
            <a:ext cx="9404723" cy="4333270"/>
          </a:xfrm>
        </p:spPr>
        <p:txBody>
          <a:bodyPr/>
          <a:lstStyle/>
          <a:p>
            <a:pPr algn="l"/>
            <a:endParaRPr lang="en-US" sz="1800" b="0" i="0" u="none" strike="noStrike" baseline="0" dirty="0">
              <a:solidFill>
                <a:srgbClr val="000000"/>
              </a:solidFill>
              <a:latin typeface="Arial Nova" panose="020B0504020202020204" pitchFamily="34" charset="0"/>
            </a:endParaRPr>
          </a:p>
          <a:p>
            <a:r>
              <a:rPr lang="en-US" sz="1400" dirty="0">
                <a:solidFill>
                  <a:srgbClr val="FFFFFF"/>
                </a:solidFill>
                <a:latin typeface="Century Gothic (Headings)"/>
              </a:rPr>
              <a:t>Given our business problem, to retain their customers, we need higher recall. As giving an offer to an user not going to churn will cost less as compared to loosing a customer and bring new customer, we need to have high rate of correctly identifying the true positives, hence recall. </a:t>
            </a:r>
          </a:p>
          <a:p>
            <a:r>
              <a:rPr lang="en-US" sz="1400" dirty="0">
                <a:solidFill>
                  <a:srgbClr val="FFFFFF"/>
                </a:solidFill>
                <a:latin typeface="Century Gothic (Headings)"/>
              </a:rPr>
              <a:t>When we compare the models trained we can see the tuned random forest is performing the best, which is highest accuracy along with highest recall i.e. 95%. So, we will go with random forest.</a:t>
            </a:r>
          </a:p>
        </p:txBody>
      </p:sp>
    </p:spTree>
    <p:extLst>
      <p:ext uri="{BB962C8B-B14F-4D97-AF65-F5344CB8AC3E}">
        <p14:creationId xmlns:p14="http://schemas.microsoft.com/office/powerpoint/2010/main" val="294010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A1C-4C4E-4C0C-C993-7603CFD4BA13}"/>
              </a:ext>
            </a:extLst>
          </p:cNvPr>
          <p:cNvSpPr>
            <a:spLocks noGrp="1"/>
          </p:cNvSpPr>
          <p:nvPr>
            <p:ph type="title"/>
          </p:nvPr>
        </p:nvSpPr>
        <p:spPr/>
        <p:txBody>
          <a:bodyPr/>
          <a:lstStyle/>
          <a:p>
            <a:r>
              <a:rPr lang="en-US" dirty="0"/>
              <a:t>Final Model</a:t>
            </a:r>
          </a:p>
        </p:txBody>
      </p:sp>
      <p:pic>
        <p:nvPicPr>
          <p:cNvPr id="5" name="Content Placeholder 4">
            <a:extLst>
              <a:ext uri="{FF2B5EF4-FFF2-40B4-BE49-F238E27FC236}">
                <a16:creationId xmlns:a16="http://schemas.microsoft.com/office/drawing/2014/main" id="{C6177FBC-F500-C587-30DB-ED76DED340A2}"/>
              </a:ext>
            </a:extLst>
          </p:cNvPr>
          <p:cNvPicPr>
            <a:picLocks noGrp="1" noChangeAspect="1"/>
          </p:cNvPicPr>
          <p:nvPr>
            <p:ph sz="half" idx="1"/>
          </p:nvPr>
        </p:nvPicPr>
        <p:blipFill>
          <a:blip r:embed="rId2"/>
          <a:stretch>
            <a:fillRect/>
          </a:stretch>
        </p:blipFill>
        <p:spPr>
          <a:xfrm>
            <a:off x="1620931" y="1433513"/>
            <a:ext cx="8714778" cy="5221811"/>
          </a:xfrm>
        </p:spPr>
      </p:pic>
    </p:spTree>
    <p:extLst>
      <p:ext uri="{BB962C8B-B14F-4D97-AF65-F5344CB8AC3E}">
        <p14:creationId xmlns:p14="http://schemas.microsoft.com/office/powerpoint/2010/main" val="76514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A1C-4C4E-4C0C-C993-7603CFD4BA13}"/>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7EDF6D05-FAE8-F4E8-AAEC-E28E15A71C13}"/>
              </a:ext>
            </a:extLst>
          </p:cNvPr>
          <p:cNvSpPr>
            <a:spLocks noGrp="1"/>
          </p:cNvSpPr>
          <p:nvPr>
            <p:ph sz="half" idx="1"/>
          </p:nvPr>
        </p:nvSpPr>
        <p:spPr>
          <a:xfrm>
            <a:off x="3940404" y="1432875"/>
            <a:ext cx="6483315" cy="4835950"/>
          </a:xfrm>
        </p:spPr>
        <p:txBody>
          <a:bodyPr/>
          <a:lstStyle/>
          <a:p>
            <a:r>
              <a:rPr lang="en-US" sz="1400" dirty="0">
                <a:solidFill>
                  <a:srgbClr val="FFFFFF"/>
                </a:solidFill>
                <a:latin typeface="Century Gothic (Headings)"/>
              </a:rPr>
              <a:t>We can see most of the top predictors are from the action phase, as the drop in engagement is prominent in that phase </a:t>
            </a:r>
          </a:p>
          <a:p>
            <a:r>
              <a:rPr lang="en-US" sz="1400" dirty="0">
                <a:solidFill>
                  <a:srgbClr val="FFFFFF"/>
                </a:solidFill>
                <a:latin typeface="Century Gothic (Headings)"/>
              </a:rPr>
              <a:t>Some of the factors we noticed while performing EDA which can be clubbed with these insights are: </a:t>
            </a:r>
          </a:p>
          <a:p>
            <a:r>
              <a:rPr lang="en-US" sz="1400" dirty="0">
                <a:solidFill>
                  <a:srgbClr val="FFFFFF"/>
                </a:solidFill>
                <a:latin typeface="Century Gothic (Headings)"/>
              </a:rPr>
              <a:t>Users whose maximum recharge amount is less than 200 even in the good phase, should have a tag and re-evaluated time to time as they are more likely to churn </a:t>
            </a:r>
          </a:p>
          <a:p>
            <a:r>
              <a:rPr lang="en-US" sz="1400" dirty="0">
                <a:solidFill>
                  <a:srgbClr val="FFFFFF"/>
                </a:solidFill>
                <a:latin typeface="Century Gothic (Headings)"/>
              </a:rPr>
              <a:t>Users that have been with the network less than 4 years, should be monitored time to time, as from data we can see that users who have been associated with the network for less than 4 years tend to churn more </a:t>
            </a:r>
          </a:p>
          <a:p>
            <a:r>
              <a:rPr lang="en-US" sz="1400" dirty="0">
                <a:solidFill>
                  <a:srgbClr val="FFFFFF"/>
                </a:solidFill>
                <a:latin typeface="Century Gothic (Headings)"/>
              </a:rPr>
              <a:t>MOU is one of the major factors, but data especially VBC if the user is not using a data pack if another factor to look out </a:t>
            </a:r>
          </a:p>
        </p:txBody>
      </p:sp>
      <p:pic>
        <p:nvPicPr>
          <p:cNvPr id="5" name="Picture 4">
            <a:extLst>
              <a:ext uri="{FF2B5EF4-FFF2-40B4-BE49-F238E27FC236}">
                <a16:creationId xmlns:a16="http://schemas.microsoft.com/office/drawing/2014/main" id="{1530EC80-6A75-9120-0168-CCFE87127966}"/>
              </a:ext>
            </a:extLst>
          </p:cNvPr>
          <p:cNvPicPr>
            <a:picLocks noChangeAspect="1"/>
          </p:cNvPicPr>
          <p:nvPr/>
        </p:nvPicPr>
        <p:blipFill>
          <a:blip r:embed="rId2"/>
          <a:stretch>
            <a:fillRect/>
          </a:stretch>
        </p:blipFill>
        <p:spPr>
          <a:xfrm>
            <a:off x="513050" y="1556472"/>
            <a:ext cx="3083346" cy="4848810"/>
          </a:xfrm>
          <a:prstGeom prst="rect">
            <a:avLst/>
          </a:prstGeom>
        </p:spPr>
      </p:pic>
    </p:spTree>
    <p:extLst>
      <p:ext uri="{BB962C8B-B14F-4D97-AF65-F5344CB8AC3E}">
        <p14:creationId xmlns:p14="http://schemas.microsoft.com/office/powerpoint/2010/main" val="403339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5447-477D-FDE6-9321-93BB704706A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2A1A303-5DA8-6AE5-28B6-30D4592FDB73}"/>
              </a:ext>
            </a:extLst>
          </p:cNvPr>
          <p:cNvSpPr>
            <a:spLocks noGrp="1"/>
          </p:cNvSpPr>
          <p:nvPr>
            <p:ph idx="1"/>
          </p:nvPr>
        </p:nvSpPr>
        <p:spPr/>
        <p:txBody>
          <a:bodyPr/>
          <a:lstStyle/>
          <a:p>
            <a:r>
              <a:rPr lang="en-US" sz="1400" dirty="0"/>
              <a:t>Problem Statement</a:t>
            </a:r>
          </a:p>
          <a:p>
            <a:r>
              <a:rPr lang="en-US" sz="1400" dirty="0"/>
              <a:t>Methodology</a:t>
            </a:r>
          </a:p>
          <a:p>
            <a:r>
              <a:rPr lang="en-US" sz="1400" dirty="0"/>
              <a:t>EDA</a:t>
            </a:r>
          </a:p>
          <a:p>
            <a:r>
              <a:rPr lang="en-US" sz="1400" dirty="0"/>
              <a:t>Data Manipulation</a:t>
            </a:r>
          </a:p>
          <a:p>
            <a:r>
              <a:rPr lang="en-US" sz="1400" dirty="0"/>
              <a:t>Model Building</a:t>
            </a:r>
          </a:p>
          <a:p>
            <a:r>
              <a:rPr lang="en-US" sz="1400" dirty="0"/>
              <a:t>Final Model</a:t>
            </a:r>
          </a:p>
          <a:p>
            <a:r>
              <a:rPr lang="en-US" sz="1400" dirty="0"/>
              <a:t>Key Insight</a:t>
            </a:r>
          </a:p>
          <a:p>
            <a:endParaRPr lang="en-US" dirty="0"/>
          </a:p>
        </p:txBody>
      </p:sp>
    </p:spTree>
    <p:extLst>
      <p:ext uri="{BB962C8B-B14F-4D97-AF65-F5344CB8AC3E}">
        <p14:creationId xmlns:p14="http://schemas.microsoft.com/office/powerpoint/2010/main" val="210366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C816A6-332F-8E45-64C4-67A5770D2E43}"/>
              </a:ext>
            </a:extLst>
          </p:cNvPr>
          <p:cNvSpPr>
            <a:spLocks noGrp="1"/>
          </p:cNvSpPr>
          <p:nvPr>
            <p:ph type="body" idx="1"/>
          </p:nvPr>
        </p:nvSpPr>
        <p:spPr>
          <a:xfrm>
            <a:off x="1009045" y="811491"/>
            <a:ext cx="4396338" cy="576262"/>
          </a:xfrm>
        </p:spPr>
        <p:txBody>
          <a:bodyPr/>
          <a:lstStyle/>
          <a:p>
            <a:r>
              <a:rPr lang="en-US" dirty="0"/>
              <a:t>Problem Statement</a:t>
            </a:r>
          </a:p>
        </p:txBody>
      </p:sp>
      <p:sp>
        <p:nvSpPr>
          <p:cNvPr id="4" name="Content Placeholder 3">
            <a:extLst>
              <a:ext uri="{FF2B5EF4-FFF2-40B4-BE49-F238E27FC236}">
                <a16:creationId xmlns:a16="http://schemas.microsoft.com/office/drawing/2014/main" id="{C5198979-9F96-AA9A-25A7-2723E676DFBE}"/>
              </a:ext>
            </a:extLst>
          </p:cNvPr>
          <p:cNvSpPr>
            <a:spLocks noGrp="1"/>
          </p:cNvSpPr>
          <p:nvPr>
            <p:ph sz="half" idx="2"/>
          </p:nvPr>
        </p:nvSpPr>
        <p:spPr>
          <a:xfrm>
            <a:off x="1009044" y="1421091"/>
            <a:ext cx="4396339" cy="3741738"/>
          </a:xfrm>
        </p:spPr>
        <p:txBody>
          <a:bodyPr>
            <a:noAutofit/>
          </a:bodyPr>
          <a:lstStyle/>
          <a:p>
            <a:endParaRPr lang="en-US" sz="1400" dirty="0"/>
          </a:p>
          <a:p>
            <a:r>
              <a:rPr lang="en-US" sz="1400" dirty="0"/>
              <a:t>In the telecom Industry customers are able to choose from multiple service providers and activity switch from one operator to another. In this highly competitive market, the telecommunication industry experience an average of 15-25% annual churn rate.</a:t>
            </a:r>
          </a:p>
          <a:p>
            <a:r>
              <a:rPr lang="en-US" sz="1400" dirty="0"/>
              <a:t>Given the fact that it cost 5-10 times more to acquire a new customer than to retain an existing one, customer retention has now become even more important than customer acquisition. </a:t>
            </a:r>
          </a:p>
          <a:p>
            <a:r>
              <a:rPr lang="en-US" sz="1400" dirty="0"/>
              <a:t>For many incumbent operators, retaining high profitable customers is the number one business goal.</a:t>
            </a:r>
          </a:p>
          <a:p>
            <a:pPr marL="285750"/>
            <a:r>
              <a:rPr lang="en-US" sz="1400" dirty="0"/>
              <a:t>To reduce customer churn, telecom companies need to predict which customers are at high risk.</a:t>
            </a:r>
          </a:p>
          <a:p>
            <a:pPr marL="685800" lvl="1"/>
            <a:endParaRPr lang="en-US" sz="1400" dirty="0"/>
          </a:p>
        </p:txBody>
      </p:sp>
      <p:sp>
        <p:nvSpPr>
          <p:cNvPr id="5" name="Text Placeholder 4">
            <a:extLst>
              <a:ext uri="{FF2B5EF4-FFF2-40B4-BE49-F238E27FC236}">
                <a16:creationId xmlns:a16="http://schemas.microsoft.com/office/drawing/2014/main" id="{2F0337FE-0C5E-4FC7-5B4B-0A6FCD6F7937}"/>
              </a:ext>
            </a:extLst>
          </p:cNvPr>
          <p:cNvSpPr>
            <a:spLocks noGrp="1"/>
          </p:cNvSpPr>
          <p:nvPr>
            <p:ph type="body" sz="quarter" idx="3"/>
          </p:nvPr>
        </p:nvSpPr>
        <p:spPr>
          <a:xfrm>
            <a:off x="6078704" y="811491"/>
            <a:ext cx="4396339" cy="576262"/>
          </a:xfrm>
        </p:spPr>
        <p:txBody>
          <a:bodyPr/>
          <a:lstStyle/>
          <a:p>
            <a:r>
              <a:rPr lang="en-US" dirty="0"/>
              <a:t>Business Objective</a:t>
            </a:r>
          </a:p>
        </p:txBody>
      </p:sp>
      <p:sp>
        <p:nvSpPr>
          <p:cNvPr id="6" name="Content Placeholder 5">
            <a:extLst>
              <a:ext uri="{FF2B5EF4-FFF2-40B4-BE49-F238E27FC236}">
                <a16:creationId xmlns:a16="http://schemas.microsoft.com/office/drawing/2014/main" id="{5D3347AD-A92D-D928-BAF4-DE1B380B5185}"/>
              </a:ext>
            </a:extLst>
          </p:cNvPr>
          <p:cNvSpPr>
            <a:spLocks noGrp="1"/>
          </p:cNvSpPr>
          <p:nvPr>
            <p:ph sz="quarter" idx="4"/>
          </p:nvPr>
        </p:nvSpPr>
        <p:spPr>
          <a:xfrm>
            <a:off x="6078704" y="1421091"/>
            <a:ext cx="4396339" cy="3741738"/>
          </a:xfrm>
        </p:spPr>
        <p:txBody>
          <a:bodyPr>
            <a:normAutofit/>
          </a:bodyPr>
          <a:lstStyle/>
          <a:p>
            <a:pPr algn="l"/>
            <a:endParaRPr lang="en-US" sz="1400" b="0" i="0" u="none" strike="noStrike" baseline="0" dirty="0">
              <a:solidFill>
                <a:srgbClr val="000000"/>
              </a:solidFill>
              <a:latin typeface="Century Gothic (Headings)"/>
            </a:endParaRPr>
          </a:p>
          <a:p>
            <a:r>
              <a:rPr lang="en-US" sz="1400" dirty="0">
                <a:latin typeface="Century Gothic (Headings)"/>
              </a:rPr>
              <a:t>The dataset contains customers-level information for a span of four consecutive months –Jun, Jul, Aug and Sep. The months are encoded as 6, 7, 8 and 9 respectively.</a:t>
            </a:r>
          </a:p>
          <a:p>
            <a:r>
              <a:rPr lang="en-US" sz="1400" dirty="0">
                <a:latin typeface="Century Gothic (Headings)"/>
              </a:rPr>
              <a:t>The business objective is to predict the churn in the last (i.e. ninth month) using the data (features) from the first three months. To do this task well, understanding the typical customer behavior during churn will be helpful.</a:t>
            </a:r>
          </a:p>
          <a:p>
            <a:endParaRPr lang="en-US" sz="1400" dirty="0">
              <a:latin typeface="Century Gothic (Headings)"/>
            </a:endParaRPr>
          </a:p>
        </p:txBody>
      </p:sp>
    </p:spTree>
    <p:extLst>
      <p:ext uri="{BB962C8B-B14F-4D97-AF65-F5344CB8AC3E}">
        <p14:creationId xmlns:p14="http://schemas.microsoft.com/office/powerpoint/2010/main" val="303151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0088-E438-F35B-413E-B86151B938B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D0071B7-9F52-C61A-1877-1DC766E541BC}"/>
              </a:ext>
            </a:extLst>
          </p:cNvPr>
          <p:cNvSpPr>
            <a:spLocks noGrp="1"/>
          </p:cNvSpPr>
          <p:nvPr>
            <p:ph idx="1"/>
          </p:nvPr>
        </p:nvSpPr>
        <p:spPr>
          <a:xfrm>
            <a:off x="961911" y="1449603"/>
            <a:ext cx="8946541" cy="4195481"/>
          </a:xfrm>
        </p:spPr>
        <p:txBody>
          <a:bodyPr>
            <a:noAutofit/>
          </a:bodyPr>
          <a:lstStyle/>
          <a:p>
            <a:r>
              <a:rPr lang="en-US" sz="1400" b="0" i="0" u="none" strike="noStrike" baseline="0" dirty="0">
                <a:solidFill>
                  <a:srgbClr val="FFFFFF"/>
                </a:solidFill>
                <a:latin typeface="Century Gothic (Headings)"/>
              </a:rPr>
              <a:t>Data Cleaning</a:t>
            </a:r>
          </a:p>
          <a:p>
            <a:pPr lvl="1">
              <a:buFont typeface="Arial" panose="020B0604020202020204" pitchFamily="34" charset="0"/>
              <a:buChar char="•"/>
            </a:pPr>
            <a:r>
              <a:rPr lang="en-US" sz="1400" b="0" i="0" u="none" strike="noStrike" baseline="0" dirty="0">
                <a:solidFill>
                  <a:srgbClr val="FFFFFF"/>
                </a:solidFill>
                <a:latin typeface="Century Gothic (Headings)"/>
              </a:rPr>
              <a:t>Check and handle duplicate data.</a:t>
            </a:r>
          </a:p>
          <a:p>
            <a:pPr lvl="1">
              <a:buFont typeface="Arial" panose="020B0604020202020204" pitchFamily="34" charset="0"/>
              <a:buChar char="•"/>
            </a:pPr>
            <a:r>
              <a:rPr lang="en-US" sz="1400" b="0" i="0" u="none" strike="noStrike" baseline="0" dirty="0">
                <a:solidFill>
                  <a:srgbClr val="FFFFFF"/>
                </a:solidFill>
                <a:latin typeface="Century Gothic (Headings)"/>
              </a:rPr>
              <a:t>Check and handle NA values and missing values.</a:t>
            </a:r>
          </a:p>
          <a:p>
            <a:pPr lvl="1">
              <a:buFont typeface="Arial" panose="020B0604020202020204" pitchFamily="34" charset="0"/>
              <a:buChar char="•"/>
            </a:pPr>
            <a:r>
              <a:rPr lang="en-US" sz="1400" b="0" i="0" u="none" strike="noStrike" baseline="0" dirty="0">
                <a:solidFill>
                  <a:srgbClr val="FFFFFF"/>
                </a:solidFill>
                <a:latin typeface="Century Gothic (Headings)"/>
              </a:rPr>
              <a:t>Drop columns, if it contains large amount of missing values and not useful for the analysis.</a:t>
            </a:r>
          </a:p>
          <a:p>
            <a:pPr lvl="1">
              <a:buFont typeface="Arial" panose="020B0604020202020204" pitchFamily="34" charset="0"/>
              <a:buChar char="•"/>
            </a:pPr>
            <a:r>
              <a:rPr lang="en-US" sz="1400" b="0" i="0" u="none" strike="noStrike" baseline="0" dirty="0">
                <a:solidFill>
                  <a:srgbClr val="FFFFFF"/>
                </a:solidFill>
                <a:latin typeface="Century Gothic (Headings)"/>
              </a:rPr>
              <a:t>Imputation of the values, if necessary.</a:t>
            </a:r>
          </a:p>
          <a:p>
            <a:pPr lvl="1">
              <a:buFont typeface="Arial" panose="020B0604020202020204" pitchFamily="34" charset="0"/>
              <a:buChar char="•"/>
            </a:pPr>
            <a:r>
              <a:rPr lang="en-US" sz="1400" b="0" i="0" u="none" strike="noStrike" baseline="0" dirty="0">
                <a:solidFill>
                  <a:srgbClr val="FFFFFF"/>
                </a:solidFill>
                <a:latin typeface="Century Gothic (Headings)"/>
              </a:rPr>
              <a:t>Check and handle outliers in data.</a:t>
            </a:r>
          </a:p>
          <a:p>
            <a:r>
              <a:rPr lang="en-US" sz="1400" b="0" i="0" u="none" strike="noStrike" baseline="0" dirty="0">
                <a:solidFill>
                  <a:srgbClr val="FFFFFF"/>
                </a:solidFill>
                <a:latin typeface="Century Gothic (Headings)"/>
              </a:rPr>
              <a:t>Exploratory Data Analysis</a:t>
            </a:r>
          </a:p>
          <a:p>
            <a:pPr lvl="1">
              <a:buFont typeface="Arial" panose="020B0604020202020204" pitchFamily="34" charset="0"/>
              <a:buChar char="•"/>
            </a:pPr>
            <a:r>
              <a:rPr lang="en-US" sz="1400" b="0" i="0" u="none" strike="noStrike" baseline="0" dirty="0">
                <a:solidFill>
                  <a:srgbClr val="FFFFFF"/>
                </a:solidFill>
                <a:latin typeface="Century Gothic (Headings)"/>
              </a:rPr>
              <a:t>Univariate data analysis: value count, distribution of variable etc. </a:t>
            </a:r>
          </a:p>
          <a:p>
            <a:pPr lvl="1">
              <a:buFont typeface="Arial" panose="020B0604020202020204" pitchFamily="34" charset="0"/>
              <a:buChar char="•"/>
            </a:pPr>
            <a:r>
              <a:rPr lang="en-US" sz="1400" b="0" i="0" u="none" strike="noStrike" baseline="0" dirty="0">
                <a:solidFill>
                  <a:srgbClr val="FFFFFF"/>
                </a:solidFill>
                <a:latin typeface="Century Gothic (Headings)"/>
              </a:rPr>
              <a:t>Bivariate data analysis: correlation coefficients and pattern between the variables etc.</a:t>
            </a:r>
          </a:p>
          <a:p>
            <a:r>
              <a:rPr lang="en-US" sz="1400" b="0" i="0" u="none" strike="noStrike" baseline="0" dirty="0">
                <a:solidFill>
                  <a:srgbClr val="FFFFFF"/>
                </a:solidFill>
                <a:latin typeface="Century Gothic (Headings)"/>
              </a:rPr>
              <a:t>Data preparation, Standardization, Handling Class Imbalance, Principal Component Analysis(PCA) </a:t>
            </a:r>
          </a:p>
          <a:p>
            <a:r>
              <a:rPr lang="en-US" sz="1400" b="0" i="0" u="none" strike="noStrike" baseline="0" dirty="0">
                <a:solidFill>
                  <a:srgbClr val="FFFFFF"/>
                </a:solidFill>
                <a:latin typeface="Century Gothic (Headings)"/>
              </a:rPr>
              <a:t>Selecting the best classification model: Logistic regression, Decision Tree, Random Forest </a:t>
            </a:r>
          </a:p>
          <a:p>
            <a:r>
              <a:rPr lang="en-US" sz="1400" b="0" i="0" u="none" strike="noStrike" baseline="0" dirty="0">
                <a:solidFill>
                  <a:srgbClr val="FFFFFF"/>
                </a:solidFill>
                <a:latin typeface="Century Gothic (Headings)"/>
              </a:rPr>
              <a:t>Validation of the best model</a:t>
            </a:r>
          </a:p>
          <a:p>
            <a:endParaRPr lang="en-US" sz="1400" dirty="0">
              <a:latin typeface="Century Gothic (Headings)"/>
            </a:endParaRPr>
          </a:p>
        </p:txBody>
      </p:sp>
    </p:spTree>
    <p:extLst>
      <p:ext uri="{BB962C8B-B14F-4D97-AF65-F5344CB8AC3E}">
        <p14:creationId xmlns:p14="http://schemas.microsoft.com/office/powerpoint/2010/main" val="2881336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A1C-4C4E-4C0C-C993-7603CFD4BA13}"/>
              </a:ext>
            </a:extLst>
          </p:cNvPr>
          <p:cNvSpPr>
            <a:spLocks noGrp="1"/>
          </p:cNvSpPr>
          <p:nvPr>
            <p:ph type="title"/>
          </p:nvPr>
        </p:nvSpPr>
        <p:spPr/>
        <p:txBody>
          <a:bodyPr/>
          <a:lstStyle/>
          <a:p>
            <a:r>
              <a:rPr lang="en-US" dirty="0"/>
              <a:t>Univariate Analysis</a:t>
            </a:r>
          </a:p>
        </p:txBody>
      </p:sp>
      <p:sp>
        <p:nvSpPr>
          <p:cNvPr id="3" name="Content Placeholder 2">
            <a:extLst>
              <a:ext uri="{FF2B5EF4-FFF2-40B4-BE49-F238E27FC236}">
                <a16:creationId xmlns:a16="http://schemas.microsoft.com/office/drawing/2014/main" id="{7EDF6D05-FAE8-F4E8-AAEC-E28E15A71C13}"/>
              </a:ext>
            </a:extLst>
          </p:cNvPr>
          <p:cNvSpPr>
            <a:spLocks noGrp="1"/>
          </p:cNvSpPr>
          <p:nvPr>
            <p:ph sz="half" idx="1"/>
          </p:nvPr>
        </p:nvSpPr>
        <p:spPr>
          <a:xfrm>
            <a:off x="1103312" y="1659119"/>
            <a:ext cx="8947522" cy="4333270"/>
          </a:xfrm>
        </p:spPr>
        <p:txBody>
          <a:bodyPr/>
          <a:lstStyle/>
          <a:p>
            <a:r>
              <a:rPr lang="en-US" sz="1400" b="0" i="0" u="none" strike="noStrike" baseline="0" dirty="0">
                <a:solidFill>
                  <a:srgbClr val="FFFFFF"/>
                </a:solidFill>
                <a:latin typeface="Century Gothic (Headings)"/>
              </a:rPr>
              <a:t>We can see that users who had the max recharge amount less than 200 churned more</a:t>
            </a:r>
          </a:p>
          <a:p>
            <a:endParaRPr lang="en-US" dirty="0">
              <a:latin typeface="Century Gothic (Headings)"/>
            </a:endParaRPr>
          </a:p>
        </p:txBody>
      </p:sp>
      <p:pic>
        <p:nvPicPr>
          <p:cNvPr id="6" name="Picture 5">
            <a:extLst>
              <a:ext uri="{FF2B5EF4-FFF2-40B4-BE49-F238E27FC236}">
                <a16:creationId xmlns:a16="http://schemas.microsoft.com/office/drawing/2014/main" id="{04B233A8-DE99-786B-5532-EDC20BAE552B}"/>
              </a:ext>
            </a:extLst>
          </p:cNvPr>
          <p:cNvPicPr>
            <a:picLocks noChangeAspect="1"/>
          </p:cNvPicPr>
          <p:nvPr/>
        </p:nvPicPr>
        <p:blipFill>
          <a:blip r:embed="rId2"/>
          <a:stretch>
            <a:fillRect/>
          </a:stretch>
        </p:blipFill>
        <p:spPr>
          <a:xfrm>
            <a:off x="1593505" y="2220456"/>
            <a:ext cx="8587443" cy="3894480"/>
          </a:xfrm>
          <a:prstGeom prst="rect">
            <a:avLst/>
          </a:prstGeom>
        </p:spPr>
      </p:pic>
    </p:spTree>
    <p:extLst>
      <p:ext uri="{BB962C8B-B14F-4D97-AF65-F5344CB8AC3E}">
        <p14:creationId xmlns:p14="http://schemas.microsoft.com/office/powerpoint/2010/main" val="182608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A1C-4C4E-4C0C-C993-7603CFD4BA13}"/>
              </a:ext>
            </a:extLst>
          </p:cNvPr>
          <p:cNvSpPr>
            <a:spLocks noGrp="1"/>
          </p:cNvSpPr>
          <p:nvPr>
            <p:ph type="title"/>
          </p:nvPr>
        </p:nvSpPr>
        <p:spPr/>
        <p:txBody>
          <a:bodyPr/>
          <a:lstStyle/>
          <a:p>
            <a:r>
              <a:rPr lang="en-US" dirty="0"/>
              <a:t>Multivariate Analysis</a:t>
            </a:r>
          </a:p>
        </p:txBody>
      </p:sp>
      <p:sp>
        <p:nvSpPr>
          <p:cNvPr id="3" name="Content Placeholder 2">
            <a:extLst>
              <a:ext uri="{FF2B5EF4-FFF2-40B4-BE49-F238E27FC236}">
                <a16:creationId xmlns:a16="http://schemas.microsoft.com/office/drawing/2014/main" id="{7EDF6D05-FAE8-F4E8-AAEC-E28E15A71C13}"/>
              </a:ext>
            </a:extLst>
          </p:cNvPr>
          <p:cNvSpPr>
            <a:spLocks noGrp="1"/>
          </p:cNvSpPr>
          <p:nvPr>
            <p:ph sz="half" idx="1"/>
          </p:nvPr>
        </p:nvSpPr>
        <p:spPr>
          <a:xfrm>
            <a:off x="1103311" y="1659119"/>
            <a:ext cx="9404723" cy="4333270"/>
          </a:xfrm>
        </p:spPr>
        <p:txBody>
          <a:bodyPr/>
          <a:lstStyle/>
          <a:p>
            <a:r>
              <a:rPr lang="en-US" sz="1400" b="0" i="0" u="none" strike="noStrike" baseline="0" dirty="0">
                <a:solidFill>
                  <a:srgbClr val="FFFFFF"/>
                </a:solidFill>
                <a:latin typeface="Century Gothic (Headings)"/>
              </a:rPr>
              <a:t>We can clearly see that MOU have dropped significantly for the churners in the action phase i.e. 8th month, thus hitting the revenue generated from them</a:t>
            </a:r>
          </a:p>
          <a:p>
            <a:r>
              <a:rPr lang="en-US" sz="1400" b="0" i="0" u="none" strike="noStrike" baseline="0" dirty="0">
                <a:solidFill>
                  <a:srgbClr val="FFFFFF"/>
                </a:solidFill>
                <a:latin typeface="Century Gothic (Headings)"/>
              </a:rPr>
              <a:t>It is also interesting that though the MOU is between 0-2000, the revenue is highest in that region that tells us these users had other services that were boosting the revenue</a:t>
            </a:r>
          </a:p>
          <a:p>
            <a:endParaRPr lang="en-US" dirty="0">
              <a:latin typeface="Century Gothic (Headings)"/>
            </a:endParaRPr>
          </a:p>
        </p:txBody>
      </p:sp>
      <p:pic>
        <p:nvPicPr>
          <p:cNvPr id="5" name="Picture 4">
            <a:extLst>
              <a:ext uri="{FF2B5EF4-FFF2-40B4-BE49-F238E27FC236}">
                <a16:creationId xmlns:a16="http://schemas.microsoft.com/office/drawing/2014/main" id="{70CC2372-8687-330A-B0BD-84F0E7D325D5}"/>
              </a:ext>
            </a:extLst>
          </p:cNvPr>
          <p:cNvPicPr>
            <a:picLocks noChangeAspect="1"/>
          </p:cNvPicPr>
          <p:nvPr/>
        </p:nvPicPr>
        <p:blipFill>
          <a:blip r:embed="rId2"/>
          <a:stretch>
            <a:fillRect/>
          </a:stretch>
        </p:blipFill>
        <p:spPr>
          <a:xfrm>
            <a:off x="1987742" y="3059649"/>
            <a:ext cx="7635860" cy="3502507"/>
          </a:xfrm>
          <a:prstGeom prst="rect">
            <a:avLst/>
          </a:prstGeom>
        </p:spPr>
      </p:pic>
    </p:spTree>
    <p:extLst>
      <p:ext uri="{BB962C8B-B14F-4D97-AF65-F5344CB8AC3E}">
        <p14:creationId xmlns:p14="http://schemas.microsoft.com/office/powerpoint/2010/main" val="302478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A1C-4C4E-4C0C-C993-7603CFD4BA13}"/>
              </a:ext>
            </a:extLst>
          </p:cNvPr>
          <p:cNvSpPr>
            <a:spLocks noGrp="1"/>
          </p:cNvSpPr>
          <p:nvPr>
            <p:ph type="title"/>
          </p:nvPr>
        </p:nvSpPr>
        <p:spPr/>
        <p:txBody>
          <a:bodyPr/>
          <a:lstStyle/>
          <a:p>
            <a:r>
              <a:rPr lang="en-US" dirty="0"/>
              <a:t>Multivariate Analysis Cont.</a:t>
            </a:r>
          </a:p>
        </p:txBody>
      </p:sp>
      <p:sp>
        <p:nvSpPr>
          <p:cNvPr id="3" name="Content Placeholder 2">
            <a:extLst>
              <a:ext uri="{FF2B5EF4-FFF2-40B4-BE49-F238E27FC236}">
                <a16:creationId xmlns:a16="http://schemas.microsoft.com/office/drawing/2014/main" id="{7EDF6D05-FAE8-F4E8-AAEC-E28E15A71C13}"/>
              </a:ext>
            </a:extLst>
          </p:cNvPr>
          <p:cNvSpPr>
            <a:spLocks noGrp="1"/>
          </p:cNvSpPr>
          <p:nvPr>
            <p:ph sz="half" idx="1"/>
          </p:nvPr>
        </p:nvSpPr>
        <p:spPr>
          <a:xfrm>
            <a:off x="1103311" y="1659119"/>
            <a:ext cx="9404723" cy="4333270"/>
          </a:xfrm>
        </p:spPr>
        <p:txBody>
          <a:bodyPr/>
          <a:lstStyle/>
          <a:p>
            <a:r>
              <a:rPr lang="en-US" sz="1400" dirty="0">
                <a:solidFill>
                  <a:srgbClr val="FFFFFF"/>
                </a:solidFill>
                <a:latin typeface="Century Gothic (Headings)"/>
              </a:rPr>
              <a:t>We can see that the users who were using very less amount of VBC data and yet were generating high revenue churned</a:t>
            </a:r>
          </a:p>
          <a:p>
            <a:r>
              <a:rPr lang="en-US" sz="1400" dirty="0">
                <a:solidFill>
                  <a:srgbClr val="FFFFFF"/>
                </a:solidFill>
                <a:latin typeface="Century Gothic (Headings)"/>
              </a:rPr>
              <a:t>Yet again we see that the revenue is higher towards the lesser consumption side</a:t>
            </a:r>
          </a:p>
        </p:txBody>
      </p:sp>
      <p:pic>
        <p:nvPicPr>
          <p:cNvPr id="4" name="Content Placeholder 7">
            <a:extLst>
              <a:ext uri="{FF2B5EF4-FFF2-40B4-BE49-F238E27FC236}">
                <a16:creationId xmlns:a16="http://schemas.microsoft.com/office/drawing/2014/main" id="{45D4C4AA-E4EC-F550-94FD-084E04636850}"/>
              </a:ext>
            </a:extLst>
          </p:cNvPr>
          <p:cNvPicPr>
            <a:picLocks noGrp="1" noChangeAspect="1"/>
          </p:cNvPicPr>
          <p:nvPr>
            <p:ph sz="half" idx="2"/>
          </p:nvPr>
        </p:nvPicPr>
        <p:blipFill>
          <a:blip r:embed="rId2"/>
          <a:stretch>
            <a:fillRect/>
          </a:stretch>
        </p:blipFill>
        <p:spPr>
          <a:xfrm>
            <a:off x="1706628" y="2792647"/>
            <a:ext cx="8238650" cy="3818593"/>
          </a:xfrm>
        </p:spPr>
      </p:pic>
    </p:spTree>
    <p:extLst>
      <p:ext uri="{BB962C8B-B14F-4D97-AF65-F5344CB8AC3E}">
        <p14:creationId xmlns:p14="http://schemas.microsoft.com/office/powerpoint/2010/main" val="327233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A1C-4C4E-4C0C-C993-7603CFD4BA13}"/>
              </a:ext>
            </a:extLst>
          </p:cNvPr>
          <p:cNvSpPr>
            <a:spLocks noGrp="1"/>
          </p:cNvSpPr>
          <p:nvPr>
            <p:ph type="title"/>
          </p:nvPr>
        </p:nvSpPr>
        <p:spPr/>
        <p:txBody>
          <a:bodyPr/>
          <a:lstStyle/>
          <a:p>
            <a:r>
              <a:rPr lang="en-US" dirty="0"/>
              <a:t>Multivariate Analysis Cont.</a:t>
            </a:r>
          </a:p>
        </p:txBody>
      </p:sp>
      <p:sp>
        <p:nvSpPr>
          <p:cNvPr id="3" name="Content Placeholder 2">
            <a:extLst>
              <a:ext uri="{FF2B5EF4-FFF2-40B4-BE49-F238E27FC236}">
                <a16:creationId xmlns:a16="http://schemas.microsoft.com/office/drawing/2014/main" id="{7EDF6D05-FAE8-F4E8-AAEC-E28E15A71C13}"/>
              </a:ext>
            </a:extLst>
          </p:cNvPr>
          <p:cNvSpPr>
            <a:spLocks noGrp="1"/>
          </p:cNvSpPr>
          <p:nvPr>
            <p:ph sz="half" idx="1"/>
          </p:nvPr>
        </p:nvSpPr>
        <p:spPr>
          <a:xfrm>
            <a:off x="1018996" y="1432875"/>
            <a:ext cx="9404723" cy="4333270"/>
          </a:xfrm>
        </p:spPr>
        <p:txBody>
          <a:bodyPr/>
          <a:lstStyle/>
          <a:p>
            <a:r>
              <a:rPr lang="en-US" sz="1400" dirty="0">
                <a:solidFill>
                  <a:srgbClr val="FFFFFF"/>
                </a:solidFill>
                <a:latin typeface="Century Gothic (Headings)"/>
              </a:rPr>
              <a:t>Users who were recharging with high amounts were using the service for local uses less as compared to user who did lesser amounts of recharge</a:t>
            </a:r>
          </a:p>
          <a:p>
            <a:r>
              <a:rPr lang="en-US" sz="1400" dirty="0">
                <a:solidFill>
                  <a:srgbClr val="FFFFFF"/>
                </a:solidFill>
                <a:latin typeface="Century Gothic (Headings)"/>
              </a:rPr>
              <a:t>Intuitively people whose max recharge amount as well as local out going were very less even in the good phase churned more</a:t>
            </a:r>
          </a:p>
        </p:txBody>
      </p:sp>
      <p:pic>
        <p:nvPicPr>
          <p:cNvPr id="8" name="Picture 7">
            <a:extLst>
              <a:ext uri="{FF2B5EF4-FFF2-40B4-BE49-F238E27FC236}">
                <a16:creationId xmlns:a16="http://schemas.microsoft.com/office/drawing/2014/main" id="{C9B26B79-AB96-B228-3FFA-7C76584DAEE4}"/>
              </a:ext>
            </a:extLst>
          </p:cNvPr>
          <p:cNvPicPr>
            <a:picLocks noChangeAspect="1"/>
          </p:cNvPicPr>
          <p:nvPr/>
        </p:nvPicPr>
        <p:blipFill>
          <a:blip r:embed="rId2"/>
          <a:stretch>
            <a:fillRect/>
          </a:stretch>
        </p:blipFill>
        <p:spPr>
          <a:xfrm>
            <a:off x="1542037" y="2728212"/>
            <a:ext cx="8601204" cy="3934514"/>
          </a:xfrm>
          <a:prstGeom prst="rect">
            <a:avLst/>
          </a:prstGeom>
        </p:spPr>
      </p:pic>
    </p:spTree>
    <p:extLst>
      <p:ext uri="{BB962C8B-B14F-4D97-AF65-F5344CB8AC3E}">
        <p14:creationId xmlns:p14="http://schemas.microsoft.com/office/powerpoint/2010/main" val="247833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A1C-4C4E-4C0C-C993-7603CFD4BA13}"/>
              </a:ext>
            </a:extLst>
          </p:cNvPr>
          <p:cNvSpPr>
            <a:spLocks noGrp="1"/>
          </p:cNvSpPr>
          <p:nvPr>
            <p:ph type="title"/>
          </p:nvPr>
        </p:nvSpPr>
        <p:spPr/>
        <p:txBody>
          <a:bodyPr/>
          <a:lstStyle/>
          <a:p>
            <a:r>
              <a:rPr lang="en-US" dirty="0"/>
              <a:t>Handling Class Imbalance</a:t>
            </a:r>
          </a:p>
        </p:txBody>
      </p:sp>
      <p:pic>
        <p:nvPicPr>
          <p:cNvPr id="7" name="Picture 6">
            <a:extLst>
              <a:ext uri="{FF2B5EF4-FFF2-40B4-BE49-F238E27FC236}">
                <a16:creationId xmlns:a16="http://schemas.microsoft.com/office/drawing/2014/main" id="{4A2EC67D-4252-D32B-2873-676AF5F82D0C}"/>
              </a:ext>
            </a:extLst>
          </p:cNvPr>
          <p:cNvPicPr>
            <a:picLocks noChangeAspect="1"/>
          </p:cNvPicPr>
          <p:nvPr/>
        </p:nvPicPr>
        <p:blipFill>
          <a:blip r:embed="rId2"/>
          <a:stretch>
            <a:fillRect/>
          </a:stretch>
        </p:blipFill>
        <p:spPr>
          <a:xfrm>
            <a:off x="4145111" y="1432875"/>
            <a:ext cx="3901778" cy="5197290"/>
          </a:xfrm>
          <a:prstGeom prst="rect">
            <a:avLst/>
          </a:prstGeom>
        </p:spPr>
      </p:pic>
    </p:spTree>
    <p:extLst>
      <p:ext uri="{BB962C8B-B14F-4D97-AF65-F5344CB8AC3E}">
        <p14:creationId xmlns:p14="http://schemas.microsoft.com/office/powerpoint/2010/main" val="3417781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TotalTime>
  <Words>822</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Nova</vt:lpstr>
      <vt:lpstr>Century Gothic</vt:lpstr>
      <vt:lpstr>Century Gothic (Headings)</vt:lpstr>
      <vt:lpstr>Wingdings 3</vt:lpstr>
      <vt:lpstr>Ion</vt:lpstr>
      <vt:lpstr>Telecom Churn Case Study</vt:lpstr>
      <vt:lpstr>Agenda</vt:lpstr>
      <vt:lpstr>PowerPoint Presentation</vt:lpstr>
      <vt:lpstr>Methodology</vt:lpstr>
      <vt:lpstr>Univariate Analysis</vt:lpstr>
      <vt:lpstr>Multivariate Analysis</vt:lpstr>
      <vt:lpstr>Multivariate Analysis Cont.</vt:lpstr>
      <vt:lpstr>Multivariate Analysis Cont.</vt:lpstr>
      <vt:lpstr>Handling Class Imbalance</vt:lpstr>
      <vt:lpstr>Model Building</vt:lpstr>
      <vt:lpstr>Interpretation</vt:lpstr>
      <vt:lpstr>Final Model</vt:lpstr>
      <vt:lpstr>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Rakesh Verma</dc:creator>
  <cp:lastModifiedBy>Rakesh Verma</cp:lastModifiedBy>
  <cp:revision>2</cp:revision>
  <dcterms:created xsi:type="dcterms:W3CDTF">2024-05-28T04:43:09Z</dcterms:created>
  <dcterms:modified xsi:type="dcterms:W3CDTF">2024-05-28T05:12:36Z</dcterms:modified>
</cp:coreProperties>
</file>