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6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7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8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9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90" r:id="rId4"/>
    <p:sldId id="300" r:id="rId5"/>
    <p:sldId id="260" r:id="rId6"/>
    <p:sldId id="291" r:id="rId7"/>
    <p:sldId id="292" r:id="rId8"/>
    <p:sldId id="293" r:id="rId9"/>
    <p:sldId id="294" r:id="rId10"/>
    <p:sldId id="261" r:id="rId11"/>
    <p:sldId id="262" r:id="rId12"/>
    <p:sldId id="308" r:id="rId13"/>
    <p:sldId id="309" r:id="rId14"/>
    <p:sldId id="310" r:id="rId15"/>
    <p:sldId id="257" r:id="rId16"/>
    <p:sldId id="295" r:id="rId17"/>
    <p:sldId id="264" r:id="rId18"/>
    <p:sldId id="265" r:id="rId19"/>
    <p:sldId id="266" r:id="rId20"/>
    <p:sldId id="269" r:id="rId21"/>
    <p:sldId id="267" r:id="rId22"/>
    <p:sldId id="312" r:id="rId23"/>
    <p:sldId id="313" r:id="rId24"/>
    <p:sldId id="314" r:id="rId25"/>
    <p:sldId id="315" r:id="rId26"/>
    <p:sldId id="316" r:id="rId27"/>
    <p:sldId id="317" r:id="rId28"/>
    <p:sldId id="268" r:id="rId29"/>
    <p:sldId id="318" r:id="rId30"/>
    <p:sldId id="319" r:id="rId31"/>
    <p:sldId id="270" r:id="rId32"/>
    <p:sldId id="301" r:id="rId33"/>
    <p:sldId id="302" r:id="rId34"/>
    <p:sldId id="296" r:id="rId35"/>
    <p:sldId id="271" r:id="rId36"/>
    <p:sldId id="272" r:id="rId37"/>
    <p:sldId id="273" r:id="rId38"/>
    <p:sldId id="320" r:id="rId39"/>
    <p:sldId id="321" r:id="rId40"/>
    <p:sldId id="274" r:id="rId41"/>
    <p:sldId id="275" r:id="rId42"/>
    <p:sldId id="297" r:id="rId43"/>
    <p:sldId id="324" r:id="rId44"/>
    <p:sldId id="279" r:id="rId45"/>
    <p:sldId id="276" r:id="rId46"/>
    <p:sldId id="277" r:id="rId47"/>
    <p:sldId id="333" r:id="rId48"/>
    <p:sldId id="323" r:id="rId49"/>
    <p:sldId id="332" r:id="rId50"/>
    <p:sldId id="325" r:id="rId51"/>
    <p:sldId id="283" r:id="rId52"/>
    <p:sldId id="284" r:id="rId53"/>
    <p:sldId id="304" r:id="rId54"/>
    <p:sldId id="303" r:id="rId55"/>
    <p:sldId id="282" r:id="rId56"/>
    <p:sldId id="307" r:id="rId57"/>
    <p:sldId id="285" r:id="rId58"/>
    <p:sldId id="305" r:id="rId59"/>
    <p:sldId id="306" r:id="rId60"/>
    <p:sldId id="286" r:id="rId61"/>
    <p:sldId id="287" r:id="rId62"/>
    <p:sldId id="326" r:id="rId63"/>
    <p:sldId id="288" r:id="rId64"/>
    <p:sldId id="289" r:id="rId65"/>
    <p:sldId id="327" r:id="rId66"/>
    <p:sldId id="328" r:id="rId67"/>
    <p:sldId id="329" r:id="rId68"/>
    <p:sldId id="330" r:id="rId69"/>
    <p:sldId id="331" r:id="rId70"/>
    <p:sldId id="298" r:id="rId71"/>
    <p:sldId id="299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/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/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/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/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/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/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/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/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/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/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/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/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/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/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/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/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/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/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/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/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/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/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/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/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/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/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/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/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/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/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/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/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/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/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/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/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/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/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/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</dgm:ptLst>
  <dgm:cxnLst>
    <dgm:cxn modelId="{12F2BD7C-8D2E-4761-A436-2C8C746FC2C5}" type="presOf" srcId="{45BCFB4E-691C-4D68-8353-59A282A2F607}" destId="{95316CFC-F512-4168-8A01-70AC9406D72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/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/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5255DB97-EE79-4A29-8222-7F80CDCD8D7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49E7D8-03A6-42A3-BD87-2AD29798FF0D}">
      <dgm:prSet phldrT="[Text]"/>
      <dgm:spPr/>
      <dgm:t>
        <a:bodyPr/>
        <a:lstStyle/>
        <a:p>
          <a:r>
            <a:rPr lang="en-US" b="1" dirty="0" smtClean="0"/>
            <a:t>New trip arrives</a:t>
          </a:r>
          <a:endParaRPr lang="en-US" b="1" dirty="0"/>
        </a:p>
      </dgm:t>
    </dgm:pt>
    <dgm:pt modelId="{4655F52B-0A10-4127-BCD3-A36E50A61127}" type="parTrans" cxnId="{A3E7D393-C226-487B-8F73-0CE63A85AAE1}">
      <dgm:prSet/>
      <dgm:spPr/>
      <dgm:t>
        <a:bodyPr/>
        <a:lstStyle/>
        <a:p>
          <a:endParaRPr lang="en-US"/>
        </a:p>
      </dgm:t>
    </dgm:pt>
    <dgm:pt modelId="{7DF2283A-96CE-4993-941A-5E0201616A9A}" type="sibTrans" cxnId="{A3E7D393-C226-487B-8F73-0CE63A85AAE1}">
      <dgm:prSet/>
      <dgm:spPr/>
      <dgm:t>
        <a:bodyPr/>
        <a:lstStyle/>
        <a:p>
          <a:endParaRPr lang="en-US"/>
        </a:p>
      </dgm:t>
    </dgm:pt>
    <dgm:pt modelId="{BBC82F27-1D96-43AA-A4A2-D7FCA9E6087E}">
      <dgm:prSet phldrT="[Text]"/>
      <dgm:spPr/>
      <dgm:t>
        <a:bodyPr/>
        <a:lstStyle/>
        <a:p>
          <a:r>
            <a:rPr lang="en-US" dirty="0" smtClean="0"/>
            <a:t>System computes the required parameters</a:t>
          </a:r>
          <a:endParaRPr lang="en-US" dirty="0"/>
        </a:p>
      </dgm:t>
    </dgm:pt>
    <dgm:pt modelId="{AA6B9E01-05BE-4754-94DF-C3F24165D409}" type="parTrans" cxnId="{CD50248F-BDE7-4572-A06B-895B04B37A28}">
      <dgm:prSet/>
      <dgm:spPr/>
      <dgm:t>
        <a:bodyPr/>
        <a:lstStyle/>
        <a:p>
          <a:endParaRPr lang="en-US"/>
        </a:p>
      </dgm:t>
    </dgm:pt>
    <dgm:pt modelId="{24894211-F848-4CDE-8C1C-A6E69B85125C}" type="sibTrans" cxnId="{CD50248F-BDE7-4572-A06B-895B04B37A28}">
      <dgm:prSet/>
      <dgm:spPr/>
      <dgm:t>
        <a:bodyPr/>
        <a:lstStyle/>
        <a:p>
          <a:endParaRPr lang="en-US"/>
        </a:p>
      </dgm:t>
    </dgm:pt>
    <dgm:pt modelId="{58B32B14-9E92-456F-8C4A-CC87F0778CA8}">
      <dgm:prSet phldrT="[Text]"/>
      <dgm:spPr/>
      <dgm:t>
        <a:bodyPr/>
        <a:lstStyle/>
        <a:p>
          <a:r>
            <a:rPr lang="en-US" dirty="0" smtClean="0"/>
            <a:t>Compute Driver Stress</a:t>
          </a:r>
          <a:endParaRPr lang="en-US" dirty="0"/>
        </a:p>
      </dgm:t>
    </dgm:pt>
    <dgm:pt modelId="{BCE1D409-6A65-475F-AD26-0D597D7D6A32}" type="sibTrans" cxnId="{F2E19D74-171D-4BFD-AC1A-0126EF05B542}">
      <dgm:prSet/>
      <dgm:spPr/>
      <dgm:t>
        <a:bodyPr/>
        <a:lstStyle/>
        <a:p>
          <a:endParaRPr lang="en-US"/>
        </a:p>
      </dgm:t>
    </dgm:pt>
    <dgm:pt modelId="{FD7F28D8-6F1F-4F71-B34B-810926B9AF63}" type="parTrans" cxnId="{F2E19D74-171D-4BFD-AC1A-0126EF05B542}">
      <dgm:prSet/>
      <dgm:spPr/>
      <dgm:t>
        <a:bodyPr/>
        <a:lstStyle/>
        <a:p>
          <a:endParaRPr lang="en-US"/>
        </a:p>
      </dgm:t>
    </dgm:pt>
    <dgm:pt modelId="{C8AD7136-8FA6-43D5-9B9C-77649FCB4C10}">
      <dgm:prSet phldrT="[Text]"/>
      <dgm:spPr/>
      <dgm:t>
        <a:bodyPr/>
        <a:lstStyle/>
        <a:p>
          <a:r>
            <a:rPr lang="en-US" dirty="0" smtClean="0"/>
            <a:t>Use the historical and current trip information in the Stress Model</a:t>
          </a:r>
          <a:endParaRPr lang="en-US" dirty="0"/>
        </a:p>
      </dgm:t>
    </dgm:pt>
    <dgm:pt modelId="{5E062E44-CF8D-4130-A6AE-E63CFB62A180}" type="sibTrans" cxnId="{71F61B24-2F05-4465-8C16-4032DD58E474}">
      <dgm:prSet/>
      <dgm:spPr/>
      <dgm:t>
        <a:bodyPr/>
        <a:lstStyle/>
        <a:p>
          <a:endParaRPr lang="en-US"/>
        </a:p>
      </dgm:t>
    </dgm:pt>
    <dgm:pt modelId="{F8FA23CB-1C7B-455B-9409-B0C417DC23EB}" type="parTrans" cxnId="{71F61B24-2F05-4465-8C16-4032DD58E474}">
      <dgm:prSet/>
      <dgm:spPr/>
      <dgm:t>
        <a:bodyPr/>
        <a:lstStyle/>
        <a:p>
          <a:endParaRPr lang="en-US"/>
        </a:p>
      </dgm:t>
    </dgm:pt>
    <dgm:pt modelId="{23506A67-CAA3-446C-8F2A-61DACA83B9AD}">
      <dgm:prSet phldrT="[Text]"/>
      <dgm:spPr/>
      <dgm:t>
        <a:bodyPr/>
        <a:lstStyle/>
        <a:p>
          <a:r>
            <a:rPr lang="en-US" dirty="0" smtClean="0"/>
            <a:t>Estimate Driving Score</a:t>
          </a:r>
          <a:endParaRPr lang="en-US" dirty="0"/>
        </a:p>
      </dgm:t>
    </dgm:pt>
    <dgm:pt modelId="{B95A6FED-78DB-4733-8D40-8A9EE0CC0ED1}" type="sibTrans" cxnId="{02D7B927-D4A9-4DF9-A346-2E9F15FDFCAC}">
      <dgm:prSet/>
      <dgm:spPr/>
      <dgm:t>
        <a:bodyPr/>
        <a:lstStyle/>
        <a:p>
          <a:endParaRPr lang="en-US"/>
        </a:p>
      </dgm:t>
    </dgm:pt>
    <dgm:pt modelId="{64D2A977-255F-4024-B17E-9246873FFB91}" type="parTrans" cxnId="{02D7B927-D4A9-4DF9-A346-2E9F15FDFCAC}">
      <dgm:prSet/>
      <dgm:spPr/>
      <dgm:t>
        <a:bodyPr/>
        <a:lstStyle/>
        <a:p>
          <a:endParaRPr lang="en-US"/>
        </a:p>
      </dgm:t>
    </dgm:pt>
    <dgm:pt modelId="{0022B51C-C759-4F91-B491-F8301619F289}">
      <dgm:prSet phldrT="[Text]"/>
      <dgm:spPr/>
      <dgm:t>
        <a:bodyPr/>
        <a:lstStyle/>
        <a:p>
          <a:r>
            <a:rPr lang="en-US" dirty="0" smtClean="0"/>
            <a:t>Use the prediction model to estimate the driving score if the next trip is accepted.</a:t>
          </a:r>
          <a:endParaRPr lang="en-US" dirty="0"/>
        </a:p>
      </dgm:t>
    </dgm:pt>
    <dgm:pt modelId="{6DEDEC94-CADD-4F58-9CDC-A3DBD801BD67}" type="sibTrans" cxnId="{C4C28FF1-2195-4D8D-9A0D-DFE0D2068CB8}">
      <dgm:prSet/>
      <dgm:spPr/>
      <dgm:t>
        <a:bodyPr/>
        <a:lstStyle/>
        <a:p>
          <a:endParaRPr lang="en-US"/>
        </a:p>
      </dgm:t>
    </dgm:pt>
    <dgm:pt modelId="{0E709620-AC51-458A-B981-B7F07FFAD332}" type="parTrans" cxnId="{C4C28FF1-2195-4D8D-9A0D-DFE0D2068CB8}">
      <dgm:prSet/>
      <dgm:spPr/>
      <dgm:t>
        <a:bodyPr/>
        <a:lstStyle/>
        <a:p>
          <a:endParaRPr lang="en-US"/>
        </a:p>
      </dgm:t>
    </dgm:pt>
    <dgm:pt modelId="{A16BF1DB-12E5-4432-89BE-21F5E615255C}">
      <dgm:prSet phldrT="[Text]"/>
      <dgm:spPr/>
      <dgm:t>
        <a:bodyPr/>
        <a:lstStyle/>
        <a:p>
          <a:r>
            <a:rPr lang="en-US" dirty="0" smtClean="0"/>
            <a:t>Compare with a pre-set threshold</a:t>
          </a:r>
          <a:endParaRPr lang="en-US" dirty="0"/>
        </a:p>
      </dgm:t>
    </dgm:pt>
    <dgm:pt modelId="{AA451E22-D9DF-4AF2-BA10-65BFD11FA56D}" type="sibTrans" cxnId="{51BA1CFC-1E4D-4872-8C18-4450CFAF0396}">
      <dgm:prSet/>
      <dgm:spPr/>
      <dgm:t>
        <a:bodyPr/>
        <a:lstStyle/>
        <a:p>
          <a:endParaRPr lang="en-US"/>
        </a:p>
      </dgm:t>
    </dgm:pt>
    <dgm:pt modelId="{A7B38CE6-2E0F-4799-959C-87653365CE23}" type="parTrans" cxnId="{51BA1CFC-1E4D-4872-8C18-4450CFAF0396}">
      <dgm:prSet/>
      <dgm:spPr/>
      <dgm:t>
        <a:bodyPr/>
        <a:lstStyle/>
        <a:p>
          <a:endParaRPr lang="en-US"/>
        </a:p>
      </dgm:t>
    </dgm:pt>
    <dgm:pt modelId="{8CF6147D-7EE5-4C62-8166-FFEEAB85A9A5}">
      <dgm:prSet phldrT="[Text]"/>
      <dgm:spPr/>
      <dgm:t>
        <a:bodyPr/>
        <a:lstStyle/>
        <a:p>
          <a:r>
            <a:rPr lang="en-US" dirty="0" smtClean="0"/>
            <a:t>If the predicted Driving score is above a configurable threshold, ask the driver not to take the trip</a:t>
          </a:r>
          <a:endParaRPr lang="en-US" dirty="0"/>
        </a:p>
      </dgm:t>
    </dgm:pt>
    <dgm:pt modelId="{0A752163-DDAD-457C-A326-F2A7D799C9EB}" type="sibTrans" cxnId="{CF68FC45-6E04-445A-971C-3497968BD955}">
      <dgm:prSet/>
      <dgm:spPr/>
      <dgm:t>
        <a:bodyPr/>
        <a:lstStyle/>
        <a:p>
          <a:endParaRPr lang="en-US"/>
        </a:p>
      </dgm:t>
    </dgm:pt>
    <dgm:pt modelId="{E96903AB-7865-49D8-8B70-ED67301C576B}" type="parTrans" cxnId="{CF68FC45-6E04-445A-971C-3497968BD955}">
      <dgm:prSet/>
      <dgm:spPr/>
      <dgm:t>
        <a:bodyPr/>
        <a:lstStyle/>
        <a:p>
          <a:endParaRPr lang="en-US"/>
        </a:p>
      </dgm:t>
    </dgm:pt>
    <dgm:pt modelId="{FFF222F9-DECD-499C-A5F6-267D6C849A20}" type="pres">
      <dgm:prSet presAssocID="{5255DB97-EE79-4A29-8222-7F80CDCD8D7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92127B-A255-4066-AE86-419CBA9D7F89}" type="pres">
      <dgm:prSet presAssocID="{5255DB97-EE79-4A29-8222-7F80CDCD8D7E}" presName="arrow" presStyleLbl="bgShp" presStyleIdx="0" presStyleCnt="1"/>
      <dgm:spPr/>
    </dgm:pt>
    <dgm:pt modelId="{8D74D90D-3B00-4232-A714-CC92E6B9B2D9}" type="pres">
      <dgm:prSet presAssocID="{5255DB97-EE79-4A29-8222-7F80CDCD8D7E}" presName="points" presStyleCnt="0"/>
      <dgm:spPr/>
    </dgm:pt>
    <dgm:pt modelId="{68214164-2617-487B-8A46-15320B2AEBAB}" type="pres">
      <dgm:prSet presAssocID="{5A49E7D8-03A6-42A3-BD87-2AD29798FF0D}" presName="compositeA" presStyleCnt="0"/>
      <dgm:spPr/>
    </dgm:pt>
    <dgm:pt modelId="{754FD0A6-FE95-4B41-9CE3-E8FE031E0A56}" type="pres">
      <dgm:prSet presAssocID="{5A49E7D8-03A6-42A3-BD87-2AD29798FF0D}" presName="textA" presStyleLbl="revTx" presStyleIdx="0" presStyleCnt="4" custLinFactNeighborY="54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8A5E0-D9A1-431B-8FA8-96012D4CF973}" type="pres">
      <dgm:prSet presAssocID="{5A49E7D8-03A6-42A3-BD87-2AD29798FF0D}" presName="circleA" presStyleLbl="node1" presStyleIdx="0" presStyleCnt="4"/>
      <dgm:spPr/>
    </dgm:pt>
    <dgm:pt modelId="{793840A9-46C0-4CFD-A053-9B1D45CE294C}" type="pres">
      <dgm:prSet presAssocID="{5A49E7D8-03A6-42A3-BD87-2AD29798FF0D}" presName="spaceA" presStyleCnt="0"/>
      <dgm:spPr/>
    </dgm:pt>
    <dgm:pt modelId="{416774B6-DF92-47F9-B37F-EEA82139D557}" type="pres">
      <dgm:prSet presAssocID="{7DF2283A-96CE-4993-941A-5E0201616A9A}" presName="space" presStyleCnt="0"/>
      <dgm:spPr/>
    </dgm:pt>
    <dgm:pt modelId="{637887D6-B8A8-4D0E-85F6-827275C6D542}" type="pres">
      <dgm:prSet presAssocID="{58B32B14-9E92-456F-8C4A-CC87F0778CA8}" presName="compositeB" presStyleCnt="0"/>
      <dgm:spPr/>
    </dgm:pt>
    <dgm:pt modelId="{F0673263-167F-488D-9F34-E4AE22C72985}" type="pres">
      <dgm:prSet presAssocID="{58B32B14-9E92-456F-8C4A-CC87F0778CA8}" presName="textB" presStyleLbl="revTx" presStyleIdx="1" presStyleCnt="4" custLinFactY="-19125" custLinFactNeighborX="-98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C18D33-37A8-4BD0-9CF1-B46DE29BA919}" type="pres">
      <dgm:prSet presAssocID="{58B32B14-9E92-456F-8C4A-CC87F0778CA8}" presName="circleB" presStyleLbl="node1" presStyleIdx="1" presStyleCnt="4"/>
      <dgm:spPr/>
    </dgm:pt>
    <dgm:pt modelId="{04C23AB3-C4C5-48DA-8969-6CC1D0C3EE0C}" type="pres">
      <dgm:prSet presAssocID="{58B32B14-9E92-456F-8C4A-CC87F0778CA8}" presName="spaceB" presStyleCnt="0"/>
      <dgm:spPr/>
    </dgm:pt>
    <dgm:pt modelId="{6E6EF089-9310-447B-AE8F-2548DC07D89E}" type="pres">
      <dgm:prSet presAssocID="{BCE1D409-6A65-475F-AD26-0D597D7D6A32}" presName="space" presStyleCnt="0"/>
      <dgm:spPr/>
    </dgm:pt>
    <dgm:pt modelId="{53E64E37-4244-40F5-A029-BD60E2D9E83A}" type="pres">
      <dgm:prSet presAssocID="{23506A67-CAA3-446C-8F2A-61DACA83B9AD}" presName="compositeA" presStyleCnt="0"/>
      <dgm:spPr/>
    </dgm:pt>
    <dgm:pt modelId="{7A5EEF50-A834-4885-B723-D7354F23EA6F}" type="pres">
      <dgm:prSet presAssocID="{23506A67-CAA3-446C-8F2A-61DACA83B9AD}" presName="textA" presStyleLbl="revTx" presStyleIdx="2" presStyleCnt="4" custLinFactNeighborY="6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E8F38B-7BB0-405C-9A71-F4B4D9EB88A8}" type="pres">
      <dgm:prSet presAssocID="{23506A67-CAA3-446C-8F2A-61DACA83B9AD}" presName="circleA" presStyleLbl="node1" presStyleIdx="2" presStyleCnt="4"/>
      <dgm:spPr/>
    </dgm:pt>
    <dgm:pt modelId="{640D80D1-3957-4BF3-BFA4-A67B1ECA9BB5}" type="pres">
      <dgm:prSet presAssocID="{23506A67-CAA3-446C-8F2A-61DACA83B9AD}" presName="spaceA" presStyleCnt="0"/>
      <dgm:spPr/>
    </dgm:pt>
    <dgm:pt modelId="{D1B3835D-556D-4695-9922-360E28A69D08}" type="pres">
      <dgm:prSet presAssocID="{B95A6FED-78DB-4733-8D40-8A9EE0CC0ED1}" presName="space" presStyleCnt="0"/>
      <dgm:spPr/>
    </dgm:pt>
    <dgm:pt modelId="{A2E6BBC6-7E76-4663-A011-921EAF89AE52}" type="pres">
      <dgm:prSet presAssocID="{A16BF1DB-12E5-4432-89BE-21F5E615255C}" presName="compositeB" presStyleCnt="0"/>
      <dgm:spPr/>
    </dgm:pt>
    <dgm:pt modelId="{13608CCA-257D-4F1E-94A7-29CFE4D1C726}" type="pres">
      <dgm:prSet presAssocID="{A16BF1DB-12E5-4432-89BE-21F5E615255C}" presName="textB" presStyleLbl="revTx" presStyleIdx="3" presStyleCnt="4" custLinFactY="-35191" custLinFactNeighborX="2959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DF4B4-C696-4903-8205-044EA47F275A}" type="pres">
      <dgm:prSet presAssocID="{A16BF1DB-12E5-4432-89BE-21F5E615255C}" presName="circleB" presStyleLbl="node1" presStyleIdx="3" presStyleCnt="4"/>
      <dgm:spPr/>
    </dgm:pt>
    <dgm:pt modelId="{25C0A122-C271-4797-A433-E09AE909E3AA}" type="pres">
      <dgm:prSet presAssocID="{A16BF1DB-12E5-4432-89BE-21F5E615255C}" presName="spaceB" presStyleCnt="0"/>
      <dgm:spPr/>
    </dgm:pt>
  </dgm:ptLst>
  <dgm:cxnLst>
    <dgm:cxn modelId="{A7A1565A-AFAA-476D-A4FA-74BBDE5A0322}" type="presOf" srcId="{0022B51C-C759-4F91-B491-F8301619F289}" destId="{7A5EEF50-A834-4885-B723-D7354F23EA6F}" srcOrd="0" destOrd="1" presId="urn:microsoft.com/office/officeart/2005/8/layout/hProcess11"/>
    <dgm:cxn modelId="{CF68FC45-6E04-445A-971C-3497968BD955}" srcId="{A16BF1DB-12E5-4432-89BE-21F5E615255C}" destId="{8CF6147D-7EE5-4C62-8166-FFEEAB85A9A5}" srcOrd="0" destOrd="0" parTransId="{E96903AB-7865-49D8-8B70-ED67301C576B}" sibTransId="{0A752163-DDAD-457C-A326-F2A7D799C9EB}"/>
    <dgm:cxn modelId="{48D4F890-E674-4B76-A01A-A7D1F3203EEA}" type="presOf" srcId="{5A49E7D8-03A6-42A3-BD87-2AD29798FF0D}" destId="{754FD0A6-FE95-4B41-9CE3-E8FE031E0A56}" srcOrd="0" destOrd="0" presId="urn:microsoft.com/office/officeart/2005/8/layout/hProcess11"/>
    <dgm:cxn modelId="{D0D1D0DE-BA7F-4FB2-907C-AE810A4A401C}" type="presOf" srcId="{58B32B14-9E92-456F-8C4A-CC87F0778CA8}" destId="{F0673263-167F-488D-9F34-E4AE22C72985}" srcOrd="0" destOrd="0" presId="urn:microsoft.com/office/officeart/2005/8/layout/hProcess11"/>
    <dgm:cxn modelId="{594A6067-EC49-4925-B62E-35014E50AF5A}" type="presOf" srcId="{C8AD7136-8FA6-43D5-9B9C-77649FCB4C10}" destId="{F0673263-167F-488D-9F34-E4AE22C72985}" srcOrd="0" destOrd="1" presId="urn:microsoft.com/office/officeart/2005/8/layout/hProcess11"/>
    <dgm:cxn modelId="{F2E19D74-171D-4BFD-AC1A-0126EF05B542}" srcId="{5255DB97-EE79-4A29-8222-7F80CDCD8D7E}" destId="{58B32B14-9E92-456F-8C4A-CC87F0778CA8}" srcOrd="1" destOrd="0" parTransId="{FD7F28D8-6F1F-4F71-B34B-810926B9AF63}" sibTransId="{BCE1D409-6A65-475F-AD26-0D597D7D6A32}"/>
    <dgm:cxn modelId="{285581A6-DFF3-44C2-9511-9C62B7B419E5}" type="presOf" srcId="{23506A67-CAA3-446C-8F2A-61DACA83B9AD}" destId="{7A5EEF50-A834-4885-B723-D7354F23EA6F}" srcOrd="0" destOrd="0" presId="urn:microsoft.com/office/officeart/2005/8/layout/hProcess11"/>
    <dgm:cxn modelId="{E717A29F-A493-45A9-86C6-C6CA5DFF8C9D}" type="presOf" srcId="{8CF6147D-7EE5-4C62-8166-FFEEAB85A9A5}" destId="{13608CCA-257D-4F1E-94A7-29CFE4D1C726}" srcOrd="0" destOrd="1" presId="urn:microsoft.com/office/officeart/2005/8/layout/hProcess11"/>
    <dgm:cxn modelId="{71F61B24-2F05-4465-8C16-4032DD58E474}" srcId="{58B32B14-9E92-456F-8C4A-CC87F0778CA8}" destId="{C8AD7136-8FA6-43D5-9B9C-77649FCB4C10}" srcOrd="0" destOrd="0" parTransId="{F8FA23CB-1C7B-455B-9409-B0C417DC23EB}" sibTransId="{5E062E44-CF8D-4130-A6AE-E63CFB62A180}"/>
    <dgm:cxn modelId="{3401C8BB-FD81-4A9A-BD42-6D469570B57A}" type="presOf" srcId="{A16BF1DB-12E5-4432-89BE-21F5E615255C}" destId="{13608CCA-257D-4F1E-94A7-29CFE4D1C726}" srcOrd="0" destOrd="0" presId="urn:microsoft.com/office/officeart/2005/8/layout/hProcess11"/>
    <dgm:cxn modelId="{C4C28FF1-2195-4D8D-9A0D-DFE0D2068CB8}" srcId="{23506A67-CAA3-446C-8F2A-61DACA83B9AD}" destId="{0022B51C-C759-4F91-B491-F8301619F289}" srcOrd="0" destOrd="0" parTransId="{0E709620-AC51-458A-B981-B7F07FFAD332}" sibTransId="{6DEDEC94-CADD-4F58-9CDC-A3DBD801BD67}"/>
    <dgm:cxn modelId="{597C2914-4DBF-4995-9138-68802810DBA0}" type="presOf" srcId="{BBC82F27-1D96-43AA-A4A2-D7FCA9E6087E}" destId="{754FD0A6-FE95-4B41-9CE3-E8FE031E0A56}" srcOrd="0" destOrd="1" presId="urn:microsoft.com/office/officeart/2005/8/layout/hProcess11"/>
    <dgm:cxn modelId="{A3E7D393-C226-487B-8F73-0CE63A85AAE1}" srcId="{5255DB97-EE79-4A29-8222-7F80CDCD8D7E}" destId="{5A49E7D8-03A6-42A3-BD87-2AD29798FF0D}" srcOrd="0" destOrd="0" parTransId="{4655F52B-0A10-4127-BCD3-A36E50A61127}" sibTransId="{7DF2283A-96CE-4993-941A-5E0201616A9A}"/>
    <dgm:cxn modelId="{51BA1CFC-1E4D-4872-8C18-4450CFAF0396}" srcId="{5255DB97-EE79-4A29-8222-7F80CDCD8D7E}" destId="{A16BF1DB-12E5-4432-89BE-21F5E615255C}" srcOrd="3" destOrd="0" parTransId="{A7B38CE6-2E0F-4799-959C-87653365CE23}" sibTransId="{AA451E22-D9DF-4AF2-BA10-65BFD11FA56D}"/>
    <dgm:cxn modelId="{02D7B927-D4A9-4DF9-A346-2E9F15FDFCAC}" srcId="{5255DB97-EE79-4A29-8222-7F80CDCD8D7E}" destId="{23506A67-CAA3-446C-8F2A-61DACA83B9AD}" srcOrd="2" destOrd="0" parTransId="{64D2A977-255F-4024-B17E-9246873FFB91}" sibTransId="{B95A6FED-78DB-4733-8D40-8A9EE0CC0ED1}"/>
    <dgm:cxn modelId="{CD50248F-BDE7-4572-A06B-895B04B37A28}" srcId="{5A49E7D8-03A6-42A3-BD87-2AD29798FF0D}" destId="{BBC82F27-1D96-43AA-A4A2-D7FCA9E6087E}" srcOrd="0" destOrd="0" parTransId="{AA6B9E01-05BE-4754-94DF-C3F24165D409}" sibTransId="{24894211-F848-4CDE-8C1C-A6E69B85125C}"/>
    <dgm:cxn modelId="{22B33937-40D2-43B6-AD13-1C3D0300C264}" type="presOf" srcId="{5255DB97-EE79-4A29-8222-7F80CDCD8D7E}" destId="{FFF222F9-DECD-499C-A5F6-267D6C849A20}" srcOrd="0" destOrd="0" presId="urn:microsoft.com/office/officeart/2005/8/layout/hProcess11"/>
    <dgm:cxn modelId="{D466DF50-9C24-4833-AA2B-0F09AA84F1A9}" type="presParOf" srcId="{FFF222F9-DECD-499C-A5F6-267D6C849A20}" destId="{4392127B-A255-4066-AE86-419CBA9D7F89}" srcOrd="0" destOrd="0" presId="urn:microsoft.com/office/officeart/2005/8/layout/hProcess11"/>
    <dgm:cxn modelId="{6CC4EB09-84EC-4D35-A07D-EC51A92D2FF1}" type="presParOf" srcId="{FFF222F9-DECD-499C-A5F6-267D6C849A20}" destId="{8D74D90D-3B00-4232-A714-CC92E6B9B2D9}" srcOrd="1" destOrd="0" presId="urn:microsoft.com/office/officeart/2005/8/layout/hProcess11"/>
    <dgm:cxn modelId="{5E1FC5B2-CFA7-4EA9-BC0C-8E12F7EFA747}" type="presParOf" srcId="{8D74D90D-3B00-4232-A714-CC92E6B9B2D9}" destId="{68214164-2617-487B-8A46-15320B2AEBAB}" srcOrd="0" destOrd="0" presId="urn:microsoft.com/office/officeart/2005/8/layout/hProcess11"/>
    <dgm:cxn modelId="{75B90470-B822-43EE-92EA-DA19B2C172F6}" type="presParOf" srcId="{68214164-2617-487B-8A46-15320B2AEBAB}" destId="{754FD0A6-FE95-4B41-9CE3-E8FE031E0A56}" srcOrd="0" destOrd="0" presId="urn:microsoft.com/office/officeart/2005/8/layout/hProcess11"/>
    <dgm:cxn modelId="{E4BBB3BD-867E-43D8-B5EB-DDE9810FF504}" type="presParOf" srcId="{68214164-2617-487B-8A46-15320B2AEBAB}" destId="{6668A5E0-D9A1-431B-8FA8-96012D4CF973}" srcOrd="1" destOrd="0" presId="urn:microsoft.com/office/officeart/2005/8/layout/hProcess11"/>
    <dgm:cxn modelId="{3CE7FD53-F624-465C-858A-0B39DD2CBAD0}" type="presParOf" srcId="{68214164-2617-487B-8A46-15320B2AEBAB}" destId="{793840A9-46C0-4CFD-A053-9B1D45CE294C}" srcOrd="2" destOrd="0" presId="urn:microsoft.com/office/officeart/2005/8/layout/hProcess11"/>
    <dgm:cxn modelId="{280CD418-63C3-493F-8DAA-F0287D067005}" type="presParOf" srcId="{8D74D90D-3B00-4232-A714-CC92E6B9B2D9}" destId="{416774B6-DF92-47F9-B37F-EEA82139D557}" srcOrd="1" destOrd="0" presId="urn:microsoft.com/office/officeart/2005/8/layout/hProcess11"/>
    <dgm:cxn modelId="{FCAD6B0F-BA02-4D34-80D8-9D66A81BB2BC}" type="presParOf" srcId="{8D74D90D-3B00-4232-A714-CC92E6B9B2D9}" destId="{637887D6-B8A8-4D0E-85F6-827275C6D542}" srcOrd="2" destOrd="0" presId="urn:microsoft.com/office/officeart/2005/8/layout/hProcess11"/>
    <dgm:cxn modelId="{C4AC12A6-A30D-43CB-AF70-27D537008F17}" type="presParOf" srcId="{637887D6-B8A8-4D0E-85F6-827275C6D542}" destId="{F0673263-167F-488D-9F34-E4AE22C72985}" srcOrd="0" destOrd="0" presId="urn:microsoft.com/office/officeart/2005/8/layout/hProcess11"/>
    <dgm:cxn modelId="{BCE133BF-11E4-468C-BF20-7EDEBCC7A1EF}" type="presParOf" srcId="{637887D6-B8A8-4D0E-85F6-827275C6D542}" destId="{89C18D33-37A8-4BD0-9CF1-B46DE29BA919}" srcOrd="1" destOrd="0" presId="urn:microsoft.com/office/officeart/2005/8/layout/hProcess11"/>
    <dgm:cxn modelId="{B1C47AE1-EB8A-44F7-9033-51C9A7E6828C}" type="presParOf" srcId="{637887D6-B8A8-4D0E-85F6-827275C6D542}" destId="{04C23AB3-C4C5-48DA-8969-6CC1D0C3EE0C}" srcOrd="2" destOrd="0" presId="urn:microsoft.com/office/officeart/2005/8/layout/hProcess11"/>
    <dgm:cxn modelId="{0439F91D-A1F9-496A-B67E-A84BDC84CA01}" type="presParOf" srcId="{8D74D90D-3B00-4232-A714-CC92E6B9B2D9}" destId="{6E6EF089-9310-447B-AE8F-2548DC07D89E}" srcOrd="3" destOrd="0" presId="urn:microsoft.com/office/officeart/2005/8/layout/hProcess11"/>
    <dgm:cxn modelId="{DE51EA8C-11CE-4943-983D-65028FA1EE3B}" type="presParOf" srcId="{8D74D90D-3B00-4232-A714-CC92E6B9B2D9}" destId="{53E64E37-4244-40F5-A029-BD60E2D9E83A}" srcOrd="4" destOrd="0" presId="urn:microsoft.com/office/officeart/2005/8/layout/hProcess11"/>
    <dgm:cxn modelId="{7478C6C0-4E3D-4D47-BD3F-DF92994BD79D}" type="presParOf" srcId="{53E64E37-4244-40F5-A029-BD60E2D9E83A}" destId="{7A5EEF50-A834-4885-B723-D7354F23EA6F}" srcOrd="0" destOrd="0" presId="urn:microsoft.com/office/officeart/2005/8/layout/hProcess11"/>
    <dgm:cxn modelId="{2F742862-1D7A-46C5-8158-142712085C25}" type="presParOf" srcId="{53E64E37-4244-40F5-A029-BD60E2D9E83A}" destId="{AEE8F38B-7BB0-405C-9A71-F4B4D9EB88A8}" srcOrd="1" destOrd="0" presId="urn:microsoft.com/office/officeart/2005/8/layout/hProcess11"/>
    <dgm:cxn modelId="{AAB8206D-CC87-400E-B652-728672F9C8E9}" type="presParOf" srcId="{53E64E37-4244-40F5-A029-BD60E2D9E83A}" destId="{640D80D1-3957-4BF3-BFA4-A67B1ECA9BB5}" srcOrd="2" destOrd="0" presId="urn:microsoft.com/office/officeart/2005/8/layout/hProcess11"/>
    <dgm:cxn modelId="{5A23A395-1FEB-4D67-97C0-BD99C59B92CC}" type="presParOf" srcId="{8D74D90D-3B00-4232-A714-CC92E6B9B2D9}" destId="{D1B3835D-556D-4695-9922-360E28A69D08}" srcOrd="5" destOrd="0" presId="urn:microsoft.com/office/officeart/2005/8/layout/hProcess11"/>
    <dgm:cxn modelId="{EAC4A04B-5BE5-41B4-AA11-2B35CB79641B}" type="presParOf" srcId="{8D74D90D-3B00-4232-A714-CC92E6B9B2D9}" destId="{A2E6BBC6-7E76-4663-A011-921EAF89AE52}" srcOrd="6" destOrd="0" presId="urn:microsoft.com/office/officeart/2005/8/layout/hProcess11"/>
    <dgm:cxn modelId="{5815BD8E-4408-4F16-83F7-8FF86D806C6B}" type="presParOf" srcId="{A2E6BBC6-7E76-4663-A011-921EAF89AE52}" destId="{13608CCA-257D-4F1E-94A7-29CFE4D1C726}" srcOrd="0" destOrd="0" presId="urn:microsoft.com/office/officeart/2005/8/layout/hProcess11"/>
    <dgm:cxn modelId="{7965CB52-4456-4D09-84E7-44A38ACE22E3}" type="presParOf" srcId="{A2E6BBC6-7E76-4663-A011-921EAF89AE52}" destId="{6C4DF4B4-C696-4903-8205-044EA47F275A}" srcOrd="1" destOrd="0" presId="urn:microsoft.com/office/officeart/2005/8/layout/hProcess11"/>
    <dgm:cxn modelId="{5FC0DC71-B40A-41AA-8B0E-BB9D176EA222}" type="presParOf" srcId="{A2E6BBC6-7E76-4663-A011-921EAF89AE52}" destId="{25C0A122-C271-4797-A433-E09AE909E3A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5255DB97-EE79-4A29-8222-7F80CDCD8D7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49E7D8-03A6-42A3-BD87-2AD29798FF0D}">
      <dgm:prSet phldrT="[Text]"/>
      <dgm:spPr/>
      <dgm:t>
        <a:bodyPr/>
        <a:lstStyle/>
        <a:p>
          <a:r>
            <a:rPr lang="en-US" b="1" dirty="0" smtClean="0"/>
            <a:t>New trip arrives</a:t>
          </a:r>
          <a:endParaRPr lang="en-US" b="1" dirty="0"/>
        </a:p>
      </dgm:t>
    </dgm:pt>
    <dgm:pt modelId="{4655F52B-0A10-4127-BCD3-A36E50A61127}" type="parTrans" cxnId="{A3E7D393-C226-487B-8F73-0CE63A85AAE1}">
      <dgm:prSet/>
      <dgm:spPr/>
      <dgm:t>
        <a:bodyPr/>
        <a:lstStyle/>
        <a:p>
          <a:endParaRPr lang="en-US"/>
        </a:p>
      </dgm:t>
    </dgm:pt>
    <dgm:pt modelId="{7DF2283A-96CE-4993-941A-5E0201616A9A}" type="sibTrans" cxnId="{A3E7D393-C226-487B-8F73-0CE63A85AAE1}">
      <dgm:prSet/>
      <dgm:spPr/>
      <dgm:t>
        <a:bodyPr/>
        <a:lstStyle/>
        <a:p>
          <a:endParaRPr lang="en-US"/>
        </a:p>
      </dgm:t>
    </dgm:pt>
    <dgm:pt modelId="{BBC82F27-1D96-43AA-A4A2-D7FCA9E6087E}">
      <dgm:prSet phldrT="[Text]"/>
      <dgm:spPr/>
      <dgm:t>
        <a:bodyPr/>
        <a:lstStyle/>
        <a:p>
          <a:r>
            <a:rPr lang="en-US" dirty="0" smtClean="0"/>
            <a:t>System computes the required parameters</a:t>
          </a:r>
          <a:endParaRPr lang="en-US" dirty="0"/>
        </a:p>
      </dgm:t>
    </dgm:pt>
    <dgm:pt modelId="{AA6B9E01-05BE-4754-94DF-C3F24165D409}" type="parTrans" cxnId="{CD50248F-BDE7-4572-A06B-895B04B37A28}">
      <dgm:prSet/>
      <dgm:spPr/>
      <dgm:t>
        <a:bodyPr/>
        <a:lstStyle/>
        <a:p>
          <a:endParaRPr lang="en-US"/>
        </a:p>
      </dgm:t>
    </dgm:pt>
    <dgm:pt modelId="{24894211-F848-4CDE-8C1C-A6E69B85125C}" type="sibTrans" cxnId="{CD50248F-BDE7-4572-A06B-895B04B37A28}">
      <dgm:prSet/>
      <dgm:spPr/>
      <dgm:t>
        <a:bodyPr/>
        <a:lstStyle/>
        <a:p>
          <a:endParaRPr lang="en-US"/>
        </a:p>
      </dgm:t>
    </dgm:pt>
    <dgm:pt modelId="{58B32B14-9E92-456F-8C4A-CC87F0778CA8}">
      <dgm:prSet phldrT="[Text]"/>
      <dgm:spPr/>
      <dgm:t>
        <a:bodyPr/>
        <a:lstStyle/>
        <a:p>
          <a:r>
            <a:rPr lang="en-US" b="1" dirty="0" smtClean="0"/>
            <a:t>Compute Driver Stress</a:t>
          </a:r>
          <a:endParaRPr lang="en-US" b="1" dirty="0"/>
        </a:p>
      </dgm:t>
    </dgm:pt>
    <dgm:pt modelId="{BCE1D409-6A65-475F-AD26-0D597D7D6A32}" type="sibTrans" cxnId="{F2E19D74-171D-4BFD-AC1A-0126EF05B542}">
      <dgm:prSet/>
      <dgm:spPr/>
      <dgm:t>
        <a:bodyPr/>
        <a:lstStyle/>
        <a:p>
          <a:endParaRPr lang="en-US"/>
        </a:p>
      </dgm:t>
    </dgm:pt>
    <dgm:pt modelId="{FD7F28D8-6F1F-4F71-B34B-810926B9AF63}" type="parTrans" cxnId="{F2E19D74-171D-4BFD-AC1A-0126EF05B542}">
      <dgm:prSet/>
      <dgm:spPr/>
      <dgm:t>
        <a:bodyPr/>
        <a:lstStyle/>
        <a:p>
          <a:endParaRPr lang="en-US"/>
        </a:p>
      </dgm:t>
    </dgm:pt>
    <dgm:pt modelId="{C8AD7136-8FA6-43D5-9B9C-77649FCB4C10}">
      <dgm:prSet phldrT="[Text]"/>
      <dgm:spPr/>
      <dgm:t>
        <a:bodyPr/>
        <a:lstStyle/>
        <a:p>
          <a:r>
            <a:rPr lang="en-US" dirty="0" smtClean="0"/>
            <a:t>Use the historical and current trip information in the Stress Model</a:t>
          </a:r>
          <a:endParaRPr lang="en-US" dirty="0"/>
        </a:p>
      </dgm:t>
    </dgm:pt>
    <dgm:pt modelId="{5E062E44-CF8D-4130-A6AE-E63CFB62A180}" type="sibTrans" cxnId="{71F61B24-2F05-4465-8C16-4032DD58E474}">
      <dgm:prSet/>
      <dgm:spPr/>
      <dgm:t>
        <a:bodyPr/>
        <a:lstStyle/>
        <a:p>
          <a:endParaRPr lang="en-US"/>
        </a:p>
      </dgm:t>
    </dgm:pt>
    <dgm:pt modelId="{F8FA23CB-1C7B-455B-9409-B0C417DC23EB}" type="parTrans" cxnId="{71F61B24-2F05-4465-8C16-4032DD58E474}">
      <dgm:prSet/>
      <dgm:spPr/>
      <dgm:t>
        <a:bodyPr/>
        <a:lstStyle/>
        <a:p>
          <a:endParaRPr lang="en-US"/>
        </a:p>
      </dgm:t>
    </dgm:pt>
    <dgm:pt modelId="{23506A67-CAA3-446C-8F2A-61DACA83B9AD}">
      <dgm:prSet phldrT="[Text]"/>
      <dgm:spPr/>
      <dgm:t>
        <a:bodyPr/>
        <a:lstStyle/>
        <a:p>
          <a:r>
            <a:rPr lang="en-US" dirty="0" smtClean="0"/>
            <a:t>Estimate Driving Score</a:t>
          </a:r>
          <a:endParaRPr lang="en-US" dirty="0"/>
        </a:p>
      </dgm:t>
    </dgm:pt>
    <dgm:pt modelId="{B95A6FED-78DB-4733-8D40-8A9EE0CC0ED1}" type="sibTrans" cxnId="{02D7B927-D4A9-4DF9-A346-2E9F15FDFCAC}">
      <dgm:prSet/>
      <dgm:spPr/>
      <dgm:t>
        <a:bodyPr/>
        <a:lstStyle/>
        <a:p>
          <a:endParaRPr lang="en-US"/>
        </a:p>
      </dgm:t>
    </dgm:pt>
    <dgm:pt modelId="{64D2A977-255F-4024-B17E-9246873FFB91}" type="parTrans" cxnId="{02D7B927-D4A9-4DF9-A346-2E9F15FDFCAC}">
      <dgm:prSet/>
      <dgm:spPr/>
      <dgm:t>
        <a:bodyPr/>
        <a:lstStyle/>
        <a:p>
          <a:endParaRPr lang="en-US"/>
        </a:p>
      </dgm:t>
    </dgm:pt>
    <dgm:pt modelId="{0022B51C-C759-4F91-B491-F8301619F289}">
      <dgm:prSet phldrT="[Text]"/>
      <dgm:spPr/>
      <dgm:t>
        <a:bodyPr/>
        <a:lstStyle/>
        <a:p>
          <a:r>
            <a:rPr lang="en-US" dirty="0" smtClean="0"/>
            <a:t>Use the prediction model to estimate the driving score if the next trip is accepted.</a:t>
          </a:r>
          <a:endParaRPr lang="en-US" dirty="0"/>
        </a:p>
      </dgm:t>
    </dgm:pt>
    <dgm:pt modelId="{6DEDEC94-CADD-4F58-9CDC-A3DBD801BD67}" type="sibTrans" cxnId="{C4C28FF1-2195-4D8D-9A0D-DFE0D2068CB8}">
      <dgm:prSet/>
      <dgm:spPr/>
      <dgm:t>
        <a:bodyPr/>
        <a:lstStyle/>
        <a:p>
          <a:endParaRPr lang="en-US"/>
        </a:p>
      </dgm:t>
    </dgm:pt>
    <dgm:pt modelId="{0E709620-AC51-458A-B981-B7F07FFAD332}" type="parTrans" cxnId="{C4C28FF1-2195-4D8D-9A0D-DFE0D2068CB8}">
      <dgm:prSet/>
      <dgm:spPr/>
      <dgm:t>
        <a:bodyPr/>
        <a:lstStyle/>
        <a:p>
          <a:endParaRPr lang="en-US"/>
        </a:p>
      </dgm:t>
    </dgm:pt>
    <dgm:pt modelId="{A16BF1DB-12E5-4432-89BE-21F5E615255C}">
      <dgm:prSet phldrT="[Text]"/>
      <dgm:spPr/>
      <dgm:t>
        <a:bodyPr/>
        <a:lstStyle/>
        <a:p>
          <a:r>
            <a:rPr lang="en-US" dirty="0" smtClean="0"/>
            <a:t>Compare with a pre-set threshold</a:t>
          </a:r>
          <a:endParaRPr lang="en-US" dirty="0"/>
        </a:p>
      </dgm:t>
    </dgm:pt>
    <dgm:pt modelId="{AA451E22-D9DF-4AF2-BA10-65BFD11FA56D}" type="sibTrans" cxnId="{51BA1CFC-1E4D-4872-8C18-4450CFAF0396}">
      <dgm:prSet/>
      <dgm:spPr/>
      <dgm:t>
        <a:bodyPr/>
        <a:lstStyle/>
        <a:p>
          <a:endParaRPr lang="en-US"/>
        </a:p>
      </dgm:t>
    </dgm:pt>
    <dgm:pt modelId="{A7B38CE6-2E0F-4799-959C-87653365CE23}" type="parTrans" cxnId="{51BA1CFC-1E4D-4872-8C18-4450CFAF0396}">
      <dgm:prSet/>
      <dgm:spPr/>
      <dgm:t>
        <a:bodyPr/>
        <a:lstStyle/>
        <a:p>
          <a:endParaRPr lang="en-US"/>
        </a:p>
      </dgm:t>
    </dgm:pt>
    <dgm:pt modelId="{8CF6147D-7EE5-4C62-8166-FFEEAB85A9A5}">
      <dgm:prSet phldrT="[Text]"/>
      <dgm:spPr/>
      <dgm:t>
        <a:bodyPr/>
        <a:lstStyle/>
        <a:p>
          <a:r>
            <a:rPr lang="en-US" dirty="0" smtClean="0"/>
            <a:t>If the predicted Driving score is above a configurable threshold, ask the driver not to take the trip</a:t>
          </a:r>
          <a:endParaRPr lang="en-US" dirty="0"/>
        </a:p>
      </dgm:t>
    </dgm:pt>
    <dgm:pt modelId="{0A752163-DDAD-457C-A326-F2A7D799C9EB}" type="sibTrans" cxnId="{CF68FC45-6E04-445A-971C-3497968BD955}">
      <dgm:prSet/>
      <dgm:spPr/>
      <dgm:t>
        <a:bodyPr/>
        <a:lstStyle/>
        <a:p>
          <a:endParaRPr lang="en-US"/>
        </a:p>
      </dgm:t>
    </dgm:pt>
    <dgm:pt modelId="{E96903AB-7865-49D8-8B70-ED67301C576B}" type="parTrans" cxnId="{CF68FC45-6E04-445A-971C-3497968BD955}">
      <dgm:prSet/>
      <dgm:spPr/>
      <dgm:t>
        <a:bodyPr/>
        <a:lstStyle/>
        <a:p>
          <a:endParaRPr lang="en-US"/>
        </a:p>
      </dgm:t>
    </dgm:pt>
    <dgm:pt modelId="{FFF222F9-DECD-499C-A5F6-267D6C849A20}" type="pres">
      <dgm:prSet presAssocID="{5255DB97-EE79-4A29-8222-7F80CDCD8D7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92127B-A255-4066-AE86-419CBA9D7F89}" type="pres">
      <dgm:prSet presAssocID="{5255DB97-EE79-4A29-8222-7F80CDCD8D7E}" presName="arrow" presStyleLbl="bgShp" presStyleIdx="0" presStyleCnt="1"/>
      <dgm:spPr/>
    </dgm:pt>
    <dgm:pt modelId="{8D74D90D-3B00-4232-A714-CC92E6B9B2D9}" type="pres">
      <dgm:prSet presAssocID="{5255DB97-EE79-4A29-8222-7F80CDCD8D7E}" presName="points" presStyleCnt="0"/>
      <dgm:spPr/>
    </dgm:pt>
    <dgm:pt modelId="{68214164-2617-487B-8A46-15320B2AEBAB}" type="pres">
      <dgm:prSet presAssocID="{5A49E7D8-03A6-42A3-BD87-2AD29798FF0D}" presName="compositeA" presStyleCnt="0"/>
      <dgm:spPr/>
    </dgm:pt>
    <dgm:pt modelId="{754FD0A6-FE95-4B41-9CE3-E8FE031E0A56}" type="pres">
      <dgm:prSet presAssocID="{5A49E7D8-03A6-42A3-BD87-2AD29798FF0D}" presName="textA" presStyleLbl="revTx" presStyleIdx="0" presStyleCnt="4" custLinFactNeighborY="54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8A5E0-D9A1-431B-8FA8-96012D4CF973}" type="pres">
      <dgm:prSet presAssocID="{5A49E7D8-03A6-42A3-BD87-2AD29798FF0D}" presName="circleA" presStyleLbl="node1" presStyleIdx="0" presStyleCnt="4"/>
      <dgm:spPr/>
    </dgm:pt>
    <dgm:pt modelId="{793840A9-46C0-4CFD-A053-9B1D45CE294C}" type="pres">
      <dgm:prSet presAssocID="{5A49E7D8-03A6-42A3-BD87-2AD29798FF0D}" presName="spaceA" presStyleCnt="0"/>
      <dgm:spPr/>
    </dgm:pt>
    <dgm:pt modelId="{416774B6-DF92-47F9-B37F-EEA82139D557}" type="pres">
      <dgm:prSet presAssocID="{7DF2283A-96CE-4993-941A-5E0201616A9A}" presName="space" presStyleCnt="0"/>
      <dgm:spPr/>
    </dgm:pt>
    <dgm:pt modelId="{637887D6-B8A8-4D0E-85F6-827275C6D542}" type="pres">
      <dgm:prSet presAssocID="{58B32B14-9E92-456F-8C4A-CC87F0778CA8}" presName="compositeB" presStyleCnt="0"/>
      <dgm:spPr/>
    </dgm:pt>
    <dgm:pt modelId="{F0673263-167F-488D-9F34-E4AE22C72985}" type="pres">
      <dgm:prSet presAssocID="{58B32B14-9E92-456F-8C4A-CC87F0778CA8}" presName="textB" presStyleLbl="revTx" presStyleIdx="1" presStyleCnt="4" custLinFactY="-19125" custLinFactNeighborX="-98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C18D33-37A8-4BD0-9CF1-B46DE29BA919}" type="pres">
      <dgm:prSet presAssocID="{58B32B14-9E92-456F-8C4A-CC87F0778CA8}" presName="circleB" presStyleLbl="node1" presStyleIdx="1" presStyleCnt="4"/>
      <dgm:spPr/>
    </dgm:pt>
    <dgm:pt modelId="{04C23AB3-C4C5-48DA-8969-6CC1D0C3EE0C}" type="pres">
      <dgm:prSet presAssocID="{58B32B14-9E92-456F-8C4A-CC87F0778CA8}" presName="spaceB" presStyleCnt="0"/>
      <dgm:spPr/>
    </dgm:pt>
    <dgm:pt modelId="{6E6EF089-9310-447B-AE8F-2548DC07D89E}" type="pres">
      <dgm:prSet presAssocID="{BCE1D409-6A65-475F-AD26-0D597D7D6A32}" presName="space" presStyleCnt="0"/>
      <dgm:spPr/>
    </dgm:pt>
    <dgm:pt modelId="{53E64E37-4244-40F5-A029-BD60E2D9E83A}" type="pres">
      <dgm:prSet presAssocID="{23506A67-CAA3-446C-8F2A-61DACA83B9AD}" presName="compositeA" presStyleCnt="0"/>
      <dgm:spPr/>
    </dgm:pt>
    <dgm:pt modelId="{7A5EEF50-A834-4885-B723-D7354F23EA6F}" type="pres">
      <dgm:prSet presAssocID="{23506A67-CAA3-446C-8F2A-61DACA83B9AD}" presName="textA" presStyleLbl="revTx" presStyleIdx="2" presStyleCnt="4" custLinFactNeighborY="6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E8F38B-7BB0-405C-9A71-F4B4D9EB88A8}" type="pres">
      <dgm:prSet presAssocID="{23506A67-CAA3-446C-8F2A-61DACA83B9AD}" presName="circleA" presStyleLbl="node1" presStyleIdx="2" presStyleCnt="4"/>
      <dgm:spPr/>
    </dgm:pt>
    <dgm:pt modelId="{640D80D1-3957-4BF3-BFA4-A67B1ECA9BB5}" type="pres">
      <dgm:prSet presAssocID="{23506A67-CAA3-446C-8F2A-61DACA83B9AD}" presName="spaceA" presStyleCnt="0"/>
      <dgm:spPr/>
    </dgm:pt>
    <dgm:pt modelId="{D1B3835D-556D-4695-9922-360E28A69D08}" type="pres">
      <dgm:prSet presAssocID="{B95A6FED-78DB-4733-8D40-8A9EE0CC0ED1}" presName="space" presStyleCnt="0"/>
      <dgm:spPr/>
    </dgm:pt>
    <dgm:pt modelId="{A2E6BBC6-7E76-4663-A011-921EAF89AE52}" type="pres">
      <dgm:prSet presAssocID="{A16BF1DB-12E5-4432-89BE-21F5E615255C}" presName="compositeB" presStyleCnt="0"/>
      <dgm:spPr/>
    </dgm:pt>
    <dgm:pt modelId="{13608CCA-257D-4F1E-94A7-29CFE4D1C726}" type="pres">
      <dgm:prSet presAssocID="{A16BF1DB-12E5-4432-89BE-21F5E615255C}" presName="textB" presStyleLbl="revTx" presStyleIdx="3" presStyleCnt="4" custLinFactY="-35191" custLinFactNeighborX="2959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DF4B4-C696-4903-8205-044EA47F275A}" type="pres">
      <dgm:prSet presAssocID="{A16BF1DB-12E5-4432-89BE-21F5E615255C}" presName="circleB" presStyleLbl="node1" presStyleIdx="3" presStyleCnt="4"/>
      <dgm:spPr/>
    </dgm:pt>
    <dgm:pt modelId="{25C0A122-C271-4797-A433-E09AE909E3AA}" type="pres">
      <dgm:prSet presAssocID="{A16BF1DB-12E5-4432-89BE-21F5E615255C}" presName="spaceB" presStyleCnt="0"/>
      <dgm:spPr/>
    </dgm:pt>
  </dgm:ptLst>
  <dgm:cxnLst>
    <dgm:cxn modelId="{A7A1565A-AFAA-476D-A4FA-74BBDE5A0322}" type="presOf" srcId="{0022B51C-C759-4F91-B491-F8301619F289}" destId="{7A5EEF50-A834-4885-B723-D7354F23EA6F}" srcOrd="0" destOrd="1" presId="urn:microsoft.com/office/officeart/2005/8/layout/hProcess11"/>
    <dgm:cxn modelId="{CF68FC45-6E04-445A-971C-3497968BD955}" srcId="{A16BF1DB-12E5-4432-89BE-21F5E615255C}" destId="{8CF6147D-7EE5-4C62-8166-FFEEAB85A9A5}" srcOrd="0" destOrd="0" parTransId="{E96903AB-7865-49D8-8B70-ED67301C576B}" sibTransId="{0A752163-DDAD-457C-A326-F2A7D799C9EB}"/>
    <dgm:cxn modelId="{48D4F890-E674-4B76-A01A-A7D1F3203EEA}" type="presOf" srcId="{5A49E7D8-03A6-42A3-BD87-2AD29798FF0D}" destId="{754FD0A6-FE95-4B41-9CE3-E8FE031E0A56}" srcOrd="0" destOrd="0" presId="urn:microsoft.com/office/officeart/2005/8/layout/hProcess11"/>
    <dgm:cxn modelId="{D0D1D0DE-BA7F-4FB2-907C-AE810A4A401C}" type="presOf" srcId="{58B32B14-9E92-456F-8C4A-CC87F0778CA8}" destId="{F0673263-167F-488D-9F34-E4AE22C72985}" srcOrd="0" destOrd="0" presId="urn:microsoft.com/office/officeart/2005/8/layout/hProcess11"/>
    <dgm:cxn modelId="{594A6067-EC49-4925-B62E-35014E50AF5A}" type="presOf" srcId="{C8AD7136-8FA6-43D5-9B9C-77649FCB4C10}" destId="{F0673263-167F-488D-9F34-E4AE22C72985}" srcOrd="0" destOrd="1" presId="urn:microsoft.com/office/officeart/2005/8/layout/hProcess11"/>
    <dgm:cxn modelId="{F2E19D74-171D-4BFD-AC1A-0126EF05B542}" srcId="{5255DB97-EE79-4A29-8222-7F80CDCD8D7E}" destId="{58B32B14-9E92-456F-8C4A-CC87F0778CA8}" srcOrd="1" destOrd="0" parTransId="{FD7F28D8-6F1F-4F71-B34B-810926B9AF63}" sibTransId="{BCE1D409-6A65-475F-AD26-0D597D7D6A32}"/>
    <dgm:cxn modelId="{285581A6-DFF3-44C2-9511-9C62B7B419E5}" type="presOf" srcId="{23506A67-CAA3-446C-8F2A-61DACA83B9AD}" destId="{7A5EEF50-A834-4885-B723-D7354F23EA6F}" srcOrd="0" destOrd="0" presId="urn:microsoft.com/office/officeart/2005/8/layout/hProcess11"/>
    <dgm:cxn modelId="{E717A29F-A493-45A9-86C6-C6CA5DFF8C9D}" type="presOf" srcId="{8CF6147D-7EE5-4C62-8166-FFEEAB85A9A5}" destId="{13608CCA-257D-4F1E-94A7-29CFE4D1C726}" srcOrd="0" destOrd="1" presId="urn:microsoft.com/office/officeart/2005/8/layout/hProcess11"/>
    <dgm:cxn modelId="{71F61B24-2F05-4465-8C16-4032DD58E474}" srcId="{58B32B14-9E92-456F-8C4A-CC87F0778CA8}" destId="{C8AD7136-8FA6-43D5-9B9C-77649FCB4C10}" srcOrd="0" destOrd="0" parTransId="{F8FA23CB-1C7B-455B-9409-B0C417DC23EB}" sibTransId="{5E062E44-CF8D-4130-A6AE-E63CFB62A180}"/>
    <dgm:cxn modelId="{3401C8BB-FD81-4A9A-BD42-6D469570B57A}" type="presOf" srcId="{A16BF1DB-12E5-4432-89BE-21F5E615255C}" destId="{13608CCA-257D-4F1E-94A7-29CFE4D1C726}" srcOrd="0" destOrd="0" presId="urn:microsoft.com/office/officeart/2005/8/layout/hProcess11"/>
    <dgm:cxn modelId="{C4C28FF1-2195-4D8D-9A0D-DFE0D2068CB8}" srcId="{23506A67-CAA3-446C-8F2A-61DACA83B9AD}" destId="{0022B51C-C759-4F91-B491-F8301619F289}" srcOrd="0" destOrd="0" parTransId="{0E709620-AC51-458A-B981-B7F07FFAD332}" sibTransId="{6DEDEC94-CADD-4F58-9CDC-A3DBD801BD67}"/>
    <dgm:cxn modelId="{597C2914-4DBF-4995-9138-68802810DBA0}" type="presOf" srcId="{BBC82F27-1D96-43AA-A4A2-D7FCA9E6087E}" destId="{754FD0A6-FE95-4B41-9CE3-E8FE031E0A56}" srcOrd="0" destOrd="1" presId="urn:microsoft.com/office/officeart/2005/8/layout/hProcess11"/>
    <dgm:cxn modelId="{A3E7D393-C226-487B-8F73-0CE63A85AAE1}" srcId="{5255DB97-EE79-4A29-8222-7F80CDCD8D7E}" destId="{5A49E7D8-03A6-42A3-BD87-2AD29798FF0D}" srcOrd="0" destOrd="0" parTransId="{4655F52B-0A10-4127-BCD3-A36E50A61127}" sibTransId="{7DF2283A-96CE-4993-941A-5E0201616A9A}"/>
    <dgm:cxn modelId="{51BA1CFC-1E4D-4872-8C18-4450CFAF0396}" srcId="{5255DB97-EE79-4A29-8222-7F80CDCD8D7E}" destId="{A16BF1DB-12E5-4432-89BE-21F5E615255C}" srcOrd="3" destOrd="0" parTransId="{A7B38CE6-2E0F-4799-959C-87653365CE23}" sibTransId="{AA451E22-D9DF-4AF2-BA10-65BFD11FA56D}"/>
    <dgm:cxn modelId="{02D7B927-D4A9-4DF9-A346-2E9F15FDFCAC}" srcId="{5255DB97-EE79-4A29-8222-7F80CDCD8D7E}" destId="{23506A67-CAA3-446C-8F2A-61DACA83B9AD}" srcOrd="2" destOrd="0" parTransId="{64D2A977-255F-4024-B17E-9246873FFB91}" sibTransId="{B95A6FED-78DB-4733-8D40-8A9EE0CC0ED1}"/>
    <dgm:cxn modelId="{CD50248F-BDE7-4572-A06B-895B04B37A28}" srcId="{5A49E7D8-03A6-42A3-BD87-2AD29798FF0D}" destId="{BBC82F27-1D96-43AA-A4A2-D7FCA9E6087E}" srcOrd="0" destOrd="0" parTransId="{AA6B9E01-05BE-4754-94DF-C3F24165D409}" sibTransId="{24894211-F848-4CDE-8C1C-A6E69B85125C}"/>
    <dgm:cxn modelId="{22B33937-40D2-43B6-AD13-1C3D0300C264}" type="presOf" srcId="{5255DB97-EE79-4A29-8222-7F80CDCD8D7E}" destId="{FFF222F9-DECD-499C-A5F6-267D6C849A20}" srcOrd="0" destOrd="0" presId="urn:microsoft.com/office/officeart/2005/8/layout/hProcess11"/>
    <dgm:cxn modelId="{D466DF50-9C24-4833-AA2B-0F09AA84F1A9}" type="presParOf" srcId="{FFF222F9-DECD-499C-A5F6-267D6C849A20}" destId="{4392127B-A255-4066-AE86-419CBA9D7F89}" srcOrd="0" destOrd="0" presId="urn:microsoft.com/office/officeart/2005/8/layout/hProcess11"/>
    <dgm:cxn modelId="{6CC4EB09-84EC-4D35-A07D-EC51A92D2FF1}" type="presParOf" srcId="{FFF222F9-DECD-499C-A5F6-267D6C849A20}" destId="{8D74D90D-3B00-4232-A714-CC92E6B9B2D9}" srcOrd="1" destOrd="0" presId="urn:microsoft.com/office/officeart/2005/8/layout/hProcess11"/>
    <dgm:cxn modelId="{5E1FC5B2-CFA7-4EA9-BC0C-8E12F7EFA747}" type="presParOf" srcId="{8D74D90D-3B00-4232-A714-CC92E6B9B2D9}" destId="{68214164-2617-487B-8A46-15320B2AEBAB}" srcOrd="0" destOrd="0" presId="urn:microsoft.com/office/officeart/2005/8/layout/hProcess11"/>
    <dgm:cxn modelId="{75B90470-B822-43EE-92EA-DA19B2C172F6}" type="presParOf" srcId="{68214164-2617-487B-8A46-15320B2AEBAB}" destId="{754FD0A6-FE95-4B41-9CE3-E8FE031E0A56}" srcOrd="0" destOrd="0" presId="urn:microsoft.com/office/officeart/2005/8/layout/hProcess11"/>
    <dgm:cxn modelId="{E4BBB3BD-867E-43D8-B5EB-DDE9810FF504}" type="presParOf" srcId="{68214164-2617-487B-8A46-15320B2AEBAB}" destId="{6668A5E0-D9A1-431B-8FA8-96012D4CF973}" srcOrd="1" destOrd="0" presId="urn:microsoft.com/office/officeart/2005/8/layout/hProcess11"/>
    <dgm:cxn modelId="{3CE7FD53-F624-465C-858A-0B39DD2CBAD0}" type="presParOf" srcId="{68214164-2617-487B-8A46-15320B2AEBAB}" destId="{793840A9-46C0-4CFD-A053-9B1D45CE294C}" srcOrd="2" destOrd="0" presId="urn:microsoft.com/office/officeart/2005/8/layout/hProcess11"/>
    <dgm:cxn modelId="{280CD418-63C3-493F-8DAA-F0287D067005}" type="presParOf" srcId="{8D74D90D-3B00-4232-A714-CC92E6B9B2D9}" destId="{416774B6-DF92-47F9-B37F-EEA82139D557}" srcOrd="1" destOrd="0" presId="urn:microsoft.com/office/officeart/2005/8/layout/hProcess11"/>
    <dgm:cxn modelId="{FCAD6B0F-BA02-4D34-80D8-9D66A81BB2BC}" type="presParOf" srcId="{8D74D90D-3B00-4232-A714-CC92E6B9B2D9}" destId="{637887D6-B8A8-4D0E-85F6-827275C6D542}" srcOrd="2" destOrd="0" presId="urn:microsoft.com/office/officeart/2005/8/layout/hProcess11"/>
    <dgm:cxn modelId="{C4AC12A6-A30D-43CB-AF70-27D537008F17}" type="presParOf" srcId="{637887D6-B8A8-4D0E-85F6-827275C6D542}" destId="{F0673263-167F-488D-9F34-E4AE22C72985}" srcOrd="0" destOrd="0" presId="urn:microsoft.com/office/officeart/2005/8/layout/hProcess11"/>
    <dgm:cxn modelId="{BCE133BF-11E4-468C-BF20-7EDEBCC7A1EF}" type="presParOf" srcId="{637887D6-B8A8-4D0E-85F6-827275C6D542}" destId="{89C18D33-37A8-4BD0-9CF1-B46DE29BA919}" srcOrd="1" destOrd="0" presId="urn:microsoft.com/office/officeart/2005/8/layout/hProcess11"/>
    <dgm:cxn modelId="{B1C47AE1-EB8A-44F7-9033-51C9A7E6828C}" type="presParOf" srcId="{637887D6-B8A8-4D0E-85F6-827275C6D542}" destId="{04C23AB3-C4C5-48DA-8969-6CC1D0C3EE0C}" srcOrd="2" destOrd="0" presId="urn:microsoft.com/office/officeart/2005/8/layout/hProcess11"/>
    <dgm:cxn modelId="{0439F91D-A1F9-496A-B67E-A84BDC84CA01}" type="presParOf" srcId="{8D74D90D-3B00-4232-A714-CC92E6B9B2D9}" destId="{6E6EF089-9310-447B-AE8F-2548DC07D89E}" srcOrd="3" destOrd="0" presId="urn:microsoft.com/office/officeart/2005/8/layout/hProcess11"/>
    <dgm:cxn modelId="{DE51EA8C-11CE-4943-983D-65028FA1EE3B}" type="presParOf" srcId="{8D74D90D-3B00-4232-A714-CC92E6B9B2D9}" destId="{53E64E37-4244-40F5-A029-BD60E2D9E83A}" srcOrd="4" destOrd="0" presId="urn:microsoft.com/office/officeart/2005/8/layout/hProcess11"/>
    <dgm:cxn modelId="{7478C6C0-4E3D-4D47-BD3F-DF92994BD79D}" type="presParOf" srcId="{53E64E37-4244-40F5-A029-BD60E2D9E83A}" destId="{7A5EEF50-A834-4885-B723-D7354F23EA6F}" srcOrd="0" destOrd="0" presId="urn:microsoft.com/office/officeart/2005/8/layout/hProcess11"/>
    <dgm:cxn modelId="{2F742862-1D7A-46C5-8158-142712085C25}" type="presParOf" srcId="{53E64E37-4244-40F5-A029-BD60E2D9E83A}" destId="{AEE8F38B-7BB0-405C-9A71-F4B4D9EB88A8}" srcOrd="1" destOrd="0" presId="urn:microsoft.com/office/officeart/2005/8/layout/hProcess11"/>
    <dgm:cxn modelId="{AAB8206D-CC87-400E-B652-728672F9C8E9}" type="presParOf" srcId="{53E64E37-4244-40F5-A029-BD60E2D9E83A}" destId="{640D80D1-3957-4BF3-BFA4-A67B1ECA9BB5}" srcOrd="2" destOrd="0" presId="urn:microsoft.com/office/officeart/2005/8/layout/hProcess11"/>
    <dgm:cxn modelId="{5A23A395-1FEB-4D67-97C0-BD99C59B92CC}" type="presParOf" srcId="{8D74D90D-3B00-4232-A714-CC92E6B9B2D9}" destId="{D1B3835D-556D-4695-9922-360E28A69D08}" srcOrd="5" destOrd="0" presId="urn:microsoft.com/office/officeart/2005/8/layout/hProcess11"/>
    <dgm:cxn modelId="{EAC4A04B-5BE5-41B4-AA11-2B35CB79641B}" type="presParOf" srcId="{8D74D90D-3B00-4232-A714-CC92E6B9B2D9}" destId="{A2E6BBC6-7E76-4663-A011-921EAF89AE52}" srcOrd="6" destOrd="0" presId="urn:microsoft.com/office/officeart/2005/8/layout/hProcess11"/>
    <dgm:cxn modelId="{5815BD8E-4408-4F16-83F7-8FF86D806C6B}" type="presParOf" srcId="{A2E6BBC6-7E76-4663-A011-921EAF89AE52}" destId="{13608CCA-257D-4F1E-94A7-29CFE4D1C726}" srcOrd="0" destOrd="0" presId="urn:microsoft.com/office/officeart/2005/8/layout/hProcess11"/>
    <dgm:cxn modelId="{7965CB52-4456-4D09-84E7-44A38ACE22E3}" type="presParOf" srcId="{A2E6BBC6-7E76-4663-A011-921EAF89AE52}" destId="{6C4DF4B4-C696-4903-8205-044EA47F275A}" srcOrd="1" destOrd="0" presId="urn:microsoft.com/office/officeart/2005/8/layout/hProcess11"/>
    <dgm:cxn modelId="{5FC0DC71-B40A-41AA-8B0E-BB9D176EA222}" type="presParOf" srcId="{A2E6BBC6-7E76-4663-A011-921EAF89AE52}" destId="{25C0A122-C271-4797-A433-E09AE909E3A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5255DB97-EE79-4A29-8222-7F80CDCD8D7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49E7D8-03A6-42A3-BD87-2AD29798FF0D}">
      <dgm:prSet phldrT="[Text]"/>
      <dgm:spPr/>
      <dgm:t>
        <a:bodyPr/>
        <a:lstStyle/>
        <a:p>
          <a:r>
            <a:rPr lang="en-US" b="1" dirty="0" smtClean="0"/>
            <a:t>New trip arrives</a:t>
          </a:r>
          <a:endParaRPr lang="en-US" b="1" dirty="0"/>
        </a:p>
      </dgm:t>
    </dgm:pt>
    <dgm:pt modelId="{4655F52B-0A10-4127-BCD3-A36E50A61127}" type="parTrans" cxnId="{A3E7D393-C226-487B-8F73-0CE63A85AAE1}">
      <dgm:prSet/>
      <dgm:spPr/>
      <dgm:t>
        <a:bodyPr/>
        <a:lstStyle/>
        <a:p>
          <a:endParaRPr lang="en-US"/>
        </a:p>
      </dgm:t>
    </dgm:pt>
    <dgm:pt modelId="{7DF2283A-96CE-4993-941A-5E0201616A9A}" type="sibTrans" cxnId="{A3E7D393-C226-487B-8F73-0CE63A85AAE1}">
      <dgm:prSet/>
      <dgm:spPr/>
      <dgm:t>
        <a:bodyPr/>
        <a:lstStyle/>
        <a:p>
          <a:endParaRPr lang="en-US"/>
        </a:p>
      </dgm:t>
    </dgm:pt>
    <dgm:pt modelId="{BBC82F27-1D96-43AA-A4A2-D7FCA9E6087E}">
      <dgm:prSet phldrT="[Text]"/>
      <dgm:spPr/>
      <dgm:t>
        <a:bodyPr/>
        <a:lstStyle/>
        <a:p>
          <a:r>
            <a:rPr lang="en-US" dirty="0" smtClean="0"/>
            <a:t>System computes the required parameters</a:t>
          </a:r>
          <a:endParaRPr lang="en-US" dirty="0"/>
        </a:p>
      </dgm:t>
    </dgm:pt>
    <dgm:pt modelId="{AA6B9E01-05BE-4754-94DF-C3F24165D409}" type="parTrans" cxnId="{CD50248F-BDE7-4572-A06B-895B04B37A28}">
      <dgm:prSet/>
      <dgm:spPr/>
      <dgm:t>
        <a:bodyPr/>
        <a:lstStyle/>
        <a:p>
          <a:endParaRPr lang="en-US"/>
        </a:p>
      </dgm:t>
    </dgm:pt>
    <dgm:pt modelId="{24894211-F848-4CDE-8C1C-A6E69B85125C}" type="sibTrans" cxnId="{CD50248F-BDE7-4572-A06B-895B04B37A28}">
      <dgm:prSet/>
      <dgm:spPr/>
      <dgm:t>
        <a:bodyPr/>
        <a:lstStyle/>
        <a:p>
          <a:endParaRPr lang="en-US"/>
        </a:p>
      </dgm:t>
    </dgm:pt>
    <dgm:pt modelId="{58B32B14-9E92-456F-8C4A-CC87F0778CA8}">
      <dgm:prSet phldrT="[Text]"/>
      <dgm:spPr/>
      <dgm:t>
        <a:bodyPr/>
        <a:lstStyle/>
        <a:p>
          <a:r>
            <a:rPr lang="en-US" b="1" dirty="0" smtClean="0"/>
            <a:t>Compute Driver Stress</a:t>
          </a:r>
          <a:endParaRPr lang="en-US" b="1" dirty="0"/>
        </a:p>
      </dgm:t>
    </dgm:pt>
    <dgm:pt modelId="{BCE1D409-6A65-475F-AD26-0D597D7D6A32}" type="sibTrans" cxnId="{F2E19D74-171D-4BFD-AC1A-0126EF05B542}">
      <dgm:prSet/>
      <dgm:spPr/>
      <dgm:t>
        <a:bodyPr/>
        <a:lstStyle/>
        <a:p>
          <a:endParaRPr lang="en-US"/>
        </a:p>
      </dgm:t>
    </dgm:pt>
    <dgm:pt modelId="{FD7F28D8-6F1F-4F71-B34B-810926B9AF63}" type="parTrans" cxnId="{F2E19D74-171D-4BFD-AC1A-0126EF05B542}">
      <dgm:prSet/>
      <dgm:spPr/>
      <dgm:t>
        <a:bodyPr/>
        <a:lstStyle/>
        <a:p>
          <a:endParaRPr lang="en-US"/>
        </a:p>
      </dgm:t>
    </dgm:pt>
    <dgm:pt modelId="{C8AD7136-8FA6-43D5-9B9C-77649FCB4C10}">
      <dgm:prSet phldrT="[Text]"/>
      <dgm:spPr/>
      <dgm:t>
        <a:bodyPr/>
        <a:lstStyle/>
        <a:p>
          <a:r>
            <a:rPr lang="en-US" dirty="0" smtClean="0"/>
            <a:t>Use the historical and current trip information in the Stress Model</a:t>
          </a:r>
          <a:endParaRPr lang="en-US" dirty="0"/>
        </a:p>
      </dgm:t>
    </dgm:pt>
    <dgm:pt modelId="{5E062E44-CF8D-4130-A6AE-E63CFB62A180}" type="sibTrans" cxnId="{71F61B24-2F05-4465-8C16-4032DD58E474}">
      <dgm:prSet/>
      <dgm:spPr/>
      <dgm:t>
        <a:bodyPr/>
        <a:lstStyle/>
        <a:p>
          <a:endParaRPr lang="en-US"/>
        </a:p>
      </dgm:t>
    </dgm:pt>
    <dgm:pt modelId="{F8FA23CB-1C7B-455B-9409-B0C417DC23EB}" type="parTrans" cxnId="{71F61B24-2F05-4465-8C16-4032DD58E474}">
      <dgm:prSet/>
      <dgm:spPr/>
      <dgm:t>
        <a:bodyPr/>
        <a:lstStyle/>
        <a:p>
          <a:endParaRPr lang="en-US"/>
        </a:p>
      </dgm:t>
    </dgm:pt>
    <dgm:pt modelId="{23506A67-CAA3-446C-8F2A-61DACA83B9AD}">
      <dgm:prSet phldrT="[Text]"/>
      <dgm:spPr/>
      <dgm:t>
        <a:bodyPr/>
        <a:lstStyle/>
        <a:p>
          <a:r>
            <a:rPr lang="en-US" b="1" dirty="0" smtClean="0"/>
            <a:t>Estimate Driving Score</a:t>
          </a:r>
          <a:endParaRPr lang="en-US" b="1" dirty="0"/>
        </a:p>
      </dgm:t>
    </dgm:pt>
    <dgm:pt modelId="{B95A6FED-78DB-4733-8D40-8A9EE0CC0ED1}" type="sibTrans" cxnId="{02D7B927-D4A9-4DF9-A346-2E9F15FDFCAC}">
      <dgm:prSet/>
      <dgm:spPr/>
      <dgm:t>
        <a:bodyPr/>
        <a:lstStyle/>
        <a:p>
          <a:endParaRPr lang="en-US"/>
        </a:p>
      </dgm:t>
    </dgm:pt>
    <dgm:pt modelId="{64D2A977-255F-4024-B17E-9246873FFB91}" type="parTrans" cxnId="{02D7B927-D4A9-4DF9-A346-2E9F15FDFCAC}">
      <dgm:prSet/>
      <dgm:spPr/>
      <dgm:t>
        <a:bodyPr/>
        <a:lstStyle/>
        <a:p>
          <a:endParaRPr lang="en-US"/>
        </a:p>
      </dgm:t>
    </dgm:pt>
    <dgm:pt modelId="{0022B51C-C759-4F91-B491-F8301619F289}">
      <dgm:prSet phldrT="[Text]"/>
      <dgm:spPr/>
      <dgm:t>
        <a:bodyPr/>
        <a:lstStyle/>
        <a:p>
          <a:r>
            <a:rPr lang="en-US" dirty="0" smtClean="0"/>
            <a:t>Use the prediction model to estimate the driving score if the next trip is accepted.</a:t>
          </a:r>
          <a:endParaRPr lang="en-US" dirty="0"/>
        </a:p>
      </dgm:t>
    </dgm:pt>
    <dgm:pt modelId="{6DEDEC94-CADD-4F58-9CDC-A3DBD801BD67}" type="sibTrans" cxnId="{C4C28FF1-2195-4D8D-9A0D-DFE0D2068CB8}">
      <dgm:prSet/>
      <dgm:spPr/>
      <dgm:t>
        <a:bodyPr/>
        <a:lstStyle/>
        <a:p>
          <a:endParaRPr lang="en-US"/>
        </a:p>
      </dgm:t>
    </dgm:pt>
    <dgm:pt modelId="{0E709620-AC51-458A-B981-B7F07FFAD332}" type="parTrans" cxnId="{C4C28FF1-2195-4D8D-9A0D-DFE0D2068CB8}">
      <dgm:prSet/>
      <dgm:spPr/>
      <dgm:t>
        <a:bodyPr/>
        <a:lstStyle/>
        <a:p>
          <a:endParaRPr lang="en-US"/>
        </a:p>
      </dgm:t>
    </dgm:pt>
    <dgm:pt modelId="{A16BF1DB-12E5-4432-89BE-21F5E615255C}">
      <dgm:prSet phldrT="[Text]"/>
      <dgm:spPr/>
      <dgm:t>
        <a:bodyPr/>
        <a:lstStyle/>
        <a:p>
          <a:r>
            <a:rPr lang="en-US" dirty="0" smtClean="0"/>
            <a:t>Compare with a pre-set threshold</a:t>
          </a:r>
          <a:endParaRPr lang="en-US" dirty="0"/>
        </a:p>
      </dgm:t>
    </dgm:pt>
    <dgm:pt modelId="{AA451E22-D9DF-4AF2-BA10-65BFD11FA56D}" type="sibTrans" cxnId="{51BA1CFC-1E4D-4872-8C18-4450CFAF0396}">
      <dgm:prSet/>
      <dgm:spPr/>
      <dgm:t>
        <a:bodyPr/>
        <a:lstStyle/>
        <a:p>
          <a:endParaRPr lang="en-US"/>
        </a:p>
      </dgm:t>
    </dgm:pt>
    <dgm:pt modelId="{A7B38CE6-2E0F-4799-959C-87653365CE23}" type="parTrans" cxnId="{51BA1CFC-1E4D-4872-8C18-4450CFAF0396}">
      <dgm:prSet/>
      <dgm:spPr/>
      <dgm:t>
        <a:bodyPr/>
        <a:lstStyle/>
        <a:p>
          <a:endParaRPr lang="en-US"/>
        </a:p>
      </dgm:t>
    </dgm:pt>
    <dgm:pt modelId="{8CF6147D-7EE5-4C62-8166-FFEEAB85A9A5}">
      <dgm:prSet phldrT="[Text]"/>
      <dgm:spPr/>
      <dgm:t>
        <a:bodyPr/>
        <a:lstStyle/>
        <a:p>
          <a:r>
            <a:rPr lang="en-US" dirty="0" smtClean="0"/>
            <a:t>If the predicted Driving score is above a configurable threshold, ask the driver not to take the trip</a:t>
          </a:r>
          <a:endParaRPr lang="en-US" dirty="0"/>
        </a:p>
      </dgm:t>
    </dgm:pt>
    <dgm:pt modelId="{0A752163-DDAD-457C-A326-F2A7D799C9EB}" type="sibTrans" cxnId="{CF68FC45-6E04-445A-971C-3497968BD955}">
      <dgm:prSet/>
      <dgm:spPr/>
      <dgm:t>
        <a:bodyPr/>
        <a:lstStyle/>
        <a:p>
          <a:endParaRPr lang="en-US"/>
        </a:p>
      </dgm:t>
    </dgm:pt>
    <dgm:pt modelId="{E96903AB-7865-49D8-8B70-ED67301C576B}" type="parTrans" cxnId="{CF68FC45-6E04-445A-971C-3497968BD955}">
      <dgm:prSet/>
      <dgm:spPr/>
      <dgm:t>
        <a:bodyPr/>
        <a:lstStyle/>
        <a:p>
          <a:endParaRPr lang="en-US"/>
        </a:p>
      </dgm:t>
    </dgm:pt>
    <dgm:pt modelId="{FFF222F9-DECD-499C-A5F6-267D6C849A20}" type="pres">
      <dgm:prSet presAssocID="{5255DB97-EE79-4A29-8222-7F80CDCD8D7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92127B-A255-4066-AE86-419CBA9D7F89}" type="pres">
      <dgm:prSet presAssocID="{5255DB97-EE79-4A29-8222-7F80CDCD8D7E}" presName="arrow" presStyleLbl="bgShp" presStyleIdx="0" presStyleCnt="1"/>
      <dgm:spPr/>
    </dgm:pt>
    <dgm:pt modelId="{8D74D90D-3B00-4232-A714-CC92E6B9B2D9}" type="pres">
      <dgm:prSet presAssocID="{5255DB97-EE79-4A29-8222-7F80CDCD8D7E}" presName="points" presStyleCnt="0"/>
      <dgm:spPr/>
    </dgm:pt>
    <dgm:pt modelId="{68214164-2617-487B-8A46-15320B2AEBAB}" type="pres">
      <dgm:prSet presAssocID="{5A49E7D8-03A6-42A3-BD87-2AD29798FF0D}" presName="compositeA" presStyleCnt="0"/>
      <dgm:spPr/>
    </dgm:pt>
    <dgm:pt modelId="{754FD0A6-FE95-4B41-9CE3-E8FE031E0A56}" type="pres">
      <dgm:prSet presAssocID="{5A49E7D8-03A6-42A3-BD87-2AD29798FF0D}" presName="textA" presStyleLbl="revTx" presStyleIdx="0" presStyleCnt="4" custLinFactNeighborY="54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8A5E0-D9A1-431B-8FA8-96012D4CF973}" type="pres">
      <dgm:prSet presAssocID="{5A49E7D8-03A6-42A3-BD87-2AD29798FF0D}" presName="circleA" presStyleLbl="node1" presStyleIdx="0" presStyleCnt="4"/>
      <dgm:spPr/>
    </dgm:pt>
    <dgm:pt modelId="{793840A9-46C0-4CFD-A053-9B1D45CE294C}" type="pres">
      <dgm:prSet presAssocID="{5A49E7D8-03A6-42A3-BD87-2AD29798FF0D}" presName="spaceA" presStyleCnt="0"/>
      <dgm:spPr/>
    </dgm:pt>
    <dgm:pt modelId="{416774B6-DF92-47F9-B37F-EEA82139D557}" type="pres">
      <dgm:prSet presAssocID="{7DF2283A-96CE-4993-941A-5E0201616A9A}" presName="space" presStyleCnt="0"/>
      <dgm:spPr/>
    </dgm:pt>
    <dgm:pt modelId="{637887D6-B8A8-4D0E-85F6-827275C6D542}" type="pres">
      <dgm:prSet presAssocID="{58B32B14-9E92-456F-8C4A-CC87F0778CA8}" presName="compositeB" presStyleCnt="0"/>
      <dgm:spPr/>
    </dgm:pt>
    <dgm:pt modelId="{F0673263-167F-488D-9F34-E4AE22C72985}" type="pres">
      <dgm:prSet presAssocID="{58B32B14-9E92-456F-8C4A-CC87F0778CA8}" presName="textB" presStyleLbl="revTx" presStyleIdx="1" presStyleCnt="4" custLinFactY="-19125" custLinFactNeighborX="-98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C18D33-37A8-4BD0-9CF1-B46DE29BA919}" type="pres">
      <dgm:prSet presAssocID="{58B32B14-9E92-456F-8C4A-CC87F0778CA8}" presName="circleB" presStyleLbl="node1" presStyleIdx="1" presStyleCnt="4"/>
      <dgm:spPr/>
    </dgm:pt>
    <dgm:pt modelId="{04C23AB3-C4C5-48DA-8969-6CC1D0C3EE0C}" type="pres">
      <dgm:prSet presAssocID="{58B32B14-9E92-456F-8C4A-CC87F0778CA8}" presName="spaceB" presStyleCnt="0"/>
      <dgm:spPr/>
    </dgm:pt>
    <dgm:pt modelId="{6E6EF089-9310-447B-AE8F-2548DC07D89E}" type="pres">
      <dgm:prSet presAssocID="{BCE1D409-6A65-475F-AD26-0D597D7D6A32}" presName="space" presStyleCnt="0"/>
      <dgm:spPr/>
    </dgm:pt>
    <dgm:pt modelId="{53E64E37-4244-40F5-A029-BD60E2D9E83A}" type="pres">
      <dgm:prSet presAssocID="{23506A67-CAA3-446C-8F2A-61DACA83B9AD}" presName="compositeA" presStyleCnt="0"/>
      <dgm:spPr/>
    </dgm:pt>
    <dgm:pt modelId="{7A5EEF50-A834-4885-B723-D7354F23EA6F}" type="pres">
      <dgm:prSet presAssocID="{23506A67-CAA3-446C-8F2A-61DACA83B9AD}" presName="textA" presStyleLbl="revTx" presStyleIdx="2" presStyleCnt="4" custLinFactNeighborY="6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E8F38B-7BB0-405C-9A71-F4B4D9EB88A8}" type="pres">
      <dgm:prSet presAssocID="{23506A67-CAA3-446C-8F2A-61DACA83B9AD}" presName="circleA" presStyleLbl="node1" presStyleIdx="2" presStyleCnt="4"/>
      <dgm:spPr/>
    </dgm:pt>
    <dgm:pt modelId="{640D80D1-3957-4BF3-BFA4-A67B1ECA9BB5}" type="pres">
      <dgm:prSet presAssocID="{23506A67-CAA3-446C-8F2A-61DACA83B9AD}" presName="spaceA" presStyleCnt="0"/>
      <dgm:spPr/>
    </dgm:pt>
    <dgm:pt modelId="{D1B3835D-556D-4695-9922-360E28A69D08}" type="pres">
      <dgm:prSet presAssocID="{B95A6FED-78DB-4733-8D40-8A9EE0CC0ED1}" presName="space" presStyleCnt="0"/>
      <dgm:spPr/>
    </dgm:pt>
    <dgm:pt modelId="{A2E6BBC6-7E76-4663-A011-921EAF89AE52}" type="pres">
      <dgm:prSet presAssocID="{A16BF1DB-12E5-4432-89BE-21F5E615255C}" presName="compositeB" presStyleCnt="0"/>
      <dgm:spPr/>
    </dgm:pt>
    <dgm:pt modelId="{13608CCA-257D-4F1E-94A7-29CFE4D1C726}" type="pres">
      <dgm:prSet presAssocID="{A16BF1DB-12E5-4432-89BE-21F5E615255C}" presName="textB" presStyleLbl="revTx" presStyleIdx="3" presStyleCnt="4" custLinFactY="-35191" custLinFactNeighborX="2959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DF4B4-C696-4903-8205-044EA47F275A}" type="pres">
      <dgm:prSet presAssocID="{A16BF1DB-12E5-4432-89BE-21F5E615255C}" presName="circleB" presStyleLbl="node1" presStyleIdx="3" presStyleCnt="4"/>
      <dgm:spPr/>
    </dgm:pt>
    <dgm:pt modelId="{25C0A122-C271-4797-A433-E09AE909E3AA}" type="pres">
      <dgm:prSet presAssocID="{A16BF1DB-12E5-4432-89BE-21F5E615255C}" presName="spaceB" presStyleCnt="0"/>
      <dgm:spPr/>
    </dgm:pt>
  </dgm:ptLst>
  <dgm:cxnLst>
    <dgm:cxn modelId="{A7A1565A-AFAA-476D-A4FA-74BBDE5A0322}" type="presOf" srcId="{0022B51C-C759-4F91-B491-F8301619F289}" destId="{7A5EEF50-A834-4885-B723-D7354F23EA6F}" srcOrd="0" destOrd="1" presId="urn:microsoft.com/office/officeart/2005/8/layout/hProcess11"/>
    <dgm:cxn modelId="{CF68FC45-6E04-445A-971C-3497968BD955}" srcId="{A16BF1DB-12E5-4432-89BE-21F5E615255C}" destId="{8CF6147D-7EE5-4C62-8166-FFEEAB85A9A5}" srcOrd="0" destOrd="0" parTransId="{E96903AB-7865-49D8-8B70-ED67301C576B}" sibTransId="{0A752163-DDAD-457C-A326-F2A7D799C9EB}"/>
    <dgm:cxn modelId="{48D4F890-E674-4B76-A01A-A7D1F3203EEA}" type="presOf" srcId="{5A49E7D8-03A6-42A3-BD87-2AD29798FF0D}" destId="{754FD0A6-FE95-4B41-9CE3-E8FE031E0A56}" srcOrd="0" destOrd="0" presId="urn:microsoft.com/office/officeart/2005/8/layout/hProcess11"/>
    <dgm:cxn modelId="{D0D1D0DE-BA7F-4FB2-907C-AE810A4A401C}" type="presOf" srcId="{58B32B14-9E92-456F-8C4A-CC87F0778CA8}" destId="{F0673263-167F-488D-9F34-E4AE22C72985}" srcOrd="0" destOrd="0" presId="urn:microsoft.com/office/officeart/2005/8/layout/hProcess11"/>
    <dgm:cxn modelId="{594A6067-EC49-4925-B62E-35014E50AF5A}" type="presOf" srcId="{C8AD7136-8FA6-43D5-9B9C-77649FCB4C10}" destId="{F0673263-167F-488D-9F34-E4AE22C72985}" srcOrd="0" destOrd="1" presId="urn:microsoft.com/office/officeart/2005/8/layout/hProcess11"/>
    <dgm:cxn modelId="{F2E19D74-171D-4BFD-AC1A-0126EF05B542}" srcId="{5255DB97-EE79-4A29-8222-7F80CDCD8D7E}" destId="{58B32B14-9E92-456F-8C4A-CC87F0778CA8}" srcOrd="1" destOrd="0" parTransId="{FD7F28D8-6F1F-4F71-B34B-810926B9AF63}" sibTransId="{BCE1D409-6A65-475F-AD26-0D597D7D6A32}"/>
    <dgm:cxn modelId="{285581A6-DFF3-44C2-9511-9C62B7B419E5}" type="presOf" srcId="{23506A67-CAA3-446C-8F2A-61DACA83B9AD}" destId="{7A5EEF50-A834-4885-B723-D7354F23EA6F}" srcOrd="0" destOrd="0" presId="urn:microsoft.com/office/officeart/2005/8/layout/hProcess11"/>
    <dgm:cxn modelId="{E717A29F-A493-45A9-86C6-C6CA5DFF8C9D}" type="presOf" srcId="{8CF6147D-7EE5-4C62-8166-FFEEAB85A9A5}" destId="{13608CCA-257D-4F1E-94A7-29CFE4D1C726}" srcOrd="0" destOrd="1" presId="urn:microsoft.com/office/officeart/2005/8/layout/hProcess11"/>
    <dgm:cxn modelId="{71F61B24-2F05-4465-8C16-4032DD58E474}" srcId="{58B32B14-9E92-456F-8C4A-CC87F0778CA8}" destId="{C8AD7136-8FA6-43D5-9B9C-77649FCB4C10}" srcOrd="0" destOrd="0" parTransId="{F8FA23CB-1C7B-455B-9409-B0C417DC23EB}" sibTransId="{5E062E44-CF8D-4130-A6AE-E63CFB62A180}"/>
    <dgm:cxn modelId="{3401C8BB-FD81-4A9A-BD42-6D469570B57A}" type="presOf" srcId="{A16BF1DB-12E5-4432-89BE-21F5E615255C}" destId="{13608CCA-257D-4F1E-94A7-29CFE4D1C726}" srcOrd="0" destOrd="0" presId="urn:microsoft.com/office/officeart/2005/8/layout/hProcess11"/>
    <dgm:cxn modelId="{C4C28FF1-2195-4D8D-9A0D-DFE0D2068CB8}" srcId="{23506A67-CAA3-446C-8F2A-61DACA83B9AD}" destId="{0022B51C-C759-4F91-B491-F8301619F289}" srcOrd="0" destOrd="0" parTransId="{0E709620-AC51-458A-B981-B7F07FFAD332}" sibTransId="{6DEDEC94-CADD-4F58-9CDC-A3DBD801BD67}"/>
    <dgm:cxn modelId="{597C2914-4DBF-4995-9138-68802810DBA0}" type="presOf" srcId="{BBC82F27-1D96-43AA-A4A2-D7FCA9E6087E}" destId="{754FD0A6-FE95-4B41-9CE3-E8FE031E0A56}" srcOrd="0" destOrd="1" presId="urn:microsoft.com/office/officeart/2005/8/layout/hProcess11"/>
    <dgm:cxn modelId="{A3E7D393-C226-487B-8F73-0CE63A85AAE1}" srcId="{5255DB97-EE79-4A29-8222-7F80CDCD8D7E}" destId="{5A49E7D8-03A6-42A3-BD87-2AD29798FF0D}" srcOrd="0" destOrd="0" parTransId="{4655F52B-0A10-4127-BCD3-A36E50A61127}" sibTransId="{7DF2283A-96CE-4993-941A-5E0201616A9A}"/>
    <dgm:cxn modelId="{51BA1CFC-1E4D-4872-8C18-4450CFAF0396}" srcId="{5255DB97-EE79-4A29-8222-7F80CDCD8D7E}" destId="{A16BF1DB-12E5-4432-89BE-21F5E615255C}" srcOrd="3" destOrd="0" parTransId="{A7B38CE6-2E0F-4799-959C-87653365CE23}" sibTransId="{AA451E22-D9DF-4AF2-BA10-65BFD11FA56D}"/>
    <dgm:cxn modelId="{02D7B927-D4A9-4DF9-A346-2E9F15FDFCAC}" srcId="{5255DB97-EE79-4A29-8222-7F80CDCD8D7E}" destId="{23506A67-CAA3-446C-8F2A-61DACA83B9AD}" srcOrd="2" destOrd="0" parTransId="{64D2A977-255F-4024-B17E-9246873FFB91}" sibTransId="{B95A6FED-78DB-4733-8D40-8A9EE0CC0ED1}"/>
    <dgm:cxn modelId="{CD50248F-BDE7-4572-A06B-895B04B37A28}" srcId="{5A49E7D8-03A6-42A3-BD87-2AD29798FF0D}" destId="{BBC82F27-1D96-43AA-A4A2-D7FCA9E6087E}" srcOrd="0" destOrd="0" parTransId="{AA6B9E01-05BE-4754-94DF-C3F24165D409}" sibTransId="{24894211-F848-4CDE-8C1C-A6E69B85125C}"/>
    <dgm:cxn modelId="{22B33937-40D2-43B6-AD13-1C3D0300C264}" type="presOf" srcId="{5255DB97-EE79-4A29-8222-7F80CDCD8D7E}" destId="{FFF222F9-DECD-499C-A5F6-267D6C849A20}" srcOrd="0" destOrd="0" presId="urn:microsoft.com/office/officeart/2005/8/layout/hProcess11"/>
    <dgm:cxn modelId="{D466DF50-9C24-4833-AA2B-0F09AA84F1A9}" type="presParOf" srcId="{FFF222F9-DECD-499C-A5F6-267D6C849A20}" destId="{4392127B-A255-4066-AE86-419CBA9D7F89}" srcOrd="0" destOrd="0" presId="urn:microsoft.com/office/officeart/2005/8/layout/hProcess11"/>
    <dgm:cxn modelId="{6CC4EB09-84EC-4D35-A07D-EC51A92D2FF1}" type="presParOf" srcId="{FFF222F9-DECD-499C-A5F6-267D6C849A20}" destId="{8D74D90D-3B00-4232-A714-CC92E6B9B2D9}" srcOrd="1" destOrd="0" presId="urn:microsoft.com/office/officeart/2005/8/layout/hProcess11"/>
    <dgm:cxn modelId="{5E1FC5B2-CFA7-4EA9-BC0C-8E12F7EFA747}" type="presParOf" srcId="{8D74D90D-3B00-4232-A714-CC92E6B9B2D9}" destId="{68214164-2617-487B-8A46-15320B2AEBAB}" srcOrd="0" destOrd="0" presId="urn:microsoft.com/office/officeart/2005/8/layout/hProcess11"/>
    <dgm:cxn modelId="{75B90470-B822-43EE-92EA-DA19B2C172F6}" type="presParOf" srcId="{68214164-2617-487B-8A46-15320B2AEBAB}" destId="{754FD0A6-FE95-4B41-9CE3-E8FE031E0A56}" srcOrd="0" destOrd="0" presId="urn:microsoft.com/office/officeart/2005/8/layout/hProcess11"/>
    <dgm:cxn modelId="{E4BBB3BD-867E-43D8-B5EB-DDE9810FF504}" type="presParOf" srcId="{68214164-2617-487B-8A46-15320B2AEBAB}" destId="{6668A5E0-D9A1-431B-8FA8-96012D4CF973}" srcOrd="1" destOrd="0" presId="urn:microsoft.com/office/officeart/2005/8/layout/hProcess11"/>
    <dgm:cxn modelId="{3CE7FD53-F624-465C-858A-0B39DD2CBAD0}" type="presParOf" srcId="{68214164-2617-487B-8A46-15320B2AEBAB}" destId="{793840A9-46C0-4CFD-A053-9B1D45CE294C}" srcOrd="2" destOrd="0" presId="urn:microsoft.com/office/officeart/2005/8/layout/hProcess11"/>
    <dgm:cxn modelId="{280CD418-63C3-493F-8DAA-F0287D067005}" type="presParOf" srcId="{8D74D90D-3B00-4232-A714-CC92E6B9B2D9}" destId="{416774B6-DF92-47F9-B37F-EEA82139D557}" srcOrd="1" destOrd="0" presId="urn:microsoft.com/office/officeart/2005/8/layout/hProcess11"/>
    <dgm:cxn modelId="{FCAD6B0F-BA02-4D34-80D8-9D66A81BB2BC}" type="presParOf" srcId="{8D74D90D-3B00-4232-A714-CC92E6B9B2D9}" destId="{637887D6-B8A8-4D0E-85F6-827275C6D542}" srcOrd="2" destOrd="0" presId="urn:microsoft.com/office/officeart/2005/8/layout/hProcess11"/>
    <dgm:cxn modelId="{C4AC12A6-A30D-43CB-AF70-27D537008F17}" type="presParOf" srcId="{637887D6-B8A8-4D0E-85F6-827275C6D542}" destId="{F0673263-167F-488D-9F34-E4AE22C72985}" srcOrd="0" destOrd="0" presId="urn:microsoft.com/office/officeart/2005/8/layout/hProcess11"/>
    <dgm:cxn modelId="{BCE133BF-11E4-468C-BF20-7EDEBCC7A1EF}" type="presParOf" srcId="{637887D6-B8A8-4D0E-85F6-827275C6D542}" destId="{89C18D33-37A8-4BD0-9CF1-B46DE29BA919}" srcOrd="1" destOrd="0" presId="urn:microsoft.com/office/officeart/2005/8/layout/hProcess11"/>
    <dgm:cxn modelId="{B1C47AE1-EB8A-44F7-9033-51C9A7E6828C}" type="presParOf" srcId="{637887D6-B8A8-4D0E-85F6-827275C6D542}" destId="{04C23AB3-C4C5-48DA-8969-6CC1D0C3EE0C}" srcOrd="2" destOrd="0" presId="urn:microsoft.com/office/officeart/2005/8/layout/hProcess11"/>
    <dgm:cxn modelId="{0439F91D-A1F9-496A-B67E-A84BDC84CA01}" type="presParOf" srcId="{8D74D90D-3B00-4232-A714-CC92E6B9B2D9}" destId="{6E6EF089-9310-447B-AE8F-2548DC07D89E}" srcOrd="3" destOrd="0" presId="urn:microsoft.com/office/officeart/2005/8/layout/hProcess11"/>
    <dgm:cxn modelId="{DE51EA8C-11CE-4943-983D-65028FA1EE3B}" type="presParOf" srcId="{8D74D90D-3B00-4232-A714-CC92E6B9B2D9}" destId="{53E64E37-4244-40F5-A029-BD60E2D9E83A}" srcOrd="4" destOrd="0" presId="urn:microsoft.com/office/officeart/2005/8/layout/hProcess11"/>
    <dgm:cxn modelId="{7478C6C0-4E3D-4D47-BD3F-DF92994BD79D}" type="presParOf" srcId="{53E64E37-4244-40F5-A029-BD60E2D9E83A}" destId="{7A5EEF50-A834-4885-B723-D7354F23EA6F}" srcOrd="0" destOrd="0" presId="urn:microsoft.com/office/officeart/2005/8/layout/hProcess11"/>
    <dgm:cxn modelId="{2F742862-1D7A-46C5-8158-142712085C25}" type="presParOf" srcId="{53E64E37-4244-40F5-A029-BD60E2D9E83A}" destId="{AEE8F38B-7BB0-405C-9A71-F4B4D9EB88A8}" srcOrd="1" destOrd="0" presId="urn:microsoft.com/office/officeart/2005/8/layout/hProcess11"/>
    <dgm:cxn modelId="{AAB8206D-CC87-400E-B652-728672F9C8E9}" type="presParOf" srcId="{53E64E37-4244-40F5-A029-BD60E2D9E83A}" destId="{640D80D1-3957-4BF3-BFA4-A67B1ECA9BB5}" srcOrd="2" destOrd="0" presId="urn:microsoft.com/office/officeart/2005/8/layout/hProcess11"/>
    <dgm:cxn modelId="{5A23A395-1FEB-4D67-97C0-BD99C59B92CC}" type="presParOf" srcId="{8D74D90D-3B00-4232-A714-CC92E6B9B2D9}" destId="{D1B3835D-556D-4695-9922-360E28A69D08}" srcOrd="5" destOrd="0" presId="urn:microsoft.com/office/officeart/2005/8/layout/hProcess11"/>
    <dgm:cxn modelId="{EAC4A04B-5BE5-41B4-AA11-2B35CB79641B}" type="presParOf" srcId="{8D74D90D-3B00-4232-A714-CC92E6B9B2D9}" destId="{A2E6BBC6-7E76-4663-A011-921EAF89AE52}" srcOrd="6" destOrd="0" presId="urn:microsoft.com/office/officeart/2005/8/layout/hProcess11"/>
    <dgm:cxn modelId="{5815BD8E-4408-4F16-83F7-8FF86D806C6B}" type="presParOf" srcId="{A2E6BBC6-7E76-4663-A011-921EAF89AE52}" destId="{13608CCA-257D-4F1E-94A7-29CFE4D1C726}" srcOrd="0" destOrd="0" presId="urn:microsoft.com/office/officeart/2005/8/layout/hProcess11"/>
    <dgm:cxn modelId="{7965CB52-4456-4D09-84E7-44A38ACE22E3}" type="presParOf" srcId="{A2E6BBC6-7E76-4663-A011-921EAF89AE52}" destId="{6C4DF4B4-C696-4903-8205-044EA47F275A}" srcOrd="1" destOrd="0" presId="urn:microsoft.com/office/officeart/2005/8/layout/hProcess11"/>
    <dgm:cxn modelId="{5FC0DC71-B40A-41AA-8B0E-BB9D176EA222}" type="presParOf" srcId="{A2E6BBC6-7E76-4663-A011-921EAF89AE52}" destId="{25C0A122-C271-4797-A433-E09AE909E3A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5255DB97-EE79-4A29-8222-7F80CDCD8D7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49E7D8-03A6-42A3-BD87-2AD29798FF0D}">
      <dgm:prSet phldrT="[Text]"/>
      <dgm:spPr/>
      <dgm:t>
        <a:bodyPr/>
        <a:lstStyle/>
        <a:p>
          <a:r>
            <a:rPr lang="en-US" b="1" dirty="0" smtClean="0"/>
            <a:t>New trip arrives</a:t>
          </a:r>
          <a:endParaRPr lang="en-US" b="1" dirty="0"/>
        </a:p>
      </dgm:t>
    </dgm:pt>
    <dgm:pt modelId="{4655F52B-0A10-4127-BCD3-A36E50A61127}" type="parTrans" cxnId="{A3E7D393-C226-487B-8F73-0CE63A85AAE1}">
      <dgm:prSet/>
      <dgm:spPr/>
      <dgm:t>
        <a:bodyPr/>
        <a:lstStyle/>
        <a:p>
          <a:endParaRPr lang="en-US"/>
        </a:p>
      </dgm:t>
    </dgm:pt>
    <dgm:pt modelId="{7DF2283A-96CE-4993-941A-5E0201616A9A}" type="sibTrans" cxnId="{A3E7D393-C226-487B-8F73-0CE63A85AAE1}">
      <dgm:prSet/>
      <dgm:spPr/>
      <dgm:t>
        <a:bodyPr/>
        <a:lstStyle/>
        <a:p>
          <a:endParaRPr lang="en-US"/>
        </a:p>
      </dgm:t>
    </dgm:pt>
    <dgm:pt modelId="{BBC82F27-1D96-43AA-A4A2-D7FCA9E6087E}">
      <dgm:prSet phldrT="[Text]"/>
      <dgm:spPr/>
      <dgm:t>
        <a:bodyPr/>
        <a:lstStyle/>
        <a:p>
          <a:r>
            <a:rPr lang="en-US" dirty="0" smtClean="0"/>
            <a:t>System computes the required parameters</a:t>
          </a:r>
          <a:endParaRPr lang="en-US" dirty="0"/>
        </a:p>
      </dgm:t>
    </dgm:pt>
    <dgm:pt modelId="{AA6B9E01-05BE-4754-94DF-C3F24165D409}" type="parTrans" cxnId="{CD50248F-BDE7-4572-A06B-895B04B37A28}">
      <dgm:prSet/>
      <dgm:spPr/>
      <dgm:t>
        <a:bodyPr/>
        <a:lstStyle/>
        <a:p>
          <a:endParaRPr lang="en-US"/>
        </a:p>
      </dgm:t>
    </dgm:pt>
    <dgm:pt modelId="{24894211-F848-4CDE-8C1C-A6E69B85125C}" type="sibTrans" cxnId="{CD50248F-BDE7-4572-A06B-895B04B37A28}">
      <dgm:prSet/>
      <dgm:spPr/>
      <dgm:t>
        <a:bodyPr/>
        <a:lstStyle/>
        <a:p>
          <a:endParaRPr lang="en-US"/>
        </a:p>
      </dgm:t>
    </dgm:pt>
    <dgm:pt modelId="{58B32B14-9E92-456F-8C4A-CC87F0778CA8}">
      <dgm:prSet phldrT="[Text]"/>
      <dgm:spPr/>
      <dgm:t>
        <a:bodyPr/>
        <a:lstStyle/>
        <a:p>
          <a:r>
            <a:rPr lang="en-US" b="1" dirty="0" smtClean="0"/>
            <a:t>Compute Driver Stress</a:t>
          </a:r>
          <a:endParaRPr lang="en-US" b="1" dirty="0"/>
        </a:p>
      </dgm:t>
    </dgm:pt>
    <dgm:pt modelId="{BCE1D409-6A65-475F-AD26-0D597D7D6A32}" type="sibTrans" cxnId="{F2E19D74-171D-4BFD-AC1A-0126EF05B542}">
      <dgm:prSet/>
      <dgm:spPr/>
      <dgm:t>
        <a:bodyPr/>
        <a:lstStyle/>
        <a:p>
          <a:endParaRPr lang="en-US"/>
        </a:p>
      </dgm:t>
    </dgm:pt>
    <dgm:pt modelId="{FD7F28D8-6F1F-4F71-B34B-810926B9AF63}" type="parTrans" cxnId="{F2E19D74-171D-4BFD-AC1A-0126EF05B542}">
      <dgm:prSet/>
      <dgm:spPr/>
      <dgm:t>
        <a:bodyPr/>
        <a:lstStyle/>
        <a:p>
          <a:endParaRPr lang="en-US"/>
        </a:p>
      </dgm:t>
    </dgm:pt>
    <dgm:pt modelId="{C8AD7136-8FA6-43D5-9B9C-77649FCB4C10}">
      <dgm:prSet phldrT="[Text]"/>
      <dgm:spPr/>
      <dgm:t>
        <a:bodyPr/>
        <a:lstStyle/>
        <a:p>
          <a:r>
            <a:rPr lang="en-US" dirty="0" smtClean="0"/>
            <a:t>Use the historical and current trip information in the Stress Model</a:t>
          </a:r>
          <a:endParaRPr lang="en-US" dirty="0"/>
        </a:p>
      </dgm:t>
    </dgm:pt>
    <dgm:pt modelId="{5E062E44-CF8D-4130-A6AE-E63CFB62A180}" type="sibTrans" cxnId="{71F61B24-2F05-4465-8C16-4032DD58E474}">
      <dgm:prSet/>
      <dgm:spPr/>
      <dgm:t>
        <a:bodyPr/>
        <a:lstStyle/>
        <a:p>
          <a:endParaRPr lang="en-US"/>
        </a:p>
      </dgm:t>
    </dgm:pt>
    <dgm:pt modelId="{F8FA23CB-1C7B-455B-9409-B0C417DC23EB}" type="parTrans" cxnId="{71F61B24-2F05-4465-8C16-4032DD58E474}">
      <dgm:prSet/>
      <dgm:spPr/>
      <dgm:t>
        <a:bodyPr/>
        <a:lstStyle/>
        <a:p>
          <a:endParaRPr lang="en-US"/>
        </a:p>
      </dgm:t>
    </dgm:pt>
    <dgm:pt modelId="{23506A67-CAA3-446C-8F2A-61DACA83B9AD}">
      <dgm:prSet phldrT="[Text]"/>
      <dgm:spPr/>
      <dgm:t>
        <a:bodyPr/>
        <a:lstStyle/>
        <a:p>
          <a:r>
            <a:rPr lang="en-US" b="1" dirty="0" smtClean="0"/>
            <a:t>Estimate Driving Score</a:t>
          </a:r>
          <a:endParaRPr lang="en-US" b="1" dirty="0"/>
        </a:p>
      </dgm:t>
    </dgm:pt>
    <dgm:pt modelId="{B95A6FED-78DB-4733-8D40-8A9EE0CC0ED1}" type="sibTrans" cxnId="{02D7B927-D4A9-4DF9-A346-2E9F15FDFCAC}">
      <dgm:prSet/>
      <dgm:spPr/>
      <dgm:t>
        <a:bodyPr/>
        <a:lstStyle/>
        <a:p>
          <a:endParaRPr lang="en-US"/>
        </a:p>
      </dgm:t>
    </dgm:pt>
    <dgm:pt modelId="{64D2A977-255F-4024-B17E-9246873FFB91}" type="parTrans" cxnId="{02D7B927-D4A9-4DF9-A346-2E9F15FDFCAC}">
      <dgm:prSet/>
      <dgm:spPr/>
      <dgm:t>
        <a:bodyPr/>
        <a:lstStyle/>
        <a:p>
          <a:endParaRPr lang="en-US"/>
        </a:p>
      </dgm:t>
    </dgm:pt>
    <dgm:pt modelId="{0022B51C-C759-4F91-B491-F8301619F289}">
      <dgm:prSet phldrT="[Text]"/>
      <dgm:spPr/>
      <dgm:t>
        <a:bodyPr/>
        <a:lstStyle/>
        <a:p>
          <a:r>
            <a:rPr lang="en-US" dirty="0" smtClean="0"/>
            <a:t>Use the prediction model to estimate the driving score if the next trip is accepted.</a:t>
          </a:r>
          <a:endParaRPr lang="en-US" dirty="0"/>
        </a:p>
      </dgm:t>
    </dgm:pt>
    <dgm:pt modelId="{6DEDEC94-CADD-4F58-9CDC-A3DBD801BD67}" type="sibTrans" cxnId="{C4C28FF1-2195-4D8D-9A0D-DFE0D2068CB8}">
      <dgm:prSet/>
      <dgm:spPr/>
      <dgm:t>
        <a:bodyPr/>
        <a:lstStyle/>
        <a:p>
          <a:endParaRPr lang="en-US"/>
        </a:p>
      </dgm:t>
    </dgm:pt>
    <dgm:pt modelId="{0E709620-AC51-458A-B981-B7F07FFAD332}" type="parTrans" cxnId="{C4C28FF1-2195-4D8D-9A0D-DFE0D2068CB8}">
      <dgm:prSet/>
      <dgm:spPr/>
      <dgm:t>
        <a:bodyPr/>
        <a:lstStyle/>
        <a:p>
          <a:endParaRPr lang="en-US"/>
        </a:p>
      </dgm:t>
    </dgm:pt>
    <dgm:pt modelId="{A16BF1DB-12E5-4432-89BE-21F5E615255C}">
      <dgm:prSet phldrT="[Text]"/>
      <dgm:spPr/>
      <dgm:t>
        <a:bodyPr/>
        <a:lstStyle/>
        <a:p>
          <a:r>
            <a:rPr lang="en-US" b="1" dirty="0" smtClean="0"/>
            <a:t>Compare with a pre-set threshold</a:t>
          </a:r>
          <a:endParaRPr lang="en-US" b="1" dirty="0"/>
        </a:p>
      </dgm:t>
    </dgm:pt>
    <dgm:pt modelId="{AA451E22-D9DF-4AF2-BA10-65BFD11FA56D}" type="sibTrans" cxnId="{51BA1CFC-1E4D-4872-8C18-4450CFAF0396}">
      <dgm:prSet/>
      <dgm:spPr/>
      <dgm:t>
        <a:bodyPr/>
        <a:lstStyle/>
        <a:p>
          <a:endParaRPr lang="en-US"/>
        </a:p>
      </dgm:t>
    </dgm:pt>
    <dgm:pt modelId="{A7B38CE6-2E0F-4799-959C-87653365CE23}" type="parTrans" cxnId="{51BA1CFC-1E4D-4872-8C18-4450CFAF0396}">
      <dgm:prSet/>
      <dgm:spPr/>
      <dgm:t>
        <a:bodyPr/>
        <a:lstStyle/>
        <a:p>
          <a:endParaRPr lang="en-US"/>
        </a:p>
      </dgm:t>
    </dgm:pt>
    <dgm:pt modelId="{8CF6147D-7EE5-4C62-8166-FFEEAB85A9A5}">
      <dgm:prSet phldrT="[Text]"/>
      <dgm:spPr/>
      <dgm:t>
        <a:bodyPr/>
        <a:lstStyle/>
        <a:p>
          <a:r>
            <a:rPr lang="en-US" dirty="0" smtClean="0"/>
            <a:t>If the predicted Driving score is above a configurable threshold, ask the driver not to take the trip</a:t>
          </a:r>
          <a:endParaRPr lang="en-US" dirty="0"/>
        </a:p>
      </dgm:t>
    </dgm:pt>
    <dgm:pt modelId="{0A752163-DDAD-457C-A326-F2A7D799C9EB}" type="sibTrans" cxnId="{CF68FC45-6E04-445A-971C-3497968BD955}">
      <dgm:prSet/>
      <dgm:spPr/>
      <dgm:t>
        <a:bodyPr/>
        <a:lstStyle/>
        <a:p>
          <a:endParaRPr lang="en-US"/>
        </a:p>
      </dgm:t>
    </dgm:pt>
    <dgm:pt modelId="{E96903AB-7865-49D8-8B70-ED67301C576B}" type="parTrans" cxnId="{CF68FC45-6E04-445A-971C-3497968BD955}">
      <dgm:prSet/>
      <dgm:spPr/>
      <dgm:t>
        <a:bodyPr/>
        <a:lstStyle/>
        <a:p>
          <a:endParaRPr lang="en-US"/>
        </a:p>
      </dgm:t>
    </dgm:pt>
    <dgm:pt modelId="{FFF222F9-DECD-499C-A5F6-267D6C849A20}" type="pres">
      <dgm:prSet presAssocID="{5255DB97-EE79-4A29-8222-7F80CDCD8D7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92127B-A255-4066-AE86-419CBA9D7F89}" type="pres">
      <dgm:prSet presAssocID="{5255DB97-EE79-4A29-8222-7F80CDCD8D7E}" presName="arrow" presStyleLbl="bgShp" presStyleIdx="0" presStyleCnt="1"/>
      <dgm:spPr/>
    </dgm:pt>
    <dgm:pt modelId="{8D74D90D-3B00-4232-A714-CC92E6B9B2D9}" type="pres">
      <dgm:prSet presAssocID="{5255DB97-EE79-4A29-8222-7F80CDCD8D7E}" presName="points" presStyleCnt="0"/>
      <dgm:spPr/>
    </dgm:pt>
    <dgm:pt modelId="{68214164-2617-487B-8A46-15320B2AEBAB}" type="pres">
      <dgm:prSet presAssocID="{5A49E7D8-03A6-42A3-BD87-2AD29798FF0D}" presName="compositeA" presStyleCnt="0"/>
      <dgm:spPr/>
    </dgm:pt>
    <dgm:pt modelId="{754FD0A6-FE95-4B41-9CE3-E8FE031E0A56}" type="pres">
      <dgm:prSet presAssocID="{5A49E7D8-03A6-42A3-BD87-2AD29798FF0D}" presName="textA" presStyleLbl="revTx" presStyleIdx="0" presStyleCnt="4" custLinFactNeighborY="54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8A5E0-D9A1-431B-8FA8-96012D4CF973}" type="pres">
      <dgm:prSet presAssocID="{5A49E7D8-03A6-42A3-BD87-2AD29798FF0D}" presName="circleA" presStyleLbl="node1" presStyleIdx="0" presStyleCnt="4"/>
      <dgm:spPr/>
    </dgm:pt>
    <dgm:pt modelId="{793840A9-46C0-4CFD-A053-9B1D45CE294C}" type="pres">
      <dgm:prSet presAssocID="{5A49E7D8-03A6-42A3-BD87-2AD29798FF0D}" presName="spaceA" presStyleCnt="0"/>
      <dgm:spPr/>
    </dgm:pt>
    <dgm:pt modelId="{416774B6-DF92-47F9-B37F-EEA82139D557}" type="pres">
      <dgm:prSet presAssocID="{7DF2283A-96CE-4993-941A-5E0201616A9A}" presName="space" presStyleCnt="0"/>
      <dgm:spPr/>
    </dgm:pt>
    <dgm:pt modelId="{637887D6-B8A8-4D0E-85F6-827275C6D542}" type="pres">
      <dgm:prSet presAssocID="{58B32B14-9E92-456F-8C4A-CC87F0778CA8}" presName="compositeB" presStyleCnt="0"/>
      <dgm:spPr/>
    </dgm:pt>
    <dgm:pt modelId="{F0673263-167F-488D-9F34-E4AE22C72985}" type="pres">
      <dgm:prSet presAssocID="{58B32B14-9E92-456F-8C4A-CC87F0778CA8}" presName="textB" presStyleLbl="revTx" presStyleIdx="1" presStyleCnt="4" custLinFactY="-19125" custLinFactNeighborX="-98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C18D33-37A8-4BD0-9CF1-B46DE29BA919}" type="pres">
      <dgm:prSet presAssocID="{58B32B14-9E92-456F-8C4A-CC87F0778CA8}" presName="circleB" presStyleLbl="node1" presStyleIdx="1" presStyleCnt="4"/>
      <dgm:spPr/>
    </dgm:pt>
    <dgm:pt modelId="{04C23AB3-C4C5-48DA-8969-6CC1D0C3EE0C}" type="pres">
      <dgm:prSet presAssocID="{58B32B14-9E92-456F-8C4A-CC87F0778CA8}" presName="spaceB" presStyleCnt="0"/>
      <dgm:spPr/>
    </dgm:pt>
    <dgm:pt modelId="{6E6EF089-9310-447B-AE8F-2548DC07D89E}" type="pres">
      <dgm:prSet presAssocID="{BCE1D409-6A65-475F-AD26-0D597D7D6A32}" presName="space" presStyleCnt="0"/>
      <dgm:spPr/>
    </dgm:pt>
    <dgm:pt modelId="{53E64E37-4244-40F5-A029-BD60E2D9E83A}" type="pres">
      <dgm:prSet presAssocID="{23506A67-CAA3-446C-8F2A-61DACA83B9AD}" presName="compositeA" presStyleCnt="0"/>
      <dgm:spPr/>
    </dgm:pt>
    <dgm:pt modelId="{7A5EEF50-A834-4885-B723-D7354F23EA6F}" type="pres">
      <dgm:prSet presAssocID="{23506A67-CAA3-446C-8F2A-61DACA83B9AD}" presName="textA" presStyleLbl="revTx" presStyleIdx="2" presStyleCnt="4" custLinFactNeighborY="6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E8F38B-7BB0-405C-9A71-F4B4D9EB88A8}" type="pres">
      <dgm:prSet presAssocID="{23506A67-CAA3-446C-8F2A-61DACA83B9AD}" presName="circleA" presStyleLbl="node1" presStyleIdx="2" presStyleCnt="4"/>
      <dgm:spPr/>
    </dgm:pt>
    <dgm:pt modelId="{640D80D1-3957-4BF3-BFA4-A67B1ECA9BB5}" type="pres">
      <dgm:prSet presAssocID="{23506A67-CAA3-446C-8F2A-61DACA83B9AD}" presName="spaceA" presStyleCnt="0"/>
      <dgm:spPr/>
    </dgm:pt>
    <dgm:pt modelId="{D1B3835D-556D-4695-9922-360E28A69D08}" type="pres">
      <dgm:prSet presAssocID="{B95A6FED-78DB-4733-8D40-8A9EE0CC0ED1}" presName="space" presStyleCnt="0"/>
      <dgm:spPr/>
    </dgm:pt>
    <dgm:pt modelId="{A2E6BBC6-7E76-4663-A011-921EAF89AE52}" type="pres">
      <dgm:prSet presAssocID="{A16BF1DB-12E5-4432-89BE-21F5E615255C}" presName="compositeB" presStyleCnt="0"/>
      <dgm:spPr/>
    </dgm:pt>
    <dgm:pt modelId="{13608CCA-257D-4F1E-94A7-29CFE4D1C726}" type="pres">
      <dgm:prSet presAssocID="{A16BF1DB-12E5-4432-89BE-21F5E615255C}" presName="textB" presStyleLbl="revTx" presStyleIdx="3" presStyleCnt="4" custScaleY="116976" custLinFactY="-35191" custLinFactNeighborX="2959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DF4B4-C696-4903-8205-044EA47F275A}" type="pres">
      <dgm:prSet presAssocID="{A16BF1DB-12E5-4432-89BE-21F5E615255C}" presName="circleB" presStyleLbl="node1" presStyleIdx="3" presStyleCnt="4"/>
      <dgm:spPr/>
    </dgm:pt>
    <dgm:pt modelId="{25C0A122-C271-4797-A433-E09AE909E3AA}" type="pres">
      <dgm:prSet presAssocID="{A16BF1DB-12E5-4432-89BE-21F5E615255C}" presName="spaceB" presStyleCnt="0"/>
      <dgm:spPr/>
    </dgm:pt>
  </dgm:ptLst>
  <dgm:cxnLst>
    <dgm:cxn modelId="{A7A1565A-AFAA-476D-A4FA-74BBDE5A0322}" type="presOf" srcId="{0022B51C-C759-4F91-B491-F8301619F289}" destId="{7A5EEF50-A834-4885-B723-D7354F23EA6F}" srcOrd="0" destOrd="1" presId="urn:microsoft.com/office/officeart/2005/8/layout/hProcess11"/>
    <dgm:cxn modelId="{CF68FC45-6E04-445A-971C-3497968BD955}" srcId="{A16BF1DB-12E5-4432-89BE-21F5E615255C}" destId="{8CF6147D-7EE5-4C62-8166-FFEEAB85A9A5}" srcOrd="0" destOrd="0" parTransId="{E96903AB-7865-49D8-8B70-ED67301C576B}" sibTransId="{0A752163-DDAD-457C-A326-F2A7D799C9EB}"/>
    <dgm:cxn modelId="{48D4F890-E674-4B76-A01A-A7D1F3203EEA}" type="presOf" srcId="{5A49E7D8-03A6-42A3-BD87-2AD29798FF0D}" destId="{754FD0A6-FE95-4B41-9CE3-E8FE031E0A56}" srcOrd="0" destOrd="0" presId="urn:microsoft.com/office/officeart/2005/8/layout/hProcess11"/>
    <dgm:cxn modelId="{D0D1D0DE-BA7F-4FB2-907C-AE810A4A401C}" type="presOf" srcId="{58B32B14-9E92-456F-8C4A-CC87F0778CA8}" destId="{F0673263-167F-488D-9F34-E4AE22C72985}" srcOrd="0" destOrd="0" presId="urn:microsoft.com/office/officeart/2005/8/layout/hProcess11"/>
    <dgm:cxn modelId="{594A6067-EC49-4925-B62E-35014E50AF5A}" type="presOf" srcId="{C8AD7136-8FA6-43D5-9B9C-77649FCB4C10}" destId="{F0673263-167F-488D-9F34-E4AE22C72985}" srcOrd="0" destOrd="1" presId="urn:microsoft.com/office/officeart/2005/8/layout/hProcess11"/>
    <dgm:cxn modelId="{F2E19D74-171D-4BFD-AC1A-0126EF05B542}" srcId="{5255DB97-EE79-4A29-8222-7F80CDCD8D7E}" destId="{58B32B14-9E92-456F-8C4A-CC87F0778CA8}" srcOrd="1" destOrd="0" parTransId="{FD7F28D8-6F1F-4F71-B34B-810926B9AF63}" sibTransId="{BCE1D409-6A65-475F-AD26-0D597D7D6A32}"/>
    <dgm:cxn modelId="{285581A6-DFF3-44C2-9511-9C62B7B419E5}" type="presOf" srcId="{23506A67-CAA3-446C-8F2A-61DACA83B9AD}" destId="{7A5EEF50-A834-4885-B723-D7354F23EA6F}" srcOrd="0" destOrd="0" presId="urn:microsoft.com/office/officeart/2005/8/layout/hProcess11"/>
    <dgm:cxn modelId="{E717A29F-A493-45A9-86C6-C6CA5DFF8C9D}" type="presOf" srcId="{8CF6147D-7EE5-4C62-8166-FFEEAB85A9A5}" destId="{13608CCA-257D-4F1E-94A7-29CFE4D1C726}" srcOrd="0" destOrd="1" presId="urn:microsoft.com/office/officeart/2005/8/layout/hProcess11"/>
    <dgm:cxn modelId="{71F61B24-2F05-4465-8C16-4032DD58E474}" srcId="{58B32B14-9E92-456F-8C4A-CC87F0778CA8}" destId="{C8AD7136-8FA6-43D5-9B9C-77649FCB4C10}" srcOrd="0" destOrd="0" parTransId="{F8FA23CB-1C7B-455B-9409-B0C417DC23EB}" sibTransId="{5E062E44-CF8D-4130-A6AE-E63CFB62A180}"/>
    <dgm:cxn modelId="{3401C8BB-FD81-4A9A-BD42-6D469570B57A}" type="presOf" srcId="{A16BF1DB-12E5-4432-89BE-21F5E615255C}" destId="{13608CCA-257D-4F1E-94A7-29CFE4D1C726}" srcOrd="0" destOrd="0" presId="urn:microsoft.com/office/officeart/2005/8/layout/hProcess11"/>
    <dgm:cxn modelId="{C4C28FF1-2195-4D8D-9A0D-DFE0D2068CB8}" srcId="{23506A67-CAA3-446C-8F2A-61DACA83B9AD}" destId="{0022B51C-C759-4F91-B491-F8301619F289}" srcOrd="0" destOrd="0" parTransId="{0E709620-AC51-458A-B981-B7F07FFAD332}" sibTransId="{6DEDEC94-CADD-4F58-9CDC-A3DBD801BD67}"/>
    <dgm:cxn modelId="{597C2914-4DBF-4995-9138-68802810DBA0}" type="presOf" srcId="{BBC82F27-1D96-43AA-A4A2-D7FCA9E6087E}" destId="{754FD0A6-FE95-4B41-9CE3-E8FE031E0A56}" srcOrd="0" destOrd="1" presId="urn:microsoft.com/office/officeart/2005/8/layout/hProcess11"/>
    <dgm:cxn modelId="{A3E7D393-C226-487B-8F73-0CE63A85AAE1}" srcId="{5255DB97-EE79-4A29-8222-7F80CDCD8D7E}" destId="{5A49E7D8-03A6-42A3-BD87-2AD29798FF0D}" srcOrd="0" destOrd="0" parTransId="{4655F52B-0A10-4127-BCD3-A36E50A61127}" sibTransId="{7DF2283A-96CE-4993-941A-5E0201616A9A}"/>
    <dgm:cxn modelId="{51BA1CFC-1E4D-4872-8C18-4450CFAF0396}" srcId="{5255DB97-EE79-4A29-8222-7F80CDCD8D7E}" destId="{A16BF1DB-12E5-4432-89BE-21F5E615255C}" srcOrd="3" destOrd="0" parTransId="{A7B38CE6-2E0F-4799-959C-87653365CE23}" sibTransId="{AA451E22-D9DF-4AF2-BA10-65BFD11FA56D}"/>
    <dgm:cxn modelId="{02D7B927-D4A9-4DF9-A346-2E9F15FDFCAC}" srcId="{5255DB97-EE79-4A29-8222-7F80CDCD8D7E}" destId="{23506A67-CAA3-446C-8F2A-61DACA83B9AD}" srcOrd="2" destOrd="0" parTransId="{64D2A977-255F-4024-B17E-9246873FFB91}" sibTransId="{B95A6FED-78DB-4733-8D40-8A9EE0CC0ED1}"/>
    <dgm:cxn modelId="{CD50248F-BDE7-4572-A06B-895B04B37A28}" srcId="{5A49E7D8-03A6-42A3-BD87-2AD29798FF0D}" destId="{BBC82F27-1D96-43AA-A4A2-D7FCA9E6087E}" srcOrd="0" destOrd="0" parTransId="{AA6B9E01-05BE-4754-94DF-C3F24165D409}" sibTransId="{24894211-F848-4CDE-8C1C-A6E69B85125C}"/>
    <dgm:cxn modelId="{22B33937-40D2-43B6-AD13-1C3D0300C264}" type="presOf" srcId="{5255DB97-EE79-4A29-8222-7F80CDCD8D7E}" destId="{FFF222F9-DECD-499C-A5F6-267D6C849A20}" srcOrd="0" destOrd="0" presId="urn:microsoft.com/office/officeart/2005/8/layout/hProcess11"/>
    <dgm:cxn modelId="{D466DF50-9C24-4833-AA2B-0F09AA84F1A9}" type="presParOf" srcId="{FFF222F9-DECD-499C-A5F6-267D6C849A20}" destId="{4392127B-A255-4066-AE86-419CBA9D7F89}" srcOrd="0" destOrd="0" presId="urn:microsoft.com/office/officeart/2005/8/layout/hProcess11"/>
    <dgm:cxn modelId="{6CC4EB09-84EC-4D35-A07D-EC51A92D2FF1}" type="presParOf" srcId="{FFF222F9-DECD-499C-A5F6-267D6C849A20}" destId="{8D74D90D-3B00-4232-A714-CC92E6B9B2D9}" srcOrd="1" destOrd="0" presId="urn:microsoft.com/office/officeart/2005/8/layout/hProcess11"/>
    <dgm:cxn modelId="{5E1FC5B2-CFA7-4EA9-BC0C-8E12F7EFA747}" type="presParOf" srcId="{8D74D90D-3B00-4232-A714-CC92E6B9B2D9}" destId="{68214164-2617-487B-8A46-15320B2AEBAB}" srcOrd="0" destOrd="0" presId="urn:microsoft.com/office/officeart/2005/8/layout/hProcess11"/>
    <dgm:cxn modelId="{75B90470-B822-43EE-92EA-DA19B2C172F6}" type="presParOf" srcId="{68214164-2617-487B-8A46-15320B2AEBAB}" destId="{754FD0A6-FE95-4B41-9CE3-E8FE031E0A56}" srcOrd="0" destOrd="0" presId="urn:microsoft.com/office/officeart/2005/8/layout/hProcess11"/>
    <dgm:cxn modelId="{E4BBB3BD-867E-43D8-B5EB-DDE9810FF504}" type="presParOf" srcId="{68214164-2617-487B-8A46-15320B2AEBAB}" destId="{6668A5E0-D9A1-431B-8FA8-96012D4CF973}" srcOrd="1" destOrd="0" presId="urn:microsoft.com/office/officeart/2005/8/layout/hProcess11"/>
    <dgm:cxn modelId="{3CE7FD53-F624-465C-858A-0B39DD2CBAD0}" type="presParOf" srcId="{68214164-2617-487B-8A46-15320B2AEBAB}" destId="{793840A9-46C0-4CFD-A053-9B1D45CE294C}" srcOrd="2" destOrd="0" presId="urn:microsoft.com/office/officeart/2005/8/layout/hProcess11"/>
    <dgm:cxn modelId="{280CD418-63C3-493F-8DAA-F0287D067005}" type="presParOf" srcId="{8D74D90D-3B00-4232-A714-CC92E6B9B2D9}" destId="{416774B6-DF92-47F9-B37F-EEA82139D557}" srcOrd="1" destOrd="0" presId="urn:microsoft.com/office/officeart/2005/8/layout/hProcess11"/>
    <dgm:cxn modelId="{FCAD6B0F-BA02-4D34-80D8-9D66A81BB2BC}" type="presParOf" srcId="{8D74D90D-3B00-4232-A714-CC92E6B9B2D9}" destId="{637887D6-B8A8-4D0E-85F6-827275C6D542}" srcOrd="2" destOrd="0" presId="urn:microsoft.com/office/officeart/2005/8/layout/hProcess11"/>
    <dgm:cxn modelId="{C4AC12A6-A30D-43CB-AF70-27D537008F17}" type="presParOf" srcId="{637887D6-B8A8-4D0E-85F6-827275C6D542}" destId="{F0673263-167F-488D-9F34-E4AE22C72985}" srcOrd="0" destOrd="0" presId="urn:microsoft.com/office/officeart/2005/8/layout/hProcess11"/>
    <dgm:cxn modelId="{BCE133BF-11E4-468C-BF20-7EDEBCC7A1EF}" type="presParOf" srcId="{637887D6-B8A8-4D0E-85F6-827275C6D542}" destId="{89C18D33-37A8-4BD0-9CF1-B46DE29BA919}" srcOrd="1" destOrd="0" presId="urn:microsoft.com/office/officeart/2005/8/layout/hProcess11"/>
    <dgm:cxn modelId="{B1C47AE1-EB8A-44F7-9033-51C9A7E6828C}" type="presParOf" srcId="{637887D6-B8A8-4D0E-85F6-827275C6D542}" destId="{04C23AB3-C4C5-48DA-8969-6CC1D0C3EE0C}" srcOrd="2" destOrd="0" presId="urn:microsoft.com/office/officeart/2005/8/layout/hProcess11"/>
    <dgm:cxn modelId="{0439F91D-A1F9-496A-B67E-A84BDC84CA01}" type="presParOf" srcId="{8D74D90D-3B00-4232-A714-CC92E6B9B2D9}" destId="{6E6EF089-9310-447B-AE8F-2548DC07D89E}" srcOrd="3" destOrd="0" presId="urn:microsoft.com/office/officeart/2005/8/layout/hProcess11"/>
    <dgm:cxn modelId="{DE51EA8C-11CE-4943-983D-65028FA1EE3B}" type="presParOf" srcId="{8D74D90D-3B00-4232-A714-CC92E6B9B2D9}" destId="{53E64E37-4244-40F5-A029-BD60E2D9E83A}" srcOrd="4" destOrd="0" presId="urn:microsoft.com/office/officeart/2005/8/layout/hProcess11"/>
    <dgm:cxn modelId="{7478C6C0-4E3D-4D47-BD3F-DF92994BD79D}" type="presParOf" srcId="{53E64E37-4244-40F5-A029-BD60E2D9E83A}" destId="{7A5EEF50-A834-4885-B723-D7354F23EA6F}" srcOrd="0" destOrd="0" presId="urn:microsoft.com/office/officeart/2005/8/layout/hProcess11"/>
    <dgm:cxn modelId="{2F742862-1D7A-46C5-8158-142712085C25}" type="presParOf" srcId="{53E64E37-4244-40F5-A029-BD60E2D9E83A}" destId="{AEE8F38B-7BB0-405C-9A71-F4B4D9EB88A8}" srcOrd="1" destOrd="0" presId="urn:microsoft.com/office/officeart/2005/8/layout/hProcess11"/>
    <dgm:cxn modelId="{AAB8206D-CC87-400E-B652-728672F9C8E9}" type="presParOf" srcId="{53E64E37-4244-40F5-A029-BD60E2D9E83A}" destId="{640D80D1-3957-4BF3-BFA4-A67B1ECA9BB5}" srcOrd="2" destOrd="0" presId="urn:microsoft.com/office/officeart/2005/8/layout/hProcess11"/>
    <dgm:cxn modelId="{5A23A395-1FEB-4D67-97C0-BD99C59B92CC}" type="presParOf" srcId="{8D74D90D-3B00-4232-A714-CC92E6B9B2D9}" destId="{D1B3835D-556D-4695-9922-360E28A69D08}" srcOrd="5" destOrd="0" presId="urn:microsoft.com/office/officeart/2005/8/layout/hProcess11"/>
    <dgm:cxn modelId="{EAC4A04B-5BE5-41B4-AA11-2B35CB79641B}" type="presParOf" srcId="{8D74D90D-3B00-4232-A714-CC92E6B9B2D9}" destId="{A2E6BBC6-7E76-4663-A011-921EAF89AE52}" srcOrd="6" destOrd="0" presId="urn:microsoft.com/office/officeart/2005/8/layout/hProcess11"/>
    <dgm:cxn modelId="{5815BD8E-4408-4F16-83F7-8FF86D806C6B}" type="presParOf" srcId="{A2E6BBC6-7E76-4663-A011-921EAF89AE52}" destId="{13608CCA-257D-4F1E-94A7-29CFE4D1C726}" srcOrd="0" destOrd="0" presId="urn:microsoft.com/office/officeart/2005/8/layout/hProcess11"/>
    <dgm:cxn modelId="{7965CB52-4456-4D09-84E7-44A38ACE22E3}" type="presParOf" srcId="{A2E6BBC6-7E76-4663-A011-921EAF89AE52}" destId="{6C4DF4B4-C696-4903-8205-044EA47F275A}" srcOrd="1" destOrd="0" presId="urn:microsoft.com/office/officeart/2005/8/layout/hProcess11"/>
    <dgm:cxn modelId="{5FC0DC71-B40A-41AA-8B0E-BB9D176EA222}" type="presParOf" srcId="{A2E6BBC6-7E76-4663-A011-921EAF89AE52}" destId="{25C0A122-C271-4797-A433-E09AE909E3A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/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/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/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/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/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/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/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/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5BCFB4E-691C-4D68-8353-59A282A2F60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31F106-C172-4925-AFBD-56EB6EE53BB3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Stress Model</a:t>
          </a:r>
          <a:endParaRPr lang="en-US" dirty="0"/>
        </a:p>
      </dgm:t>
    </dgm:pt>
    <dgm:pt modelId="{8B5D19D7-9533-4E40-9E3D-DF747424BF66}" type="parTrans" cxnId="{1D56EDD2-AC31-4123-90C4-836093D13C7C}">
      <dgm:prSet/>
      <dgm:spPr/>
      <dgm:t>
        <a:bodyPr/>
        <a:lstStyle/>
        <a:p>
          <a:endParaRPr lang="en-US"/>
        </a:p>
      </dgm:t>
    </dgm:pt>
    <dgm:pt modelId="{F05347E4-7099-43BF-8BF5-E499925ACB3A}" type="sibTrans" cxnId="{1D56EDD2-AC31-4123-90C4-836093D13C7C}">
      <dgm:prSet/>
      <dgm:spPr/>
      <dgm:t>
        <a:bodyPr/>
        <a:lstStyle/>
        <a:p>
          <a:endParaRPr lang="en-US"/>
        </a:p>
      </dgm:t>
    </dgm:pt>
    <dgm:pt modelId="{15EFEA17-2770-43E6-AC86-83D427AA1A78}">
      <dgm:prSet phldrT="[Text]"/>
      <dgm:spPr/>
      <dgm:t>
        <a:bodyPr/>
        <a:lstStyle/>
        <a:p>
          <a:r>
            <a:rPr lang="en-US" dirty="0" smtClean="0"/>
            <a:t>Behavior Model</a:t>
          </a:r>
          <a:endParaRPr lang="en-US" dirty="0"/>
        </a:p>
      </dgm:t>
    </dgm:pt>
    <dgm:pt modelId="{2297D74E-2279-42BE-BC55-B3C525C84B1C}" type="parTrans" cxnId="{6FEC839A-B436-4E1C-BA57-F5DC1D850BAF}">
      <dgm:prSet/>
      <dgm:spPr/>
      <dgm:t>
        <a:bodyPr/>
        <a:lstStyle/>
        <a:p>
          <a:endParaRPr lang="en-US"/>
        </a:p>
      </dgm:t>
    </dgm:pt>
    <dgm:pt modelId="{713E5207-7AA5-43FE-8AA2-2EA09F83BA91}" type="sibTrans" cxnId="{6FEC839A-B436-4E1C-BA57-F5DC1D850BAF}">
      <dgm:prSet/>
      <dgm:spPr/>
      <dgm:t>
        <a:bodyPr/>
        <a:lstStyle/>
        <a:p>
          <a:endParaRPr lang="en-US"/>
        </a:p>
      </dgm:t>
    </dgm:pt>
    <dgm:pt modelId="{746B9F79-ED8E-4A2C-A7CF-591456A6AD8A}">
      <dgm:prSet phldrT="[Text]"/>
      <dgm:spPr/>
      <dgm:t>
        <a:bodyPr/>
        <a:lstStyle/>
        <a:p>
          <a:r>
            <a:rPr lang="en-US" dirty="0" smtClean="0"/>
            <a:t>Prediction Model</a:t>
          </a:r>
          <a:endParaRPr lang="en-US" dirty="0"/>
        </a:p>
      </dgm:t>
    </dgm:pt>
    <dgm:pt modelId="{37C16F7E-779B-4E41-8A2D-6572D6AD6DED}" type="parTrans" cxnId="{FE3DC684-471A-402A-896A-FADAF304B71F}">
      <dgm:prSet/>
      <dgm:spPr/>
      <dgm:t>
        <a:bodyPr/>
        <a:lstStyle/>
        <a:p>
          <a:endParaRPr lang="en-US"/>
        </a:p>
      </dgm:t>
    </dgm:pt>
    <dgm:pt modelId="{1DAD1FE0-104E-46E7-A613-FD492B2DFF9E}" type="sibTrans" cxnId="{FE3DC684-471A-402A-896A-FADAF304B71F}">
      <dgm:prSet/>
      <dgm:spPr/>
      <dgm:t>
        <a:bodyPr/>
        <a:lstStyle/>
        <a:p>
          <a:endParaRPr lang="en-US"/>
        </a:p>
      </dgm:t>
    </dgm:pt>
    <dgm:pt modelId="{76A88793-B177-42C5-87D8-5F45314DBF9E}">
      <dgm:prSet phldrT="[Text]"/>
      <dgm:spPr/>
      <dgm:t>
        <a:bodyPr/>
        <a:lstStyle/>
        <a:p>
          <a:r>
            <a:rPr lang="en-US" dirty="0" smtClean="0"/>
            <a:t>Recommender</a:t>
          </a:r>
          <a:endParaRPr lang="en-US" dirty="0"/>
        </a:p>
      </dgm:t>
    </dgm:pt>
    <dgm:pt modelId="{D1E976A7-9D7B-40FE-B172-8E943802F8FE}" type="parTrans" cxnId="{896F8FB4-D22A-48D9-A676-67EEBCFECB45}">
      <dgm:prSet/>
      <dgm:spPr/>
      <dgm:t>
        <a:bodyPr/>
        <a:lstStyle/>
        <a:p>
          <a:endParaRPr lang="en-US"/>
        </a:p>
      </dgm:t>
    </dgm:pt>
    <dgm:pt modelId="{A0FC7DA3-C571-4EBF-93E8-0A627E0569EC}" type="sibTrans" cxnId="{896F8FB4-D22A-48D9-A676-67EEBCFECB45}">
      <dgm:prSet/>
      <dgm:spPr/>
      <dgm:t>
        <a:bodyPr/>
        <a:lstStyle/>
        <a:p>
          <a:endParaRPr lang="en-US"/>
        </a:p>
      </dgm:t>
    </dgm:pt>
    <dgm:pt modelId="{95316CFC-F512-4168-8A01-70AC9406D729}" type="pres">
      <dgm:prSet presAssocID="{45BCFB4E-691C-4D68-8353-59A282A2F607}" presName="Name0" presStyleCnt="0">
        <dgm:presLayoutVars>
          <dgm:dir/>
          <dgm:resizeHandles val="exact"/>
        </dgm:presLayoutVars>
      </dgm:prSet>
      <dgm:spPr/>
    </dgm:pt>
    <dgm:pt modelId="{80CB8BF3-20CD-4639-B284-2C3229F9ACA0}" type="pres">
      <dgm:prSet presAssocID="{0A31F106-C172-4925-AFBD-56EB6EE53BB3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F42-F8AC-4465-A9A0-1392AA800BE8}" type="pres">
      <dgm:prSet presAssocID="{F05347E4-7099-43BF-8BF5-E499925ACB3A}" presName="parSpace" presStyleCnt="0"/>
      <dgm:spPr/>
    </dgm:pt>
    <dgm:pt modelId="{51FD7B32-3013-4655-A25B-43710948E24C}" type="pres">
      <dgm:prSet presAssocID="{15EFEA17-2770-43E6-AC86-83D427AA1A7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066CA-3F20-44A5-9E64-846F4A815E1F}" type="pres">
      <dgm:prSet presAssocID="{713E5207-7AA5-43FE-8AA2-2EA09F83BA91}" presName="parSpace" presStyleCnt="0"/>
      <dgm:spPr/>
    </dgm:pt>
    <dgm:pt modelId="{FF99C098-7B01-46C9-B084-0A4B6233EDC9}" type="pres">
      <dgm:prSet presAssocID="{746B9F79-ED8E-4A2C-A7CF-591456A6AD8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CF3BB-C5F9-440B-A1B4-E7B27A678520}" type="pres">
      <dgm:prSet presAssocID="{1DAD1FE0-104E-46E7-A613-FD492B2DFF9E}" presName="parSpace" presStyleCnt="0"/>
      <dgm:spPr/>
    </dgm:pt>
    <dgm:pt modelId="{7FE86B9B-DB93-4B3C-999B-D542F3BABAEA}" type="pres">
      <dgm:prSet presAssocID="{76A88793-B177-42C5-87D8-5F45314DB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592C7-242D-46CA-BB0F-612514EDB0DC}" type="presOf" srcId="{0A31F106-C172-4925-AFBD-56EB6EE53BB3}" destId="{80CB8BF3-20CD-4639-B284-2C3229F9ACA0}" srcOrd="0" destOrd="0" presId="urn:microsoft.com/office/officeart/2005/8/layout/hChevron3"/>
    <dgm:cxn modelId="{12F2BD7C-8D2E-4761-A436-2C8C746FC2C5}" type="presOf" srcId="{45BCFB4E-691C-4D68-8353-59A282A2F607}" destId="{95316CFC-F512-4168-8A01-70AC9406D729}" srcOrd="0" destOrd="0" presId="urn:microsoft.com/office/officeart/2005/8/layout/hChevron3"/>
    <dgm:cxn modelId="{FE3DC684-471A-402A-896A-FADAF304B71F}" srcId="{45BCFB4E-691C-4D68-8353-59A282A2F607}" destId="{746B9F79-ED8E-4A2C-A7CF-591456A6AD8A}" srcOrd="2" destOrd="0" parTransId="{37C16F7E-779B-4E41-8A2D-6572D6AD6DED}" sibTransId="{1DAD1FE0-104E-46E7-A613-FD492B2DFF9E}"/>
    <dgm:cxn modelId="{B4A0E920-D858-472D-B182-92673FE41DBF}" type="presOf" srcId="{76A88793-B177-42C5-87D8-5F45314DBF9E}" destId="{7FE86B9B-DB93-4B3C-999B-D542F3BABAEA}" srcOrd="0" destOrd="0" presId="urn:microsoft.com/office/officeart/2005/8/layout/hChevron3"/>
    <dgm:cxn modelId="{896F8FB4-D22A-48D9-A676-67EEBCFECB45}" srcId="{45BCFB4E-691C-4D68-8353-59A282A2F607}" destId="{76A88793-B177-42C5-87D8-5F45314DBF9E}" srcOrd="3" destOrd="0" parTransId="{D1E976A7-9D7B-40FE-B172-8E943802F8FE}" sibTransId="{A0FC7DA3-C571-4EBF-93E8-0A627E0569EC}"/>
    <dgm:cxn modelId="{9750211C-8DAF-49B3-A4B6-7206788C2DD7}" type="presOf" srcId="{15EFEA17-2770-43E6-AC86-83D427AA1A78}" destId="{51FD7B32-3013-4655-A25B-43710948E24C}" srcOrd="0" destOrd="0" presId="urn:microsoft.com/office/officeart/2005/8/layout/hChevron3"/>
    <dgm:cxn modelId="{1D56EDD2-AC31-4123-90C4-836093D13C7C}" srcId="{45BCFB4E-691C-4D68-8353-59A282A2F607}" destId="{0A31F106-C172-4925-AFBD-56EB6EE53BB3}" srcOrd="0" destOrd="0" parTransId="{8B5D19D7-9533-4E40-9E3D-DF747424BF66}" sibTransId="{F05347E4-7099-43BF-8BF5-E499925ACB3A}"/>
    <dgm:cxn modelId="{2080B65A-386E-42D0-93CB-4834DFB179F7}" type="presOf" srcId="{746B9F79-ED8E-4A2C-A7CF-591456A6AD8A}" destId="{FF99C098-7B01-46C9-B084-0A4B6233EDC9}" srcOrd="0" destOrd="0" presId="urn:microsoft.com/office/officeart/2005/8/layout/hChevron3"/>
    <dgm:cxn modelId="{6FEC839A-B436-4E1C-BA57-F5DC1D850BAF}" srcId="{45BCFB4E-691C-4D68-8353-59A282A2F607}" destId="{15EFEA17-2770-43E6-AC86-83D427AA1A78}" srcOrd="1" destOrd="0" parTransId="{2297D74E-2279-42BE-BC55-B3C525C84B1C}" sibTransId="{713E5207-7AA5-43FE-8AA2-2EA09F83BA91}"/>
    <dgm:cxn modelId="{BFBFE287-686B-4912-ADB1-00EC32C3E9CE}" type="presParOf" srcId="{95316CFC-F512-4168-8A01-70AC9406D729}" destId="{80CB8BF3-20CD-4639-B284-2C3229F9ACA0}" srcOrd="0" destOrd="0" presId="urn:microsoft.com/office/officeart/2005/8/layout/hChevron3"/>
    <dgm:cxn modelId="{021F599C-F0AE-4E34-B7D8-F78BD4EDE133}" type="presParOf" srcId="{95316CFC-F512-4168-8A01-70AC9406D729}" destId="{B4BBEF42-F8AC-4465-A9A0-1392AA800BE8}" srcOrd="1" destOrd="0" presId="urn:microsoft.com/office/officeart/2005/8/layout/hChevron3"/>
    <dgm:cxn modelId="{C46437BB-2DFE-4415-9D6B-C70CAC2F1461}" type="presParOf" srcId="{95316CFC-F512-4168-8A01-70AC9406D729}" destId="{51FD7B32-3013-4655-A25B-43710948E24C}" srcOrd="2" destOrd="0" presId="urn:microsoft.com/office/officeart/2005/8/layout/hChevron3"/>
    <dgm:cxn modelId="{339ECC8D-43B4-464A-B84D-871EF32579E4}" type="presParOf" srcId="{95316CFC-F512-4168-8A01-70AC9406D729}" destId="{26E066CA-3F20-44A5-9E64-846F4A815E1F}" srcOrd="3" destOrd="0" presId="urn:microsoft.com/office/officeart/2005/8/layout/hChevron3"/>
    <dgm:cxn modelId="{77F9F606-F90A-4143-9ED3-329882538320}" type="presParOf" srcId="{95316CFC-F512-4168-8A01-70AC9406D729}" destId="{FF99C098-7B01-46C9-B084-0A4B6233EDC9}" srcOrd="4" destOrd="0" presId="urn:microsoft.com/office/officeart/2005/8/layout/hChevron3"/>
    <dgm:cxn modelId="{C2A0E21E-A821-4FAF-B1D8-FC383F9267A7}" type="presParOf" srcId="{95316CFC-F512-4168-8A01-70AC9406D729}" destId="{628CF3BB-C5F9-440B-A1B4-E7B27A678520}" srcOrd="5" destOrd="0" presId="urn:microsoft.com/office/officeart/2005/8/layout/hChevron3"/>
    <dgm:cxn modelId="{A390EFBC-2F5F-4337-8373-36F2DE44B45A}" type="presParOf" srcId="{95316CFC-F512-4168-8A01-70AC9406D729}" destId="{7FE86B9B-DB93-4B3C-999B-D542F3BABAE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2127B-A255-4066-AE86-419CBA9D7F89}">
      <dsp:nvSpPr>
        <dsp:cNvPr id="0" name=""/>
        <dsp:cNvSpPr/>
      </dsp:nvSpPr>
      <dsp:spPr>
        <a:xfrm>
          <a:off x="0" y="1550030"/>
          <a:ext cx="8193133" cy="206670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FD0A6-FE95-4B41-9CE3-E8FE031E0A56}">
      <dsp:nvSpPr>
        <dsp:cNvPr id="0" name=""/>
        <dsp:cNvSpPr/>
      </dsp:nvSpPr>
      <dsp:spPr>
        <a:xfrm>
          <a:off x="3690" y="113110"/>
          <a:ext cx="1775045" cy="206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New trip arrives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System computes the required parameters</a:t>
          </a:r>
          <a:endParaRPr lang="en-US" sz="1300" kern="1200" dirty="0"/>
        </a:p>
      </dsp:txBody>
      <dsp:txXfrm>
        <a:off x="3690" y="113110"/>
        <a:ext cx="1775045" cy="2066707"/>
      </dsp:txXfrm>
    </dsp:sp>
    <dsp:sp modelId="{6668A5E0-D9A1-431B-8FA8-96012D4CF973}">
      <dsp:nvSpPr>
        <dsp:cNvPr id="0" name=""/>
        <dsp:cNvSpPr/>
      </dsp:nvSpPr>
      <dsp:spPr>
        <a:xfrm>
          <a:off x="632874" y="2325046"/>
          <a:ext cx="516676" cy="5166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73263-167F-488D-9F34-E4AE22C72985}">
      <dsp:nvSpPr>
        <dsp:cNvPr id="0" name=""/>
        <dsp:cNvSpPr/>
      </dsp:nvSpPr>
      <dsp:spPr>
        <a:xfrm>
          <a:off x="1850075" y="638095"/>
          <a:ext cx="1775045" cy="206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Compute Driver Stress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Use the historical and current trip information in the Stress Model</a:t>
          </a:r>
          <a:endParaRPr lang="en-US" sz="1300" kern="1200" dirty="0"/>
        </a:p>
      </dsp:txBody>
      <dsp:txXfrm>
        <a:off x="1850075" y="638095"/>
        <a:ext cx="1775045" cy="2066707"/>
      </dsp:txXfrm>
    </dsp:sp>
    <dsp:sp modelId="{89C18D33-37A8-4BD0-9CF1-B46DE29BA919}">
      <dsp:nvSpPr>
        <dsp:cNvPr id="0" name=""/>
        <dsp:cNvSpPr/>
      </dsp:nvSpPr>
      <dsp:spPr>
        <a:xfrm>
          <a:off x="2496672" y="2325046"/>
          <a:ext cx="516676" cy="5166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EEF50-A834-4885-B723-D7354F23EA6F}">
      <dsp:nvSpPr>
        <dsp:cNvPr id="0" name=""/>
        <dsp:cNvSpPr/>
      </dsp:nvSpPr>
      <dsp:spPr>
        <a:xfrm>
          <a:off x="3731285" y="139358"/>
          <a:ext cx="1775045" cy="206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Estimate Driving Score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Use the prediction model to estimate the driving score if the next trip is accepted.</a:t>
          </a:r>
          <a:endParaRPr lang="en-US" sz="1300" kern="1200" dirty="0"/>
        </a:p>
      </dsp:txBody>
      <dsp:txXfrm>
        <a:off x="3731285" y="139358"/>
        <a:ext cx="1775045" cy="2066707"/>
      </dsp:txXfrm>
    </dsp:sp>
    <dsp:sp modelId="{AEE8F38B-7BB0-405C-9A71-F4B4D9EB88A8}">
      <dsp:nvSpPr>
        <dsp:cNvPr id="0" name=""/>
        <dsp:cNvSpPr/>
      </dsp:nvSpPr>
      <dsp:spPr>
        <a:xfrm>
          <a:off x="4360470" y="2325046"/>
          <a:ext cx="516676" cy="5166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08CCA-257D-4F1E-94A7-29CFE4D1C726}">
      <dsp:nvSpPr>
        <dsp:cNvPr id="0" name=""/>
        <dsp:cNvSpPr/>
      </dsp:nvSpPr>
      <dsp:spPr>
        <a:xfrm>
          <a:off x="5647607" y="306058"/>
          <a:ext cx="1775045" cy="206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Compare with a pre-set threshold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If the predicted Driving score is above a configurable threshold, ask the driver not to take the trip</a:t>
          </a:r>
          <a:endParaRPr lang="en-US" sz="1300" kern="1200" dirty="0"/>
        </a:p>
      </dsp:txBody>
      <dsp:txXfrm>
        <a:off x="5647607" y="306058"/>
        <a:ext cx="1775045" cy="2066707"/>
      </dsp:txXfrm>
    </dsp:sp>
    <dsp:sp modelId="{6C4DF4B4-C696-4903-8205-044EA47F275A}">
      <dsp:nvSpPr>
        <dsp:cNvPr id="0" name=""/>
        <dsp:cNvSpPr/>
      </dsp:nvSpPr>
      <dsp:spPr>
        <a:xfrm>
          <a:off x="6224268" y="2325046"/>
          <a:ext cx="516676" cy="5166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2127B-A255-4066-AE86-419CBA9D7F89}">
      <dsp:nvSpPr>
        <dsp:cNvPr id="0" name=""/>
        <dsp:cNvSpPr/>
      </dsp:nvSpPr>
      <dsp:spPr>
        <a:xfrm>
          <a:off x="0" y="1550030"/>
          <a:ext cx="8193133" cy="206670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FD0A6-FE95-4B41-9CE3-E8FE031E0A56}">
      <dsp:nvSpPr>
        <dsp:cNvPr id="0" name=""/>
        <dsp:cNvSpPr/>
      </dsp:nvSpPr>
      <dsp:spPr>
        <a:xfrm>
          <a:off x="3690" y="113110"/>
          <a:ext cx="1775045" cy="206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New trip arrives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System computes the required parameters</a:t>
          </a:r>
          <a:endParaRPr lang="en-US" sz="1300" kern="1200" dirty="0"/>
        </a:p>
      </dsp:txBody>
      <dsp:txXfrm>
        <a:off x="3690" y="113110"/>
        <a:ext cx="1775045" cy="2066707"/>
      </dsp:txXfrm>
    </dsp:sp>
    <dsp:sp modelId="{6668A5E0-D9A1-431B-8FA8-96012D4CF973}">
      <dsp:nvSpPr>
        <dsp:cNvPr id="0" name=""/>
        <dsp:cNvSpPr/>
      </dsp:nvSpPr>
      <dsp:spPr>
        <a:xfrm>
          <a:off x="632874" y="2325046"/>
          <a:ext cx="516676" cy="5166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73263-167F-488D-9F34-E4AE22C72985}">
      <dsp:nvSpPr>
        <dsp:cNvPr id="0" name=""/>
        <dsp:cNvSpPr/>
      </dsp:nvSpPr>
      <dsp:spPr>
        <a:xfrm>
          <a:off x="1850075" y="638095"/>
          <a:ext cx="1775045" cy="206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Compute Driver Stress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Use the historical and current trip information in the Stress Model</a:t>
          </a:r>
          <a:endParaRPr lang="en-US" sz="1300" kern="1200" dirty="0"/>
        </a:p>
      </dsp:txBody>
      <dsp:txXfrm>
        <a:off x="1850075" y="638095"/>
        <a:ext cx="1775045" cy="2066707"/>
      </dsp:txXfrm>
    </dsp:sp>
    <dsp:sp modelId="{89C18D33-37A8-4BD0-9CF1-B46DE29BA919}">
      <dsp:nvSpPr>
        <dsp:cNvPr id="0" name=""/>
        <dsp:cNvSpPr/>
      </dsp:nvSpPr>
      <dsp:spPr>
        <a:xfrm>
          <a:off x="2496672" y="2325046"/>
          <a:ext cx="516676" cy="5166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EEF50-A834-4885-B723-D7354F23EA6F}">
      <dsp:nvSpPr>
        <dsp:cNvPr id="0" name=""/>
        <dsp:cNvSpPr/>
      </dsp:nvSpPr>
      <dsp:spPr>
        <a:xfrm>
          <a:off x="3731285" y="139358"/>
          <a:ext cx="1775045" cy="206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Estimate Driving Score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Use the prediction model to estimate the driving score if the next trip is accepted.</a:t>
          </a:r>
          <a:endParaRPr lang="en-US" sz="1300" kern="1200" dirty="0"/>
        </a:p>
      </dsp:txBody>
      <dsp:txXfrm>
        <a:off x="3731285" y="139358"/>
        <a:ext cx="1775045" cy="2066707"/>
      </dsp:txXfrm>
    </dsp:sp>
    <dsp:sp modelId="{AEE8F38B-7BB0-405C-9A71-F4B4D9EB88A8}">
      <dsp:nvSpPr>
        <dsp:cNvPr id="0" name=""/>
        <dsp:cNvSpPr/>
      </dsp:nvSpPr>
      <dsp:spPr>
        <a:xfrm>
          <a:off x="4360470" y="2325046"/>
          <a:ext cx="516676" cy="5166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08CCA-257D-4F1E-94A7-29CFE4D1C726}">
      <dsp:nvSpPr>
        <dsp:cNvPr id="0" name=""/>
        <dsp:cNvSpPr/>
      </dsp:nvSpPr>
      <dsp:spPr>
        <a:xfrm>
          <a:off x="5647607" y="306058"/>
          <a:ext cx="1775045" cy="206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Compare with a pre-set threshold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If the predicted Driving score is above a configurable threshold, ask the driver not to take the trip</a:t>
          </a:r>
          <a:endParaRPr lang="en-US" sz="1300" kern="1200" dirty="0"/>
        </a:p>
      </dsp:txBody>
      <dsp:txXfrm>
        <a:off x="5647607" y="306058"/>
        <a:ext cx="1775045" cy="2066707"/>
      </dsp:txXfrm>
    </dsp:sp>
    <dsp:sp modelId="{6C4DF4B4-C696-4903-8205-044EA47F275A}">
      <dsp:nvSpPr>
        <dsp:cNvPr id="0" name=""/>
        <dsp:cNvSpPr/>
      </dsp:nvSpPr>
      <dsp:spPr>
        <a:xfrm>
          <a:off x="6224268" y="2325046"/>
          <a:ext cx="516676" cy="5166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2127B-A255-4066-AE86-419CBA9D7F89}">
      <dsp:nvSpPr>
        <dsp:cNvPr id="0" name=""/>
        <dsp:cNvSpPr/>
      </dsp:nvSpPr>
      <dsp:spPr>
        <a:xfrm>
          <a:off x="0" y="1550030"/>
          <a:ext cx="8193133" cy="206670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FD0A6-FE95-4B41-9CE3-E8FE031E0A56}">
      <dsp:nvSpPr>
        <dsp:cNvPr id="0" name=""/>
        <dsp:cNvSpPr/>
      </dsp:nvSpPr>
      <dsp:spPr>
        <a:xfrm>
          <a:off x="3690" y="113110"/>
          <a:ext cx="1775045" cy="206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New trip arrives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System computes the required parameters</a:t>
          </a:r>
          <a:endParaRPr lang="en-US" sz="1300" kern="1200" dirty="0"/>
        </a:p>
      </dsp:txBody>
      <dsp:txXfrm>
        <a:off x="3690" y="113110"/>
        <a:ext cx="1775045" cy="2066707"/>
      </dsp:txXfrm>
    </dsp:sp>
    <dsp:sp modelId="{6668A5E0-D9A1-431B-8FA8-96012D4CF973}">
      <dsp:nvSpPr>
        <dsp:cNvPr id="0" name=""/>
        <dsp:cNvSpPr/>
      </dsp:nvSpPr>
      <dsp:spPr>
        <a:xfrm>
          <a:off x="632874" y="2325046"/>
          <a:ext cx="516676" cy="5166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73263-167F-488D-9F34-E4AE22C72985}">
      <dsp:nvSpPr>
        <dsp:cNvPr id="0" name=""/>
        <dsp:cNvSpPr/>
      </dsp:nvSpPr>
      <dsp:spPr>
        <a:xfrm>
          <a:off x="1850075" y="638095"/>
          <a:ext cx="1775045" cy="206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Compute Driver Stress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Use the historical and current trip information in the Stress Model</a:t>
          </a:r>
          <a:endParaRPr lang="en-US" sz="1300" kern="1200" dirty="0"/>
        </a:p>
      </dsp:txBody>
      <dsp:txXfrm>
        <a:off x="1850075" y="638095"/>
        <a:ext cx="1775045" cy="2066707"/>
      </dsp:txXfrm>
    </dsp:sp>
    <dsp:sp modelId="{89C18D33-37A8-4BD0-9CF1-B46DE29BA919}">
      <dsp:nvSpPr>
        <dsp:cNvPr id="0" name=""/>
        <dsp:cNvSpPr/>
      </dsp:nvSpPr>
      <dsp:spPr>
        <a:xfrm>
          <a:off x="2496672" y="2325046"/>
          <a:ext cx="516676" cy="5166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EEF50-A834-4885-B723-D7354F23EA6F}">
      <dsp:nvSpPr>
        <dsp:cNvPr id="0" name=""/>
        <dsp:cNvSpPr/>
      </dsp:nvSpPr>
      <dsp:spPr>
        <a:xfrm>
          <a:off x="3731285" y="139358"/>
          <a:ext cx="1775045" cy="206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Estimate Driving Score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Use the prediction model to estimate the driving score if the next trip is accepted.</a:t>
          </a:r>
          <a:endParaRPr lang="en-US" sz="1300" kern="1200" dirty="0"/>
        </a:p>
      </dsp:txBody>
      <dsp:txXfrm>
        <a:off x="3731285" y="139358"/>
        <a:ext cx="1775045" cy="2066707"/>
      </dsp:txXfrm>
    </dsp:sp>
    <dsp:sp modelId="{AEE8F38B-7BB0-405C-9A71-F4B4D9EB88A8}">
      <dsp:nvSpPr>
        <dsp:cNvPr id="0" name=""/>
        <dsp:cNvSpPr/>
      </dsp:nvSpPr>
      <dsp:spPr>
        <a:xfrm>
          <a:off x="4360470" y="2325046"/>
          <a:ext cx="516676" cy="5166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08CCA-257D-4F1E-94A7-29CFE4D1C726}">
      <dsp:nvSpPr>
        <dsp:cNvPr id="0" name=""/>
        <dsp:cNvSpPr/>
      </dsp:nvSpPr>
      <dsp:spPr>
        <a:xfrm>
          <a:off x="5647607" y="306058"/>
          <a:ext cx="1775045" cy="206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Compare with a pre-set threshold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If the predicted Driving score is above a configurable threshold, ask the driver not to take the trip</a:t>
          </a:r>
          <a:endParaRPr lang="en-US" sz="1300" kern="1200" dirty="0"/>
        </a:p>
      </dsp:txBody>
      <dsp:txXfrm>
        <a:off x="5647607" y="306058"/>
        <a:ext cx="1775045" cy="2066707"/>
      </dsp:txXfrm>
    </dsp:sp>
    <dsp:sp modelId="{6C4DF4B4-C696-4903-8205-044EA47F275A}">
      <dsp:nvSpPr>
        <dsp:cNvPr id="0" name=""/>
        <dsp:cNvSpPr/>
      </dsp:nvSpPr>
      <dsp:spPr>
        <a:xfrm>
          <a:off x="6224268" y="2325046"/>
          <a:ext cx="516676" cy="5166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2127B-A255-4066-AE86-419CBA9D7F89}">
      <dsp:nvSpPr>
        <dsp:cNvPr id="0" name=""/>
        <dsp:cNvSpPr/>
      </dsp:nvSpPr>
      <dsp:spPr>
        <a:xfrm>
          <a:off x="0" y="1550030"/>
          <a:ext cx="8193133" cy="206670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FD0A6-FE95-4B41-9CE3-E8FE031E0A56}">
      <dsp:nvSpPr>
        <dsp:cNvPr id="0" name=""/>
        <dsp:cNvSpPr/>
      </dsp:nvSpPr>
      <dsp:spPr>
        <a:xfrm>
          <a:off x="3690" y="113110"/>
          <a:ext cx="1775045" cy="206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New trip arrives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System computes the required parameters</a:t>
          </a:r>
          <a:endParaRPr lang="en-US" sz="1300" kern="1200" dirty="0"/>
        </a:p>
      </dsp:txBody>
      <dsp:txXfrm>
        <a:off x="3690" y="113110"/>
        <a:ext cx="1775045" cy="2066707"/>
      </dsp:txXfrm>
    </dsp:sp>
    <dsp:sp modelId="{6668A5E0-D9A1-431B-8FA8-96012D4CF973}">
      <dsp:nvSpPr>
        <dsp:cNvPr id="0" name=""/>
        <dsp:cNvSpPr/>
      </dsp:nvSpPr>
      <dsp:spPr>
        <a:xfrm>
          <a:off x="632874" y="2325046"/>
          <a:ext cx="516676" cy="5166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73263-167F-488D-9F34-E4AE22C72985}">
      <dsp:nvSpPr>
        <dsp:cNvPr id="0" name=""/>
        <dsp:cNvSpPr/>
      </dsp:nvSpPr>
      <dsp:spPr>
        <a:xfrm>
          <a:off x="1850075" y="638095"/>
          <a:ext cx="1775045" cy="206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Compute Driver Stress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Use the historical and current trip information in the Stress Model</a:t>
          </a:r>
          <a:endParaRPr lang="en-US" sz="1300" kern="1200" dirty="0"/>
        </a:p>
      </dsp:txBody>
      <dsp:txXfrm>
        <a:off x="1850075" y="638095"/>
        <a:ext cx="1775045" cy="2066707"/>
      </dsp:txXfrm>
    </dsp:sp>
    <dsp:sp modelId="{89C18D33-37A8-4BD0-9CF1-B46DE29BA919}">
      <dsp:nvSpPr>
        <dsp:cNvPr id="0" name=""/>
        <dsp:cNvSpPr/>
      </dsp:nvSpPr>
      <dsp:spPr>
        <a:xfrm>
          <a:off x="2496672" y="2325046"/>
          <a:ext cx="516676" cy="5166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EEF50-A834-4885-B723-D7354F23EA6F}">
      <dsp:nvSpPr>
        <dsp:cNvPr id="0" name=""/>
        <dsp:cNvSpPr/>
      </dsp:nvSpPr>
      <dsp:spPr>
        <a:xfrm>
          <a:off x="3731285" y="139358"/>
          <a:ext cx="1775045" cy="206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Estimate Driving Score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Use the prediction model to estimate the driving score if the next trip is accepted.</a:t>
          </a:r>
          <a:endParaRPr lang="en-US" sz="1300" kern="1200" dirty="0"/>
        </a:p>
      </dsp:txBody>
      <dsp:txXfrm>
        <a:off x="3731285" y="139358"/>
        <a:ext cx="1775045" cy="2066707"/>
      </dsp:txXfrm>
    </dsp:sp>
    <dsp:sp modelId="{AEE8F38B-7BB0-405C-9A71-F4B4D9EB88A8}">
      <dsp:nvSpPr>
        <dsp:cNvPr id="0" name=""/>
        <dsp:cNvSpPr/>
      </dsp:nvSpPr>
      <dsp:spPr>
        <a:xfrm>
          <a:off x="4360470" y="2325046"/>
          <a:ext cx="516676" cy="5166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08CCA-257D-4F1E-94A7-29CFE4D1C726}">
      <dsp:nvSpPr>
        <dsp:cNvPr id="0" name=""/>
        <dsp:cNvSpPr/>
      </dsp:nvSpPr>
      <dsp:spPr>
        <a:xfrm>
          <a:off x="5647607" y="42925"/>
          <a:ext cx="1775045" cy="2417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Compare with a pre-set threshold</a:t>
          </a:r>
          <a:endParaRPr 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If the predicted Driving score is above a configurable threshold, ask the driver not to take the trip</a:t>
          </a:r>
          <a:endParaRPr lang="en-US" sz="1300" kern="1200" dirty="0"/>
        </a:p>
      </dsp:txBody>
      <dsp:txXfrm>
        <a:off x="5647607" y="42925"/>
        <a:ext cx="1775045" cy="2417551"/>
      </dsp:txXfrm>
    </dsp:sp>
    <dsp:sp modelId="{6C4DF4B4-C696-4903-8205-044EA47F275A}">
      <dsp:nvSpPr>
        <dsp:cNvPr id="0" name=""/>
        <dsp:cNvSpPr/>
      </dsp:nvSpPr>
      <dsp:spPr>
        <a:xfrm>
          <a:off x="6224268" y="2237334"/>
          <a:ext cx="516676" cy="5166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BF3-20CD-4639-B284-2C3229F9ACA0}">
      <dsp:nvSpPr>
        <dsp:cNvPr id="0" name=""/>
        <dsp:cNvSpPr/>
      </dsp:nvSpPr>
      <dsp:spPr>
        <a:xfrm>
          <a:off x="1785" y="0"/>
          <a:ext cx="1791890" cy="244566"/>
        </a:xfrm>
        <a:prstGeom prst="homePlat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Stress Model</a:t>
          </a:r>
          <a:endParaRPr lang="en-US" sz="1200" kern="1200" dirty="0"/>
        </a:p>
      </dsp:txBody>
      <dsp:txXfrm>
        <a:off x="1785" y="0"/>
        <a:ext cx="1730749" cy="244566"/>
      </dsp:txXfrm>
    </dsp:sp>
    <dsp:sp modelId="{51FD7B32-3013-4655-A25B-43710948E24C}">
      <dsp:nvSpPr>
        <dsp:cNvPr id="0" name=""/>
        <dsp:cNvSpPr/>
      </dsp:nvSpPr>
      <dsp:spPr>
        <a:xfrm>
          <a:off x="1435298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Behavior Model</a:t>
          </a:r>
          <a:endParaRPr lang="en-US" sz="1200" kern="1200" dirty="0"/>
        </a:p>
      </dsp:txBody>
      <dsp:txXfrm>
        <a:off x="1557581" y="0"/>
        <a:ext cx="1547324" cy="244566"/>
      </dsp:txXfrm>
    </dsp:sp>
    <dsp:sp modelId="{FF99C098-7B01-46C9-B084-0A4B6233EDC9}">
      <dsp:nvSpPr>
        <dsp:cNvPr id="0" name=""/>
        <dsp:cNvSpPr/>
      </dsp:nvSpPr>
      <dsp:spPr>
        <a:xfrm>
          <a:off x="2868810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Prediction Model</a:t>
          </a:r>
          <a:endParaRPr lang="en-US" sz="1200" kern="1200" dirty="0"/>
        </a:p>
      </dsp:txBody>
      <dsp:txXfrm>
        <a:off x="2991093" y="0"/>
        <a:ext cx="1547324" cy="244566"/>
      </dsp:txXfrm>
    </dsp:sp>
    <dsp:sp modelId="{7FE86B9B-DB93-4B3C-999B-D542F3BABAEA}">
      <dsp:nvSpPr>
        <dsp:cNvPr id="0" name=""/>
        <dsp:cNvSpPr/>
      </dsp:nvSpPr>
      <dsp:spPr>
        <a:xfrm>
          <a:off x="4302323" y="0"/>
          <a:ext cx="1791890" cy="2445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Recommender</a:t>
          </a:r>
          <a:endParaRPr lang="en-US" sz="1200" kern="1200" dirty="0"/>
        </a:p>
      </dsp:txBody>
      <dsp:txXfrm>
        <a:off x="4424606" y="0"/>
        <a:ext cx="1547324" cy="244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4C9D-849C-459A-81A0-D56D62D184BD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EC48-039D-43E8-B403-F0FE1CFF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6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4C9D-849C-459A-81A0-D56D62D184BD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EC48-039D-43E8-B403-F0FE1CFF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4C9D-849C-459A-81A0-D56D62D184BD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EC48-039D-43E8-B403-F0FE1CFF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3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4C9D-849C-459A-81A0-D56D62D184BD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EC48-039D-43E8-B403-F0FE1CFF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3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4C9D-849C-459A-81A0-D56D62D184BD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EC48-039D-43E8-B403-F0FE1CFF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7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4C9D-849C-459A-81A0-D56D62D184BD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EC48-039D-43E8-B403-F0FE1CFF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6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4C9D-849C-459A-81A0-D56D62D184BD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EC48-039D-43E8-B403-F0FE1CFF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4C9D-849C-459A-81A0-D56D62D184BD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EC48-039D-43E8-B403-F0FE1CFF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4C9D-849C-459A-81A0-D56D62D184BD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EC48-039D-43E8-B403-F0FE1CFF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4C9D-849C-459A-81A0-D56D62D184BD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EC48-039D-43E8-B403-F0FE1CFF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2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4C9D-849C-459A-81A0-D56D62D184BD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EC48-039D-43E8-B403-F0FE1CFF3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3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4C9D-849C-459A-81A0-D56D62D184BD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BEC48-039D-43E8-B403-F0FE1CFF3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1FA41-6033-439C-9888-AF1A91E41547}"/>
              </a:ext>
            </a:extLst>
          </p:cNvPr>
          <p:cNvSpPr/>
          <p:nvPr userDrawn="1"/>
        </p:nvSpPr>
        <p:spPr>
          <a:xfrm>
            <a:off x="0" y="0"/>
            <a:ext cx="1651246" cy="332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CNeRG IIT KGP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91FA41-6033-439C-9888-AF1A91E41547}"/>
              </a:ext>
            </a:extLst>
          </p:cNvPr>
          <p:cNvSpPr/>
          <p:nvPr userDrawn="1"/>
        </p:nvSpPr>
        <p:spPr>
          <a:xfrm>
            <a:off x="7492754" y="0"/>
            <a:ext cx="1651246" cy="332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PerCom</a:t>
            </a:r>
            <a:r>
              <a:rPr lang="en-US" dirty="0" smtClean="0"/>
              <a:t>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8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jpeg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2.png"/><Relationship Id="rId9" Type="http://schemas.microsoft.com/office/2007/relationships/diagramDrawing" Target="../diagrams/drawing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5.jpeg"/><Relationship Id="rId7" Type="http://schemas.openxmlformats.org/officeDocument/2006/relationships/diagramLayout" Target="../diagrams/layou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diagramData" Target="../diagrams/data2.xml"/><Relationship Id="rId5" Type="http://schemas.openxmlformats.org/officeDocument/2006/relationships/image" Target="../media/image13.jpeg"/><Relationship Id="rId10" Type="http://schemas.microsoft.com/office/2007/relationships/diagramDrawing" Target="../diagrams/drawing2.xml"/><Relationship Id="rId4" Type="http://schemas.openxmlformats.org/officeDocument/2006/relationships/image" Target="../media/image12.png"/><Relationship Id="rId9" Type="http://schemas.openxmlformats.org/officeDocument/2006/relationships/diagramColors" Target="../diagrams/colors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5.jpeg"/><Relationship Id="rId7" Type="http://schemas.openxmlformats.org/officeDocument/2006/relationships/diagramLayout" Target="../diagrams/layout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Data" Target="../diagrams/data3.xml"/><Relationship Id="rId5" Type="http://schemas.openxmlformats.org/officeDocument/2006/relationships/image" Target="../media/image13.jpeg"/><Relationship Id="rId10" Type="http://schemas.microsoft.com/office/2007/relationships/diagramDrawing" Target="../diagrams/drawing3.xml"/><Relationship Id="rId4" Type="http://schemas.openxmlformats.org/officeDocument/2006/relationships/image" Target="../media/image12.png"/><Relationship Id="rId9" Type="http://schemas.openxmlformats.org/officeDocument/2006/relationships/diagramColors" Target="../diagrams/colors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5.jpeg"/><Relationship Id="rId7" Type="http://schemas.openxmlformats.org/officeDocument/2006/relationships/diagramLayout" Target="../diagrams/layout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Data" Target="../diagrams/data4.xml"/><Relationship Id="rId5" Type="http://schemas.openxmlformats.org/officeDocument/2006/relationships/image" Target="../media/image13.jpeg"/><Relationship Id="rId10" Type="http://schemas.microsoft.com/office/2007/relationships/diagramDrawing" Target="../diagrams/drawing4.xml"/><Relationship Id="rId4" Type="http://schemas.openxmlformats.org/officeDocument/2006/relationships/image" Target="../media/image12.png"/><Relationship Id="rId9" Type="http://schemas.openxmlformats.org/officeDocument/2006/relationships/diagramColors" Target="../diagrams/colors4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16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1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2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21.xml"/><Relationship Id="rId5" Type="http://schemas.openxmlformats.org/officeDocument/2006/relationships/diagramLayout" Target="../diagrams/layout21.xml"/><Relationship Id="rId4" Type="http://schemas.openxmlformats.org/officeDocument/2006/relationships/diagramData" Target="../diagrams/data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0.xml"/><Relationship Id="rId7" Type="http://schemas.microsoft.com/office/2007/relationships/diagramDrawing" Target="../diagrams/drawing30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4" Type="http://schemas.openxmlformats.org/officeDocument/2006/relationships/diagramLayout" Target="../diagrams/layout3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2.xml"/><Relationship Id="rId5" Type="http://schemas.openxmlformats.org/officeDocument/2006/relationships/diagramQuickStyle" Target="../diagrams/quickStyle32.xml"/><Relationship Id="rId4" Type="http://schemas.openxmlformats.org/officeDocument/2006/relationships/diagramLayout" Target="../diagrams/layout32.xml"/></Relationships>
</file>

<file path=ppt/slides/_rels/slide4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3.xml"/><Relationship Id="rId3" Type="http://schemas.openxmlformats.org/officeDocument/2006/relationships/image" Target="../media/image28.png"/><Relationship Id="rId7" Type="http://schemas.openxmlformats.org/officeDocument/2006/relationships/diagramColors" Target="../diagrams/colors3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3.xml"/><Relationship Id="rId5" Type="http://schemas.openxmlformats.org/officeDocument/2006/relationships/diagramLayout" Target="../diagrams/layout33.xml"/><Relationship Id="rId4" Type="http://schemas.openxmlformats.org/officeDocument/2006/relationships/diagramData" Target="../diagrams/data3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35.xml"/><Relationship Id="rId7" Type="http://schemas.microsoft.com/office/2007/relationships/diagramDrawing" Target="../diagrams/drawing3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5.xml"/><Relationship Id="rId5" Type="http://schemas.openxmlformats.org/officeDocument/2006/relationships/diagramQuickStyle" Target="../diagrams/quickStyle35.xml"/><Relationship Id="rId4" Type="http://schemas.openxmlformats.org/officeDocument/2006/relationships/diagramLayout" Target="../diagrams/layout3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6.xml"/><Relationship Id="rId7" Type="http://schemas.microsoft.com/office/2007/relationships/diagramDrawing" Target="../diagrams/drawing36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6.xml"/><Relationship Id="rId5" Type="http://schemas.openxmlformats.org/officeDocument/2006/relationships/diagramQuickStyle" Target="../diagrams/quickStyle36.xml"/><Relationship Id="rId4" Type="http://schemas.openxmlformats.org/officeDocument/2006/relationships/diagramLayout" Target="../diagrams/layout36.xml"/></Relationships>
</file>

<file path=ppt/slides/_rels/slide5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7.xml"/><Relationship Id="rId3" Type="http://schemas.openxmlformats.org/officeDocument/2006/relationships/image" Target="../media/image31.png"/><Relationship Id="rId7" Type="http://schemas.openxmlformats.org/officeDocument/2006/relationships/diagramColors" Target="../diagrams/colors37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7.xml"/><Relationship Id="rId5" Type="http://schemas.openxmlformats.org/officeDocument/2006/relationships/diagramLayout" Target="../diagrams/layout37.xml"/><Relationship Id="rId4" Type="http://schemas.openxmlformats.org/officeDocument/2006/relationships/diagramData" Target="../diagrams/data3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8.xml"/><Relationship Id="rId3" Type="http://schemas.openxmlformats.org/officeDocument/2006/relationships/image" Target="../media/image30.png"/><Relationship Id="rId7" Type="http://schemas.openxmlformats.org/officeDocument/2006/relationships/diagramLayout" Target="../diagrams/layout38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8.xml"/><Relationship Id="rId5" Type="http://schemas.openxmlformats.org/officeDocument/2006/relationships/image" Target="../media/image33.png"/><Relationship Id="rId10" Type="http://schemas.microsoft.com/office/2007/relationships/diagramDrawing" Target="../diagrams/drawing38.xml"/><Relationship Id="rId4" Type="http://schemas.openxmlformats.org/officeDocument/2006/relationships/image" Target="../media/image31.png"/><Relationship Id="rId9" Type="http://schemas.openxmlformats.org/officeDocument/2006/relationships/diagramColors" Target="../diagrams/colors38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9.xml"/><Relationship Id="rId3" Type="http://schemas.openxmlformats.org/officeDocument/2006/relationships/image" Target="../media/image30.png"/><Relationship Id="rId7" Type="http://schemas.openxmlformats.org/officeDocument/2006/relationships/diagramLayout" Target="../diagrams/layout39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9.xml"/><Relationship Id="rId5" Type="http://schemas.openxmlformats.org/officeDocument/2006/relationships/image" Target="../media/image33.png"/><Relationship Id="rId10" Type="http://schemas.microsoft.com/office/2007/relationships/diagramDrawing" Target="../diagrams/drawing39.xml"/><Relationship Id="rId4" Type="http://schemas.openxmlformats.org/officeDocument/2006/relationships/image" Target="../media/image31.png"/><Relationship Id="rId9" Type="http://schemas.openxmlformats.org/officeDocument/2006/relationships/diagramColors" Target="../diagrams/colors3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0.xml"/><Relationship Id="rId7" Type="http://schemas.microsoft.com/office/2007/relationships/diagramDrawing" Target="../diagrams/drawing40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0.xml"/><Relationship Id="rId5" Type="http://schemas.openxmlformats.org/officeDocument/2006/relationships/diagramQuickStyle" Target="../diagrams/quickStyle40.xml"/><Relationship Id="rId4" Type="http://schemas.openxmlformats.org/officeDocument/2006/relationships/diagramLayout" Target="../diagrams/layout40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2.xml"/><Relationship Id="rId13" Type="http://schemas.openxmlformats.org/officeDocument/2006/relationships/image" Target="../media/image5.jpeg"/><Relationship Id="rId3" Type="http://schemas.openxmlformats.org/officeDocument/2006/relationships/diagramLayout" Target="../diagrams/layout41.xml"/><Relationship Id="rId7" Type="http://schemas.openxmlformats.org/officeDocument/2006/relationships/diagramData" Target="../diagrams/data42.xml"/><Relationship Id="rId12" Type="http://schemas.openxmlformats.org/officeDocument/2006/relationships/image" Target="../media/image10.png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1.xml"/><Relationship Id="rId11" Type="http://schemas.microsoft.com/office/2007/relationships/diagramDrawing" Target="../diagrams/drawing42.xml"/><Relationship Id="rId5" Type="http://schemas.openxmlformats.org/officeDocument/2006/relationships/diagramColors" Target="../diagrams/colors41.xml"/><Relationship Id="rId10" Type="http://schemas.openxmlformats.org/officeDocument/2006/relationships/diagramColors" Target="../diagrams/colors42.xml"/><Relationship Id="rId4" Type="http://schemas.openxmlformats.org/officeDocument/2006/relationships/diagramQuickStyle" Target="../diagrams/quickStyle41.xml"/><Relationship Id="rId9" Type="http://schemas.openxmlformats.org/officeDocument/2006/relationships/diagramQuickStyle" Target="../diagrams/quickStyle42.xml"/><Relationship Id="rId14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4.xml"/><Relationship Id="rId13" Type="http://schemas.openxmlformats.org/officeDocument/2006/relationships/image" Target="../media/image5.jpeg"/><Relationship Id="rId3" Type="http://schemas.openxmlformats.org/officeDocument/2006/relationships/diagramLayout" Target="../diagrams/layout43.xml"/><Relationship Id="rId7" Type="http://schemas.openxmlformats.org/officeDocument/2006/relationships/diagramData" Target="../diagrams/data44.xml"/><Relationship Id="rId12" Type="http://schemas.openxmlformats.org/officeDocument/2006/relationships/image" Target="../media/image10.png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3.xml"/><Relationship Id="rId11" Type="http://schemas.microsoft.com/office/2007/relationships/diagramDrawing" Target="../diagrams/drawing44.xml"/><Relationship Id="rId5" Type="http://schemas.openxmlformats.org/officeDocument/2006/relationships/diagramColors" Target="../diagrams/colors43.xml"/><Relationship Id="rId10" Type="http://schemas.openxmlformats.org/officeDocument/2006/relationships/diagramColors" Target="../diagrams/colors44.xml"/><Relationship Id="rId4" Type="http://schemas.openxmlformats.org/officeDocument/2006/relationships/diagramQuickStyle" Target="../diagrams/quickStyle43.xml"/><Relationship Id="rId9" Type="http://schemas.openxmlformats.org/officeDocument/2006/relationships/diagramQuickStyle" Target="../diagrams/quickStyle44.xml"/><Relationship Id="rId14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6.xml"/><Relationship Id="rId13" Type="http://schemas.openxmlformats.org/officeDocument/2006/relationships/image" Target="../media/image5.jpeg"/><Relationship Id="rId3" Type="http://schemas.openxmlformats.org/officeDocument/2006/relationships/diagramLayout" Target="../diagrams/layout45.xml"/><Relationship Id="rId7" Type="http://schemas.openxmlformats.org/officeDocument/2006/relationships/diagramData" Target="../diagrams/data46.xml"/><Relationship Id="rId12" Type="http://schemas.openxmlformats.org/officeDocument/2006/relationships/image" Target="../media/image10.png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5.xml"/><Relationship Id="rId11" Type="http://schemas.microsoft.com/office/2007/relationships/diagramDrawing" Target="../diagrams/drawing46.xml"/><Relationship Id="rId5" Type="http://schemas.openxmlformats.org/officeDocument/2006/relationships/diagramColors" Target="../diagrams/colors45.xml"/><Relationship Id="rId10" Type="http://schemas.openxmlformats.org/officeDocument/2006/relationships/diagramColors" Target="../diagrams/colors46.xml"/><Relationship Id="rId4" Type="http://schemas.openxmlformats.org/officeDocument/2006/relationships/diagramQuickStyle" Target="../diagrams/quickStyle45.xml"/><Relationship Id="rId9" Type="http://schemas.openxmlformats.org/officeDocument/2006/relationships/diagramQuickStyle" Target="../diagrams/quickStyle46.xml"/><Relationship Id="rId14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8.xml"/><Relationship Id="rId13" Type="http://schemas.openxmlformats.org/officeDocument/2006/relationships/image" Target="../media/image5.jpeg"/><Relationship Id="rId3" Type="http://schemas.openxmlformats.org/officeDocument/2006/relationships/diagramLayout" Target="../diagrams/layout47.xml"/><Relationship Id="rId7" Type="http://schemas.openxmlformats.org/officeDocument/2006/relationships/diagramData" Target="../diagrams/data48.xml"/><Relationship Id="rId12" Type="http://schemas.openxmlformats.org/officeDocument/2006/relationships/image" Target="../media/image10.png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7.xml"/><Relationship Id="rId11" Type="http://schemas.microsoft.com/office/2007/relationships/diagramDrawing" Target="../diagrams/drawing48.xml"/><Relationship Id="rId5" Type="http://schemas.openxmlformats.org/officeDocument/2006/relationships/diagramColors" Target="../diagrams/colors47.xml"/><Relationship Id="rId10" Type="http://schemas.openxmlformats.org/officeDocument/2006/relationships/diagramColors" Target="../diagrams/colors48.xml"/><Relationship Id="rId4" Type="http://schemas.openxmlformats.org/officeDocument/2006/relationships/diagramQuickStyle" Target="../diagrams/quickStyle47.xml"/><Relationship Id="rId9" Type="http://schemas.openxmlformats.org/officeDocument/2006/relationships/diagramQuickStyle" Target="../diagrams/quickStyle48.xml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9.xml"/><Relationship Id="rId2" Type="http://schemas.openxmlformats.org/officeDocument/2006/relationships/diagramData" Target="../diagrams/data4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9.xml"/><Relationship Id="rId5" Type="http://schemas.openxmlformats.org/officeDocument/2006/relationships/diagramColors" Target="../diagrams/colors49.xml"/><Relationship Id="rId4" Type="http://schemas.openxmlformats.org/officeDocument/2006/relationships/diagramQuickStyle" Target="../diagrams/quickStyle4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0.xml"/><Relationship Id="rId7" Type="http://schemas.microsoft.com/office/2007/relationships/diagramDrawing" Target="../diagrams/drawing50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0.xml"/><Relationship Id="rId5" Type="http://schemas.openxmlformats.org/officeDocument/2006/relationships/diagramQuickStyle" Target="../diagrams/quickStyle50.xml"/><Relationship Id="rId4" Type="http://schemas.openxmlformats.org/officeDocument/2006/relationships/diagramLayout" Target="../diagrams/layout5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1.xml"/><Relationship Id="rId7" Type="http://schemas.microsoft.com/office/2007/relationships/diagramDrawing" Target="../diagrams/drawing51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1.xml"/><Relationship Id="rId5" Type="http://schemas.openxmlformats.org/officeDocument/2006/relationships/diagramQuickStyle" Target="../diagrams/quickStyle51.xml"/><Relationship Id="rId4" Type="http://schemas.openxmlformats.org/officeDocument/2006/relationships/diagramLayout" Target="../diagrams/layout5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2.xml"/><Relationship Id="rId7" Type="http://schemas.microsoft.com/office/2007/relationships/diagramDrawing" Target="../diagrams/drawing52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2.xml"/><Relationship Id="rId5" Type="http://schemas.openxmlformats.org/officeDocument/2006/relationships/diagramQuickStyle" Target="../diagrams/quickStyle52.xml"/><Relationship Id="rId4" Type="http://schemas.openxmlformats.org/officeDocument/2006/relationships/diagramLayout" Target="../diagrams/layout5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tter.com/cnerg" TargetMode="External"/><Relationship Id="rId2" Type="http://schemas.openxmlformats.org/officeDocument/2006/relationships/hyperlink" Target="https://web.facebook.com/iitkgpcnerg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A4F0B9-AD6E-4A98-87DE-2E3BE2F92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47156"/>
            <a:ext cx="7772400" cy="2387600"/>
          </a:xfrm>
        </p:spPr>
        <p:txBody>
          <a:bodyPr>
            <a:noAutofit/>
          </a:bodyPr>
          <a:lstStyle/>
          <a:p>
            <a:r>
              <a:rPr lang="en-US" sz="3600" b="1" dirty="0"/>
              <a:t>Avoiding Stress Driving: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Online Trip Recommendation </a:t>
            </a:r>
            <a:r>
              <a:rPr lang="en-US" sz="3600" b="1" dirty="0"/>
              <a:t>from Driving Behavior Prediction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642E85A-B538-4B2A-9036-CE33A58FE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229" y="3797346"/>
            <a:ext cx="8531441" cy="1156393"/>
          </a:xfrm>
        </p:spPr>
        <p:txBody>
          <a:bodyPr>
            <a:normAutofit/>
          </a:bodyPr>
          <a:lstStyle/>
          <a:p>
            <a:r>
              <a:rPr lang="en-US" dirty="0"/>
              <a:t>Authors: </a:t>
            </a:r>
            <a:r>
              <a:rPr lang="en-US" b="1" dirty="0"/>
              <a:t>Rohit </a:t>
            </a:r>
            <a:r>
              <a:rPr lang="en-US" b="1" dirty="0" smtClean="0"/>
              <a:t>Verma</a:t>
            </a:r>
            <a:r>
              <a:rPr lang="en-US" dirty="0" smtClean="0"/>
              <a:t>, Bivas Mitra </a:t>
            </a:r>
            <a:r>
              <a:rPr lang="en-US" dirty="0"/>
              <a:t>and Sandip </a:t>
            </a:r>
            <a:r>
              <a:rPr lang="en-US" dirty="0" smtClean="0"/>
              <a:t>Chakraborty</a:t>
            </a:r>
            <a:endParaRPr lang="en-US" dirty="0"/>
          </a:p>
          <a:p>
            <a:r>
              <a:rPr lang="en-US" dirty="0" smtClean="0"/>
              <a:t>Indian </a:t>
            </a:r>
            <a:r>
              <a:rPr lang="en-US" dirty="0"/>
              <a:t>Institute of Technology </a:t>
            </a:r>
            <a:r>
              <a:rPr lang="en-US" dirty="0" smtClean="0"/>
              <a:t>Kharagpur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5F8683-A44D-406D-A643-B4EBB8944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381" y="4985311"/>
            <a:ext cx="1527237" cy="17145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91FA41-6033-439C-9888-AF1A91E41547}"/>
              </a:ext>
            </a:extLst>
          </p:cNvPr>
          <p:cNvSpPr/>
          <p:nvPr/>
        </p:nvSpPr>
        <p:spPr>
          <a:xfrm>
            <a:off x="0" y="0"/>
            <a:ext cx="1651246" cy="332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CNeRG IIT KGP</a:t>
            </a:r>
          </a:p>
        </p:txBody>
      </p:sp>
    </p:spTree>
    <p:extLst>
      <p:ext uri="{BB962C8B-B14F-4D97-AF65-F5344CB8AC3E}">
        <p14:creationId xmlns:p14="http://schemas.microsoft.com/office/powerpoint/2010/main" val="177120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</a:t>
            </a:r>
            <a:r>
              <a:rPr lang="en-US" b="1" dirty="0" smtClean="0">
                <a:solidFill>
                  <a:schemeClr val="accent5"/>
                </a:solidFill>
              </a:rPr>
              <a:t>recommendation system</a:t>
            </a:r>
            <a:r>
              <a:rPr lang="en-US" dirty="0" smtClean="0"/>
              <a:t>, which based on the </a:t>
            </a:r>
            <a:r>
              <a:rPr lang="en-US" b="1" dirty="0" smtClean="0">
                <a:solidFill>
                  <a:schemeClr val="accent5"/>
                </a:solidFill>
              </a:rPr>
              <a:t>driver’s personality traits</a:t>
            </a:r>
            <a:r>
              <a:rPr lang="en-US" dirty="0" smtClean="0"/>
              <a:t>, predicts if a new trip will lead to </a:t>
            </a:r>
            <a:r>
              <a:rPr lang="en-US" b="1" dirty="0" smtClean="0">
                <a:solidFill>
                  <a:schemeClr val="accent5"/>
                </a:solidFill>
              </a:rPr>
              <a:t>stress </a:t>
            </a:r>
            <a:r>
              <a:rPr lang="en-US" dirty="0" smtClean="0"/>
              <a:t>resulting in </a:t>
            </a:r>
            <a:r>
              <a:rPr lang="en-US" b="1" dirty="0" smtClean="0">
                <a:solidFill>
                  <a:schemeClr val="accent5"/>
                </a:solidFill>
              </a:rPr>
              <a:t>dangerous driving behavior</a:t>
            </a:r>
            <a:r>
              <a:rPr lang="en-US" dirty="0" smtClean="0"/>
              <a:t> and recommends if the driver should Accept/Reject the trip.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down the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Stress Model: </a:t>
            </a:r>
            <a:r>
              <a:rPr lang="en-US" dirty="0" smtClean="0"/>
              <a:t>Develop a model to compute stress taking into account a driver’s personality traits.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1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down the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Stress Model: </a:t>
            </a:r>
            <a:r>
              <a:rPr lang="en-US" dirty="0" smtClean="0"/>
              <a:t>Develop a model to compute stress taking into account a driver’s personality traits.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5"/>
                </a:solidFill>
              </a:rPr>
              <a:t>Driving Behavior Model: </a:t>
            </a:r>
            <a:r>
              <a:rPr lang="en-US" dirty="0" smtClean="0"/>
              <a:t>Quantify dangerous driving behavior.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0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down the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Stress Model: </a:t>
            </a:r>
            <a:r>
              <a:rPr lang="en-US" dirty="0" smtClean="0"/>
              <a:t>Develop a model to compute stress taking into account a driver’s personality traits.</a:t>
            </a:r>
          </a:p>
          <a:p>
            <a:endParaRPr lang="en-US" dirty="0" smtClean="0"/>
          </a:p>
          <a:p>
            <a:r>
              <a:rPr lang="en-US" b="1" dirty="0">
                <a:solidFill>
                  <a:schemeClr val="accent5"/>
                </a:solidFill>
              </a:rPr>
              <a:t>Driving Behavior Model: </a:t>
            </a:r>
            <a:r>
              <a:rPr lang="en-US" dirty="0" smtClean="0"/>
              <a:t>Quantify dangerous driving behavior.</a:t>
            </a:r>
          </a:p>
          <a:p>
            <a:endParaRPr lang="en-US" dirty="0" smtClean="0"/>
          </a:p>
          <a:p>
            <a:r>
              <a:rPr lang="en-US" b="1" dirty="0">
                <a:solidFill>
                  <a:schemeClr val="accent5"/>
                </a:solidFill>
              </a:rPr>
              <a:t>Behavior Prediction Model: </a:t>
            </a:r>
            <a:r>
              <a:rPr lang="en-US" dirty="0" smtClean="0"/>
              <a:t>Develop a model to predict driving behavior from stress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4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down the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Stress Model: </a:t>
            </a:r>
            <a:r>
              <a:rPr lang="en-US" dirty="0" smtClean="0"/>
              <a:t>Develop a model to compute stress taking into account a driver’s personality traits.</a:t>
            </a:r>
          </a:p>
          <a:p>
            <a:endParaRPr lang="en-US" dirty="0" smtClean="0"/>
          </a:p>
          <a:p>
            <a:r>
              <a:rPr lang="en-US" b="1" dirty="0">
                <a:solidFill>
                  <a:schemeClr val="accent5"/>
                </a:solidFill>
              </a:rPr>
              <a:t>Driving Behavior Model: </a:t>
            </a:r>
            <a:r>
              <a:rPr lang="en-US" dirty="0" smtClean="0"/>
              <a:t>Quantify dangerous driving behavior.</a:t>
            </a:r>
          </a:p>
          <a:p>
            <a:endParaRPr lang="en-US" dirty="0" smtClean="0"/>
          </a:p>
          <a:p>
            <a:r>
              <a:rPr lang="en-US" b="1" dirty="0">
                <a:solidFill>
                  <a:schemeClr val="accent5"/>
                </a:solidFill>
              </a:rPr>
              <a:t>Behavior Prediction Model: </a:t>
            </a:r>
            <a:r>
              <a:rPr lang="en-US" dirty="0" smtClean="0"/>
              <a:t>Develop a model to predict driving behavior from stress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5"/>
                </a:solidFill>
              </a:rPr>
              <a:t>Recommender:</a:t>
            </a:r>
            <a:r>
              <a:rPr lang="en-US" dirty="0" smtClean="0"/>
              <a:t> Recommend the driver to Accept or Reject a trip.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9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8" descr="Image result for driver stress">
            <a:extLst>
              <a:ext uri="{FF2B5EF4-FFF2-40B4-BE49-F238E27FC236}">
                <a16:creationId xmlns:a16="http://schemas.microsoft.com/office/drawing/2014/main" id="{CBE43177-F2A2-4414-94E0-3D6509942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091" y="1345447"/>
            <a:ext cx="23812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Image result for survey">
            <a:extLst>
              <a:ext uri="{FF2B5EF4-FFF2-40B4-BE49-F238E27FC236}">
                <a16:creationId xmlns:a16="http://schemas.microsoft.com/office/drawing/2014/main" id="{9B40B20E-B7EE-4A6D-B1C7-2A16C0C88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343" y="3103979"/>
            <a:ext cx="1337368" cy="122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CFA1619-BA1F-4801-850B-914F6FC4FFAD}"/>
              </a:ext>
            </a:extLst>
          </p:cNvPr>
          <p:cNvSpPr txBox="1"/>
          <p:nvPr/>
        </p:nvSpPr>
        <p:spPr>
          <a:xfrm>
            <a:off x="1932681" y="432531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Surveys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detect driver stress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2035" y="4694650"/>
            <a:ext cx="407996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smtClean="0">
                <a:solidFill>
                  <a:srgbClr val="222222"/>
                </a:solidFill>
                <a:latin typeface="Arial" panose="020B0604020202020204" pitchFamily="34" charset="0"/>
              </a:rPr>
              <a:t>Matthews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G., Desmond, P. A., Joyner, L.,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Carcary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B., &amp; Gilliland, K. (1997). A comprehensive questionnaire measure of driver stress and affect.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Traffic and transport psychology: </a:t>
            </a:r>
            <a:r>
              <a:rPr lang="en-US" sz="1100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Theory 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and application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317-324</a:t>
            </a:r>
            <a:r>
              <a:rPr lang="en-US" sz="1100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marL="228600" indent="-228600">
              <a:buAutoNum type="arabicPeriod"/>
            </a:pPr>
            <a:endParaRPr lang="en-US" sz="11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Hamaoka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H.,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Nemoto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C., &amp; Shimizu, K. (2005). A study on the stress and driving behavior of drivers forced to travel at low speeds. Journal of the Eastern Asia Society for Transportation Studies, 6, 2639-2650.</a:t>
            </a:r>
          </a:p>
          <a:p>
            <a:endParaRPr lang="en-US" sz="11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57102173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41950808"/>
      </p:ext>
    </p:extLst>
  </p:cSld>
  <p:clrMapOvr>
    <a:masterClrMapping/>
  </p:clrMapOvr>
  <p:transition spd="med" advTm="51554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8" descr="Image result for driver stress">
            <a:extLst>
              <a:ext uri="{FF2B5EF4-FFF2-40B4-BE49-F238E27FC236}">
                <a16:creationId xmlns:a16="http://schemas.microsoft.com/office/drawing/2014/main" id="{CBE43177-F2A2-4414-94E0-3D6509942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091" y="1345447"/>
            <a:ext cx="23812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Image result for survey">
            <a:extLst>
              <a:ext uri="{FF2B5EF4-FFF2-40B4-BE49-F238E27FC236}">
                <a16:creationId xmlns:a16="http://schemas.microsoft.com/office/drawing/2014/main" id="{9B40B20E-B7EE-4A6D-B1C7-2A16C0C88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343" y="3103979"/>
            <a:ext cx="1337368" cy="122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CFA1619-BA1F-4801-850B-914F6FC4FFAD}"/>
              </a:ext>
            </a:extLst>
          </p:cNvPr>
          <p:cNvSpPr txBox="1"/>
          <p:nvPr/>
        </p:nvSpPr>
        <p:spPr>
          <a:xfrm>
            <a:off x="1932681" y="432531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Surveys</a:t>
            </a:r>
          </a:p>
        </p:txBody>
      </p:sp>
      <p:pic>
        <p:nvPicPr>
          <p:cNvPr id="57" name="Picture 6" descr="Image result for ecg">
            <a:extLst>
              <a:ext uri="{FF2B5EF4-FFF2-40B4-BE49-F238E27FC236}">
                <a16:creationId xmlns:a16="http://schemas.microsoft.com/office/drawing/2014/main" id="{9BE1B83D-B45D-4130-8F66-6F847B951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242" y="3151748"/>
            <a:ext cx="1217953" cy="112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2E9FF8E-7D23-4CCD-8B60-6FA5DD930FA5}"/>
              </a:ext>
            </a:extLst>
          </p:cNvPr>
          <p:cNvSpPr txBox="1"/>
          <p:nvPr/>
        </p:nvSpPr>
        <p:spPr>
          <a:xfrm>
            <a:off x="5767692" y="4325318"/>
            <a:ext cx="220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Physiological Sensors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detect driver stress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2035" y="4694650"/>
            <a:ext cx="407996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smtClean="0">
                <a:solidFill>
                  <a:srgbClr val="222222"/>
                </a:solidFill>
                <a:latin typeface="Arial" panose="020B0604020202020204" pitchFamily="34" charset="0"/>
              </a:rPr>
              <a:t>Matthews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G., Desmond, P. A., Joyner, L.,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Carcary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B., &amp; Gilliland, K. (1997). A comprehensive questionnaire measure of driver stress and affect.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Traffic and transport psychology: </a:t>
            </a:r>
            <a:r>
              <a:rPr lang="en-US" sz="1100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Theory 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and application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317-324</a:t>
            </a:r>
            <a:r>
              <a:rPr lang="en-US" sz="1100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marL="228600" indent="-228600">
              <a:buAutoNum type="arabicPeriod"/>
            </a:pPr>
            <a:endParaRPr lang="en-US" sz="11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Hamaoka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H.,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Nemoto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C., &amp; Shimizu, K. (2005). A study on the stress and driving behavior of drivers forced to travel at low speeds. Journal of the Eastern Asia Society for Transportation Studies, 6, 2639-2650.</a:t>
            </a:r>
          </a:p>
          <a:p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4828236" y="4694650"/>
            <a:ext cx="407996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Deffenbacher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J. L.,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Deffenbacher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D. M., Lynch, R. S., &amp; Richards, T. L. (2003). Anger, aggression, and risky behavior: a comparison of high and low anger drivers. </a:t>
            </a:r>
            <a:r>
              <a:rPr lang="en-US" sz="1100" i="1" dirty="0" err="1">
                <a:solidFill>
                  <a:srgbClr val="222222"/>
                </a:solidFill>
                <a:latin typeface="Arial" panose="020B0604020202020204" pitchFamily="34" charset="0"/>
              </a:rPr>
              <a:t>Behaviour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 research and therapy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41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(6), 701-718</a:t>
            </a:r>
            <a:r>
              <a:rPr lang="en-US" sz="1100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marL="228600" indent="-228600">
              <a:buAutoNum type="arabicPeriod"/>
            </a:pPr>
            <a:endParaRPr lang="en-US" sz="11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Singh, M., &amp;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Queyam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A. B. (2013). A novel method of stress detection using physiological measurements of automobile drivers. International Journal of Electronics Engineering, 5(2), 13-20.</a:t>
            </a:r>
          </a:p>
          <a:p>
            <a:endParaRPr lang="en-US" sz="1100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92438444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25598499"/>
      </p:ext>
    </p:extLst>
  </p:cSld>
  <p:clrMapOvr>
    <a:masterClrMapping/>
  </p:clrMapOvr>
  <p:transition spd="med" advTm="51554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8" descr="Image result for driver stress">
            <a:extLst>
              <a:ext uri="{FF2B5EF4-FFF2-40B4-BE49-F238E27FC236}">
                <a16:creationId xmlns:a16="http://schemas.microsoft.com/office/drawing/2014/main" id="{CBE43177-F2A2-4414-94E0-3D6509942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091" y="1345447"/>
            <a:ext cx="23812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Image result for survey">
            <a:extLst>
              <a:ext uri="{FF2B5EF4-FFF2-40B4-BE49-F238E27FC236}">
                <a16:creationId xmlns:a16="http://schemas.microsoft.com/office/drawing/2014/main" id="{9B40B20E-B7EE-4A6D-B1C7-2A16C0C88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343" y="3103979"/>
            <a:ext cx="1337368" cy="122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CFA1619-BA1F-4801-850B-914F6FC4FFAD}"/>
              </a:ext>
            </a:extLst>
          </p:cNvPr>
          <p:cNvSpPr txBox="1"/>
          <p:nvPr/>
        </p:nvSpPr>
        <p:spPr>
          <a:xfrm>
            <a:off x="1932681" y="432531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Surveys</a:t>
            </a:r>
          </a:p>
        </p:txBody>
      </p:sp>
      <p:pic>
        <p:nvPicPr>
          <p:cNvPr id="57" name="Picture 6" descr="Image result for ecg">
            <a:extLst>
              <a:ext uri="{FF2B5EF4-FFF2-40B4-BE49-F238E27FC236}">
                <a16:creationId xmlns:a16="http://schemas.microsoft.com/office/drawing/2014/main" id="{9BE1B83D-B45D-4130-8F66-6F847B951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242" y="3151748"/>
            <a:ext cx="1217953" cy="112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2E9FF8E-7D23-4CCD-8B60-6FA5DD930FA5}"/>
              </a:ext>
            </a:extLst>
          </p:cNvPr>
          <p:cNvSpPr txBox="1"/>
          <p:nvPr/>
        </p:nvSpPr>
        <p:spPr>
          <a:xfrm>
            <a:off x="5767692" y="4325318"/>
            <a:ext cx="220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Physiological Sensors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detect driver stress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2035" y="4694650"/>
            <a:ext cx="407996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smtClean="0">
                <a:solidFill>
                  <a:srgbClr val="222222"/>
                </a:solidFill>
                <a:latin typeface="Arial" panose="020B0604020202020204" pitchFamily="34" charset="0"/>
              </a:rPr>
              <a:t>Matthews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G., Desmond, P. A., Joyner, L.,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Carcary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B., &amp; Gilliland, K. (1997). A comprehensive questionnaire measure of driver stress and affect.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Traffic and transport psychology: </a:t>
            </a:r>
            <a:r>
              <a:rPr lang="en-US" sz="1100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Theory 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and application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317-324</a:t>
            </a:r>
            <a:r>
              <a:rPr lang="en-US" sz="1100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marL="228600" indent="-228600">
              <a:buAutoNum type="arabicPeriod"/>
            </a:pPr>
            <a:endParaRPr lang="en-US" sz="11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Hamaoka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H.,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Nemoto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C., &amp; Shimizu, K. (2005). A study on the stress and driving behavior of drivers forced to travel at low speeds. Journal of the Eastern Asia Society for Transportation Studies, 6, 2639-2650.</a:t>
            </a:r>
          </a:p>
          <a:p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4828236" y="4694650"/>
            <a:ext cx="407996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Deffenbacher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J. L.,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Deffenbacher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D. M., Lynch, R. S., &amp; Richards, T. L. (2003). Anger, aggression, and risky behavior: a comparison of high and low anger drivers. </a:t>
            </a:r>
            <a:r>
              <a:rPr lang="en-US" sz="1100" i="1" dirty="0" err="1">
                <a:solidFill>
                  <a:srgbClr val="222222"/>
                </a:solidFill>
                <a:latin typeface="Arial" panose="020B0604020202020204" pitchFamily="34" charset="0"/>
              </a:rPr>
              <a:t>Behaviour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 research and therapy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41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(6), 701-718</a:t>
            </a:r>
            <a:r>
              <a:rPr lang="en-US" sz="1100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marL="228600" indent="-228600">
              <a:buAutoNum type="arabicPeriod"/>
            </a:pPr>
            <a:endParaRPr lang="en-US" sz="11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Singh, M., &amp;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Queyam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A. B. (2013). A novel method of stress detection using physiological measurements of automobile drivers. International Journal of Electronics Engineering, 5(2), 13-20.</a:t>
            </a:r>
          </a:p>
          <a:p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063CAA-5AB2-4FE7-9B20-F5822E5CC8B4}"/>
              </a:ext>
            </a:extLst>
          </p:cNvPr>
          <p:cNvSpPr txBox="1"/>
          <p:nvPr/>
        </p:nvSpPr>
        <p:spPr>
          <a:xfrm rot="1402582">
            <a:off x="2525104" y="3038230"/>
            <a:ext cx="4200830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</a:rPr>
              <a:t>OBTRUSIVE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92438444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33517144"/>
      </p:ext>
    </p:extLst>
  </p:cSld>
  <p:clrMapOvr>
    <a:masterClrMapping/>
  </p:clrMapOvr>
  <p:transition spd="med" advTm="51554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8" descr="Image result for driver stress">
            <a:extLst>
              <a:ext uri="{FF2B5EF4-FFF2-40B4-BE49-F238E27FC236}">
                <a16:creationId xmlns:a16="http://schemas.microsoft.com/office/drawing/2014/main" id="{CBE43177-F2A2-4414-94E0-3D6509942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091" y="1345447"/>
            <a:ext cx="23812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Image result for survey">
            <a:extLst>
              <a:ext uri="{FF2B5EF4-FFF2-40B4-BE49-F238E27FC236}">
                <a16:creationId xmlns:a16="http://schemas.microsoft.com/office/drawing/2014/main" id="{9B40B20E-B7EE-4A6D-B1C7-2A16C0C88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343" y="3103979"/>
            <a:ext cx="1337368" cy="122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CFA1619-BA1F-4801-850B-914F6FC4FFAD}"/>
              </a:ext>
            </a:extLst>
          </p:cNvPr>
          <p:cNvSpPr txBox="1"/>
          <p:nvPr/>
        </p:nvSpPr>
        <p:spPr>
          <a:xfrm>
            <a:off x="1932681" y="432531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Surveys</a:t>
            </a:r>
          </a:p>
        </p:txBody>
      </p:sp>
      <p:pic>
        <p:nvPicPr>
          <p:cNvPr id="57" name="Picture 6" descr="Image result for ecg">
            <a:extLst>
              <a:ext uri="{FF2B5EF4-FFF2-40B4-BE49-F238E27FC236}">
                <a16:creationId xmlns:a16="http://schemas.microsoft.com/office/drawing/2014/main" id="{9BE1B83D-B45D-4130-8F66-6F847B951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242" y="3151748"/>
            <a:ext cx="1217953" cy="112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2E9FF8E-7D23-4CCD-8B60-6FA5DD930FA5}"/>
              </a:ext>
            </a:extLst>
          </p:cNvPr>
          <p:cNvSpPr txBox="1"/>
          <p:nvPr/>
        </p:nvSpPr>
        <p:spPr>
          <a:xfrm>
            <a:off x="5767692" y="4325318"/>
            <a:ext cx="220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Physiological Sensors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detect driver stress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063CAA-5AB2-4FE7-9B20-F5822E5CC8B4}"/>
              </a:ext>
            </a:extLst>
          </p:cNvPr>
          <p:cNvSpPr txBox="1"/>
          <p:nvPr/>
        </p:nvSpPr>
        <p:spPr>
          <a:xfrm rot="1402582">
            <a:off x="2525104" y="3038230"/>
            <a:ext cx="4200830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</a:rPr>
              <a:t>OBTRUSIVE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664" y="5471749"/>
            <a:ext cx="8340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Can we use driving data to predict driver stress?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92438444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99657501"/>
      </p:ext>
    </p:extLst>
  </p:cSld>
  <p:clrMapOvr>
    <a:masterClrMapping/>
  </p:clrMapOvr>
  <p:transition spd="med" advTm="51554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8D9465-FF95-473F-827F-0C5A7FDB0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18" y="2349874"/>
            <a:ext cx="3011578" cy="1336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021678-EAA6-4E63-B21B-9BFDDBFEC310}"/>
              </a:ext>
            </a:extLst>
          </p:cNvPr>
          <p:cNvSpPr txBox="1"/>
          <p:nvPr/>
        </p:nvSpPr>
        <p:spPr>
          <a:xfrm>
            <a:off x="714481" y="2647597"/>
            <a:ext cx="1806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Driving Data</a:t>
            </a:r>
            <a:endParaRPr lang="en-US" sz="1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84C64B-DF8D-444E-AF44-5AEF94EE40D2}"/>
              </a:ext>
            </a:extLst>
          </p:cNvPr>
          <p:cNvSpPr/>
          <p:nvPr/>
        </p:nvSpPr>
        <p:spPr>
          <a:xfrm>
            <a:off x="292118" y="2183886"/>
            <a:ext cx="2830075" cy="126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DBF830D-3BE2-464A-955B-3D7FE32B3724}"/>
              </a:ext>
            </a:extLst>
          </p:cNvPr>
          <p:cNvCxnSpPr>
            <a:cxnSpLocks/>
            <a:stCxn id="7" idx="2"/>
            <a:endCxn id="3" idx="2"/>
          </p:cNvCxnSpPr>
          <p:nvPr/>
        </p:nvCxnSpPr>
        <p:spPr>
          <a:xfrm rot="16200000" flipH="1">
            <a:off x="3401544" y="1755474"/>
            <a:ext cx="236274" cy="3625051"/>
          </a:xfrm>
          <a:prstGeom prst="bentConnector3">
            <a:avLst>
              <a:gd name="adj1" fmla="val 1967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28F965-BBA8-4457-9B8B-EAC3071A192A}"/>
              </a:ext>
            </a:extLst>
          </p:cNvPr>
          <p:cNvSpPr txBox="1"/>
          <p:nvPr/>
        </p:nvSpPr>
        <p:spPr>
          <a:xfrm>
            <a:off x="4364602" y="1961277"/>
            <a:ext cx="193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Driver Stress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23C8A9-2F67-413E-8316-C88EC23157E0}"/>
              </a:ext>
            </a:extLst>
          </p:cNvPr>
          <p:cNvSpPr/>
          <p:nvPr/>
        </p:nvSpPr>
        <p:spPr>
          <a:xfrm>
            <a:off x="7083461" y="2359040"/>
            <a:ext cx="1995354" cy="1469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No Stress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Medium Stress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High Stress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F97119E-0205-4EAD-AA42-0D927B424F54}"/>
              </a:ext>
            </a:extLst>
          </p:cNvPr>
          <p:cNvCxnSpPr>
            <a:cxnSpLocks/>
            <a:stCxn id="13" idx="0"/>
            <a:endCxn id="14" idx="0"/>
          </p:cNvCxnSpPr>
          <p:nvPr/>
        </p:nvCxnSpPr>
        <p:spPr>
          <a:xfrm rot="16200000" flipH="1">
            <a:off x="6507790" y="785693"/>
            <a:ext cx="397763" cy="2748931"/>
          </a:xfrm>
          <a:prstGeom prst="bentConnector3">
            <a:avLst>
              <a:gd name="adj1" fmla="val -5747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3600" y="4571837"/>
            <a:ext cx="8069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use a </a:t>
            </a:r>
            <a:r>
              <a:rPr lang="en-US" dirty="0"/>
              <a:t>N</a:t>
            </a:r>
            <a:r>
              <a:rPr lang="en-US" dirty="0" smtClean="0"/>
              <a:t>eural Network to train over the drivers.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driver we classify the stress into 3 levels (No, Medium and High).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92438444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8529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642"/>
    </mc:Choice>
    <mc:Fallback xmlns="">
      <p:transition spd="slow" advTm="5864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oad accidents">
            <a:extLst>
              <a:ext uri="{FF2B5EF4-FFF2-40B4-BE49-F238E27FC236}">
                <a16:creationId xmlns:a16="http://schemas.microsoft.com/office/drawing/2014/main" id="{4A386864-DD10-4692-8B98-205F1F74D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73" y="394807"/>
            <a:ext cx="1643655" cy="86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ncreasing line graph">
            <a:extLst>
              <a:ext uri="{FF2B5EF4-FFF2-40B4-BE49-F238E27FC236}">
                <a16:creationId xmlns:a16="http://schemas.microsoft.com/office/drawing/2014/main" id="{1F01D865-9602-4C54-924C-829214CD8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028" y="59332"/>
            <a:ext cx="2292698" cy="171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E530AE-7DED-482C-B3AF-9ECE3FCFB8C9}"/>
              </a:ext>
            </a:extLst>
          </p:cNvPr>
          <p:cNvSpPr txBox="1"/>
          <p:nvPr/>
        </p:nvSpPr>
        <p:spPr>
          <a:xfrm>
            <a:off x="3031747" y="1776643"/>
            <a:ext cx="158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Past Few Years</a:t>
            </a:r>
          </a:p>
        </p:txBody>
      </p:sp>
      <p:pic>
        <p:nvPicPr>
          <p:cNvPr id="1030" name="Picture 6" descr="Image result for worried">
            <a:extLst>
              <a:ext uri="{FF2B5EF4-FFF2-40B4-BE49-F238E27FC236}">
                <a16:creationId xmlns:a16="http://schemas.microsoft.com/office/drawing/2014/main" id="{435BD5DE-0752-40BF-89F5-AD871791D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05" y="77563"/>
            <a:ext cx="1439958" cy="174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07D7B2-557A-47A0-8A6F-48DCD25A312F}"/>
              </a:ext>
            </a:extLst>
          </p:cNvPr>
          <p:cNvSpPr txBox="1"/>
          <p:nvPr/>
        </p:nvSpPr>
        <p:spPr>
          <a:xfrm>
            <a:off x="977373" y="1213146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Road Accidents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903B88-ACDE-4EF1-9D30-3860BE7351E8}"/>
              </a:ext>
            </a:extLst>
          </p:cNvPr>
          <p:cNvSpPr txBox="1"/>
          <p:nvPr/>
        </p:nvSpPr>
        <p:spPr>
          <a:xfrm>
            <a:off x="1701909" y="2006631"/>
            <a:ext cx="718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Increasing Number of Road Accidents  </a:t>
            </a:r>
            <a:r>
              <a:rPr lang="en-US" b="1" dirty="0" smtClean="0">
                <a:solidFill>
                  <a:srgbClr val="FF0000"/>
                </a:solidFill>
              </a:rPr>
              <a:t>     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         Worried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Cab Companies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9601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3600" y="4571837"/>
            <a:ext cx="8069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use a </a:t>
            </a:r>
            <a:r>
              <a:rPr lang="en-US" dirty="0"/>
              <a:t>N</a:t>
            </a:r>
            <a:r>
              <a:rPr lang="en-US" dirty="0" smtClean="0"/>
              <a:t>eural Network to train over the drivers.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driver we classify the stress into 3 levels (No, Medium and High).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Each driver has different set of </a:t>
            </a:r>
            <a:r>
              <a:rPr lang="en-US" b="1" dirty="0" smtClean="0">
                <a:solidFill>
                  <a:srgbClr val="FF0000"/>
                </a:solidFill>
              </a:rPr>
              <a:t>personality traits </a:t>
            </a:r>
            <a:r>
              <a:rPr lang="en-US" dirty="0" smtClean="0">
                <a:solidFill>
                  <a:srgbClr val="FF0000"/>
                </a:solidFill>
              </a:rPr>
              <a:t>which should be addressed by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92438444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58D9465-FF95-473F-827F-0C5A7FDB08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18" y="2349874"/>
            <a:ext cx="3011578" cy="13362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021678-EAA6-4E63-B21B-9BFDDBFEC310}"/>
              </a:ext>
            </a:extLst>
          </p:cNvPr>
          <p:cNvSpPr txBox="1"/>
          <p:nvPr/>
        </p:nvSpPr>
        <p:spPr>
          <a:xfrm>
            <a:off x="714481" y="2647597"/>
            <a:ext cx="1806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Driving Data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84C64B-DF8D-444E-AF44-5AEF94EE40D2}"/>
              </a:ext>
            </a:extLst>
          </p:cNvPr>
          <p:cNvSpPr/>
          <p:nvPr/>
        </p:nvSpPr>
        <p:spPr>
          <a:xfrm>
            <a:off x="292118" y="2183886"/>
            <a:ext cx="2830075" cy="1265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9" name="Connector: Elbow 8">
            <a:extLst>
              <a:ext uri="{FF2B5EF4-FFF2-40B4-BE49-F238E27FC236}">
                <a16:creationId xmlns:a16="http://schemas.microsoft.com/office/drawing/2014/main" id="{9DBF830D-3BE2-464A-955B-3D7FE32B3724}"/>
              </a:ext>
            </a:extLst>
          </p:cNvPr>
          <p:cNvCxnSpPr>
            <a:cxnSpLocks/>
            <a:stCxn id="18" idx="2"/>
            <a:endCxn id="15" idx="2"/>
          </p:cNvCxnSpPr>
          <p:nvPr/>
        </p:nvCxnSpPr>
        <p:spPr>
          <a:xfrm rot="16200000" flipH="1">
            <a:off x="3401544" y="1755474"/>
            <a:ext cx="236274" cy="3625051"/>
          </a:xfrm>
          <a:prstGeom prst="bentConnector3">
            <a:avLst>
              <a:gd name="adj1" fmla="val 1967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28F965-BBA8-4457-9B8B-EAC3071A192A}"/>
              </a:ext>
            </a:extLst>
          </p:cNvPr>
          <p:cNvSpPr txBox="1"/>
          <p:nvPr/>
        </p:nvSpPr>
        <p:spPr>
          <a:xfrm>
            <a:off x="4364602" y="1961277"/>
            <a:ext cx="193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Driver Stress Level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23C8A9-2F67-413E-8316-C88EC23157E0}"/>
              </a:ext>
            </a:extLst>
          </p:cNvPr>
          <p:cNvSpPr/>
          <p:nvPr/>
        </p:nvSpPr>
        <p:spPr>
          <a:xfrm>
            <a:off x="7083461" y="2359040"/>
            <a:ext cx="1995354" cy="1469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No Stress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Medium Stress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High Stress</a:t>
            </a:r>
          </a:p>
        </p:txBody>
      </p:sp>
      <p:cxnSp>
        <p:nvCxnSpPr>
          <p:cNvPr id="22" name="Connector: Elbow 15">
            <a:extLst>
              <a:ext uri="{FF2B5EF4-FFF2-40B4-BE49-F238E27FC236}">
                <a16:creationId xmlns:a16="http://schemas.microsoft.com/office/drawing/2014/main" id="{FF97119E-0205-4EAD-AA42-0D927B424F54}"/>
              </a:ext>
            </a:extLst>
          </p:cNvPr>
          <p:cNvCxnSpPr>
            <a:cxnSpLocks/>
            <a:stCxn id="20" idx="0"/>
            <a:endCxn id="21" idx="0"/>
          </p:cNvCxnSpPr>
          <p:nvPr/>
        </p:nvCxnSpPr>
        <p:spPr>
          <a:xfrm rot="16200000" flipH="1">
            <a:off x="6507790" y="785693"/>
            <a:ext cx="397763" cy="2748931"/>
          </a:xfrm>
          <a:prstGeom prst="bentConnector3">
            <a:avLst>
              <a:gd name="adj1" fmla="val -5747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2001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642"/>
    </mc:Choice>
    <mc:Fallback xmlns="">
      <p:transition spd="slow" advTm="58642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Used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42515" y="4284611"/>
            <a:ext cx="566057" cy="20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92438444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8537"/>
            <a:ext cx="8288927" cy="4922929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No. of Trips: </a:t>
            </a:r>
            <a:r>
              <a:rPr lang="en-US" sz="2000" dirty="0"/>
              <a:t>Number of trips the driver has covered including the current one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161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Used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42515" y="4284611"/>
            <a:ext cx="566057" cy="20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8537"/>
            <a:ext cx="8288927" cy="4922929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No. of Trips: </a:t>
            </a:r>
            <a:r>
              <a:rPr lang="en-US" sz="2000" dirty="0"/>
              <a:t>Number of trips the driver has covered including the current one</a:t>
            </a:r>
            <a:r>
              <a:rPr lang="en-US" sz="2000" dirty="0" smtClean="0"/>
              <a:t>.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Trip time covered: </a:t>
            </a:r>
            <a:r>
              <a:rPr lang="en-US" sz="2000" dirty="0"/>
              <a:t>Time for which the driver was driving starting from the first trip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987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Used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42515" y="4284611"/>
            <a:ext cx="566057" cy="20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8537"/>
            <a:ext cx="8288927" cy="4922929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No. of Trips: </a:t>
            </a:r>
            <a:r>
              <a:rPr lang="en-US" sz="2000" dirty="0"/>
              <a:t>Number of trips the driver has covered including the current one</a:t>
            </a:r>
            <a:r>
              <a:rPr lang="en-US" sz="2000" dirty="0" smtClean="0"/>
              <a:t>.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Trip time covered: </a:t>
            </a:r>
            <a:r>
              <a:rPr lang="en-US" sz="2000" dirty="0"/>
              <a:t>Time for which the driver was driving starting from the first trip</a:t>
            </a:r>
            <a:r>
              <a:rPr lang="en-US" sz="2000" dirty="0" smtClean="0"/>
              <a:t>.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Trip </a:t>
            </a:r>
            <a:r>
              <a:rPr lang="en-US" sz="2400" b="1" dirty="0">
                <a:solidFill>
                  <a:schemeClr val="accent1"/>
                </a:solidFill>
              </a:rPr>
              <a:t>distance covered: </a:t>
            </a:r>
            <a:r>
              <a:rPr lang="en-US" sz="2000" dirty="0"/>
              <a:t>Distance for which the driver was driving starting from the </a:t>
            </a:r>
            <a:r>
              <a:rPr lang="en-US" sz="2000" dirty="0" smtClean="0"/>
              <a:t>first trip.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15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Used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42515" y="4284611"/>
            <a:ext cx="566057" cy="20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8537"/>
            <a:ext cx="8288927" cy="4922929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No. of Trips: </a:t>
            </a:r>
            <a:r>
              <a:rPr lang="en-US" sz="2000" dirty="0"/>
              <a:t>Number of trips the driver has covered including the current one</a:t>
            </a:r>
            <a:r>
              <a:rPr lang="en-US" sz="2000" dirty="0" smtClean="0"/>
              <a:t>.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Trip time covered: </a:t>
            </a:r>
            <a:r>
              <a:rPr lang="en-US" sz="2000" dirty="0"/>
              <a:t>Time for which the driver was driving starting from the first trip</a:t>
            </a:r>
            <a:r>
              <a:rPr lang="en-US" sz="2000" dirty="0" smtClean="0"/>
              <a:t>.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Trip </a:t>
            </a:r>
            <a:r>
              <a:rPr lang="en-US" sz="2400" b="1" dirty="0">
                <a:solidFill>
                  <a:schemeClr val="accent1"/>
                </a:solidFill>
              </a:rPr>
              <a:t>distance covered: </a:t>
            </a:r>
            <a:r>
              <a:rPr lang="en-US" sz="2000" dirty="0"/>
              <a:t>Distance for which the driver was driving starting from the </a:t>
            </a:r>
            <a:r>
              <a:rPr lang="en-US" sz="2000" dirty="0" smtClean="0"/>
              <a:t>first trip.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Rest </a:t>
            </a:r>
            <a:r>
              <a:rPr lang="en-US" sz="2400" b="1" dirty="0">
                <a:solidFill>
                  <a:schemeClr val="accent1"/>
                </a:solidFill>
              </a:rPr>
              <a:t>time: </a:t>
            </a:r>
            <a:r>
              <a:rPr lang="en-US" sz="2000" dirty="0"/>
              <a:t>Time for which the driver had taken rest after the last trip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129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Used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42515" y="4284611"/>
            <a:ext cx="566057" cy="20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8537"/>
            <a:ext cx="8288927" cy="4922929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No. of Trips: </a:t>
            </a:r>
            <a:r>
              <a:rPr lang="en-US" sz="2000" dirty="0"/>
              <a:t>Number of trips the driver has covered including the current one</a:t>
            </a:r>
            <a:r>
              <a:rPr lang="en-US" sz="2000" dirty="0" smtClean="0"/>
              <a:t>.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Trip time covered: </a:t>
            </a:r>
            <a:r>
              <a:rPr lang="en-US" sz="2000" dirty="0"/>
              <a:t>Time for which the driver was driving starting from the first trip</a:t>
            </a:r>
            <a:r>
              <a:rPr lang="en-US" sz="2000" dirty="0" smtClean="0"/>
              <a:t>.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Trip </a:t>
            </a:r>
            <a:r>
              <a:rPr lang="en-US" sz="2400" b="1" dirty="0">
                <a:solidFill>
                  <a:schemeClr val="accent1"/>
                </a:solidFill>
              </a:rPr>
              <a:t>distance covered: </a:t>
            </a:r>
            <a:r>
              <a:rPr lang="en-US" sz="2000" dirty="0"/>
              <a:t>Distance for which the driver was driving starting from the </a:t>
            </a:r>
            <a:r>
              <a:rPr lang="en-US" sz="2000" dirty="0" smtClean="0"/>
              <a:t>first trip.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Rest </a:t>
            </a:r>
            <a:r>
              <a:rPr lang="en-US" sz="2400" b="1" dirty="0">
                <a:solidFill>
                  <a:schemeClr val="accent1"/>
                </a:solidFill>
              </a:rPr>
              <a:t>time: </a:t>
            </a:r>
            <a:r>
              <a:rPr lang="en-US" sz="2000" dirty="0"/>
              <a:t>Time for which the driver had taken rest after the last trip</a:t>
            </a:r>
            <a:r>
              <a:rPr lang="en-US" sz="2000" dirty="0" smtClean="0"/>
              <a:t>.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Time </a:t>
            </a:r>
            <a:r>
              <a:rPr lang="en-US" sz="2400" b="1" dirty="0">
                <a:solidFill>
                  <a:schemeClr val="accent1"/>
                </a:solidFill>
              </a:rPr>
              <a:t>of the day: </a:t>
            </a:r>
            <a:r>
              <a:rPr lang="en-US" sz="2000" dirty="0"/>
              <a:t>Divided into 4 time zones. 6 AM -10 AM(0), 10 AM- 4 PM(1</a:t>
            </a:r>
            <a:r>
              <a:rPr lang="en-US" sz="2000" dirty="0" smtClean="0"/>
              <a:t>), </a:t>
            </a:r>
            <a:r>
              <a:rPr lang="de-DE" sz="2000" dirty="0" smtClean="0"/>
              <a:t>4 </a:t>
            </a:r>
            <a:r>
              <a:rPr lang="de-DE" sz="2000" dirty="0"/>
              <a:t>PM - 10 PM(2), 10 PM - 6 AM(3</a:t>
            </a:r>
            <a:r>
              <a:rPr lang="de-DE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36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Used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42515" y="4284611"/>
            <a:ext cx="566057" cy="20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8537"/>
            <a:ext cx="8288927" cy="4922929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No. of Trips: </a:t>
            </a:r>
            <a:r>
              <a:rPr lang="en-US" sz="2000" dirty="0"/>
              <a:t>Number of trips the driver has covered including the current one</a:t>
            </a:r>
            <a:r>
              <a:rPr lang="en-US" sz="2000" dirty="0" smtClean="0"/>
              <a:t>.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Trip time covered: </a:t>
            </a:r>
            <a:r>
              <a:rPr lang="en-US" sz="2000" dirty="0"/>
              <a:t>Time for which the driver was driving starting from the first trip</a:t>
            </a:r>
            <a:r>
              <a:rPr lang="en-US" sz="2000" dirty="0" smtClean="0"/>
              <a:t>.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Trip </a:t>
            </a:r>
            <a:r>
              <a:rPr lang="en-US" sz="2400" b="1" dirty="0">
                <a:solidFill>
                  <a:schemeClr val="accent1"/>
                </a:solidFill>
              </a:rPr>
              <a:t>distance covered: </a:t>
            </a:r>
            <a:r>
              <a:rPr lang="en-US" sz="2000" dirty="0"/>
              <a:t>Distance for which the driver was driving starting from the </a:t>
            </a:r>
            <a:r>
              <a:rPr lang="en-US" sz="2000" dirty="0" smtClean="0"/>
              <a:t>first trip.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Rest </a:t>
            </a:r>
            <a:r>
              <a:rPr lang="en-US" sz="2400" b="1" dirty="0">
                <a:solidFill>
                  <a:schemeClr val="accent1"/>
                </a:solidFill>
              </a:rPr>
              <a:t>time: </a:t>
            </a:r>
            <a:r>
              <a:rPr lang="en-US" sz="2000" dirty="0"/>
              <a:t>Time for which the driver had taken rest after the last trip</a:t>
            </a:r>
            <a:r>
              <a:rPr lang="en-US" sz="2000" dirty="0" smtClean="0"/>
              <a:t>.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Time </a:t>
            </a:r>
            <a:r>
              <a:rPr lang="en-US" sz="2400" b="1" dirty="0">
                <a:solidFill>
                  <a:schemeClr val="accent1"/>
                </a:solidFill>
              </a:rPr>
              <a:t>of the day: </a:t>
            </a:r>
            <a:r>
              <a:rPr lang="en-US" sz="2000" dirty="0"/>
              <a:t>Divided into 4 time zones. 6 AM -10 AM(0), 10 AM- 4 PM(1</a:t>
            </a:r>
            <a:r>
              <a:rPr lang="en-US" sz="2000" dirty="0" smtClean="0"/>
              <a:t>), </a:t>
            </a:r>
            <a:r>
              <a:rPr lang="de-DE" sz="2000" dirty="0" smtClean="0"/>
              <a:t>4 </a:t>
            </a:r>
            <a:r>
              <a:rPr lang="de-DE" sz="2000" dirty="0"/>
              <a:t>PM - 10 PM(2), 10 PM - 6 AM(3</a:t>
            </a:r>
            <a:r>
              <a:rPr lang="de-DE" sz="2000" dirty="0" smtClean="0"/>
              <a:t>)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Congestion</a:t>
            </a:r>
            <a:r>
              <a:rPr lang="en-US" sz="2400" b="1" dirty="0">
                <a:solidFill>
                  <a:schemeClr val="accent1"/>
                </a:solidFill>
              </a:rPr>
              <a:t>: </a:t>
            </a:r>
            <a:r>
              <a:rPr lang="en-US" sz="2000" dirty="0"/>
              <a:t>Calculated from the trajectory data using existing </a:t>
            </a:r>
            <a:r>
              <a:rPr lang="en-US" sz="2000" dirty="0" smtClean="0"/>
              <a:t>models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937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Used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42515" y="4284611"/>
            <a:ext cx="566057" cy="20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8537"/>
            <a:ext cx="8288927" cy="4922929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No. of Trips: </a:t>
            </a:r>
            <a:r>
              <a:rPr lang="en-US" sz="2000" dirty="0"/>
              <a:t>Number of trips the driver has covered including the current one</a:t>
            </a:r>
            <a:r>
              <a:rPr lang="en-US" sz="2000" dirty="0" smtClean="0"/>
              <a:t>.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Trip time covered: </a:t>
            </a:r>
            <a:r>
              <a:rPr lang="en-US" sz="2000" dirty="0"/>
              <a:t>Time for which the driver was driving starting from the first trip</a:t>
            </a:r>
            <a:r>
              <a:rPr lang="en-US" sz="2000" dirty="0" smtClean="0"/>
              <a:t>.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Trip </a:t>
            </a:r>
            <a:r>
              <a:rPr lang="en-US" sz="2400" b="1" dirty="0">
                <a:solidFill>
                  <a:schemeClr val="accent1"/>
                </a:solidFill>
              </a:rPr>
              <a:t>distance covered: </a:t>
            </a:r>
            <a:r>
              <a:rPr lang="en-US" sz="2000" dirty="0"/>
              <a:t>Distance for which the driver was driving starting from the </a:t>
            </a:r>
            <a:r>
              <a:rPr lang="en-US" sz="2000" dirty="0" smtClean="0"/>
              <a:t>first trip.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Rest </a:t>
            </a:r>
            <a:r>
              <a:rPr lang="en-US" sz="2400" b="1" dirty="0">
                <a:solidFill>
                  <a:schemeClr val="accent1"/>
                </a:solidFill>
              </a:rPr>
              <a:t>time: </a:t>
            </a:r>
            <a:r>
              <a:rPr lang="en-US" sz="2000" dirty="0"/>
              <a:t>Time for which the driver had taken rest after the last trip</a:t>
            </a:r>
            <a:r>
              <a:rPr lang="en-US" sz="2000" dirty="0" smtClean="0"/>
              <a:t>.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Time </a:t>
            </a:r>
            <a:r>
              <a:rPr lang="en-US" sz="2400" b="1" dirty="0">
                <a:solidFill>
                  <a:schemeClr val="accent1"/>
                </a:solidFill>
              </a:rPr>
              <a:t>of the day: </a:t>
            </a:r>
            <a:r>
              <a:rPr lang="en-US" sz="2000" dirty="0"/>
              <a:t>Divided into 4 time zones. 6 AM -10 AM(0), 10 AM- 4 PM(1</a:t>
            </a:r>
            <a:r>
              <a:rPr lang="en-US" sz="2000" dirty="0" smtClean="0"/>
              <a:t>), </a:t>
            </a:r>
            <a:r>
              <a:rPr lang="de-DE" sz="2000" dirty="0" smtClean="0"/>
              <a:t>4 </a:t>
            </a:r>
            <a:r>
              <a:rPr lang="de-DE" sz="2000" dirty="0"/>
              <a:t>PM - 10 PM(2), 10 PM - 6 AM(3</a:t>
            </a:r>
            <a:r>
              <a:rPr lang="de-DE" sz="2000" dirty="0" smtClean="0"/>
              <a:t>)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Congestion</a:t>
            </a:r>
            <a:r>
              <a:rPr lang="en-US" sz="2400" b="1" dirty="0">
                <a:solidFill>
                  <a:schemeClr val="accent1"/>
                </a:solidFill>
              </a:rPr>
              <a:t>: </a:t>
            </a:r>
            <a:r>
              <a:rPr lang="en-US" sz="2000" dirty="0"/>
              <a:t>Calculated from the trajectory data using existing </a:t>
            </a:r>
            <a:r>
              <a:rPr lang="en-US" sz="2000" dirty="0" smtClean="0"/>
              <a:t>models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Road </a:t>
            </a:r>
            <a:r>
              <a:rPr lang="en-US" sz="2400" b="1" dirty="0">
                <a:solidFill>
                  <a:schemeClr val="accent1"/>
                </a:solidFill>
              </a:rPr>
              <a:t>Type: </a:t>
            </a:r>
            <a:r>
              <a:rPr lang="en-US" sz="2000" dirty="0"/>
              <a:t>City (0), Highway (1), Rural (2). If multiple road types are on </a:t>
            </a:r>
            <a:r>
              <a:rPr lang="en-US" sz="2000" dirty="0" smtClean="0"/>
              <a:t>the same </a:t>
            </a:r>
            <a:r>
              <a:rPr lang="en-US" sz="2000" dirty="0"/>
              <a:t>trip, then the score is calculated as the weighted </a:t>
            </a:r>
            <a:r>
              <a:rPr lang="en-US" sz="2000" dirty="0" smtClean="0"/>
              <a:t>average over </a:t>
            </a:r>
            <a:r>
              <a:rPr lang="en-US" sz="2000" dirty="0"/>
              <a:t>the distance for which each type of road was driven on.</a:t>
            </a:r>
          </a:p>
        </p:txBody>
      </p:sp>
    </p:spTree>
    <p:extLst>
      <p:ext uri="{BB962C8B-B14F-4D97-AF65-F5344CB8AC3E}">
        <p14:creationId xmlns:p14="http://schemas.microsoft.com/office/powerpoint/2010/main" val="380933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Model: Multi-task Learning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3518" y="2342613"/>
            <a:ext cx="4546186" cy="2943489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68387" y="1616618"/>
            <a:ext cx="3857897" cy="4787809"/>
          </a:xfrm>
        </p:spPr>
        <p:txBody>
          <a:bodyPr>
            <a:normAutofit/>
          </a:bodyPr>
          <a:lstStyle/>
          <a:p>
            <a:r>
              <a:rPr lang="en-US" sz="2000" dirty="0"/>
              <a:t>To address </a:t>
            </a:r>
            <a:r>
              <a:rPr lang="en-US" sz="2000" dirty="0" smtClean="0"/>
              <a:t>personalization </a:t>
            </a:r>
            <a:r>
              <a:rPr lang="en-US" sz="2000" dirty="0"/>
              <a:t>on stress we utilize </a:t>
            </a:r>
            <a:r>
              <a:rPr lang="en-US" sz="2000" b="1" dirty="0">
                <a:solidFill>
                  <a:schemeClr val="accent1"/>
                </a:solidFill>
              </a:rPr>
              <a:t>Multi-Task Learning</a:t>
            </a:r>
            <a:r>
              <a:rPr lang="en-US" sz="2000" dirty="0" smtClean="0"/>
              <a:t>.</a:t>
            </a:r>
          </a:p>
          <a:p>
            <a:pPr lvl="1"/>
            <a:r>
              <a:rPr lang="en-US" sz="1600" b="1" dirty="0" smtClean="0">
                <a:solidFill>
                  <a:schemeClr val="accent1"/>
                </a:solidFill>
              </a:rPr>
              <a:t>Task – Driver</a:t>
            </a:r>
          </a:p>
          <a:p>
            <a:pPr lvl="1"/>
            <a:r>
              <a:rPr lang="en-US" sz="1600" b="1" dirty="0" smtClean="0">
                <a:solidFill>
                  <a:schemeClr val="accent1"/>
                </a:solidFill>
              </a:rPr>
              <a:t>Class – Stress Label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92438444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47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Model: Multi-task Learning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3518" y="2342613"/>
            <a:ext cx="4546186" cy="2943489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68387" y="1616618"/>
            <a:ext cx="3857897" cy="4787809"/>
          </a:xfrm>
        </p:spPr>
        <p:txBody>
          <a:bodyPr>
            <a:normAutofit/>
          </a:bodyPr>
          <a:lstStyle/>
          <a:p>
            <a:r>
              <a:rPr lang="en-US" sz="2000" dirty="0"/>
              <a:t>To address </a:t>
            </a:r>
            <a:r>
              <a:rPr lang="en-US" sz="2000" dirty="0" smtClean="0"/>
              <a:t>personalization </a:t>
            </a:r>
            <a:r>
              <a:rPr lang="en-US" sz="2000" dirty="0"/>
              <a:t>on stress we utilize </a:t>
            </a:r>
            <a:r>
              <a:rPr lang="en-US" sz="2000" b="1" dirty="0">
                <a:solidFill>
                  <a:schemeClr val="accent1"/>
                </a:solidFill>
              </a:rPr>
              <a:t>Multi-Task Learning</a:t>
            </a:r>
            <a:r>
              <a:rPr lang="en-US" sz="2000" dirty="0" smtClean="0"/>
              <a:t>.</a:t>
            </a:r>
          </a:p>
          <a:p>
            <a:pPr lvl="1"/>
            <a:r>
              <a:rPr lang="en-US" sz="1600" b="1" dirty="0" smtClean="0">
                <a:solidFill>
                  <a:schemeClr val="accent1"/>
                </a:solidFill>
              </a:rPr>
              <a:t>Task – Driver</a:t>
            </a:r>
          </a:p>
          <a:p>
            <a:pPr lvl="1"/>
            <a:r>
              <a:rPr lang="en-US" sz="1600" b="1" dirty="0" smtClean="0">
                <a:solidFill>
                  <a:schemeClr val="accent1"/>
                </a:solidFill>
              </a:rPr>
              <a:t>Class – Stress Label 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dirty="0">
                <a:latin typeface="LinLibertineT"/>
              </a:rPr>
              <a:t>The objective of the model is to conduct a robust learning by</a:t>
            </a:r>
          </a:p>
          <a:p>
            <a:pPr lvl="1"/>
            <a:r>
              <a:rPr lang="en-US" sz="1600" b="1" dirty="0">
                <a:solidFill>
                  <a:schemeClr val="accent1"/>
                </a:solidFill>
              </a:rPr>
              <a:t>Shared learning</a:t>
            </a:r>
            <a:r>
              <a:rPr lang="en-US" sz="1600" dirty="0"/>
              <a:t>: learning features of one driver (one task) using the related features of other drivers (related tasks</a:t>
            </a:r>
            <a:r>
              <a:rPr lang="en-US" sz="1600" dirty="0" smtClean="0"/>
              <a:t>)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92438444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1018903" y="2124891"/>
            <a:ext cx="1506583" cy="330054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oad accidents">
            <a:extLst>
              <a:ext uri="{FF2B5EF4-FFF2-40B4-BE49-F238E27FC236}">
                <a16:creationId xmlns:a16="http://schemas.microsoft.com/office/drawing/2014/main" id="{4A386864-DD10-4692-8B98-205F1F74D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73" y="394807"/>
            <a:ext cx="1643655" cy="86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ncreasing line graph">
            <a:extLst>
              <a:ext uri="{FF2B5EF4-FFF2-40B4-BE49-F238E27FC236}">
                <a16:creationId xmlns:a16="http://schemas.microsoft.com/office/drawing/2014/main" id="{1F01D865-9602-4C54-924C-829214CD8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028" y="59332"/>
            <a:ext cx="2292698" cy="171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E530AE-7DED-482C-B3AF-9ECE3FCFB8C9}"/>
              </a:ext>
            </a:extLst>
          </p:cNvPr>
          <p:cNvSpPr txBox="1"/>
          <p:nvPr/>
        </p:nvSpPr>
        <p:spPr>
          <a:xfrm>
            <a:off x="3031747" y="1776643"/>
            <a:ext cx="158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Past Few Years</a:t>
            </a:r>
          </a:p>
        </p:txBody>
      </p:sp>
      <p:pic>
        <p:nvPicPr>
          <p:cNvPr id="1030" name="Picture 6" descr="Image result for worried">
            <a:extLst>
              <a:ext uri="{FF2B5EF4-FFF2-40B4-BE49-F238E27FC236}">
                <a16:creationId xmlns:a16="http://schemas.microsoft.com/office/drawing/2014/main" id="{435BD5DE-0752-40BF-89F5-AD871791D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05" y="77563"/>
            <a:ext cx="1439958" cy="174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07D7B2-557A-47A0-8A6F-48DCD25A312F}"/>
              </a:ext>
            </a:extLst>
          </p:cNvPr>
          <p:cNvSpPr txBox="1"/>
          <p:nvPr/>
        </p:nvSpPr>
        <p:spPr>
          <a:xfrm>
            <a:off x="977373" y="1213146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Road Accidents</a:t>
            </a:r>
          </a:p>
        </p:txBody>
      </p:sp>
      <p:pic>
        <p:nvPicPr>
          <p:cNvPr id="1032" name="Picture 8" descr="Image result for driver stress">
            <a:extLst>
              <a:ext uri="{FF2B5EF4-FFF2-40B4-BE49-F238E27FC236}">
                <a16:creationId xmlns:a16="http://schemas.microsoft.com/office/drawing/2014/main" id="{4CD1281D-1572-4165-88D7-8FEF20953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152" y="3047473"/>
            <a:ext cx="2052773" cy="156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903B88-ACDE-4EF1-9D30-3860BE7351E8}"/>
              </a:ext>
            </a:extLst>
          </p:cNvPr>
          <p:cNvSpPr txBox="1"/>
          <p:nvPr/>
        </p:nvSpPr>
        <p:spPr>
          <a:xfrm>
            <a:off x="1701909" y="2006631"/>
            <a:ext cx="718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Increasing Number of Road Accidents  </a:t>
            </a:r>
            <a:r>
              <a:rPr lang="en-US" b="1" dirty="0" smtClean="0">
                <a:solidFill>
                  <a:srgbClr val="FF0000"/>
                </a:solidFill>
              </a:rPr>
              <a:t>     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         Worried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Cab Companies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F1C6E32-562C-4189-9CAA-77EC411E493B}"/>
              </a:ext>
            </a:extLst>
          </p:cNvPr>
          <p:cNvSpPr/>
          <p:nvPr/>
        </p:nvSpPr>
        <p:spPr>
          <a:xfrm>
            <a:off x="5290384" y="2350234"/>
            <a:ext cx="349400" cy="496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60BDC-BF0E-4025-9310-FCC711FAF026}"/>
              </a:ext>
            </a:extLst>
          </p:cNvPr>
          <p:cNvSpPr txBox="1"/>
          <p:nvPr/>
        </p:nvSpPr>
        <p:spPr>
          <a:xfrm>
            <a:off x="3767376" y="2769420"/>
            <a:ext cx="373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Several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Studies(1,2)</a:t>
            </a:r>
            <a:r>
              <a:rPr lang="en-US" b="1" baseline="30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Driving Stress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377" y="6323428"/>
            <a:ext cx="88653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100" dirty="0" err="1" smtClean="0"/>
              <a:t>Shamoa-Nir</a:t>
            </a:r>
            <a:r>
              <a:rPr lang="en-US" sz="1100" dirty="0"/>
              <a:t>, L., &amp; </a:t>
            </a:r>
            <a:r>
              <a:rPr lang="en-US" sz="1100" dirty="0" err="1"/>
              <a:t>Koslowsky</a:t>
            </a:r>
            <a:r>
              <a:rPr lang="en-US" sz="1100" dirty="0"/>
              <a:t>, M. (2010). Aggression on the road as a function of stress, coping strategies and driver style. </a:t>
            </a:r>
            <a:r>
              <a:rPr lang="en-US" sz="1100" i="1" dirty="0"/>
              <a:t>Psychology</a:t>
            </a:r>
            <a:r>
              <a:rPr lang="en-US" sz="1100" dirty="0"/>
              <a:t>, </a:t>
            </a:r>
            <a:r>
              <a:rPr lang="en-US" sz="1100" i="1" dirty="0"/>
              <a:t>1</a:t>
            </a:r>
            <a:r>
              <a:rPr lang="en-US" sz="1100" dirty="0"/>
              <a:t>(01), 35</a:t>
            </a:r>
            <a:r>
              <a:rPr lang="en-US" sz="11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1100" dirty="0"/>
              <a:t>Lancaster, R., &amp; Ward, R. (2002). </a:t>
            </a:r>
            <a:r>
              <a:rPr lang="en-US" sz="1100" i="1" dirty="0"/>
              <a:t>The contribution of individual factors to driving </a:t>
            </a:r>
            <a:r>
              <a:rPr lang="en-US" sz="1100" i="1" dirty="0" err="1"/>
              <a:t>behaviour</a:t>
            </a:r>
            <a:r>
              <a:rPr lang="en-US" sz="1100" i="1" dirty="0"/>
              <a:t>: Implications for managing work-related road safety</a:t>
            </a:r>
            <a:r>
              <a:rPr lang="en-US" sz="1100" dirty="0"/>
              <a:t>. HM Stationery Office.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241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Model: Multi-task Learning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3518" y="2342613"/>
            <a:ext cx="4546186" cy="2943489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68387" y="1616618"/>
            <a:ext cx="3857897" cy="478780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To address </a:t>
            </a:r>
            <a:r>
              <a:rPr lang="en-US" sz="2000" dirty="0" smtClean="0"/>
              <a:t>personalization </a:t>
            </a:r>
            <a:r>
              <a:rPr lang="en-US" sz="2000" dirty="0"/>
              <a:t>on stress we utilize </a:t>
            </a:r>
            <a:r>
              <a:rPr lang="en-US" sz="2000" b="1" dirty="0">
                <a:solidFill>
                  <a:schemeClr val="accent1"/>
                </a:solidFill>
              </a:rPr>
              <a:t>Multi-Task Learning</a:t>
            </a:r>
            <a:r>
              <a:rPr lang="en-US" sz="2000" dirty="0" smtClean="0"/>
              <a:t>.</a:t>
            </a:r>
          </a:p>
          <a:p>
            <a:pPr lvl="1"/>
            <a:r>
              <a:rPr lang="en-US" sz="1600" b="1" dirty="0" smtClean="0">
                <a:solidFill>
                  <a:schemeClr val="accent1"/>
                </a:solidFill>
              </a:rPr>
              <a:t>Task – Driver</a:t>
            </a:r>
          </a:p>
          <a:p>
            <a:pPr lvl="1"/>
            <a:r>
              <a:rPr lang="en-US" sz="1600" b="1" dirty="0" smtClean="0">
                <a:solidFill>
                  <a:schemeClr val="accent1"/>
                </a:solidFill>
              </a:rPr>
              <a:t>Class – Stress Label 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dirty="0">
                <a:latin typeface="LinLibertineT"/>
              </a:rPr>
              <a:t>The objective of the model is to conduct a robust learning by</a:t>
            </a:r>
          </a:p>
          <a:p>
            <a:pPr lvl="1"/>
            <a:r>
              <a:rPr lang="en-US" sz="1600" b="1" dirty="0">
                <a:solidFill>
                  <a:schemeClr val="accent1"/>
                </a:solidFill>
              </a:rPr>
              <a:t>Shared learning</a:t>
            </a:r>
            <a:r>
              <a:rPr lang="en-US" sz="1600" dirty="0"/>
              <a:t>: learning features of one driver (one task) using the related features of other drivers (related tasks</a:t>
            </a:r>
            <a:r>
              <a:rPr lang="en-US" sz="1600" dirty="0" smtClean="0"/>
              <a:t>)</a:t>
            </a:r>
          </a:p>
          <a:p>
            <a:pPr lvl="1"/>
            <a:endParaRPr lang="en-US" sz="1600" dirty="0"/>
          </a:p>
          <a:p>
            <a:pPr lvl="1"/>
            <a:r>
              <a:rPr lang="en-US" sz="1600" b="1" dirty="0">
                <a:solidFill>
                  <a:schemeClr val="accent1"/>
                </a:solidFill>
              </a:rPr>
              <a:t>Task-specific learning</a:t>
            </a:r>
            <a:r>
              <a:rPr lang="en-US" sz="1600" dirty="0"/>
              <a:t>: </a:t>
            </a:r>
            <a:r>
              <a:rPr lang="en-US" sz="1600" dirty="0" smtClean="0"/>
              <a:t>the </a:t>
            </a:r>
            <a:r>
              <a:rPr lang="en-US" sz="1600" dirty="0"/>
              <a:t>model </a:t>
            </a:r>
            <a:r>
              <a:rPr lang="en-US" sz="1600" dirty="0" smtClean="0"/>
              <a:t>is specialized </a:t>
            </a:r>
            <a:r>
              <a:rPr lang="en-US" sz="1600" dirty="0"/>
              <a:t>to </a:t>
            </a:r>
            <a:r>
              <a:rPr lang="en-US" sz="1600" dirty="0" smtClean="0"/>
              <a:t>learn the characteristics leading to </a:t>
            </a:r>
            <a:r>
              <a:rPr lang="en-US" sz="1600" dirty="0"/>
              <a:t>the stress </a:t>
            </a:r>
            <a:r>
              <a:rPr lang="en-US" sz="1600" dirty="0" smtClean="0"/>
              <a:t>label of </a:t>
            </a:r>
            <a:r>
              <a:rPr lang="en-US" sz="1600" dirty="0"/>
              <a:t>the specific driver</a:t>
            </a:r>
          </a:p>
          <a:p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2508069" y="2164082"/>
            <a:ext cx="1358537" cy="330054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5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Evaluation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538243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Dataset Used: </a:t>
            </a:r>
            <a:r>
              <a:rPr lang="en-US" b="1" dirty="0" err="1" smtClean="0">
                <a:solidFill>
                  <a:schemeClr val="accent1"/>
                </a:solidFill>
              </a:rPr>
              <a:t>HCILab</a:t>
            </a:r>
            <a:r>
              <a:rPr lang="en-US" b="1" dirty="0" smtClean="0">
                <a:solidFill>
                  <a:schemeClr val="accent1"/>
                </a:solidFill>
              </a:rPr>
              <a:t> Dataset</a:t>
            </a:r>
            <a:r>
              <a:rPr lang="en-US" b="1" baseline="30000" dirty="0" smtClean="0">
                <a:solidFill>
                  <a:schemeClr val="accent1"/>
                </a:solidFill>
              </a:rPr>
              <a:t>[1]</a:t>
            </a:r>
          </a:p>
          <a:p>
            <a:pPr lvl="1"/>
            <a:r>
              <a:rPr lang="en-US" dirty="0" smtClean="0"/>
              <a:t>Drivers: 10 (3 female and 7 male)</a:t>
            </a:r>
          </a:p>
          <a:p>
            <a:pPr lvl="1"/>
            <a:r>
              <a:rPr lang="en-US" dirty="0" smtClean="0"/>
              <a:t>Sensors: IMU sensors, GPS, ECG, SCR, Temperature, Heart Rate(HR) and HR Variability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" y="5825105"/>
            <a:ext cx="87390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05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Schneegass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S.,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Pfleging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B.,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Broy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N., Heinrich, F., &amp; Schmidt, A. (2013, October). A data set of real world driving to assess driver workload. In Proceedings of the 5th international conference on automotive user interfaces and interactive vehicular applications (pp. 150-157). </a:t>
            </a:r>
            <a:r>
              <a:rPr lang="en-US" sz="1050" dirty="0" smtClean="0">
                <a:solidFill>
                  <a:srgbClr val="222222"/>
                </a:solidFill>
                <a:latin typeface="Arial" panose="020B0604020202020204" pitchFamily="34" charset="0"/>
              </a:rPr>
              <a:t>ACM.</a:t>
            </a:r>
          </a:p>
          <a:p>
            <a:pPr marL="228600" indent="-228600">
              <a:buAutoNum type="arabicPeriod"/>
            </a:pPr>
            <a:r>
              <a:rPr lang="en-US" sz="105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Keshan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N.,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Parimi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P. V., &amp;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Bichindaritz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I. (2015, October). Machine learning for stress detection from ECG signals in automobile drivers. In 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2015 IEEE International Conference on Big Data (Big Data)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 (pp. 2661-2669). IEEE.</a:t>
            </a:r>
            <a:endParaRPr lang="en-US" sz="105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92438444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07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Evaluation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" y="5889581"/>
            <a:ext cx="87390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05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Schneegass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S.,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Pfleging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B.,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Broy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N., Heinrich, F., &amp; Schmidt, A. (2013, October). A data set of real world driving to assess driver workload. In Proceedings of the 5th international conference on automotive user interfaces and interactive vehicular applications (pp. 150-157). </a:t>
            </a:r>
            <a:r>
              <a:rPr lang="en-US" sz="1050" dirty="0" smtClean="0">
                <a:solidFill>
                  <a:srgbClr val="222222"/>
                </a:solidFill>
                <a:latin typeface="Arial" panose="020B0604020202020204" pitchFamily="34" charset="0"/>
              </a:rPr>
              <a:t>ACM.</a:t>
            </a:r>
          </a:p>
          <a:p>
            <a:pPr marL="228600" indent="-228600">
              <a:buAutoNum type="arabicPeriod"/>
            </a:pPr>
            <a:r>
              <a:rPr lang="en-US" sz="105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Keshan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N.,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Parimi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P. V., &amp;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Bichindaritz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I. (2015, October). Machine learning for stress detection from ECG signals in automobile drivers. In 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2015 IEEE International Conference on Big Data (Big Data)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 (pp. 2661-2669). IEEE.</a:t>
            </a:r>
            <a:endParaRPr lang="en-US" sz="105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92438444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538243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Dataset Used: </a:t>
            </a:r>
            <a:r>
              <a:rPr lang="en-US" b="1" dirty="0" err="1">
                <a:solidFill>
                  <a:schemeClr val="accent1"/>
                </a:solidFill>
              </a:rPr>
              <a:t>HCILab</a:t>
            </a:r>
            <a:r>
              <a:rPr lang="en-US" b="1" dirty="0">
                <a:solidFill>
                  <a:schemeClr val="accent1"/>
                </a:solidFill>
              </a:rPr>
              <a:t> Dataset</a:t>
            </a:r>
            <a:r>
              <a:rPr lang="en-US" b="1" baseline="30000" dirty="0">
                <a:solidFill>
                  <a:schemeClr val="accent1"/>
                </a:solidFill>
              </a:rPr>
              <a:t>[1]</a:t>
            </a:r>
          </a:p>
          <a:p>
            <a:pPr lvl="1"/>
            <a:r>
              <a:rPr lang="en-US" dirty="0" smtClean="0"/>
              <a:t>Drivers: 10 (3 female and 7 male)</a:t>
            </a:r>
          </a:p>
          <a:p>
            <a:pPr lvl="1"/>
            <a:r>
              <a:rPr lang="en-US" dirty="0" smtClean="0"/>
              <a:t>Sensors: IMU sensors, GPS, ECG, SCR, Temperature, Heart Rate(HR) and HR Variability</a:t>
            </a:r>
          </a:p>
          <a:p>
            <a:r>
              <a:rPr lang="en-US" dirty="0" smtClean="0"/>
              <a:t>Ground Truth Generation:</a:t>
            </a:r>
          </a:p>
          <a:p>
            <a:pPr lvl="1"/>
            <a:r>
              <a:rPr lang="en-US" dirty="0" smtClean="0"/>
              <a:t>We use the technique given by </a:t>
            </a:r>
            <a:r>
              <a:rPr lang="en-US" sz="2800" b="1" dirty="0" err="1">
                <a:solidFill>
                  <a:schemeClr val="accent1"/>
                </a:solidFill>
              </a:rPr>
              <a:t>Keshan</a:t>
            </a:r>
            <a:r>
              <a:rPr lang="en-US" sz="2800" b="1" dirty="0">
                <a:solidFill>
                  <a:schemeClr val="accent1"/>
                </a:solidFill>
              </a:rPr>
              <a:t> et. al.</a:t>
            </a:r>
            <a:r>
              <a:rPr lang="en-US" sz="2000" baseline="30000" dirty="0">
                <a:solidFill>
                  <a:schemeClr val="accent1"/>
                </a:solidFill>
              </a:rPr>
              <a:t>[</a:t>
            </a:r>
            <a:r>
              <a:rPr lang="en-US" sz="2000" baseline="30000" dirty="0" err="1">
                <a:solidFill>
                  <a:schemeClr val="accent1"/>
                </a:solidFill>
              </a:rPr>
              <a:t>BigData</a:t>
            </a:r>
            <a:r>
              <a:rPr lang="en-US" sz="2000" baseline="30000" dirty="0">
                <a:solidFill>
                  <a:schemeClr val="accent1"/>
                </a:solidFill>
              </a:rPr>
              <a:t> 2015]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to compute stress from the physiological sensor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Evaluation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538243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Dataset Used: </a:t>
            </a:r>
            <a:r>
              <a:rPr lang="en-US" sz="2400" b="1" dirty="0" err="1">
                <a:solidFill>
                  <a:schemeClr val="accent1"/>
                </a:solidFill>
              </a:rPr>
              <a:t>HCILab</a:t>
            </a:r>
            <a:r>
              <a:rPr lang="en-US" sz="2400" b="1" dirty="0">
                <a:solidFill>
                  <a:schemeClr val="accent1"/>
                </a:solidFill>
              </a:rPr>
              <a:t> Dataset[1]</a:t>
            </a:r>
          </a:p>
          <a:p>
            <a:pPr lvl="1"/>
            <a:r>
              <a:rPr lang="en-US" dirty="0" smtClean="0"/>
              <a:t>Drivers: 10 (3 female and 7 male)</a:t>
            </a:r>
          </a:p>
          <a:p>
            <a:pPr lvl="1"/>
            <a:r>
              <a:rPr lang="en-US" dirty="0" smtClean="0"/>
              <a:t>Sensors: IMU sensors, GPS, ECG, SCR, Temperature, Heart Rate(HR) and HR Variability</a:t>
            </a:r>
          </a:p>
          <a:p>
            <a:r>
              <a:rPr lang="en-US" dirty="0" smtClean="0"/>
              <a:t>Ground Truth Generation:</a:t>
            </a:r>
          </a:p>
          <a:p>
            <a:pPr lvl="1"/>
            <a:r>
              <a:rPr lang="en-US" dirty="0" smtClean="0"/>
              <a:t>We use the technique given by </a:t>
            </a:r>
            <a:r>
              <a:rPr lang="en-US" b="1" dirty="0" err="1">
                <a:solidFill>
                  <a:schemeClr val="accent1"/>
                </a:solidFill>
              </a:rPr>
              <a:t>Keshan</a:t>
            </a:r>
            <a:r>
              <a:rPr lang="en-US" b="1" dirty="0">
                <a:solidFill>
                  <a:schemeClr val="accent1"/>
                </a:solidFill>
              </a:rPr>
              <a:t> et. al.</a:t>
            </a:r>
            <a:r>
              <a:rPr lang="en-US" sz="1800" baseline="30000" dirty="0">
                <a:solidFill>
                  <a:schemeClr val="accent1"/>
                </a:solidFill>
              </a:rPr>
              <a:t>[</a:t>
            </a:r>
            <a:r>
              <a:rPr lang="en-US" sz="1800" baseline="30000" dirty="0" err="1">
                <a:solidFill>
                  <a:schemeClr val="accent1"/>
                </a:solidFill>
              </a:rPr>
              <a:t>BigData</a:t>
            </a:r>
            <a:r>
              <a:rPr lang="en-US" sz="1800" baseline="30000" dirty="0">
                <a:solidFill>
                  <a:schemeClr val="accent1"/>
                </a:solidFill>
              </a:rPr>
              <a:t> 2015]</a:t>
            </a:r>
            <a:r>
              <a:rPr lang="en-US" baseline="30000" dirty="0" smtClean="0"/>
              <a:t> </a:t>
            </a:r>
            <a:r>
              <a:rPr lang="en-US" dirty="0" smtClean="0"/>
              <a:t>to compute stress from the physiological sensor data.</a:t>
            </a:r>
          </a:p>
          <a:p>
            <a:r>
              <a:rPr lang="en-US" dirty="0" smtClean="0"/>
              <a:t>Evaluation:</a:t>
            </a:r>
          </a:p>
          <a:p>
            <a:pPr lvl="1"/>
            <a:r>
              <a:rPr lang="en-US" dirty="0" smtClean="0"/>
              <a:t>We divide the data into </a:t>
            </a:r>
            <a:r>
              <a:rPr lang="en-US" b="1" dirty="0" smtClean="0">
                <a:solidFill>
                  <a:schemeClr val="accent1"/>
                </a:solidFill>
              </a:rPr>
              <a:t>60-20-20%</a:t>
            </a:r>
            <a:r>
              <a:rPr lang="en-US" dirty="0" smtClean="0"/>
              <a:t> for training, validation and testing </a:t>
            </a:r>
          </a:p>
          <a:p>
            <a:pPr lvl="1"/>
            <a:r>
              <a:rPr lang="en-US" dirty="0" smtClean="0"/>
              <a:t>We also implement a </a:t>
            </a:r>
            <a:r>
              <a:rPr lang="en-US" b="1" dirty="0" smtClean="0">
                <a:solidFill>
                  <a:schemeClr val="accent1"/>
                </a:solidFill>
              </a:rPr>
              <a:t>Single Task Learning </a:t>
            </a:r>
            <a:r>
              <a:rPr lang="en-US" dirty="0" smtClean="0"/>
              <a:t>model to train each driver in isolation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" y="5874770"/>
            <a:ext cx="87390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05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Schneegass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S.,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Pfleging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B.,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Broy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N., Heinrich, F., &amp; Schmidt, A. (2013, October). A data set of real world driving to assess driver workload. In Proceedings of the 5th international conference on automotive user interfaces and interactive vehicular applications (pp. 150-157). </a:t>
            </a:r>
            <a:r>
              <a:rPr lang="en-US" sz="1050" dirty="0" smtClean="0">
                <a:solidFill>
                  <a:srgbClr val="222222"/>
                </a:solidFill>
                <a:latin typeface="Arial" panose="020B0604020202020204" pitchFamily="34" charset="0"/>
              </a:rPr>
              <a:t>ACM.</a:t>
            </a:r>
          </a:p>
          <a:p>
            <a:pPr marL="228600" indent="-228600">
              <a:buAutoNum type="arabicPeriod"/>
            </a:pPr>
            <a:r>
              <a:rPr lang="en-US" sz="105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Keshan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N.,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Parimi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P. V., &amp;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Bichindaritz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I. (2015, October). Machine learning for stress detection from ECG signals in automobile drivers. In 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2015 IEEE International Conference on Big Data (Big Data)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 (pp. 2661-2669). IEEE.</a:t>
            </a:r>
            <a:endParaRPr lang="en-US" sz="105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92438444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80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9842" y="1503180"/>
            <a:ext cx="3868340" cy="823912"/>
          </a:xfrm>
        </p:spPr>
        <p:txBody>
          <a:bodyPr/>
          <a:lstStyle/>
          <a:p>
            <a:pPr algn="ctr"/>
            <a:r>
              <a:rPr lang="en-US" dirty="0" smtClean="0"/>
              <a:t>Comparison with STL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39500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MTL-NN approach has an </a:t>
            </a:r>
            <a:r>
              <a:rPr lang="en-US" sz="2000" b="1" dirty="0" smtClean="0">
                <a:solidFill>
                  <a:schemeClr val="accent1"/>
                </a:solidFill>
              </a:rPr>
              <a:t>AUC of 0.931 compared to 0.794 </a:t>
            </a:r>
            <a:r>
              <a:rPr lang="en-US" sz="2000" dirty="0" smtClean="0"/>
              <a:t>of the STL approach.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92438444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66" y="3525993"/>
            <a:ext cx="4408291" cy="272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1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9842" y="1503180"/>
            <a:ext cx="3868340" cy="823912"/>
          </a:xfrm>
        </p:spPr>
        <p:txBody>
          <a:bodyPr/>
          <a:lstStyle/>
          <a:p>
            <a:pPr algn="ctr"/>
            <a:r>
              <a:rPr lang="en-US" dirty="0" smtClean="0"/>
              <a:t>Comparison with STL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 with Existing models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compare with </a:t>
            </a:r>
            <a:r>
              <a:rPr lang="en-US" sz="2000" dirty="0" smtClean="0"/>
              <a:t>three models,</a:t>
            </a:r>
          </a:p>
          <a:p>
            <a:pPr lvl="1"/>
            <a:r>
              <a:rPr lang="en-US" sz="1600" b="1" dirty="0" err="1" smtClean="0"/>
              <a:t>Salai</a:t>
            </a:r>
            <a:r>
              <a:rPr lang="en-US" sz="1600" b="1" dirty="0" smtClean="0"/>
              <a:t> </a:t>
            </a:r>
            <a:r>
              <a:rPr lang="en-US" sz="1600" b="1" dirty="0"/>
              <a:t>et. </a:t>
            </a:r>
            <a:r>
              <a:rPr lang="en-US" sz="1600" b="1" dirty="0" smtClean="0"/>
              <a:t>al. </a:t>
            </a:r>
            <a:r>
              <a:rPr lang="en-US" sz="1600" dirty="0" smtClean="0"/>
              <a:t>– </a:t>
            </a:r>
            <a:r>
              <a:rPr lang="en-US" sz="1600" dirty="0" smtClean="0">
                <a:solidFill>
                  <a:schemeClr val="accent1"/>
                </a:solidFill>
              </a:rPr>
              <a:t>Developed an algorithm </a:t>
            </a:r>
            <a:r>
              <a:rPr lang="en-US" sz="1600" dirty="0" smtClean="0"/>
              <a:t>to detect stress from HRV</a:t>
            </a:r>
          </a:p>
          <a:p>
            <a:pPr lvl="1"/>
            <a:r>
              <a:rPr lang="en-US" sz="1600" b="1" dirty="0" smtClean="0"/>
              <a:t>Shi </a:t>
            </a:r>
            <a:r>
              <a:rPr lang="en-US" sz="1600" b="1" dirty="0"/>
              <a:t>et. </a:t>
            </a:r>
            <a:r>
              <a:rPr lang="en-US" sz="1600" b="1" dirty="0" smtClean="0"/>
              <a:t>al. </a:t>
            </a:r>
            <a:r>
              <a:rPr lang="en-US" sz="1600" dirty="0" smtClean="0"/>
              <a:t>– </a:t>
            </a:r>
            <a:r>
              <a:rPr lang="en-US" sz="1600" dirty="0" smtClean="0">
                <a:solidFill>
                  <a:schemeClr val="accent1"/>
                </a:solidFill>
              </a:rPr>
              <a:t>Employed SVM </a:t>
            </a:r>
            <a:r>
              <a:rPr lang="en-US" sz="1600" dirty="0" smtClean="0"/>
              <a:t>to detect stress using multiple physiological sensors </a:t>
            </a:r>
          </a:p>
          <a:p>
            <a:pPr lvl="1"/>
            <a:r>
              <a:rPr lang="en-US" sz="1600" b="1" dirty="0" smtClean="0"/>
              <a:t>Singh </a:t>
            </a:r>
            <a:r>
              <a:rPr lang="en-US" sz="1600" b="1" dirty="0"/>
              <a:t>et. al</a:t>
            </a:r>
            <a:r>
              <a:rPr lang="en-US" sz="1600" b="1" dirty="0" smtClean="0"/>
              <a:t>. </a:t>
            </a:r>
            <a:r>
              <a:rPr lang="en-US" sz="1600" dirty="0" smtClean="0"/>
              <a:t>– </a:t>
            </a:r>
            <a:r>
              <a:rPr lang="en-US" sz="1600" dirty="0" smtClean="0">
                <a:solidFill>
                  <a:schemeClr val="accent1"/>
                </a:solidFill>
              </a:rPr>
              <a:t>Developed a NN Model</a:t>
            </a:r>
            <a:r>
              <a:rPr lang="en-US" sz="1600" dirty="0" smtClean="0"/>
              <a:t> to compute stress using </a:t>
            </a:r>
            <a:r>
              <a:rPr lang="en-US" sz="1600" dirty="0"/>
              <a:t>multiple physiological sensors 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39500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MTL-NN approach has an </a:t>
            </a:r>
            <a:r>
              <a:rPr lang="en-US" sz="2000" b="1" dirty="0" smtClean="0">
                <a:solidFill>
                  <a:schemeClr val="accent1"/>
                </a:solidFill>
              </a:rPr>
              <a:t>AUC of 0.931 compared to 0.794 </a:t>
            </a:r>
            <a:r>
              <a:rPr lang="en-US" sz="2000" dirty="0" smtClean="0"/>
              <a:t>of the STL approach.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66" y="3525993"/>
            <a:ext cx="4408291" cy="27239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600" y="4887958"/>
            <a:ext cx="3119166" cy="1012119"/>
          </a:xfrm>
          <a:prstGeom prst="rect">
            <a:avLst/>
          </a:prstGeom>
        </p:spPr>
      </p:pic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92438444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961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Behavior Score: </a:t>
            </a:r>
            <a:br>
              <a:rPr lang="en-US" dirty="0" smtClean="0"/>
            </a:br>
            <a:r>
              <a:rPr lang="en-US" dirty="0" smtClean="0"/>
              <a:t>Speed Profile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64665"/>
                <a:ext cx="7886700" cy="4351338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Statutory </a:t>
                </a:r>
                <a:r>
                  <a:rPr lang="en-US" dirty="0"/>
                  <a:t>speed limits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/>
                  <a:t>) are defined for all countries with some tolerance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en-US" dirty="0" smtClean="0"/>
                  <a:t>).</a:t>
                </a:r>
              </a:p>
              <a:p>
                <a:pPr lvl="1"/>
                <a:endParaRPr lang="en-US" sz="2000" dirty="0"/>
              </a:p>
              <a:p>
                <a:r>
                  <a:rPr lang="en-US" dirty="0"/>
                  <a:t>We give the score as</a:t>
                </a:r>
                <a:r>
                  <a:rPr lang="en-US" dirty="0" smtClean="0"/>
                  <a:t>;</a:t>
                </a:r>
              </a:p>
              <a:p>
                <a:pPr lvl="1"/>
                <a:endParaRPr lang="en-US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𝒔𝒂𝒇𝒆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𝒯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𝒯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𝒎𝒐𝒅𝒆𝒓𝒂𝒕𝒆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𝒯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𝒅𝒂𝒏𝒈𝒆𝒓𝒐𝒖𝒔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 smtClean="0"/>
                  <a:t> is the average speed of the car.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64665"/>
                <a:ext cx="7886700" cy="4351338"/>
              </a:xfrm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81346910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942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Driving Behavior Score: </a:t>
            </a:r>
            <a:br>
              <a:rPr lang="en-US" dirty="0" smtClean="0"/>
            </a:br>
            <a:r>
              <a:rPr lang="en-US" dirty="0"/>
              <a:t>Interaction with </a:t>
            </a:r>
            <a:r>
              <a:rPr lang="en-US" dirty="0" err="1" smtClean="0"/>
              <a:t>PoCs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764665"/>
            <a:ext cx="7886700" cy="4351338"/>
          </a:xfrm>
        </p:spPr>
        <p:txBody>
          <a:bodyPr>
            <a:noAutofit/>
          </a:bodyPr>
          <a:lstStyle/>
          <a:p>
            <a:r>
              <a:rPr lang="en-US" sz="2000" dirty="0" smtClean="0"/>
              <a:t>We </a:t>
            </a:r>
            <a:r>
              <a:rPr lang="en-US" sz="2000" dirty="0"/>
              <a:t>observe driving behavior while interacting with speed breaker or </a:t>
            </a:r>
            <a:r>
              <a:rPr lang="en-US" sz="2000" dirty="0" smtClean="0"/>
              <a:t>potholes</a:t>
            </a:r>
            <a:endParaRPr lang="en-US" sz="1800" baseline="30000" dirty="0" smtClean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221371298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260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Driving Behavior Score: </a:t>
            </a:r>
            <a:br>
              <a:rPr lang="en-US" dirty="0" smtClean="0"/>
            </a:br>
            <a:r>
              <a:rPr lang="en-US" dirty="0"/>
              <a:t>Interaction with </a:t>
            </a:r>
            <a:r>
              <a:rPr lang="en-US" dirty="0" err="1" smtClean="0"/>
              <a:t>PoCs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64665"/>
                <a:ext cx="7886700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 smtClean="0"/>
                  <a:t>We </a:t>
                </a:r>
                <a:r>
                  <a:rPr lang="en-US" sz="2000" dirty="0"/>
                  <a:t>observe driving behavior while interacting with speed breaker or </a:t>
                </a:r>
                <a:r>
                  <a:rPr lang="en-US" sz="2000" dirty="0" smtClean="0"/>
                  <a:t>potholes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Jerk observed is usually a measure of discomfort during such interaction which is calculated 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 smtClean="0"/>
                  <a:t> is the acceleration at time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800" baseline="30000" dirty="0" smtClean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64665"/>
                <a:ext cx="7886700" cy="4351338"/>
              </a:xfrm>
              <a:blipFill>
                <a:blip r:embed="rId2"/>
                <a:stretch>
                  <a:fillRect l="-696" t="-1401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Diagram 8"/>
          <p:cNvGraphicFramePr/>
          <p:nvPr>
            <p:extLst/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392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Driving Behavior Score: </a:t>
            </a:r>
            <a:br>
              <a:rPr lang="en-US" dirty="0" smtClean="0"/>
            </a:br>
            <a:r>
              <a:rPr lang="en-US" dirty="0"/>
              <a:t>Interaction with </a:t>
            </a:r>
            <a:r>
              <a:rPr lang="en-US" dirty="0" err="1" smtClean="0"/>
              <a:t>PoCs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64665"/>
                <a:ext cx="7886700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 smtClean="0"/>
                  <a:t>We </a:t>
                </a:r>
                <a:r>
                  <a:rPr lang="en-US" sz="2000" dirty="0"/>
                  <a:t>observe driving behavior while interacting with speed breaker or </a:t>
                </a:r>
                <a:r>
                  <a:rPr lang="en-US" sz="2000" dirty="0" smtClean="0"/>
                  <a:t>potholes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Jerk observed is usually a measure of discomfort during such interaction which is calculated 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 smtClean="0"/>
                  <a:t> is the acceleration at time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We say the interaction is dangerous if the jerk is critical and give </a:t>
                </a:r>
                <a:r>
                  <a:rPr lang="en-US" sz="2000" dirty="0"/>
                  <a:t>the score as;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  −9.9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1" baseline="30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  −9.9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1" baseline="30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457200" lvl="1" indent="0">
                  <a:buNone/>
                </a:pPr>
                <a:r>
                  <a:rPr lang="en-US" sz="1800" dirty="0" smtClean="0"/>
                  <a:t>The value of </a:t>
                </a:r>
                <a:r>
                  <a:rPr lang="en-US" sz="1800" b="1" dirty="0" smtClean="0">
                    <a:solidFill>
                      <a:schemeClr val="accent1"/>
                    </a:solidFill>
                  </a:rPr>
                  <a:t>-9.9 m/s</a:t>
                </a:r>
                <a:r>
                  <a:rPr lang="en-US" sz="1800" b="1" baseline="30000" dirty="0" smtClean="0">
                    <a:solidFill>
                      <a:schemeClr val="accent1"/>
                    </a:solidFill>
                  </a:rPr>
                  <a:t>3</a:t>
                </a:r>
                <a:r>
                  <a:rPr lang="en-US" sz="1800" b="1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 smtClean="0"/>
                  <a:t>for critical jerk was given by </a:t>
                </a:r>
                <a:r>
                  <a:rPr lang="en-US" sz="1800" b="1" dirty="0" err="1" smtClean="0">
                    <a:solidFill>
                      <a:schemeClr val="accent1"/>
                    </a:solidFill>
                  </a:rPr>
                  <a:t>Nygard</a:t>
                </a:r>
                <a:r>
                  <a:rPr lang="en-US" sz="1800" b="1" dirty="0" smtClean="0">
                    <a:solidFill>
                      <a:schemeClr val="accent1"/>
                    </a:solidFill>
                  </a:rPr>
                  <a:t> et. al</a:t>
                </a:r>
                <a:r>
                  <a:rPr lang="en-US" sz="1800" b="1" baseline="30000" dirty="0" smtClean="0">
                    <a:solidFill>
                      <a:schemeClr val="accent1"/>
                    </a:solidFill>
                  </a:rPr>
                  <a:t>[1]</a:t>
                </a:r>
                <a:r>
                  <a:rPr lang="en-US" sz="1800" b="1" dirty="0" smtClean="0">
                    <a:solidFill>
                      <a:schemeClr val="accent1"/>
                    </a:solidFill>
                  </a:rPr>
                  <a:t>.</a:t>
                </a:r>
                <a:endParaRPr lang="en-US" sz="1800" b="1" baseline="300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64665"/>
                <a:ext cx="7886700" cy="4351338"/>
              </a:xfrm>
              <a:blipFill>
                <a:blip r:embed="rId2"/>
                <a:stretch>
                  <a:fillRect l="-696" t="-1401" r="-1005" b="-36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24147" y="6328452"/>
            <a:ext cx="82453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1. </a:t>
            </a:r>
            <a:r>
              <a:rPr lang="en-US" sz="12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Nygård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M. (1999). A method for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analysing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traffic safety with help of speed profiles.</a:t>
            </a:r>
            <a:endParaRPr lang="en-US" sz="1200" dirty="0"/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521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oad accidents">
            <a:extLst>
              <a:ext uri="{FF2B5EF4-FFF2-40B4-BE49-F238E27FC236}">
                <a16:creationId xmlns:a16="http://schemas.microsoft.com/office/drawing/2014/main" id="{4A386864-DD10-4692-8B98-205F1F74D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73" y="394807"/>
            <a:ext cx="1643655" cy="86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ncreasing line graph">
            <a:extLst>
              <a:ext uri="{FF2B5EF4-FFF2-40B4-BE49-F238E27FC236}">
                <a16:creationId xmlns:a16="http://schemas.microsoft.com/office/drawing/2014/main" id="{1F01D865-9602-4C54-924C-829214CD8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028" y="59332"/>
            <a:ext cx="2292698" cy="171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E530AE-7DED-482C-B3AF-9ECE3FCFB8C9}"/>
              </a:ext>
            </a:extLst>
          </p:cNvPr>
          <p:cNvSpPr txBox="1"/>
          <p:nvPr/>
        </p:nvSpPr>
        <p:spPr>
          <a:xfrm>
            <a:off x="3031747" y="1776643"/>
            <a:ext cx="158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Past Few Years</a:t>
            </a:r>
          </a:p>
        </p:txBody>
      </p:sp>
      <p:pic>
        <p:nvPicPr>
          <p:cNvPr id="1030" name="Picture 6" descr="Image result for worried">
            <a:extLst>
              <a:ext uri="{FF2B5EF4-FFF2-40B4-BE49-F238E27FC236}">
                <a16:creationId xmlns:a16="http://schemas.microsoft.com/office/drawing/2014/main" id="{435BD5DE-0752-40BF-89F5-AD871791D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05" y="77563"/>
            <a:ext cx="1439958" cy="174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07D7B2-557A-47A0-8A6F-48DCD25A312F}"/>
              </a:ext>
            </a:extLst>
          </p:cNvPr>
          <p:cNvSpPr txBox="1"/>
          <p:nvPr/>
        </p:nvSpPr>
        <p:spPr>
          <a:xfrm>
            <a:off x="977373" y="1213146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Road Accidents</a:t>
            </a:r>
          </a:p>
        </p:txBody>
      </p:sp>
      <p:pic>
        <p:nvPicPr>
          <p:cNvPr id="1032" name="Picture 8" descr="Image result for driver stress">
            <a:extLst>
              <a:ext uri="{FF2B5EF4-FFF2-40B4-BE49-F238E27FC236}">
                <a16:creationId xmlns:a16="http://schemas.microsoft.com/office/drawing/2014/main" id="{4CD1281D-1572-4165-88D7-8FEF20953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152" y="3047473"/>
            <a:ext cx="2052773" cy="156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903B88-ACDE-4EF1-9D30-3860BE7351E8}"/>
              </a:ext>
            </a:extLst>
          </p:cNvPr>
          <p:cNvSpPr txBox="1"/>
          <p:nvPr/>
        </p:nvSpPr>
        <p:spPr>
          <a:xfrm>
            <a:off x="1701909" y="2006631"/>
            <a:ext cx="718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Increasing Number of Road Accidents  </a:t>
            </a:r>
            <a:r>
              <a:rPr lang="en-US" b="1" dirty="0" smtClean="0">
                <a:solidFill>
                  <a:srgbClr val="FF0000"/>
                </a:solidFill>
              </a:rPr>
              <a:t>     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         Worried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Cab Companies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F1C6E32-562C-4189-9CAA-77EC411E493B}"/>
              </a:ext>
            </a:extLst>
          </p:cNvPr>
          <p:cNvSpPr/>
          <p:nvPr/>
        </p:nvSpPr>
        <p:spPr>
          <a:xfrm>
            <a:off x="5290384" y="2350234"/>
            <a:ext cx="349400" cy="496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60BDC-BF0E-4025-9310-FCC711FAF026}"/>
              </a:ext>
            </a:extLst>
          </p:cNvPr>
          <p:cNvSpPr txBox="1"/>
          <p:nvPr/>
        </p:nvSpPr>
        <p:spPr>
          <a:xfrm>
            <a:off x="3767376" y="2769420"/>
            <a:ext cx="373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Several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Studies(1,2)</a:t>
            </a:r>
            <a:r>
              <a:rPr lang="en-US" b="1" baseline="30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Driving Stress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b="11605"/>
          <a:stretch/>
        </p:blipFill>
        <p:spPr>
          <a:xfrm>
            <a:off x="2612320" y="4580325"/>
            <a:ext cx="1685002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0179" y="4554199"/>
            <a:ext cx="1050106" cy="12714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9142" y="4517150"/>
            <a:ext cx="1355868" cy="13085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42309" y="4444554"/>
            <a:ext cx="6488693" cy="1772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060BDC-BF0E-4025-9310-FCC711FAF026}"/>
              </a:ext>
            </a:extLst>
          </p:cNvPr>
          <p:cNvSpPr txBox="1"/>
          <p:nvPr/>
        </p:nvSpPr>
        <p:spPr>
          <a:xfrm>
            <a:off x="4123447" y="5871361"/>
            <a:ext cx="2896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Dangerous Driving Behavior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377" y="6323428"/>
            <a:ext cx="88653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100" dirty="0" err="1" smtClean="0"/>
              <a:t>Shamoa-Nir</a:t>
            </a:r>
            <a:r>
              <a:rPr lang="en-US" sz="1100" dirty="0"/>
              <a:t>, L., &amp; </a:t>
            </a:r>
            <a:r>
              <a:rPr lang="en-US" sz="1100" dirty="0" err="1"/>
              <a:t>Koslowsky</a:t>
            </a:r>
            <a:r>
              <a:rPr lang="en-US" sz="1100" dirty="0"/>
              <a:t>, M. (2010). Aggression on the road as a function of stress, coping strategies and driver style. </a:t>
            </a:r>
            <a:r>
              <a:rPr lang="en-US" sz="1100" i="1" dirty="0"/>
              <a:t>Psychology</a:t>
            </a:r>
            <a:r>
              <a:rPr lang="en-US" sz="1100" dirty="0"/>
              <a:t>, </a:t>
            </a:r>
            <a:r>
              <a:rPr lang="en-US" sz="1100" i="1" dirty="0"/>
              <a:t>1</a:t>
            </a:r>
            <a:r>
              <a:rPr lang="en-US" sz="1100" dirty="0"/>
              <a:t>(01), 35</a:t>
            </a:r>
            <a:r>
              <a:rPr lang="en-US" sz="11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1100" dirty="0"/>
              <a:t>Lancaster, R., &amp; Ward, R. (2002). </a:t>
            </a:r>
            <a:r>
              <a:rPr lang="en-US" sz="1100" i="1" dirty="0"/>
              <a:t>The contribution of individual factors to driving </a:t>
            </a:r>
            <a:r>
              <a:rPr lang="en-US" sz="1100" i="1" dirty="0" err="1"/>
              <a:t>behaviour</a:t>
            </a:r>
            <a:r>
              <a:rPr lang="en-US" sz="1100" i="1" dirty="0"/>
              <a:t>: Implications for managing work-related road safety</a:t>
            </a:r>
            <a:r>
              <a:rPr lang="en-US" sz="1100" dirty="0"/>
              <a:t>. HM Stationery Office.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1931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Behavior Score: </a:t>
            </a:r>
            <a:br>
              <a:rPr lang="en-US" dirty="0" smtClean="0"/>
            </a:br>
            <a:r>
              <a:rPr lang="en-US" dirty="0" smtClean="0"/>
              <a:t>Dangerous Maneuvers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64665"/>
                <a:ext cx="7886700" cy="4351338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We </a:t>
                </a:r>
                <a:r>
                  <a:rPr lang="en-US" dirty="0"/>
                  <a:t>extract six types of dangerous </a:t>
                </a:r>
                <a:r>
                  <a:rPr lang="en-US" dirty="0" smtClean="0"/>
                  <a:t>maneuvers</a:t>
                </a:r>
              </a:p>
              <a:p>
                <a:pPr lvl="1"/>
                <a:r>
                  <a:rPr lang="en-US" sz="1800" dirty="0" smtClean="0"/>
                  <a:t>Weaving</a:t>
                </a:r>
              </a:p>
              <a:p>
                <a:pPr lvl="1"/>
                <a:r>
                  <a:rPr lang="en-US" sz="1800" dirty="0" smtClean="0"/>
                  <a:t>Swerving</a:t>
                </a:r>
              </a:p>
              <a:p>
                <a:pPr lvl="1"/>
                <a:r>
                  <a:rPr lang="en-US" sz="1800" dirty="0" smtClean="0"/>
                  <a:t>Side-Slipping</a:t>
                </a:r>
              </a:p>
              <a:p>
                <a:pPr lvl="1"/>
                <a:r>
                  <a:rPr lang="en-US" sz="1800" dirty="0" smtClean="0"/>
                  <a:t>Fast U-turn</a:t>
                </a:r>
              </a:p>
              <a:p>
                <a:pPr lvl="1"/>
                <a:r>
                  <a:rPr lang="en-US" sz="1800" dirty="0" smtClean="0"/>
                  <a:t>Sharp turn</a:t>
                </a:r>
              </a:p>
              <a:p>
                <a:pPr lvl="1"/>
                <a:r>
                  <a:rPr lang="en-US" sz="1800" dirty="0" smtClean="0"/>
                  <a:t>Sudden brake</a:t>
                </a:r>
              </a:p>
              <a:p>
                <a:pPr lvl="1"/>
                <a:endParaRPr lang="en-US" sz="1800" dirty="0" smtClean="0"/>
              </a:p>
              <a:p>
                <a:r>
                  <a:rPr lang="en-US" sz="2400" dirty="0" smtClean="0"/>
                  <a:t>We use a technique given by Yu et. al.</a:t>
                </a:r>
                <a:r>
                  <a:rPr lang="en-US" sz="2400" baseline="30000" dirty="0" smtClean="0"/>
                  <a:t>[TMC 2017]</a:t>
                </a:r>
                <a:r>
                  <a:rPr lang="en-US" sz="2400" dirty="0" smtClean="0"/>
                  <a:t>;</a:t>
                </a:r>
              </a:p>
              <a:p>
                <a:pPr lvl="1"/>
                <a:r>
                  <a:rPr lang="en-US" sz="1800" dirty="0" smtClean="0"/>
                  <a:t>Utilize inertial sensor data and SVM to detect the dangerous maneuvers</a:t>
                </a:r>
              </a:p>
              <a:p>
                <a:pPr lvl="1"/>
                <a:r>
                  <a:rPr lang="en-US" sz="1800" dirty="0" smtClean="0"/>
                  <a:t>The model provides a tuple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1800" dirty="0" smtClean="0"/>
                  <a:t> of size six</a:t>
                </a:r>
              </a:p>
              <a:p>
                <a:pPr lvl="1"/>
                <a:r>
                  <a:rPr lang="en-US" sz="1800" dirty="0" smtClean="0"/>
                  <a:t>If a dangerous maneuver is detected that index is set as 1 otherwise 0</a:t>
                </a:r>
                <a:endParaRPr lang="en-US" sz="18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64665"/>
                <a:ext cx="7886700" cy="4351338"/>
              </a:xfrm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92702" y="6116003"/>
            <a:ext cx="83585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222222"/>
                </a:solidFill>
                <a:latin typeface="Arial" panose="020B0604020202020204" pitchFamily="34" charset="0"/>
              </a:rPr>
              <a:t>1. Yu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J., Chen, Z., Zhu, Y., Chen, Y. J., Kong, L., &amp; Li, M. (2017). Fine-grained abnormal driving behaviors detection and identification with smartphones.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IEEE Transactions on Mobile Computing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16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(8), 2198-2212.</a:t>
            </a:r>
            <a:endParaRPr lang="en-US" sz="11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21371298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1555" y="2254977"/>
            <a:ext cx="5255759" cy="17658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71481" y="3940334"/>
            <a:ext cx="269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Courtesy: </a:t>
            </a:r>
            <a:r>
              <a:rPr lang="en-US" b="1" dirty="0" smtClean="0"/>
              <a:t>Yu </a:t>
            </a:r>
            <a:r>
              <a:rPr lang="en-US" b="1" dirty="0"/>
              <a:t>et. al.</a:t>
            </a:r>
            <a:r>
              <a:rPr lang="en-US" b="1" baseline="30000" dirty="0"/>
              <a:t>[TMC 2017]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26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Behavior Score: </a:t>
            </a:r>
            <a:br>
              <a:rPr lang="en-US" dirty="0" smtClean="0"/>
            </a:br>
            <a:r>
              <a:rPr lang="en-US" dirty="0" smtClean="0"/>
              <a:t>Overall Score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64665"/>
                <a:ext cx="7886700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We have three different scores</a:t>
                </a:r>
              </a:p>
              <a:p>
                <a:pPr lvl="1"/>
                <a:r>
                  <a:rPr lang="en-US" sz="1800" dirty="0" smtClean="0"/>
                  <a:t>The speed profile score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</m:oMath>
                </a14:m>
                <a:endParaRPr lang="en-US" sz="1800" dirty="0" smtClean="0"/>
              </a:p>
              <a:p>
                <a:pPr lvl="1"/>
                <a:r>
                  <a:rPr lang="en-US" sz="1800" dirty="0" smtClean="0"/>
                  <a:t>The interaction score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ℐ</m:t>
                    </m:r>
                  </m:oMath>
                </a14:m>
                <a:endParaRPr lang="en-US" sz="1800" dirty="0" smtClean="0"/>
              </a:p>
              <a:p>
                <a:pPr lvl="1"/>
                <a:r>
                  <a:rPr lang="en-US" sz="1800" dirty="0" smtClean="0"/>
                  <a:t>The dangerous maneuver tuple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1800" dirty="0" smtClean="0"/>
              </a:p>
              <a:p>
                <a:pPr lvl="1"/>
                <a:endParaRPr lang="en-US" sz="1800" dirty="0" smtClean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64665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21371298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370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Behavior Score: </a:t>
            </a:r>
            <a:br>
              <a:rPr lang="en-US" dirty="0" smtClean="0"/>
            </a:br>
            <a:r>
              <a:rPr lang="en-US" dirty="0" smtClean="0"/>
              <a:t>Overall Score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64665"/>
                <a:ext cx="7886700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We have three different scores</a:t>
                </a:r>
              </a:p>
              <a:p>
                <a:pPr lvl="1"/>
                <a:r>
                  <a:rPr lang="en-US" sz="1800" dirty="0" smtClean="0"/>
                  <a:t>The speed profile score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</m:oMath>
                </a14:m>
                <a:endParaRPr lang="en-US" sz="1800" dirty="0" smtClean="0"/>
              </a:p>
              <a:p>
                <a:pPr lvl="1"/>
                <a:r>
                  <a:rPr lang="en-US" sz="1800" dirty="0" smtClean="0"/>
                  <a:t>The interaction score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ℐ</m:t>
                    </m:r>
                  </m:oMath>
                </a14:m>
                <a:endParaRPr lang="en-US" sz="1800" dirty="0" smtClean="0"/>
              </a:p>
              <a:p>
                <a:pPr lvl="1"/>
                <a:r>
                  <a:rPr lang="en-US" sz="1800" dirty="0" smtClean="0"/>
                  <a:t>The dangerous maneuver tuple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1800" dirty="0" smtClean="0"/>
              </a:p>
              <a:p>
                <a:pPr lvl="1"/>
                <a:endParaRPr lang="en-US" sz="1800" dirty="0" smtClean="0"/>
              </a:p>
              <a:p>
                <a:r>
                  <a:rPr lang="en-US" sz="2400" dirty="0" smtClean="0"/>
                  <a:t>The overall score is given as;</a:t>
                </a:r>
              </a:p>
              <a:p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𝒱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ℳ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64665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21371298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453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Behavior Score: </a:t>
            </a:r>
            <a:br>
              <a:rPr lang="en-US" dirty="0" smtClean="0"/>
            </a:br>
            <a:r>
              <a:rPr lang="en-US" dirty="0" smtClean="0"/>
              <a:t>Overall Score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64665"/>
                <a:ext cx="7886700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We have three different scores</a:t>
                </a:r>
              </a:p>
              <a:p>
                <a:pPr lvl="1"/>
                <a:r>
                  <a:rPr lang="en-US" sz="1800" dirty="0" smtClean="0"/>
                  <a:t>The speed profile score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</m:oMath>
                </a14:m>
                <a:endParaRPr lang="en-US" sz="1800" dirty="0" smtClean="0"/>
              </a:p>
              <a:p>
                <a:pPr lvl="1"/>
                <a:r>
                  <a:rPr lang="en-US" sz="1800" dirty="0" smtClean="0"/>
                  <a:t>The interaction score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ℐ</m:t>
                    </m:r>
                  </m:oMath>
                </a14:m>
                <a:endParaRPr lang="en-US" sz="1800" dirty="0" smtClean="0"/>
              </a:p>
              <a:p>
                <a:pPr lvl="1"/>
                <a:r>
                  <a:rPr lang="en-US" sz="1800" dirty="0" smtClean="0"/>
                  <a:t>The dangerous maneuver tuple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1800" dirty="0" smtClean="0"/>
              </a:p>
              <a:p>
                <a:pPr lvl="1"/>
                <a:endParaRPr lang="en-US" sz="1800" dirty="0" smtClean="0"/>
              </a:p>
              <a:p>
                <a:r>
                  <a:rPr lang="en-US" sz="2400" dirty="0" smtClean="0"/>
                  <a:t>The overall score is given as;</a:t>
                </a:r>
              </a:p>
              <a:p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𝒱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ℳ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64665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21371298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99657" y="5571662"/>
            <a:ext cx="4387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Higher score implies poor driving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2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Behavior Score: </a:t>
            </a:r>
            <a:br>
              <a:rPr lang="en-US" dirty="0" smtClean="0"/>
            </a:br>
            <a:r>
              <a:rPr lang="en-US" dirty="0" smtClean="0"/>
              <a:t>Overall Score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64665"/>
                <a:ext cx="7886700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We have three different scores</a:t>
                </a:r>
              </a:p>
              <a:p>
                <a:pPr lvl="1"/>
                <a:r>
                  <a:rPr lang="en-US" sz="1800" dirty="0" smtClean="0"/>
                  <a:t>The speed profile score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</m:oMath>
                </a14:m>
                <a:endParaRPr lang="en-US" sz="1800" dirty="0" smtClean="0"/>
              </a:p>
              <a:p>
                <a:pPr lvl="1"/>
                <a:r>
                  <a:rPr lang="en-US" sz="1800" dirty="0" smtClean="0"/>
                  <a:t>The interaction score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ℐ</m:t>
                    </m:r>
                  </m:oMath>
                </a14:m>
                <a:endParaRPr lang="en-US" sz="1800" dirty="0" smtClean="0"/>
              </a:p>
              <a:p>
                <a:pPr lvl="1"/>
                <a:r>
                  <a:rPr lang="en-US" sz="1800" dirty="0" smtClean="0"/>
                  <a:t>The dangerous maneuver tuple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1800" dirty="0" smtClean="0"/>
              </a:p>
              <a:p>
                <a:pPr lvl="1"/>
                <a:endParaRPr lang="en-US" sz="1800" dirty="0" smtClean="0"/>
              </a:p>
              <a:p>
                <a:r>
                  <a:rPr lang="en-US" sz="2400" dirty="0" smtClean="0"/>
                  <a:t>The overall score is given as;</a:t>
                </a:r>
              </a:p>
              <a:p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𝒱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ℳ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64665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37813" y="5792837"/>
            <a:ext cx="852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Following this we compute the stress and driving behavior score for two different datasets and try to observe if they have any relation.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21371298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355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UAH </a:t>
            </a:r>
            <a:r>
              <a:rPr lang="en-US" dirty="0" err="1" smtClean="0"/>
              <a:t>Driverset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6 drivers</a:t>
            </a:r>
          </a:p>
          <a:p>
            <a:pPr lvl="1"/>
            <a:r>
              <a:rPr lang="en-US" dirty="0" smtClean="0"/>
              <a:t>Inertial sensors, GPS and video data</a:t>
            </a:r>
          </a:p>
          <a:p>
            <a:pPr lvl="1"/>
            <a:r>
              <a:rPr lang="en-US" dirty="0" smtClean="0"/>
              <a:t>500 minutes of total driving data</a:t>
            </a:r>
          </a:p>
          <a:p>
            <a:r>
              <a:rPr lang="en-US" dirty="0" smtClean="0"/>
              <a:t>In-house Dataset</a:t>
            </a:r>
          </a:p>
          <a:p>
            <a:pPr lvl="1"/>
            <a:r>
              <a:rPr lang="en-US" dirty="0" smtClean="0"/>
              <a:t>8 drivers</a:t>
            </a:r>
          </a:p>
          <a:p>
            <a:pPr lvl="1"/>
            <a:r>
              <a:rPr lang="en-US" dirty="0" smtClean="0"/>
              <a:t>Inertial sensors, GPS and video data </a:t>
            </a:r>
          </a:p>
          <a:p>
            <a:pPr lvl="1"/>
            <a:r>
              <a:rPr lang="en-US" dirty="0" smtClean="0"/>
              <a:t>Data of 1700 trips for a duration of 5 months</a:t>
            </a:r>
          </a:p>
          <a:p>
            <a:pPr lvl="1"/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25986274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348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7624-FDD7-4677-AABF-52ECD800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In-house Dataset:</a:t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/>
              <a:t>Collection </a:t>
            </a:r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BEB85B-A269-495B-A93B-F9AB6D7CA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60" y="1849077"/>
            <a:ext cx="5024413" cy="2817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711476-3FAA-4788-98F5-7C2D1EF8A13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74" y="2307771"/>
            <a:ext cx="3692394" cy="20769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78FCF7-34EF-460D-9CB5-6760E7A9C5C4}"/>
              </a:ext>
            </a:extLst>
          </p:cNvPr>
          <p:cNvSpPr txBox="1"/>
          <p:nvPr/>
        </p:nvSpPr>
        <p:spPr>
          <a:xfrm>
            <a:off x="1533525" y="4482337"/>
            <a:ext cx="232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Data Collection Device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6EA60-369C-495E-96B0-92D04D4174B3}"/>
              </a:ext>
            </a:extLst>
          </p:cNvPr>
          <p:cNvSpPr txBox="1"/>
          <p:nvPr/>
        </p:nvSpPr>
        <p:spPr>
          <a:xfrm>
            <a:off x="5580123" y="4487916"/>
            <a:ext cx="293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Device mounted </a:t>
            </a:r>
            <a:r>
              <a:rPr lang="en-US" b="1" dirty="0" smtClean="0"/>
              <a:t>on </a:t>
            </a:r>
            <a:r>
              <a:rPr lang="en-US" b="1" dirty="0"/>
              <a:t>a vehicle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411" y="5001825"/>
            <a:ext cx="6076950" cy="17604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48846" y="2969623"/>
            <a:ext cx="1262743" cy="6792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232E-7C3B-49FC-AE33-509A43B3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Correlating Stress and Driving Behavior Score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39546-11D8-4C27-9DAC-2BFAAFF3E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60" y="2228092"/>
            <a:ext cx="4244640" cy="24018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C14183-9570-4C9C-9B31-94708C315DD3}"/>
              </a:ext>
            </a:extLst>
          </p:cNvPr>
          <p:cNvSpPr/>
          <p:nvPr/>
        </p:nvSpPr>
        <p:spPr>
          <a:xfrm>
            <a:off x="628650" y="4650165"/>
            <a:ext cx="3893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LinLibertineTB"/>
              </a:rPr>
              <a:t>Driving behavior score with respect to the stress value for all the drivers</a:t>
            </a:r>
            <a:endParaRPr lang="en-US" sz="1600" b="1" dirty="0"/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67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232E-7C3B-49FC-AE33-509A43B3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Correlating Stress and Driving Behavior Score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39546-11D8-4C27-9DAC-2BFAAFF3E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60" y="2228092"/>
            <a:ext cx="4244640" cy="24018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C14183-9570-4C9C-9B31-94708C315DD3}"/>
              </a:ext>
            </a:extLst>
          </p:cNvPr>
          <p:cNvSpPr/>
          <p:nvPr/>
        </p:nvSpPr>
        <p:spPr>
          <a:xfrm>
            <a:off x="628650" y="4650165"/>
            <a:ext cx="3893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LinLibertineTB"/>
              </a:rPr>
              <a:t>Driving behavior score with respect to the stress value for all the drivers</a:t>
            </a:r>
            <a:endParaRPr lang="en-US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F354A-5CE9-4108-8B0C-99C2E9608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793" y="2351521"/>
            <a:ext cx="4000201" cy="19069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44D1CE-0E0F-4C30-BE94-FC7D540C46BE}"/>
              </a:ext>
            </a:extLst>
          </p:cNvPr>
          <p:cNvSpPr/>
          <p:nvPr/>
        </p:nvSpPr>
        <p:spPr>
          <a:xfrm>
            <a:off x="4934793" y="4540957"/>
            <a:ext cx="38933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LinLibertineTB"/>
              </a:rPr>
              <a:t>Kendall’s tau coefficient value for correlation between</a:t>
            </a:r>
          </a:p>
          <a:p>
            <a:pPr algn="ctr"/>
            <a:r>
              <a:rPr lang="en-US" sz="1600" b="1" dirty="0">
                <a:latin typeface="LinLibertineTB"/>
              </a:rPr>
              <a:t>stress and driving behavior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67862" y="5234940"/>
            <a:ext cx="3860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(We obtain a mean correlation of 0.83 and p value of 2.99 x 10</a:t>
            </a:r>
            <a:r>
              <a:rPr lang="en-US" sz="1400" b="1" baseline="30000" dirty="0" smtClean="0">
                <a:solidFill>
                  <a:schemeClr val="accent1"/>
                </a:solidFill>
              </a:rPr>
              <a:t>-10 </a:t>
            </a:r>
            <a:r>
              <a:rPr lang="en-US" sz="1400" b="1" dirty="0" smtClean="0">
                <a:solidFill>
                  <a:schemeClr val="accent1"/>
                </a:solidFill>
              </a:rPr>
              <a:t>)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824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232E-7C3B-49FC-AE33-509A43B3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Correlating Stress and Driving Behavior Score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39546-11D8-4C27-9DAC-2BFAAFF3E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60" y="2228092"/>
            <a:ext cx="4244640" cy="24018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C14183-9570-4C9C-9B31-94708C315DD3}"/>
              </a:ext>
            </a:extLst>
          </p:cNvPr>
          <p:cNvSpPr/>
          <p:nvPr/>
        </p:nvSpPr>
        <p:spPr>
          <a:xfrm>
            <a:off x="628650" y="4650165"/>
            <a:ext cx="3893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LinLibertineTB"/>
              </a:rPr>
              <a:t>Driving behavior score with respect to the stress value for all the drivers</a:t>
            </a:r>
            <a:endParaRPr lang="en-US" sz="1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44D1CE-0E0F-4C30-BE94-FC7D540C46BE}"/>
              </a:ext>
            </a:extLst>
          </p:cNvPr>
          <p:cNvSpPr/>
          <p:nvPr/>
        </p:nvSpPr>
        <p:spPr>
          <a:xfrm>
            <a:off x="4934793" y="4540957"/>
            <a:ext cx="38933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LinLibertineTB"/>
              </a:rPr>
              <a:t>Kendall’s tau coefficient value for correlation between</a:t>
            </a:r>
          </a:p>
          <a:p>
            <a:pPr algn="ctr"/>
            <a:r>
              <a:rPr lang="en-US" sz="1600" b="1" dirty="0">
                <a:latin typeface="LinLibertineTB"/>
              </a:rPr>
              <a:t>stress and driving behavior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67862" y="5234940"/>
            <a:ext cx="3860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(We obtain a mean correlation of 0.83 and p value of 2.99 x 10</a:t>
            </a:r>
            <a:r>
              <a:rPr lang="en-US" sz="1400" b="1" baseline="30000" dirty="0" smtClean="0">
                <a:solidFill>
                  <a:schemeClr val="accent1"/>
                </a:solidFill>
              </a:rPr>
              <a:t>-10 </a:t>
            </a:r>
            <a:r>
              <a:rPr lang="en-US" sz="1400" b="1" dirty="0" smtClean="0">
                <a:solidFill>
                  <a:schemeClr val="accent1"/>
                </a:solidFill>
              </a:rPr>
              <a:t>)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63040" y="6114002"/>
            <a:ext cx="6386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Stress and Driving Behavior are highly correlated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3F354A-5CE9-4108-8B0C-99C2E9608F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4793" y="2351521"/>
            <a:ext cx="4000201" cy="190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8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this Scenario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55" y="1690689"/>
            <a:ext cx="2619375" cy="1743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32705" y="171229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8</a:t>
            </a:r>
            <a:r>
              <a:rPr lang="en-US" b="1" baseline="30000" dirty="0" smtClean="0">
                <a:solidFill>
                  <a:srgbClr val="FF0000"/>
                </a:solidFill>
              </a:rPr>
              <a:t>th</a:t>
            </a:r>
            <a:r>
              <a:rPr lang="en-US" b="1" dirty="0" smtClean="0">
                <a:solidFill>
                  <a:srgbClr val="FF0000"/>
                </a:solidFill>
              </a:rPr>
              <a:t> trip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4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232E-7C3B-49FC-AE33-509A43B3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Correlating Stress and Driving Behavior Score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39546-11D8-4C27-9DAC-2BFAAFF3E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60" y="2228092"/>
            <a:ext cx="4244640" cy="24018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C14183-9570-4C9C-9B31-94708C315DD3}"/>
              </a:ext>
            </a:extLst>
          </p:cNvPr>
          <p:cNvSpPr/>
          <p:nvPr/>
        </p:nvSpPr>
        <p:spPr>
          <a:xfrm>
            <a:off x="628650" y="4650165"/>
            <a:ext cx="3893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LinLibertineTB"/>
              </a:rPr>
              <a:t>Driving behavior score with respect to the stress value for all the drivers</a:t>
            </a:r>
            <a:endParaRPr lang="en-US" sz="1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44D1CE-0E0F-4C30-BE94-FC7D540C46BE}"/>
              </a:ext>
            </a:extLst>
          </p:cNvPr>
          <p:cNvSpPr/>
          <p:nvPr/>
        </p:nvSpPr>
        <p:spPr>
          <a:xfrm>
            <a:off x="4934793" y="4540957"/>
            <a:ext cx="38933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LinLibertineTB"/>
              </a:rPr>
              <a:t>Kendall’s tau coefficient value for correlation between</a:t>
            </a:r>
          </a:p>
          <a:p>
            <a:pPr algn="ctr"/>
            <a:r>
              <a:rPr lang="en-US" sz="1600" b="1" dirty="0">
                <a:latin typeface="LinLibertineTB"/>
              </a:rPr>
              <a:t>stress and driving behavior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67862" y="5234940"/>
            <a:ext cx="3860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(We obtain a mean correlation of 0.83 and p value of 2.99 x 10</a:t>
            </a:r>
            <a:r>
              <a:rPr lang="en-US" sz="1400" b="1" baseline="30000" dirty="0" smtClean="0">
                <a:solidFill>
                  <a:schemeClr val="accent1"/>
                </a:solidFill>
              </a:rPr>
              <a:t>-10 </a:t>
            </a:r>
            <a:r>
              <a:rPr lang="en-US" sz="1400" b="1" dirty="0" smtClean="0">
                <a:solidFill>
                  <a:schemeClr val="accent1"/>
                </a:solidFill>
              </a:rPr>
              <a:t>)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63040" y="6114002"/>
            <a:ext cx="6386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Stress and Driving Behavior are highly correlated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2D358-9280-4E48-ABBA-033782AC52A3}"/>
              </a:ext>
            </a:extLst>
          </p:cNvPr>
          <p:cNvSpPr/>
          <p:nvPr/>
        </p:nvSpPr>
        <p:spPr>
          <a:xfrm>
            <a:off x="628650" y="1641545"/>
            <a:ext cx="8755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LinLibertineTB"/>
              </a:rPr>
              <a:t>However this correlation can be spurious!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3F354A-5CE9-4108-8B0C-99C2E9608F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4793" y="2351521"/>
            <a:ext cx="4000201" cy="190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4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6EBC2-DDD9-4B4F-898B-F3B10CFC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354EF4-C9BD-45F0-8B35-25AAC04E67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81784"/>
                <a:ext cx="7886700" cy="494093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We perform causality analysis</a:t>
                </a:r>
                <a:r>
                  <a:rPr lang="en-US" baseline="30000" dirty="0" smtClean="0"/>
                  <a:t>[UbiComp17]</a:t>
                </a:r>
                <a:r>
                  <a:rPr lang="en-US" dirty="0" smtClean="0"/>
                  <a:t> to ensure the correlation is not spurious.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Stress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𝕊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>
                    <a:sym typeface="Wingdings" panose="05000000000000000000" pitchFamily="2" charset="2"/>
                  </a:rPr>
                  <a:t> Treatment</a:t>
                </a:r>
              </a:p>
              <a:p>
                <a:endParaRPr lang="en-US" dirty="0" smtClean="0"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Driving </a:t>
                </a:r>
                <a:r>
                  <a:rPr lang="en-US" dirty="0">
                    <a:sym typeface="Wingdings" panose="05000000000000000000" pitchFamily="2" charset="2"/>
                  </a:rPr>
                  <a:t>Behavior </a:t>
                </a:r>
                <a:r>
                  <a:rPr lang="en-US" dirty="0" smtClean="0">
                    <a:sym typeface="Wingdings" panose="05000000000000000000" pitchFamily="2" charset="2"/>
                  </a:rPr>
                  <a:t>Score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𝒟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)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>
                    <a:sym typeface="Wingdings" panose="05000000000000000000" pitchFamily="2" charset="2"/>
                  </a:rPr>
                  <a:t>Response</a:t>
                </a:r>
              </a:p>
              <a:p>
                <a:endParaRPr lang="en-US" dirty="0" smtClean="0"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We introduce </a:t>
                </a:r>
                <a:r>
                  <a:rPr lang="en-US" b="1" dirty="0" smtClean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confounding variables 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𝓩</m:t>
                    </m:r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) </a:t>
                </a:r>
                <a:r>
                  <a:rPr lang="en-US" dirty="0" smtClean="0">
                    <a:sym typeface="Wingdings" panose="05000000000000000000" pitchFamily="2" charset="2"/>
                  </a:rPr>
                  <a:t>which might impact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𝒟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instead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𝕊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.</a:t>
                </a:r>
              </a:p>
              <a:p>
                <a:endParaRPr lang="en-US" dirty="0" smtClean="0"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The impact is given as </a:t>
                </a:r>
                <a:r>
                  <a:rPr lang="en-US" b="1" dirty="0" smtClean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Average Treatment Effect (ATE)</a:t>
                </a:r>
                <a:r>
                  <a:rPr lang="en-US" dirty="0" smtClean="0">
                    <a:sym typeface="Wingdings" panose="05000000000000000000" pitchFamily="2" charset="2"/>
                  </a:rPr>
                  <a:t>;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𝐴𝑇𝐸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𝒟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𝑢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𝒳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𝑢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𝒳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𝒫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𝒳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anose="05000000000000000000" pitchFamily="2" charset="2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𝕊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∪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𝓩</m:t>
                    </m:r>
                  </m:oMath>
                </a14:m>
                <a:r>
                  <a:rPr lang="en-US" sz="2000" dirty="0" smtClean="0">
                    <a:sym typeface="Wingdings" panose="05000000000000000000" pitchFamily="2" charset="2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            u </a:t>
                </a:r>
                <a:r>
                  <a:rPr lang="en-US" sz="2000" dirty="0">
                    <a:sym typeface="Wingdings" panose="05000000000000000000" pitchFamily="2" charset="2"/>
                  </a:rPr>
                  <a:t>and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v are similar scenarios only differing w.r.t one of the treatment or confounding variables.</a:t>
                </a:r>
                <a:endParaRPr lang="en-US" sz="20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354EF4-C9BD-45F0-8B35-25AAC04E6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81784"/>
                <a:ext cx="7886700" cy="4940935"/>
              </a:xfrm>
              <a:blipFill>
                <a:blip r:embed="rId2"/>
                <a:stretch>
                  <a:fillRect l="-696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89726633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694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6EBC2-DDD9-4B4F-898B-F3B10CFC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54EF4-C9BD-45F0-8B35-25AAC04E6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identify four </a:t>
            </a:r>
            <a:r>
              <a:rPr lang="en-US" b="1" dirty="0">
                <a:solidFill>
                  <a:schemeClr val="accent1"/>
                </a:solidFill>
              </a:rPr>
              <a:t>confounding </a:t>
            </a:r>
            <a:r>
              <a:rPr lang="en-US" b="1" dirty="0" smtClean="0">
                <a:solidFill>
                  <a:schemeClr val="accent1"/>
                </a:solidFill>
              </a:rPr>
              <a:t>variables </a:t>
            </a:r>
          </a:p>
          <a:p>
            <a:pPr lvl="1"/>
            <a:r>
              <a:rPr lang="en-US" dirty="0" smtClean="0"/>
              <a:t>Weather conditions (W)</a:t>
            </a:r>
            <a:endParaRPr lang="en-US" dirty="0"/>
          </a:p>
          <a:p>
            <a:pPr lvl="1"/>
            <a:r>
              <a:rPr lang="en-US" dirty="0"/>
              <a:t>Previous driving </a:t>
            </a:r>
            <a:r>
              <a:rPr lang="en-US" dirty="0" smtClean="0"/>
              <a:t>score (P)</a:t>
            </a:r>
            <a:endParaRPr lang="en-US" dirty="0"/>
          </a:p>
          <a:p>
            <a:pPr lvl="1"/>
            <a:r>
              <a:rPr lang="en-US" dirty="0"/>
              <a:t>Day of the </a:t>
            </a:r>
            <a:r>
              <a:rPr lang="en-US" dirty="0" smtClean="0"/>
              <a:t>week (Q)</a:t>
            </a:r>
          </a:p>
          <a:p>
            <a:pPr lvl="1"/>
            <a:r>
              <a:rPr lang="en-US" dirty="0" smtClean="0"/>
              <a:t>Special Occasion (O)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5050970" y="2650929"/>
              <a:ext cx="3979820" cy="7315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95964">
                      <a:extLst>
                        <a:ext uri="{9D8B030D-6E8A-4147-A177-3AD203B41FA5}">
                          <a16:colId xmlns:a16="http://schemas.microsoft.com/office/drawing/2014/main" val="3975172984"/>
                        </a:ext>
                      </a:extLst>
                    </a:gridCol>
                    <a:gridCol w="795964">
                      <a:extLst>
                        <a:ext uri="{9D8B030D-6E8A-4147-A177-3AD203B41FA5}">
                          <a16:colId xmlns:a16="http://schemas.microsoft.com/office/drawing/2014/main" val="326838695"/>
                        </a:ext>
                      </a:extLst>
                    </a:gridCol>
                    <a:gridCol w="795964">
                      <a:extLst>
                        <a:ext uri="{9D8B030D-6E8A-4147-A177-3AD203B41FA5}">
                          <a16:colId xmlns:a16="http://schemas.microsoft.com/office/drawing/2014/main" val="2973298272"/>
                        </a:ext>
                      </a:extLst>
                    </a:gridCol>
                    <a:gridCol w="795964">
                      <a:extLst>
                        <a:ext uri="{9D8B030D-6E8A-4147-A177-3AD203B41FA5}">
                          <a16:colId xmlns:a16="http://schemas.microsoft.com/office/drawing/2014/main" val="3041803759"/>
                        </a:ext>
                      </a:extLst>
                    </a:gridCol>
                    <a:gridCol w="795964">
                      <a:extLst>
                        <a:ext uri="{9D8B030D-6E8A-4147-A177-3AD203B41FA5}">
                          <a16:colId xmlns:a16="http://schemas.microsoft.com/office/drawing/2014/main" val="1492555677"/>
                        </a:ext>
                      </a:extLst>
                    </a:gridCol>
                  </a:tblGrid>
                  <a:tr h="2371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𝓩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4092833"/>
                      </a:ext>
                    </a:extLst>
                  </a:tr>
                  <a:tr h="2371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0.68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0.56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43202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5050970" y="2650929"/>
              <a:ext cx="3979820" cy="7315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95964">
                      <a:extLst>
                        <a:ext uri="{9D8B030D-6E8A-4147-A177-3AD203B41FA5}">
                          <a16:colId xmlns:a16="http://schemas.microsoft.com/office/drawing/2014/main" val="3975172984"/>
                        </a:ext>
                      </a:extLst>
                    </a:gridCol>
                    <a:gridCol w="795964">
                      <a:extLst>
                        <a:ext uri="{9D8B030D-6E8A-4147-A177-3AD203B41FA5}">
                          <a16:colId xmlns:a16="http://schemas.microsoft.com/office/drawing/2014/main" val="326838695"/>
                        </a:ext>
                      </a:extLst>
                    </a:gridCol>
                    <a:gridCol w="795964">
                      <a:extLst>
                        <a:ext uri="{9D8B030D-6E8A-4147-A177-3AD203B41FA5}">
                          <a16:colId xmlns:a16="http://schemas.microsoft.com/office/drawing/2014/main" val="2973298272"/>
                        </a:ext>
                      </a:extLst>
                    </a:gridCol>
                    <a:gridCol w="795964">
                      <a:extLst>
                        <a:ext uri="{9D8B030D-6E8A-4147-A177-3AD203B41FA5}">
                          <a16:colId xmlns:a16="http://schemas.microsoft.com/office/drawing/2014/main" val="3041803759"/>
                        </a:ext>
                      </a:extLst>
                    </a:gridCol>
                    <a:gridCol w="795964">
                      <a:extLst>
                        <a:ext uri="{9D8B030D-6E8A-4147-A177-3AD203B41FA5}">
                          <a16:colId xmlns:a16="http://schemas.microsoft.com/office/drawing/2014/main" val="149255567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𝓩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40928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13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0.68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0.56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43202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B45277-1BD4-4B05-AD7D-0C3098D9AD37}"/>
                  </a:ext>
                </a:extLst>
              </p:cNvPr>
              <p:cNvSpPr txBox="1"/>
              <p:nvPr/>
            </p:nvSpPr>
            <p:spPr>
              <a:xfrm>
                <a:off x="5050970" y="3386580"/>
                <a:ext cx="39861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 smtClean="0"/>
                  <a:t>Kendall’s tau coefficient for the Confounding Variables w.r.t.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𝒟</m:t>
                    </m:r>
                  </m:oMath>
                </a14:m>
                <a:r>
                  <a:rPr lang="en-US" sz="1100" b="1" dirty="0" smtClean="0"/>
                  <a:t> </a:t>
                </a:r>
                <a:endParaRPr lang="en-US" sz="11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B45277-1BD4-4B05-AD7D-0C3098D9A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970" y="3386580"/>
                <a:ext cx="3986172" cy="26161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89726633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058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6EBC2-DDD9-4B4F-898B-F3B10CFC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354EF4-C9BD-45F0-8B35-25AAC04E67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identify four </a:t>
                </a:r>
                <a:r>
                  <a:rPr lang="en-US" b="1" dirty="0">
                    <a:solidFill>
                      <a:schemeClr val="accent1"/>
                    </a:solidFill>
                  </a:rPr>
                  <a:t>confounding 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variables </a:t>
                </a:r>
              </a:p>
              <a:p>
                <a:pPr lvl="1"/>
                <a:r>
                  <a:rPr lang="en-US" dirty="0" smtClean="0"/>
                  <a:t>Weather conditions (W)</a:t>
                </a:r>
                <a:endParaRPr lang="en-US" dirty="0"/>
              </a:p>
              <a:p>
                <a:pPr lvl="1"/>
                <a:r>
                  <a:rPr lang="en-US" dirty="0"/>
                  <a:t>Previous driving </a:t>
                </a:r>
                <a:r>
                  <a:rPr lang="en-US" dirty="0" smtClean="0"/>
                  <a:t>score (P)</a:t>
                </a:r>
                <a:endParaRPr lang="en-US" dirty="0"/>
              </a:p>
              <a:p>
                <a:pPr lvl="1"/>
                <a:r>
                  <a:rPr lang="en-US" dirty="0"/>
                  <a:t>Day of the </a:t>
                </a:r>
                <a:r>
                  <a:rPr lang="en-US" dirty="0" smtClean="0"/>
                  <a:t>week (Q)</a:t>
                </a:r>
              </a:p>
              <a:p>
                <a:pPr lvl="1"/>
                <a:r>
                  <a:rPr lang="en-US" dirty="0" smtClean="0"/>
                  <a:t>Special Occasion (O)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We compute the ATE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𝒟</m:t>
                    </m:r>
                  </m:oMath>
                </a14:m>
                <a:r>
                  <a:rPr lang="en-US" dirty="0" smtClean="0"/>
                  <a:t> w.r.t.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𝕊</m:t>
                    </m:r>
                  </m:oMath>
                </a14:m>
                <a:r>
                  <a:rPr lang="en-US" dirty="0" smtClean="0"/>
                  <a:t>, W and P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354EF4-C9BD-45F0-8B35-25AAC04E6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5050970" y="2650929"/>
              <a:ext cx="3979820" cy="7315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95964">
                      <a:extLst>
                        <a:ext uri="{9D8B030D-6E8A-4147-A177-3AD203B41FA5}">
                          <a16:colId xmlns:a16="http://schemas.microsoft.com/office/drawing/2014/main" val="3975172984"/>
                        </a:ext>
                      </a:extLst>
                    </a:gridCol>
                    <a:gridCol w="795964">
                      <a:extLst>
                        <a:ext uri="{9D8B030D-6E8A-4147-A177-3AD203B41FA5}">
                          <a16:colId xmlns:a16="http://schemas.microsoft.com/office/drawing/2014/main" val="326838695"/>
                        </a:ext>
                      </a:extLst>
                    </a:gridCol>
                    <a:gridCol w="795964">
                      <a:extLst>
                        <a:ext uri="{9D8B030D-6E8A-4147-A177-3AD203B41FA5}">
                          <a16:colId xmlns:a16="http://schemas.microsoft.com/office/drawing/2014/main" val="2973298272"/>
                        </a:ext>
                      </a:extLst>
                    </a:gridCol>
                    <a:gridCol w="795964">
                      <a:extLst>
                        <a:ext uri="{9D8B030D-6E8A-4147-A177-3AD203B41FA5}">
                          <a16:colId xmlns:a16="http://schemas.microsoft.com/office/drawing/2014/main" val="3041803759"/>
                        </a:ext>
                      </a:extLst>
                    </a:gridCol>
                    <a:gridCol w="795964">
                      <a:extLst>
                        <a:ext uri="{9D8B030D-6E8A-4147-A177-3AD203B41FA5}">
                          <a16:colId xmlns:a16="http://schemas.microsoft.com/office/drawing/2014/main" val="1492555677"/>
                        </a:ext>
                      </a:extLst>
                    </a:gridCol>
                  </a:tblGrid>
                  <a:tr h="2371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𝓩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4092833"/>
                      </a:ext>
                    </a:extLst>
                  </a:tr>
                  <a:tr h="2371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0.68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0.56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43202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5050970" y="2650929"/>
              <a:ext cx="3979820" cy="7315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95964">
                      <a:extLst>
                        <a:ext uri="{9D8B030D-6E8A-4147-A177-3AD203B41FA5}">
                          <a16:colId xmlns:a16="http://schemas.microsoft.com/office/drawing/2014/main" val="3975172984"/>
                        </a:ext>
                      </a:extLst>
                    </a:gridCol>
                    <a:gridCol w="795964">
                      <a:extLst>
                        <a:ext uri="{9D8B030D-6E8A-4147-A177-3AD203B41FA5}">
                          <a16:colId xmlns:a16="http://schemas.microsoft.com/office/drawing/2014/main" val="326838695"/>
                        </a:ext>
                      </a:extLst>
                    </a:gridCol>
                    <a:gridCol w="795964">
                      <a:extLst>
                        <a:ext uri="{9D8B030D-6E8A-4147-A177-3AD203B41FA5}">
                          <a16:colId xmlns:a16="http://schemas.microsoft.com/office/drawing/2014/main" val="2973298272"/>
                        </a:ext>
                      </a:extLst>
                    </a:gridCol>
                    <a:gridCol w="795964">
                      <a:extLst>
                        <a:ext uri="{9D8B030D-6E8A-4147-A177-3AD203B41FA5}">
                          <a16:colId xmlns:a16="http://schemas.microsoft.com/office/drawing/2014/main" val="3041803759"/>
                        </a:ext>
                      </a:extLst>
                    </a:gridCol>
                    <a:gridCol w="795964">
                      <a:extLst>
                        <a:ext uri="{9D8B030D-6E8A-4147-A177-3AD203B41FA5}">
                          <a16:colId xmlns:a16="http://schemas.microsoft.com/office/drawing/2014/main" val="149255567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𝓩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40928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13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0.68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0.56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43202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B45277-1BD4-4B05-AD7D-0C3098D9AD37}"/>
                  </a:ext>
                </a:extLst>
              </p:cNvPr>
              <p:cNvSpPr txBox="1"/>
              <p:nvPr/>
            </p:nvSpPr>
            <p:spPr>
              <a:xfrm>
                <a:off x="5050970" y="3386580"/>
                <a:ext cx="39861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 smtClean="0"/>
                  <a:t>Kendall’s tau coefficient for the Confounding Variables w.r.t.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𝒟</m:t>
                    </m:r>
                  </m:oMath>
                </a14:m>
                <a:r>
                  <a:rPr lang="en-US" sz="1100" b="1" dirty="0" smtClean="0"/>
                  <a:t> </a:t>
                </a:r>
                <a:endParaRPr lang="en-US" sz="11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B45277-1BD4-4B05-AD7D-0C3098D9A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970" y="3386580"/>
                <a:ext cx="3986172" cy="261610"/>
              </a:xfrm>
              <a:prstGeom prst="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2738845" y="4922693"/>
              <a:ext cx="3183856" cy="7315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075509">
                      <a:extLst>
                        <a:ext uri="{9D8B030D-6E8A-4147-A177-3AD203B41FA5}">
                          <a16:colId xmlns:a16="http://schemas.microsoft.com/office/drawing/2014/main" val="3975172984"/>
                        </a:ext>
                      </a:extLst>
                    </a:gridCol>
                    <a:gridCol w="670560">
                      <a:extLst>
                        <a:ext uri="{9D8B030D-6E8A-4147-A177-3AD203B41FA5}">
                          <a16:colId xmlns:a16="http://schemas.microsoft.com/office/drawing/2014/main" val="326838695"/>
                        </a:ext>
                      </a:extLst>
                    </a:gridCol>
                    <a:gridCol w="641823">
                      <a:extLst>
                        <a:ext uri="{9D8B030D-6E8A-4147-A177-3AD203B41FA5}">
                          <a16:colId xmlns:a16="http://schemas.microsoft.com/office/drawing/2014/main" val="2973298272"/>
                        </a:ext>
                      </a:extLst>
                    </a:gridCol>
                    <a:gridCol w="795964">
                      <a:extLst>
                        <a:ext uri="{9D8B030D-6E8A-4147-A177-3AD203B41FA5}">
                          <a16:colId xmlns:a16="http://schemas.microsoft.com/office/drawing/2014/main" val="3041803759"/>
                        </a:ext>
                      </a:extLst>
                    </a:gridCol>
                  </a:tblGrid>
                  <a:tr h="2371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Variable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4092833"/>
                      </a:ext>
                    </a:extLst>
                  </a:tr>
                  <a:tr h="2371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0.62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43202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2738845" y="4922693"/>
              <a:ext cx="3183856" cy="7315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075509">
                      <a:extLst>
                        <a:ext uri="{9D8B030D-6E8A-4147-A177-3AD203B41FA5}">
                          <a16:colId xmlns:a16="http://schemas.microsoft.com/office/drawing/2014/main" val="3975172984"/>
                        </a:ext>
                      </a:extLst>
                    </a:gridCol>
                    <a:gridCol w="670560">
                      <a:extLst>
                        <a:ext uri="{9D8B030D-6E8A-4147-A177-3AD203B41FA5}">
                          <a16:colId xmlns:a16="http://schemas.microsoft.com/office/drawing/2014/main" val="326838695"/>
                        </a:ext>
                      </a:extLst>
                    </a:gridCol>
                    <a:gridCol w="641823">
                      <a:extLst>
                        <a:ext uri="{9D8B030D-6E8A-4147-A177-3AD203B41FA5}">
                          <a16:colId xmlns:a16="http://schemas.microsoft.com/office/drawing/2014/main" val="2973298272"/>
                        </a:ext>
                      </a:extLst>
                    </a:gridCol>
                    <a:gridCol w="795964">
                      <a:extLst>
                        <a:ext uri="{9D8B030D-6E8A-4147-A177-3AD203B41FA5}">
                          <a16:colId xmlns:a16="http://schemas.microsoft.com/office/drawing/2014/main" val="30418037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Variable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0909" t="-8197" r="-21545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40928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0.62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432025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489726633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2645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6EBC2-DDD9-4B4F-898B-F3B10CFC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354EF4-C9BD-45F0-8B35-25AAC04E67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identify four </a:t>
                </a:r>
                <a:r>
                  <a:rPr lang="en-US" b="1" dirty="0">
                    <a:solidFill>
                      <a:schemeClr val="accent1"/>
                    </a:solidFill>
                  </a:rPr>
                  <a:t>confounding 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variables </a:t>
                </a:r>
              </a:p>
              <a:p>
                <a:pPr lvl="1"/>
                <a:r>
                  <a:rPr lang="en-US" dirty="0" smtClean="0"/>
                  <a:t>Weather conditions (W)</a:t>
                </a:r>
                <a:endParaRPr lang="en-US" dirty="0"/>
              </a:p>
              <a:p>
                <a:pPr lvl="1"/>
                <a:r>
                  <a:rPr lang="en-US" dirty="0"/>
                  <a:t>Previous driving </a:t>
                </a:r>
                <a:r>
                  <a:rPr lang="en-US" dirty="0" smtClean="0"/>
                  <a:t>score (P)</a:t>
                </a:r>
                <a:endParaRPr lang="en-US" dirty="0"/>
              </a:p>
              <a:p>
                <a:pPr lvl="1"/>
                <a:r>
                  <a:rPr lang="en-US" dirty="0"/>
                  <a:t>Day of the </a:t>
                </a:r>
                <a:r>
                  <a:rPr lang="en-US" dirty="0" smtClean="0"/>
                  <a:t>week (Q)</a:t>
                </a:r>
              </a:p>
              <a:p>
                <a:pPr lvl="1"/>
                <a:r>
                  <a:rPr lang="en-US" dirty="0" smtClean="0"/>
                  <a:t>Special Occasion (O)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We compute the ATE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𝒟</m:t>
                    </m:r>
                  </m:oMath>
                </a14:m>
                <a:r>
                  <a:rPr lang="en-US" dirty="0" smtClean="0"/>
                  <a:t> w.r.t.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𝕊</m:t>
                    </m:r>
                  </m:oMath>
                </a14:m>
                <a:r>
                  <a:rPr lang="en-US" dirty="0" smtClean="0"/>
                  <a:t>, W and P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354EF4-C9BD-45F0-8B35-25AAC04E6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6B45277-1BD4-4B05-AD7D-0C3098D9AD37}"/>
              </a:ext>
            </a:extLst>
          </p:cNvPr>
          <p:cNvSpPr txBox="1"/>
          <p:nvPr/>
        </p:nvSpPr>
        <p:spPr>
          <a:xfrm>
            <a:off x="412084" y="6021592"/>
            <a:ext cx="8618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A high Average Treatment Effect for stress ensures the non-spurious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5050970" y="2650929"/>
              <a:ext cx="3979820" cy="7315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95964">
                      <a:extLst>
                        <a:ext uri="{9D8B030D-6E8A-4147-A177-3AD203B41FA5}">
                          <a16:colId xmlns:a16="http://schemas.microsoft.com/office/drawing/2014/main" val="3975172984"/>
                        </a:ext>
                      </a:extLst>
                    </a:gridCol>
                    <a:gridCol w="795964">
                      <a:extLst>
                        <a:ext uri="{9D8B030D-6E8A-4147-A177-3AD203B41FA5}">
                          <a16:colId xmlns:a16="http://schemas.microsoft.com/office/drawing/2014/main" val="326838695"/>
                        </a:ext>
                      </a:extLst>
                    </a:gridCol>
                    <a:gridCol w="795964">
                      <a:extLst>
                        <a:ext uri="{9D8B030D-6E8A-4147-A177-3AD203B41FA5}">
                          <a16:colId xmlns:a16="http://schemas.microsoft.com/office/drawing/2014/main" val="2973298272"/>
                        </a:ext>
                      </a:extLst>
                    </a:gridCol>
                    <a:gridCol w="795964">
                      <a:extLst>
                        <a:ext uri="{9D8B030D-6E8A-4147-A177-3AD203B41FA5}">
                          <a16:colId xmlns:a16="http://schemas.microsoft.com/office/drawing/2014/main" val="3041803759"/>
                        </a:ext>
                      </a:extLst>
                    </a:gridCol>
                    <a:gridCol w="795964">
                      <a:extLst>
                        <a:ext uri="{9D8B030D-6E8A-4147-A177-3AD203B41FA5}">
                          <a16:colId xmlns:a16="http://schemas.microsoft.com/office/drawing/2014/main" val="1492555677"/>
                        </a:ext>
                      </a:extLst>
                    </a:gridCol>
                  </a:tblGrid>
                  <a:tr h="2371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𝓩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4092833"/>
                      </a:ext>
                    </a:extLst>
                  </a:tr>
                  <a:tr h="2371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0.68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0.56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43202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5050970" y="2650929"/>
              <a:ext cx="3979820" cy="7315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95964">
                      <a:extLst>
                        <a:ext uri="{9D8B030D-6E8A-4147-A177-3AD203B41FA5}">
                          <a16:colId xmlns:a16="http://schemas.microsoft.com/office/drawing/2014/main" val="3975172984"/>
                        </a:ext>
                      </a:extLst>
                    </a:gridCol>
                    <a:gridCol w="795964">
                      <a:extLst>
                        <a:ext uri="{9D8B030D-6E8A-4147-A177-3AD203B41FA5}">
                          <a16:colId xmlns:a16="http://schemas.microsoft.com/office/drawing/2014/main" val="326838695"/>
                        </a:ext>
                      </a:extLst>
                    </a:gridCol>
                    <a:gridCol w="795964">
                      <a:extLst>
                        <a:ext uri="{9D8B030D-6E8A-4147-A177-3AD203B41FA5}">
                          <a16:colId xmlns:a16="http://schemas.microsoft.com/office/drawing/2014/main" val="2973298272"/>
                        </a:ext>
                      </a:extLst>
                    </a:gridCol>
                    <a:gridCol w="795964">
                      <a:extLst>
                        <a:ext uri="{9D8B030D-6E8A-4147-A177-3AD203B41FA5}">
                          <a16:colId xmlns:a16="http://schemas.microsoft.com/office/drawing/2014/main" val="3041803759"/>
                        </a:ext>
                      </a:extLst>
                    </a:gridCol>
                    <a:gridCol w="795964">
                      <a:extLst>
                        <a:ext uri="{9D8B030D-6E8A-4147-A177-3AD203B41FA5}">
                          <a16:colId xmlns:a16="http://schemas.microsoft.com/office/drawing/2014/main" val="149255567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𝓩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40928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13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0.68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0.56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43202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B45277-1BD4-4B05-AD7D-0C3098D9AD37}"/>
                  </a:ext>
                </a:extLst>
              </p:cNvPr>
              <p:cNvSpPr txBox="1"/>
              <p:nvPr/>
            </p:nvSpPr>
            <p:spPr>
              <a:xfrm>
                <a:off x="5050970" y="3386580"/>
                <a:ext cx="39861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 smtClean="0"/>
                  <a:t>Kendall’s tau coefficient for the Confounding Variables w.r.t.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𝒟</m:t>
                    </m:r>
                  </m:oMath>
                </a14:m>
                <a:r>
                  <a:rPr lang="en-US" sz="1100" b="1" dirty="0" smtClean="0"/>
                  <a:t> </a:t>
                </a:r>
                <a:endParaRPr lang="en-US" sz="11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B45277-1BD4-4B05-AD7D-0C3098D9A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970" y="3386580"/>
                <a:ext cx="3986172" cy="261610"/>
              </a:xfrm>
              <a:prstGeom prst="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2738845" y="4922693"/>
              <a:ext cx="3183856" cy="7315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075509">
                      <a:extLst>
                        <a:ext uri="{9D8B030D-6E8A-4147-A177-3AD203B41FA5}">
                          <a16:colId xmlns:a16="http://schemas.microsoft.com/office/drawing/2014/main" val="3975172984"/>
                        </a:ext>
                      </a:extLst>
                    </a:gridCol>
                    <a:gridCol w="670560">
                      <a:extLst>
                        <a:ext uri="{9D8B030D-6E8A-4147-A177-3AD203B41FA5}">
                          <a16:colId xmlns:a16="http://schemas.microsoft.com/office/drawing/2014/main" val="326838695"/>
                        </a:ext>
                      </a:extLst>
                    </a:gridCol>
                    <a:gridCol w="641823">
                      <a:extLst>
                        <a:ext uri="{9D8B030D-6E8A-4147-A177-3AD203B41FA5}">
                          <a16:colId xmlns:a16="http://schemas.microsoft.com/office/drawing/2014/main" val="2973298272"/>
                        </a:ext>
                      </a:extLst>
                    </a:gridCol>
                    <a:gridCol w="795964">
                      <a:extLst>
                        <a:ext uri="{9D8B030D-6E8A-4147-A177-3AD203B41FA5}">
                          <a16:colId xmlns:a16="http://schemas.microsoft.com/office/drawing/2014/main" val="3041803759"/>
                        </a:ext>
                      </a:extLst>
                    </a:gridCol>
                  </a:tblGrid>
                  <a:tr h="2371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Variable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4092833"/>
                      </a:ext>
                    </a:extLst>
                  </a:tr>
                  <a:tr h="2371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0.62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43202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2738845" y="4922693"/>
              <a:ext cx="3183856" cy="7315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075509">
                      <a:extLst>
                        <a:ext uri="{9D8B030D-6E8A-4147-A177-3AD203B41FA5}">
                          <a16:colId xmlns:a16="http://schemas.microsoft.com/office/drawing/2014/main" val="3975172984"/>
                        </a:ext>
                      </a:extLst>
                    </a:gridCol>
                    <a:gridCol w="670560">
                      <a:extLst>
                        <a:ext uri="{9D8B030D-6E8A-4147-A177-3AD203B41FA5}">
                          <a16:colId xmlns:a16="http://schemas.microsoft.com/office/drawing/2014/main" val="326838695"/>
                        </a:ext>
                      </a:extLst>
                    </a:gridCol>
                    <a:gridCol w="641823">
                      <a:extLst>
                        <a:ext uri="{9D8B030D-6E8A-4147-A177-3AD203B41FA5}">
                          <a16:colId xmlns:a16="http://schemas.microsoft.com/office/drawing/2014/main" val="2973298272"/>
                        </a:ext>
                      </a:extLst>
                    </a:gridCol>
                    <a:gridCol w="795964">
                      <a:extLst>
                        <a:ext uri="{9D8B030D-6E8A-4147-A177-3AD203B41FA5}">
                          <a16:colId xmlns:a16="http://schemas.microsoft.com/office/drawing/2014/main" val="30418037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Variable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0909" t="-8197" r="-21545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40928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0.62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432025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489726633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62441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D604-B048-4C79-816F-9C965B12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Score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F6CD0-6E0E-4D1B-A946-BCD5E2FC7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7282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Deriving from the high correlation results, we develop a prediction model for driving behavior from driving stress.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 simple linear regression model is employed for prediction which gives the best result as shown in the table</a:t>
            </a:r>
            <a:r>
              <a:rPr lang="en-US" sz="2400" dirty="0" smtClean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0724E-9AA0-4D7D-BFFB-028945227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444" y="2285637"/>
            <a:ext cx="6322207" cy="2112192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89726633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516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 Recommendation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311505"/>
              </p:ext>
            </p:extLst>
          </p:nvPr>
        </p:nvGraphicFramePr>
        <p:xfrm>
          <a:off x="628650" y="1341119"/>
          <a:ext cx="8193133" cy="516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89705401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8130" y="4486140"/>
            <a:ext cx="1391739" cy="1047932"/>
          </a:xfrm>
          <a:prstGeom prst="rect">
            <a:avLst/>
          </a:prstGeom>
        </p:spPr>
      </p:pic>
      <p:pic>
        <p:nvPicPr>
          <p:cNvPr id="13" name="Picture 8" descr="Image result for driver stress">
            <a:extLst>
              <a:ext uri="{FF2B5EF4-FFF2-40B4-BE49-F238E27FC236}">
                <a16:creationId xmlns:a16="http://schemas.microsoft.com/office/drawing/2014/main" id="{4CD1281D-1572-4165-88D7-8FEF20953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72" y="4424548"/>
            <a:ext cx="1618372" cy="122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4616383" y="4424548"/>
            <a:ext cx="1209651" cy="1136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74466" y="4450675"/>
            <a:ext cx="1391739" cy="10479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31859" y="3651202"/>
            <a:ext cx="128913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rgbClr val="C00000"/>
                </a:solidFill>
              </a:rPr>
              <a:t>X</a:t>
            </a:r>
            <a:endParaRPr lang="en-US" sz="166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3156" y="3729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45987" y="3721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0109" y="3729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65522" y="3729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" name="Rectangle 2"/>
          <p:cNvSpPr/>
          <p:nvPr/>
        </p:nvSpPr>
        <p:spPr>
          <a:xfrm>
            <a:off x="2429691" y="1410789"/>
            <a:ext cx="6392091" cy="4781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419347" y="2899953"/>
            <a:ext cx="6402435" cy="2055223"/>
          </a:xfrm>
          <a:prstGeom prst="rightArrow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5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 Recommendation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359609"/>
              </p:ext>
            </p:extLst>
          </p:nvPr>
        </p:nvGraphicFramePr>
        <p:xfrm>
          <a:off x="628650" y="1341119"/>
          <a:ext cx="8193133" cy="516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89705401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8130" y="4486140"/>
            <a:ext cx="1391739" cy="1047932"/>
          </a:xfrm>
          <a:prstGeom prst="rect">
            <a:avLst/>
          </a:prstGeom>
        </p:spPr>
      </p:pic>
      <p:pic>
        <p:nvPicPr>
          <p:cNvPr id="13" name="Picture 8" descr="Image result for driver stress">
            <a:extLst>
              <a:ext uri="{FF2B5EF4-FFF2-40B4-BE49-F238E27FC236}">
                <a16:creationId xmlns:a16="http://schemas.microsoft.com/office/drawing/2014/main" id="{4CD1281D-1572-4165-88D7-8FEF20953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72" y="4424548"/>
            <a:ext cx="1618372" cy="122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4616383" y="4424548"/>
            <a:ext cx="1209651" cy="1136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74466" y="4450675"/>
            <a:ext cx="1391739" cy="10479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31859" y="3651202"/>
            <a:ext cx="128913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rgbClr val="C00000"/>
                </a:solidFill>
              </a:rPr>
              <a:t>X</a:t>
            </a:r>
            <a:endParaRPr lang="en-US" sz="166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3156" y="3729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45987" y="3721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0109" y="3729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65522" y="3729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10744" y="1410789"/>
            <a:ext cx="4511038" cy="4781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283591" y="2899953"/>
            <a:ext cx="4538191" cy="2055223"/>
          </a:xfrm>
          <a:prstGeom prst="rightArrow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0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 Recommendation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475789"/>
              </p:ext>
            </p:extLst>
          </p:nvPr>
        </p:nvGraphicFramePr>
        <p:xfrm>
          <a:off x="628650" y="1341119"/>
          <a:ext cx="8193133" cy="516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89705401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8130" y="4486140"/>
            <a:ext cx="1391739" cy="1047932"/>
          </a:xfrm>
          <a:prstGeom prst="rect">
            <a:avLst/>
          </a:prstGeom>
        </p:spPr>
      </p:pic>
      <p:pic>
        <p:nvPicPr>
          <p:cNvPr id="13" name="Picture 8" descr="Image result for driver stress">
            <a:extLst>
              <a:ext uri="{FF2B5EF4-FFF2-40B4-BE49-F238E27FC236}">
                <a16:creationId xmlns:a16="http://schemas.microsoft.com/office/drawing/2014/main" id="{4CD1281D-1572-4165-88D7-8FEF20953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72" y="4424548"/>
            <a:ext cx="1618372" cy="122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4616383" y="4424548"/>
            <a:ext cx="1209651" cy="1136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74466" y="4450675"/>
            <a:ext cx="1391739" cy="10479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31859" y="3651202"/>
            <a:ext cx="128913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rgbClr val="C00000"/>
                </a:solidFill>
              </a:rPr>
              <a:t>X</a:t>
            </a:r>
            <a:endParaRPr lang="en-US" sz="166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3156" y="3729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45987" y="3721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0109" y="3729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65522" y="3729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31673" y="1410789"/>
            <a:ext cx="2690109" cy="4781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131672" y="2899953"/>
            <a:ext cx="2690110" cy="2055223"/>
          </a:xfrm>
          <a:prstGeom prst="rightArrow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 Recommendation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013179"/>
              </p:ext>
            </p:extLst>
          </p:nvPr>
        </p:nvGraphicFramePr>
        <p:xfrm>
          <a:off x="628650" y="1341119"/>
          <a:ext cx="8193133" cy="516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89705401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8130" y="4486140"/>
            <a:ext cx="1391739" cy="1047932"/>
          </a:xfrm>
          <a:prstGeom prst="rect">
            <a:avLst/>
          </a:prstGeom>
        </p:spPr>
      </p:pic>
      <p:pic>
        <p:nvPicPr>
          <p:cNvPr id="13" name="Picture 8" descr="Image result for driver stress">
            <a:extLst>
              <a:ext uri="{FF2B5EF4-FFF2-40B4-BE49-F238E27FC236}">
                <a16:creationId xmlns:a16="http://schemas.microsoft.com/office/drawing/2014/main" id="{4CD1281D-1572-4165-88D7-8FEF20953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72" y="4424548"/>
            <a:ext cx="1618372" cy="122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4616383" y="4424548"/>
            <a:ext cx="1209651" cy="1136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74466" y="4450675"/>
            <a:ext cx="1391739" cy="10479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31859" y="3651202"/>
            <a:ext cx="128913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rgbClr val="C00000"/>
                </a:solidFill>
              </a:rPr>
              <a:t>X</a:t>
            </a:r>
            <a:endParaRPr lang="en-US" sz="166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3156" y="3729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45987" y="3721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0109" y="3729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65522" y="3729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857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this Scenario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55" y="1690689"/>
            <a:ext cx="2619375" cy="174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306" y="1690688"/>
            <a:ext cx="2333761" cy="1757241"/>
          </a:xfrm>
          <a:prstGeom prst="rect">
            <a:avLst/>
          </a:prstGeom>
        </p:spPr>
      </p:pic>
      <p:sp>
        <p:nvSpPr>
          <p:cNvPr id="21" name="Arrow: Down 4">
            <a:extLst>
              <a:ext uri="{FF2B5EF4-FFF2-40B4-BE49-F238E27FC236}">
                <a16:creationId xmlns:a16="http://schemas.microsoft.com/office/drawing/2014/main" id="{9F1C6E32-562C-4189-9CAA-77EC411E493B}"/>
              </a:ext>
            </a:extLst>
          </p:cNvPr>
          <p:cNvSpPr/>
          <p:nvPr/>
        </p:nvSpPr>
        <p:spPr>
          <a:xfrm rot="16200000">
            <a:off x="2965892" y="2335854"/>
            <a:ext cx="349400" cy="496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32705" y="171229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8</a:t>
            </a:r>
            <a:r>
              <a:rPr lang="en-US" b="1" baseline="30000" dirty="0" smtClean="0">
                <a:solidFill>
                  <a:srgbClr val="FF0000"/>
                </a:solidFill>
              </a:rPr>
              <a:t>th</a:t>
            </a:r>
            <a:r>
              <a:rPr lang="en-US" b="1" dirty="0" smtClean="0">
                <a:solidFill>
                  <a:srgbClr val="FF0000"/>
                </a:solidFill>
              </a:rPr>
              <a:t> trip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39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evaluate the system over </a:t>
            </a:r>
            <a:r>
              <a:rPr lang="en-US" b="1" dirty="0" smtClean="0">
                <a:solidFill>
                  <a:schemeClr val="accent1"/>
                </a:solidFill>
              </a:rPr>
              <a:t>7 drivers</a:t>
            </a:r>
            <a:r>
              <a:rPr lang="en-US" dirty="0" smtClean="0"/>
              <a:t> in the in-house dataset for a </a:t>
            </a:r>
            <a:r>
              <a:rPr lang="en-US" b="1" dirty="0" smtClean="0">
                <a:solidFill>
                  <a:schemeClr val="accent1"/>
                </a:solidFill>
              </a:rPr>
              <a:t>week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 start recommending after the </a:t>
            </a:r>
            <a:r>
              <a:rPr lang="en-US" b="1" dirty="0" smtClean="0">
                <a:solidFill>
                  <a:schemeClr val="accent1"/>
                </a:solidFill>
              </a:rPr>
              <a:t>third trip</a:t>
            </a:r>
          </a:p>
          <a:p>
            <a:endParaRPr lang="en-US" dirty="0" smtClean="0"/>
          </a:p>
          <a:p>
            <a:r>
              <a:rPr lang="en-US" dirty="0" smtClean="0"/>
              <a:t>The threshold for Driving Score was set as </a:t>
            </a:r>
            <a:r>
              <a:rPr lang="en-US" b="1" dirty="0">
                <a:solidFill>
                  <a:schemeClr val="accent1"/>
                </a:solidFill>
              </a:rPr>
              <a:t>0.6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14984732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51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Results: Impact of Recommendation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6908"/>
          <a:stretch/>
        </p:blipFill>
        <p:spPr>
          <a:xfrm>
            <a:off x="628650" y="1690689"/>
            <a:ext cx="4187190" cy="26448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469" y="4821423"/>
            <a:ext cx="7633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NimbusRomNo9L-Regu"/>
              </a:rPr>
              <a:t>All drivers observe gain accepting </a:t>
            </a:r>
            <a:r>
              <a:rPr lang="en-US" b="1" dirty="0" smtClean="0">
                <a:solidFill>
                  <a:schemeClr val="accent1"/>
                </a:solidFill>
                <a:latin typeface="NimbusRomNo9L-Regu"/>
              </a:rPr>
              <a:t>recommendation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085806" y="1718824"/>
            <a:ext cx="296092" cy="292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9566" y="1718824"/>
            <a:ext cx="296092" cy="292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14984732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4537166" y="2264229"/>
            <a:ext cx="339634" cy="1532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Results: Impact of Recommendation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886700" cy="26448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469" y="4821423"/>
            <a:ext cx="76330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NimbusRomNo9L-Regu"/>
              </a:rPr>
              <a:t>All drivers observe gain accepting </a:t>
            </a:r>
            <a:r>
              <a:rPr lang="en-US" b="1" dirty="0" smtClean="0">
                <a:solidFill>
                  <a:schemeClr val="accent1"/>
                </a:solidFill>
                <a:latin typeface="NimbusRomNo9L-Regu"/>
              </a:rPr>
              <a:t>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accent1"/>
              </a:solidFill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  <a:latin typeface="NimbusRomNo9L-Regu"/>
              </a:rPr>
              <a:t>Driving </a:t>
            </a:r>
            <a:r>
              <a:rPr lang="en-US" b="1" dirty="0">
                <a:solidFill>
                  <a:schemeClr val="accent1"/>
                </a:solidFill>
                <a:latin typeface="NimbusRomNo9L-Regu"/>
              </a:rPr>
              <a:t>score </a:t>
            </a:r>
            <a:r>
              <a:rPr lang="en-US" b="1" dirty="0">
                <a:solidFill>
                  <a:srgbClr val="FF0000"/>
                </a:solidFill>
                <a:latin typeface="NimbusRomNo9L-Regu"/>
              </a:rPr>
              <a:t>increases (deteriorates) </a:t>
            </a:r>
            <a:r>
              <a:rPr lang="en-US" b="1" dirty="0">
                <a:solidFill>
                  <a:schemeClr val="accent1"/>
                </a:solidFill>
                <a:latin typeface="NimbusRomNo9L-Regu"/>
              </a:rPr>
              <a:t>when driver starts rejecting multiple recommendations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85806" y="1718824"/>
            <a:ext cx="296092" cy="292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9566" y="1718824"/>
            <a:ext cx="296092" cy="292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287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Impact on income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690" y="1690689"/>
            <a:ext cx="8241738" cy="24023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70708" y="4351161"/>
            <a:ext cx="77446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NimbusRomNo9L-Regu"/>
              </a:rPr>
              <a:t>Change is </a:t>
            </a:r>
            <a:r>
              <a:rPr lang="en-US" b="1" dirty="0">
                <a:solidFill>
                  <a:schemeClr val="accent1"/>
                </a:solidFill>
                <a:latin typeface="NimbusRomNo9L-Regu"/>
              </a:rPr>
              <a:t>less than </a:t>
            </a:r>
            <a:r>
              <a:rPr lang="en-US" b="1" dirty="0" smtClean="0">
                <a:solidFill>
                  <a:schemeClr val="accent1"/>
                </a:solidFill>
                <a:latin typeface="CMR10"/>
              </a:rPr>
              <a:t>25% </a:t>
            </a:r>
            <a:r>
              <a:rPr lang="en-US" dirty="0" smtClean="0">
                <a:latin typeface="NimbusRomNo9L-Regu"/>
              </a:rPr>
              <a:t>for </a:t>
            </a:r>
            <a:r>
              <a:rPr lang="en-US" dirty="0">
                <a:latin typeface="NimbusRomNo9L-Regu"/>
              </a:rPr>
              <a:t>all the </a:t>
            </a:r>
            <a:r>
              <a:rPr lang="en-US" dirty="0" smtClean="0">
                <a:latin typeface="NimbusRomNo9L-Regu"/>
              </a:rPr>
              <a:t>drivers. Moreover, most being increased which is a 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NimbusRomNo9L-Regu"/>
              </a:rPr>
              <a:t>20% change </a:t>
            </a:r>
            <a:r>
              <a:rPr lang="en-US" dirty="0">
                <a:latin typeface="NimbusRomNo9L-Regu"/>
              </a:rPr>
              <a:t>would seem a major setback for some, but putting </a:t>
            </a:r>
            <a:r>
              <a:rPr lang="en-US" b="1" dirty="0">
                <a:solidFill>
                  <a:schemeClr val="accent1"/>
                </a:solidFill>
                <a:latin typeface="NimbusRomNo9L-Regu"/>
              </a:rPr>
              <a:t>safety as the primary concern</a:t>
            </a:r>
            <a:r>
              <a:rPr lang="en-US" dirty="0">
                <a:latin typeface="NimbusRomNo9L-Regu"/>
              </a:rPr>
              <a:t> this is expected.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14984732"/>
              </p:ext>
            </p:extLst>
          </p:nvPr>
        </p:nvGraphicFramePr>
        <p:xfrm>
          <a:off x="1524000" y="6613434"/>
          <a:ext cx="6096000" cy="24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07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4663"/>
            <a:ext cx="7886700" cy="5207726"/>
          </a:xfrm>
        </p:spPr>
        <p:txBody>
          <a:bodyPr>
            <a:normAutofit/>
          </a:bodyPr>
          <a:lstStyle/>
          <a:p>
            <a:r>
              <a:rPr lang="en-US" sz="2000" dirty="0"/>
              <a:t>W</a:t>
            </a:r>
            <a:r>
              <a:rPr lang="en-US" sz="2000" dirty="0" smtClean="0"/>
              <a:t>e have used driving </a:t>
            </a:r>
            <a:r>
              <a:rPr lang="en-US" sz="2000" dirty="0"/>
              <a:t>data to develop </a:t>
            </a:r>
            <a:r>
              <a:rPr lang="en-US" sz="2000" dirty="0" smtClean="0"/>
              <a:t>a </a:t>
            </a:r>
            <a:r>
              <a:rPr lang="en-US" sz="2000" b="1" dirty="0" smtClean="0">
                <a:solidFill>
                  <a:schemeClr val="accent1"/>
                </a:solidFill>
              </a:rPr>
              <a:t>personalized model to compute </a:t>
            </a:r>
            <a:r>
              <a:rPr lang="en-US" sz="2000" b="1" dirty="0">
                <a:solidFill>
                  <a:schemeClr val="accent1"/>
                </a:solidFill>
              </a:rPr>
              <a:t>driver’s </a:t>
            </a:r>
            <a:r>
              <a:rPr lang="en-US" sz="2000" b="1" dirty="0" smtClean="0">
                <a:solidFill>
                  <a:schemeClr val="accent1"/>
                </a:solidFill>
              </a:rPr>
              <a:t>stress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47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4663"/>
            <a:ext cx="7886700" cy="5207726"/>
          </a:xfrm>
        </p:spPr>
        <p:txBody>
          <a:bodyPr>
            <a:normAutofit/>
          </a:bodyPr>
          <a:lstStyle/>
          <a:p>
            <a:r>
              <a:rPr lang="en-US" sz="2000" dirty="0"/>
              <a:t>W</a:t>
            </a:r>
            <a:r>
              <a:rPr lang="en-US" sz="2000" dirty="0" smtClean="0"/>
              <a:t>e have used driving </a:t>
            </a:r>
            <a:r>
              <a:rPr lang="en-US" sz="2000" dirty="0"/>
              <a:t>data to develop </a:t>
            </a:r>
            <a:r>
              <a:rPr lang="en-US" sz="2000" dirty="0" smtClean="0"/>
              <a:t>a </a:t>
            </a:r>
            <a:r>
              <a:rPr lang="en-US" sz="2000" b="1" dirty="0" smtClean="0">
                <a:solidFill>
                  <a:schemeClr val="accent1"/>
                </a:solidFill>
              </a:rPr>
              <a:t>personalized model to compute </a:t>
            </a:r>
            <a:r>
              <a:rPr lang="en-US" sz="2000" b="1" dirty="0">
                <a:solidFill>
                  <a:schemeClr val="accent1"/>
                </a:solidFill>
              </a:rPr>
              <a:t>driver’s </a:t>
            </a:r>
            <a:r>
              <a:rPr lang="en-US" sz="2000" b="1" dirty="0" smtClean="0">
                <a:solidFill>
                  <a:schemeClr val="accent1"/>
                </a:solidFill>
              </a:rPr>
              <a:t>stress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We establish a strong </a:t>
            </a:r>
            <a:r>
              <a:rPr lang="en-US" sz="2000" b="1" dirty="0" smtClean="0">
                <a:solidFill>
                  <a:schemeClr val="accent1"/>
                </a:solidFill>
              </a:rPr>
              <a:t>quantitative relationship between driving behavior and driving stress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752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4663"/>
            <a:ext cx="7886700" cy="5207726"/>
          </a:xfrm>
        </p:spPr>
        <p:txBody>
          <a:bodyPr>
            <a:normAutofit/>
          </a:bodyPr>
          <a:lstStyle/>
          <a:p>
            <a:r>
              <a:rPr lang="en-US" sz="2000" dirty="0"/>
              <a:t>W</a:t>
            </a:r>
            <a:r>
              <a:rPr lang="en-US" sz="2000" dirty="0" smtClean="0"/>
              <a:t>e have used driving </a:t>
            </a:r>
            <a:r>
              <a:rPr lang="en-US" sz="2000" dirty="0"/>
              <a:t>data to develop </a:t>
            </a:r>
            <a:r>
              <a:rPr lang="en-US" sz="2000" dirty="0" smtClean="0"/>
              <a:t>a </a:t>
            </a:r>
            <a:r>
              <a:rPr lang="en-US" sz="2000" b="1" dirty="0" smtClean="0">
                <a:solidFill>
                  <a:schemeClr val="accent1"/>
                </a:solidFill>
              </a:rPr>
              <a:t>personalized model to compute </a:t>
            </a:r>
            <a:r>
              <a:rPr lang="en-US" sz="2000" b="1" dirty="0">
                <a:solidFill>
                  <a:schemeClr val="accent1"/>
                </a:solidFill>
              </a:rPr>
              <a:t>driver’s </a:t>
            </a:r>
            <a:r>
              <a:rPr lang="en-US" sz="2000" b="1" dirty="0" smtClean="0">
                <a:solidFill>
                  <a:schemeClr val="accent1"/>
                </a:solidFill>
              </a:rPr>
              <a:t>stress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We establish a strong </a:t>
            </a:r>
            <a:r>
              <a:rPr lang="en-US" sz="2000" b="1" dirty="0" smtClean="0">
                <a:solidFill>
                  <a:schemeClr val="accent1"/>
                </a:solidFill>
              </a:rPr>
              <a:t>quantitative relationship between driving behavior and driving stress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We provide a model to </a:t>
            </a:r>
            <a:r>
              <a:rPr lang="en-US" sz="2100" b="1" dirty="0">
                <a:solidFill>
                  <a:schemeClr val="accent1"/>
                </a:solidFill>
              </a:rPr>
              <a:t>predict driving behavior from stress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39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4663"/>
            <a:ext cx="7886700" cy="5207726"/>
          </a:xfrm>
        </p:spPr>
        <p:txBody>
          <a:bodyPr>
            <a:normAutofit/>
          </a:bodyPr>
          <a:lstStyle/>
          <a:p>
            <a:r>
              <a:rPr lang="en-US" sz="2000" dirty="0"/>
              <a:t>W</a:t>
            </a:r>
            <a:r>
              <a:rPr lang="en-US" sz="2000" dirty="0" smtClean="0"/>
              <a:t>e have used driving </a:t>
            </a:r>
            <a:r>
              <a:rPr lang="en-US" sz="2000" dirty="0"/>
              <a:t>data to develop </a:t>
            </a:r>
            <a:r>
              <a:rPr lang="en-US" sz="2000" dirty="0" smtClean="0"/>
              <a:t>a </a:t>
            </a:r>
            <a:r>
              <a:rPr lang="en-US" sz="2000" b="1" dirty="0" smtClean="0">
                <a:solidFill>
                  <a:schemeClr val="accent1"/>
                </a:solidFill>
              </a:rPr>
              <a:t>personalized model to compute </a:t>
            </a:r>
            <a:r>
              <a:rPr lang="en-US" sz="2000" b="1" dirty="0">
                <a:solidFill>
                  <a:schemeClr val="accent1"/>
                </a:solidFill>
              </a:rPr>
              <a:t>driver’s </a:t>
            </a:r>
            <a:r>
              <a:rPr lang="en-US" sz="2000" b="1" dirty="0" smtClean="0">
                <a:solidFill>
                  <a:schemeClr val="accent1"/>
                </a:solidFill>
              </a:rPr>
              <a:t>stress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We establish a strong </a:t>
            </a:r>
            <a:r>
              <a:rPr lang="en-US" sz="2000" b="1" dirty="0" smtClean="0">
                <a:solidFill>
                  <a:schemeClr val="accent1"/>
                </a:solidFill>
              </a:rPr>
              <a:t>quantitative relationship between driving behavior and driving stress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We provide a model to </a:t>
            </a:r>
            <a:r>
              <a:rPr lang="en-US" sz="2100" b="1" dirty="0">
                <a:solidFill>
                  <a:schemeClr val="accent1"/>
                </a:solidFill>
              </a:rPr>
              <a:t>predict driving behavior from stress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We utilize these to develop a </a:t>
            </a:r>
            <a:r>
              <a:rPr lang="en-US" sz="2100" b="1" dirty="0">
                <a:solidFill>
                  <a:schemeClr val="accent1"/>
                </a:solidFill>
              </a:rPr>
              <a:t>trip recommendation system for drivers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707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4663"/>
            <a:ext cx="7886700" cy="520772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W</a:t>
            </a:r>
            <a:r>
              <a:rPr lang="en-US" sz="2000" dirty="0" smtClean="0"/>
              <a:t>e have used driving </a:t>
            </a:r>
            <a:r>
              <a:rPr lang="en-US" sz="2000" dirty="0"/>
              <a:t>data to develop </a:t>
            </a:r>
            <a:r>
              <a:rPr lang="en-US" sz="2000" dirty="0" smtClean="0"/>
              <a:t>a </a:t>
            </a:r>
            <a:r>
              <a:rPr lang="en-US" sz="2000" b="1" dirty="0" smtClean="0">
                <a:solidFill>
                  <a:schemeClr val="accent1"/>
                </a:solidFill>
              </a:rPr>
              <a:t>personalized model to compute </a:t>
            </a:r>
            <a:r>
              <a:rPr lang="en-US" sz="2000" b="1" dirty="0">
                <a:solidFill>
                  <a:schemeClr val="accent1"/>
                </a:solidFill>
              </a:rPr>
              <a:t>driver’s </a:t>
            </a:r>
            <a:r>
              <a:rPr lang="en-US" sz="2000" b="1" dirty="0" smtClean="0">
                <a:solidFill>
                  <a:schemeClr val="accent1"/>
                </a:solidFill>
              </a:rPr>
              <a:t>stress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We establish a strong </a:t>
            </a:r>
            <a:r>
              <a:rPr lang="en-US" sz="2000" b="1" dirty="0" smtClean="0">
                <a:solidFill>
                  <a:schemeClr val="accent1"/>
                </a:solidFill>
              </a:rPr>
              <a:t>quantitative relationship between driving behavior and driving stress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We provide a model to </a:t>
            </a:r>
            <a:r>
              <a:rPr lang="en-US" sz="2100" b="1" dirty="0">
                <a:solidFill>
                  <a:schemeClr val="accent1"/>
                </a:solidFill>
              </a:rPr>
              <a:t>predict driving behavior from stress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We utilize these to develop a </a:t>
            </a:r>
            <a:r>
              <a:rPr lang="en-US" sz="2100" b="1" dirty="0">
                <a:solidFill>
                  <a:schemeClr val="accent1"/>
                </a:solidFill>
              </a:rPr>
              <a:t>trip recommendation system for drivers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We could also use the system for</a:t>
            </a:r>
          </a:p>
          <a:p>
            <a:pPr lvl="1"/>
            <a:r>
              <a:rPr lang="en-US" sz="1800" dirty="0" smtClean="0"/>
              <a:t>Full day roster generation</a:t>
            </a:r>
          </a:p>
          <a:p>
            <a:pPr lvl="1"/>
            <a:r>
              <a:rPr lang="en-US" sz="1800" dirty="0" smtClean="0"/>
              <a:t>Award system for better drivers</a:t>
            </a:r>
          </a:p>
          <a:p>
            <a:pPr lvl="1"/>
            <a:r>
              <a:rPr lang="en-US" sz="1800" dirty="0" smtClean="0"/>
              <a:t>Driver recruitment based on how they cope in different scenarios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447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4663"/>
            <a:ext cx="7886700" cy="5207726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W</a:t>
            </a:r>
            <a:r>
              <a:rPr lang="en-US" sz="2000" dirty="0" smtClean="0"/>
              <a:t>e have used driving </a:t>
            </a:r>
            <a:r>
              <a:rPr lang="en-US" sz="2000" dirty="0"/>
              <a:t>data to develop </a:t>
            </a:r>
            <a:r>
              <a:rPr lang="en-US" sz="2000" dirty="0" smtClean="0"/>
              <a:t>a </a:t>
            </a:r>
            <a:r>
              <a:rPr lang="en-US" sz="2000" b="1" dirty="0" smtClean="0">
                <a:solidFill>
                  <a:schemeClr val="accent1"/>
                </a:solidFill>
              </a:rPr>
              <a:t>personalized model to compute </a:t>
            </a:r>
            <a:r>
              <a:rPr lang="en-US" sz="2000" b="1" dirty="0">
                <a:solidFill>
                  <a:schemeClr val="accent1"/>
                </a:solidFill>
              </a:rPr>
              <a:t>driver’s </a:t>
            </a:r>
            <a:r>
              <a:rPr lang="en-US" sz="2000" b="1" dirty="0" smtClean="0">
                <a:solidFill>
                  <a:schemeClr val="accent1"/>
                </a:solidFill>
              </a:rPr>
              <a:t>stress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We establish a strong </a:t>
            </a:r>
            <a:r>
              <a:rPr lang="en-US" sz="2000" b="1" dirty="0" smtClean="0">
                <a:solidFill>
                  <a:schemeClr val="accent1"/>
                </a:solidFill>
              </a:rPr>
              <a:t>quantitative relationship between driving behavior and driving stress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We provide a model to </a:t>
            </a:r>
            <a:r>
              <a:rPr lang="en-US" sz="2100" b="1" dirty="0">
                <a:solidFill>
                  <a:schemeClr val="accent1"/>
                </a:solidFill>
              </a:rPr>
              <a:t>predict driving behavior from stress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We utilize these to develop a </a:t>
            </a:r>
            <a:r>
              <a:rPr lang="en-US" sz="2100" b="1" dirty="0">
                <a:solidFill>
                  <a:schemeClr val="accent1"/>
                </a:solidFill>
              </a:rPr>
              <a:t>trip recommendation system for drivers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We could also use the system for</a:t>
            </a:r>
          </a:p>
          <a:p>
            <a:pPr lvl="1"/>
            <a:r>
              <a:rPr lang="en-US" sz="1800" dirty="0" smtClean="0"/>
              <a:t>Full day roster generation</a:t>
            </a:r>
          </a:p>
          <a:p>
            <a:pPr lvl="1"/>
            <a:r>
              <a:rPr lang="en-US" sz="1800" dirty="0" smtClean="0"/>
              <a:t>Award system for better drivers</a:t>
            </a:r>
          </a:p>
          <a:p>
            <a:pPr lvl="1"/>
            <a:r>
              <a:rPr lang="en-US" sz="1800" dirty="0" smtClean="0"/>
              <a:t>Driver recruitment based on how they cope in different scenarios</a:t>
            </a:r>
          </a:p>
          <a:p>
            <a:endParaRPr lang="en-US" sz="2000" dirty="0" smtClean="0"/>
          </a:p>
          <a:p>
            <a:r>
              <a:rPr lang="en-US" sz="2000" dirty="0" smtClean="0"/>
              <a:t>We still need to look into how some </a:t>
            </a:r>
            <a:r>
              <a:rPr lang="en-US" sz="2100" b="1" dirty="0">
                <a:solidFill>
                  <a:schemeClr val="accent1"/>
                </a:solidFill>
              </a:rPr>
              <a:t>non-quantifiable confounding variables </a:t>
            </a:r>
            <a:r>
              <a:rPr lang="en-US" sz="2000" dirty="0" smtClean="0"/>
              <a:t>like car condition, family issues, etc. can be utilized by the system.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44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this Scenario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55" y="1690689"/>
            <a:ext cx="2619375" cy="174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306" y="1690688"/>
            <a:ext cx="2333761" cy="1757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145" y="1690688"/>
            <a:ext cx="2911929" cy="1743076"/>
          </a:xfrm>
          <a:prstGeom prst="rect">
            <a:avLst/>
          </a:prstGeom>
        </p:spPr>
      </p:pic>
      <p:sp>
        <p:nvSpPr>
          <p:cNvPr id="21" name="Arrow: Down 4">
            <a:extLst>
              <a:ext uri="{FF2B5EF4-FFF2-40B4-BE49-F238E27FC236}">
                <a16:creationId xmlns:a16="http://schemas.microsoft.com/office/drawing/2014/main" id="{9F1C6E32-562C-4189-9CAA-77EC411E493B}"/>
              </a:ext>
            </a:extLst>
          </p:cNvPr>
          <p:cNvSpPr/>
          <p:nvPr/>
        </p:nvSpPr>
        <p:spPr>
          <a:xfrm rot="16200000">
            <a:off x="2965892" y="2335854"/>
            <a:ext cx="349400" cy="496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4">
            <a:extLst>
              <a:ext uri="{FF2B5EF4-FFF2-40B4-BE49-F238E27FC236}">
                <a16:creationId xmlns:a16="http://schemas.microsoft.com/office/drawing/2014/main" id="{9F1C6E32-562C-4189-9CAA-77EC411E493B}"/>
              </a:ext>
            </a:extLst>
          </p:cNvPr>
          <p:cNvSpPr/>
          <p:nvPr/>
        </p:nvSpPr>
        <p:spPr>
          <a:xfrm rot="16200000">
            <a:off x="5888214" y="2321690"/>
            <a:ext cx="349400" cy="496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32705" y="171229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8</a:t>
            </a:r>
            <a:r>
              <a:rPr lang="en-US" b="1" baseline="30000" dirty="0" smtClean="0">
                <a:solidFill>
                  <a:srgbClr val="FF0000"/>
                </a:solidFill>
              </a:rPr>
              <a:t>th</a:t>
            </a:r>
            <a:r>
              <a:rPr lang="en-US" b="1" dirty="0" smtClean="0">
                <a:solidFill>
                  <a:srgbClr val="FF0000"/>
                </a:solidFill>
              </a:rPr>
              <a:t> trip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4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– For supporting my travel.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232" y="286624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Thank you!</a:t>
            </a:r>
            <a:endParaRPr 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0994" y="5599305"/>
            <a:ext cx="84871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Follow the work of Complex Network Research Group (CNeRG), IIT KGP at:</a:t>
            </a:r>
          </a:p>
          <a:p>
            <a:r>
              <a:rPr lang="en-US" sz="1600" dirty="0"/>
              <a:t>Web: </a:t>
            </a:r>
            <a:r>
              <a:rPr lang="en-US" sz="1600" u="sng" dirty="0">
                <a:solidFill>
                  <a:srgbClr val="B08E00"/>
                </a:solidFill>
              </a:rPr>
              <a:t>http://www.cnerg.org</a:t>
            </a:r>
          </a:p>
          <a:p>
            <a:r>
              <a:rPr lang="en-US" sz="1600" dirty="0"/>
              <a:t>Facebook: </a:t>
            </a:r>
            <a:r>
              <a:rPr lang="en-US" sz="1600" dirty="0">
                <a:hlinkClick r:id="rId2"/>
              </a:rPr>
              <a:t>https://web.facebook.com/iitkgpcnerg</a:t>
            </a:r>
            <a:endParaRPr lang="en-US" sz="1600" dirty="0"/>
          </a:p>
          <a:p>
            <a:r>
              <a:rPr lang="en-US" sz="1600" dirty="0"/>
              <a:t>Twitter: </a:t>
            </a:r>
            <a:r>
              <a:rPr lang="en-US" sz="1600" u="sng" dirty="0">
                <a:solidFill>
                  <a:srgbClr val="B08E00"/>
                </a:solidFill>
                <a:hlinkClick r:id="rId3"/>
              </a:rPr>
              <a:t>https://</a:t>
            </a:r>
            <a:r>
              <a:rPr lang="en-US" sz="1600" u="sng" dirty="0" smtClean="0">
                <a:solidFill>
                  <a:srgbClr val="B08E00"/>
                </a:solidFill>
                <a:hlinkClick r:id="rId3"/>
              </a:rPr>
              <a:t>www.twitter.com/cnerg</a:t>
            </a:r>
            <a:endParaRPr lang="en-US" sz="1600" u="sng" dirty="0">
              <a:solidFill>
                <a:srgbClr val="D4AA2A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D9465-FF95-473F-827F-0C5A7FDB0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709" y="1008753"/>
            <a:ext cx="3011578" cy="1336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021678-EAA6-4E63-B21B-9BFDDBFEC310}"/>
              </a:ext>
            </a:extLst>
          </p:cNvPr>
          <p:cNvSpPr txBox="1"/>
          <p:nvPr/>
        </p:nvSpPr>
        <p:spPr>
          <a:xfrm>
            <a:off x="705772" y="1306476"/>
            <a:ext cx="1806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Driving Data</a:t>
            </a:r>
            <a:endParaRPr lang="en-US" sz="1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84C64B-DF8D-444E-AF44-5AEF94EE40D2}"/>
              </a:ext>
            </a:extLst>
          </p:cNvPr>
          <p:cNvSpPr/>
          <p:nvPr/>
        </p:nvSpPr>
        <p:spPr>
          <a:xfrm>
            <a:off x="283409" y="842765"/>
            <a:ext cx="2830075" cy="126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8" name="Connector: Elbow 8">
            <a:extLst>
              <a:ext uri="{FF2B5EF4-FFF2-40B4-BE49-F238E27FC236}">
                <a16:creationId xmlns:a16="http://schemas.microsoft.com/office/drawing/2014/main" id="{9DBF830D-3BE2-464A-955B-3D7FE32B3724}"/>
              </a:ext>
            </a:extLst>
          </p:cNvPr>
          <p:cNvCxnSpPr>
            <a:cxnSpLocks/>
            <a:stCxn id="7" idx="2"/>
            <a:endCxn id="5" idx="2"/>
          </p:cNvCxnSpPr>
          <p:nvPr/>
        </p:nvCxnSpPr>
        <p:spPr>
          <a:xfrm rot="16200000" flipH="1">
            <a:off x="3392835" y="414353"/>
            <a:ext cx="236274" cy="3625051"/>
          </a:xfrm>
          <a:prstGeom prst="bentConnector3">
            <a:avLst>
              <a:gd name="adj1" fmla="val 1967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28F965-BBA8-4457-9B8B-EAC3071A192A}"/>
              </a:ext>
            </a:extLst>
          </p:cNvPr>
          <p:cNvSpPr txBox="1"/>
          <p:nvPr/>
        </p:nvSpPr>
        <p:spPr>
          <a:xfrm>
            <a:off x="4355893" y="620156"/>
            <a:ext cx="193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Driver Stress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23C8A9-2F67-413E-8316-C88EC23157E0}"/>
              </a:ext>
            </a:extLst>
          </p:cNvPr>
          <p:cNvSpPr/>
          <p:nvPr/>
        </p:nvSpPr>
        <p:spPr>
          <a:xfrm>
            <a:off x="7074752" y="1017919"/>
            <a:ext cx="1995354" cy="1469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No Stress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Medium Stress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High Stress</a:t>
            </a:r>
          </a:p>
        </p:txBody>
      </p:sp>
      <p:cxnSp>
        <p:nvCxnSpPr>
          <p:cNvPr id="11" name="Connector: Elbow 15">
            <a:extLst>
              <a:ext uri="{FF2B5EF4-FFF2-40B4-BE49-F238E27FC236}">
                <a16:creationId xmlns:a16="http://schemas.microsoft.com/office/drawing/2014/main" id="{FF97119E-0205-4EAD-AA42-0D927B424F54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H="1">
            <a:off x="6499081" y="-555428"/>
            <a:ext cx="397763" cy="2748931"/>
          </a:xfrm>
          <a:prstGeom prst="bentConnector3">
            <a:avLst>
              <a:gd name="adj1" fmla="val -5747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92716" y="4191805"/>
            <a:ext cx="2558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Rohit Verma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rohit.verma@iitkgp.ac.in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57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this Scenario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55" y="1690689"/>
            <a:ext cx="2619375" cy="174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306" y="1690688"/>
            <a:ext cx="2333761" cy="1757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145" y="1690688"/>
            <a:ext cx="2911929" cy="1743076"/>
          </a:xfrm>
          <a:prstGeom prst="rect">
            <a:avLst/>
          </a:prstGeom>
        </p:spPr>
      </p:pic>
      <p:pic>
        <p:nvPicPr>
          <p:cNvPr id="10" name="Picture 8" descr="Image result for driver stress">
            <a:extLst>
              <a:ext uri="{FF2B5EF4-FFF2-40B4-BE49-F238E27FC236}">
                <a16:creationId xmlns:a16="http://schemas.microsoft.com/office/drawing/2014/main" id="{4CD1281D-1572-4165-88D7-8FEF20953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50269" y="4381006"/>
            <a:ext cx="2429928" cy="184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rrow: Down 4">
            <a:extLst>
              <a:ext uri="{FF2B5EF4-FFF2-40B4-BE49-F238E27FC236}">
                <a16:creationId xmlns:a16="http://schemas.microsoft.com/office/drawing/2014/main" id="{9F1C6E32-562C-4189-9CAA-77EC411E493B}"/>
              </a:ext>
            </a:extLst>
          </p:cNvPr>
          <p:cNvSpPr/>
          <p:nvPr/>
        </p:nvSpPr>
        <p:spPr>
          <a:xfrm rot="16200000">
            <a:off x="2965892" y="2335854"/>
            <a:ext cx="349400" cy="496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4">
            <a:extLst>
              <a:ext uri="{FF2B5EF4-FFF2-40B4-BE49-F238E27FC236}">
                <a16:creationId xmlns:a16="http://schemas.microsoft.com/office/drawing/2014/main" id="{9F1C6E32-562C-4189-9CAA-77EC411E493B}"/>
              </a:ext>
            </a:extLst>
          </p:cNvPr>
          <p:cNvSpPr/>
          <p:nvPr/>
        </p:nvSpPr>
        <p:spPr>
          <a:xfrm rot="16200000">
            <a:off x="5888214" y="2321690"/>
            <a:ext cx="349400" cy="496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4">
            <a:extLst>
              <a:ext uri="{FF2B5EF4-FFF2-40B4-BE49-F238E27FC236}">
                <a16:creationId xmlns:a16="http://schemas.microsoft.com/office/drawing/2014/main" id="{9F1C6E32-562C-4189-9CAA-77EC411E493B}"/>
              </a:ext>
            </a:extLst>
          </p:cNvPr>
          <p:cNvSpPr/>
          <p:nvPr/>
        </p:nvSpPr>
        <p:spPr>
          <a:xfrm>
            <a:off x="7423965" y="3447929"/>
            <a:ext cx="349400" cy="665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32705" y="171229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8</a:t>
            </a:r>
            <a:r>
              <a:rPr lang="en-US" b="1" baseline="30000" dirty="0" smtClean="0">
                <a:solidFill>
                  <a:srgbClr val="FF0000"/>
                </a:solidFill>
              </a:rPr>
              <a:t>th</a:t>
            </a:r>
            <a:r>
              <a:rPr lang="en-US" b="1" dirty="0" smtClean="0">
                <a:solidFill>
                  <a:srgbClr val="FF0000"/>
                </a:solidFill>
              </a:rPr>
              <a:t> trip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92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this Scenario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55" y="1690689"/>
            <a:ext cx="2619375" cy="174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306" y="1690688"/>
            <a:ext cx="2333761" cy="1757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145" y="1690688"/>
            <a:ext cx="2911929" cy="1743076"/>
          </a:xfrm>
          <a:prstGeom prst="rect">
            <a:avLst/>
          </a:prstGeom>
        </p:spPr>
      </p:pic>
      <p:pic>
        <p:nvPicPr>
          <p:cNvPr id="10" name="Picture 8" descr="Image result for driver stress">
            <a:extLst>
              <a:ext uri="{FF2B5EF4-FFF2-40B4-BE49-F238E27FC236}">
                <a16:creationId xmlns:a16="http://schemas.microsoft.com/office/drawing/2014/main" id="{4CD1281D-1572-4165-88D7-8FEF20953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50269" y="4381006"/>
            <a:ext cx="2429928" cy="184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rrow: Down 4">
            <a:extLst>
              <a:ext uri="{FF2B5EF4-FFF2-40B4-BE49-F238E27FC236}">
                <a16:creationId xmlns:a16="http://schemas.microsoft.com/office/drawing/2014/main" id="{9F1C6E32-562C-4189-9CAA-77EC411E493B}"/>
              </a:ext>
            </a:extLst>
          </p:cNvPr>
          <p:cNvSpPr/>
          <p:nvPr/>
        </p:nvSpPr>
        <p:spPr>
          <a:xfrm rot="16200000">
            <a:off x="2965892" y="2335854"/>
            <a:ext cx="349400" cy="496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4">
            <a:extLst>
              <a:ext uri="{FF2B5EF4-FFF2-40B4-BE49-F238E27FC236}">
                <a16:creationId xmlns:a16="http://schemas.microsoft.com/office/drawing/2014/main" id="{9F1C6E32-562C-4189-9CAA-77EC411E493B}"/>
              </a:ext>
            </a:extLst>
          </p:cNvPr>
          <p:cNvSpPr/>
          <p:nvPr/>
        </p:nvSpPr>
        <p:spPr>
          <a:xfrm rot="16200000">
            <a:off x="5888214" y="2321690"/>
            <a:ext cx="349400" cy="496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4">
            <a:extLst>
              <a:ext uri="{FF2B5EF4-FFF2-40B4-BE49-F238E27FC236}">
                <a16:creationId xmlns:a16="http://schemas.microsoft.com/office/drawing/2014/main" id="{9F1C6E32-562C-4189-9CAA-77EC411E493B}"/>
              </a:ext>
            </a:extLst>
          </p:cNvPr>
          <p:cNvSpPr/>
          <p:nvPr/>
        </p:nvSpPr>
        <p:spPr>
          <a:xfrm>
            <a:off x="7423965" y="3447929"/>
            <a:ext cx="349400" cy="665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6"/>
          <a:srcRect b="11605"/>
          <a:stretch/>
        </p:blipFill>
        <p:spPr>
          <a:xfrm>
            <a:off x="255675" y="4554053"/>
            <a:ext cx="1730271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4258" y="4527927"/>
            <a:ext cx="1078318" cy="127145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6953" y="4490878"/>
            <a:ext cx="1392294" cy="130850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58503" y="4418282"/>
            <a:ext cx="5904411" cy="1772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060BDC-BF0E-4025-9310-FCC711FAF026}"/>
              </a:ext>
            </a:extLst>
          </p:cNvPr>
          <p:cNvSpPr txBox="1"/>
          <p:nvPr/>
        </p:nvSpPr>
        <p:spPr>
          <a:xfrm>
            <a:off x="1860822" y="5845089"/>
            <a:ext cx="297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Dangerous Driving Behavior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Arrow: Down 4">
            <a:extLst>
              <a:ext uri="{FF2B5EF4-FFF2-40B4-BE49-F238E27FC236}">
                <a16:creationId xmlns:a16="http://schemas.microsoft.com/office/drawing/2014/main" id="{9F1C6E32-562C-4189-9CAA-77EC411E493B}"/>
              </a:ext>
            </a:extLst>
          </p:cNvPr>
          <p:cNvSpPr/>
          <p:nvPr/>
        </p:nvSpPr>
        <p:spPr>
          <a:xfrm rot="5400000" flipH="1">
            <a:off x="6123968" y="5090178"/>
            <a:ext cx="349400" cy="496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32705" y="171229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8</a:t>
            </a:r>
            <a:r>
              <a:rPr lang="en-US" b="1" baseline="30000" dirty="0" smtClean="0">
                <a:solidFill>
                  <a:srgbClr val="FF0000"/>
                </a:solidFill>
              </a:rPr>
              <a:t>th</a:t>
            </a:r>
            <a:r>
              <a:rPr lang="en-US" b="1" dirty="0" smtClean="0">
                <a:solidFill>
                  <a:srgbClr val="FF0000"/>
                </a:solidFill>
              </a:rPr>
              <a:t> trip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36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.8|6.1|5.8|1.1|5.1|6.2|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.8|6.1|5.8|1.1|5.1|6.2|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.8|6.1|5.8|1.1|5.1|6.2|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.8|6.1|5.8|1.1|5.1|6.2|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.8|6.1|5.8|1.1|5.1|6.2|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.8|6.1|5.8|1.1|5.1|6.2|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.8|6.1|5.8|1.1|5.1|6.2|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2.7|12.8|11.2|12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2.7|12.8|11.2|12.5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6568</TotalTime>
  <Words>3861</Words>
  <Application>Microsoft Office PowerPoint</Application>
  <PresentationFormat>On-screen Show (4:3)</PresentationFormat>
  <Paragraphs>718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1" baseType="lpstr">
      <vt:lpstr>Arial</vt:lpstr>
      <vt:lpstr>Calibri</vt:lpstr>
      <vt:lpstr>Calibri Light</vt:lpstr>
      <vt:lpstr>Cambria Math</vt:lpstr>
      <vt:lpstr>CMR10</vt:lpstr>
      <vt:lpstr>LinLibertineT</vt:lpstr>
      <vt:lpstr>LinLibertineTB</vt:lpstr>
      <vt:lpstr>NimbusRomNo9L-Regu</vt:lpstr>
      <vt:lpstr>Wingdings</vt:lpstr>
      <vt:lpstr>Office Theme</vt:lpstr>
      <vt:lpstr>Avoiding Stress Driving:  Online Trip Recommendation from Driving Behavior Prediction</vt:lpstr>
      <vt:lpstr>PowerPoint Presentation</vt:lpstr>
      <vt:lpstr>PowerPoint Presentation</vt:lpstr>
      <vt:lpstr>PowerPoint Presentation</vt:lpstr>
      <vt:lpstr>Consider this Scenario</vt:lpstr>
      <vt:lpstr>Consider this Scenario</vt:lpstr>
      <vt:lpstr>Consider this Scenario</vt:lpstr>
      <vt:lpstr>Consider this Scenario</vt:lpstr>
      <vt:lpstr>Consider this Scenario</vt:lpstr>
      <vt:lpstr>Objective</vt:lpstr>
      <vt:lpstr>Breaking down the Objective</vt:lpstr>
      <vt:lpstr>Breaking down the Objective</vt:lpstr>
      <vt:lpstr>Breaking down the Objective</vt:lpstr>
      <vt:lpstr>Breaking down the Objective</vt:lpstr>
      <vt:lpstr>How to detect driver stress?</vt:lpstr>
      <vt:lpstr>How to detect driver stress?</vt:lpstr>
      <vt:lpstr>How to detect driver stress?</vt:lpstr>
      <vt:lpstr>How to detect driver stress?</vt:lpstr>
      <vt:lpstr>Stress Model</vt:lpstr>
      <vt:lpstr>Stress Model</vt:lpstr>
      <vt:lpstr>Features Used</vt:lpstr>
      <vt:lpstr>Features Used</vt:lpstr>
      <vt:lpstr>Features Used</vt:lpstr>
      <vt:lpstr>Features Used</vt:lpstr>
      <vt:lpstr>Features Used</vt:lpstr>
      <vt:lpstr>Features Used</vt:lpstr>
      <vt:lpstr>Features Used</vt:lpstr>
      <vt:lpstr>Stress Model: Multi-task Learning</vt:lpstr>
      <vt:lpstr>Stress Model: Multi-task Learning</vt:lpstr>
      <vt:lpstr>Stress Model: Multi-task Learning</vt:lpstr>
      <vt:lpstr>Training and Evaluation</vt:lpstr>
      <vt:lpstr>Training and Evaluation</vt:lpstr>
      <vt:lpstr>Training and Evaluation</vt:lpstr>
      <vt:lpstr>Results</vt:lpstr>
      <vt:lpstr>Results</vt:lpstr>
      <vt:lpstr>Driving Behavior Score:  Speed Profile</vt:lpstr>
      <vt:lpstr>Driving Behavior Score:  Interaction with PoCs</vt:lpstr>
      <vt:lpstr>Driving Behavior Score:  Interaction with PoCs</vt:lpstr>
      <vt:lpstr>Driving Behavior Score:  Interaction with PoCs</vt:lpstr>
      <vt:lpstr>Driving Behavior Score:  Dangerous Maneuvers </vt:lpstr>
      <vt:lpstr>Driving Behavior Score:  Overall Score</vt:lpstr>
      <vt:lpstr>Driving Behavior Score:  Overall Score</vt:lpstr>
      <vt:lpstr>Driving Behavior Score:  Overall Score</vt:lpstr>
      <vt:lpstr>Driving Behavior Score:  Overall Score</vt:lpstr>
      <vt:lpstr>Datasets</vt:lpstr>
      <vt:lpstr>In-house Dataset: Data Collection System</vt:lpstr>
      <vt:lpstr>Correlating Stress and Driving Behavior Score</vt:lpstr>
      <vt:lpstr>Correlating Stress and Driving Behavior Score</vt:lpstr>
      <vt:lpstr>Correlating Stress and Driving Behavior Score</vt:lpstr>
      <vt:lpstr>Correlating Stress and Driving Behavior Score</vt:lpstr>
      <vt:lpstr>Causality Analysis</vt:lpstr>
      <vt:lpstr>Causality Analysis</vt:lpstr>
      <vt:lpstr>Causality Analysis</vt:lpstr>
      <vt:lpstr>Causality Analysis</vt:lpstr>
      <vt:lpstr>Driving Score Prediction</vt:lpstr>
      <vt:lpstr>Trip Recommendation</vt:lpstr>
      <vt:lpstr>Trip Recommendation</vt:lpstr>
      <vt:lpstr>Trip Recommendation</vt:lpstr>
      <vt:lpstr>Trip Recommendation</vt:lpstr>
      <vt:lpstr>Evaluation</vt:lpstr>
      <vt:lpstr>Results: Impact of Recommendation</vt:lpstr>
      <vt:lpstr>Results: Impact of Recommendation</vt:lpstr>
      <vt:lpstr>Result: Impact on income</vt:lpstr>
      <vt:lpstr>Conclusion</vt:lpstr>
      <vt:lpstr>Conclusion</vt:lpstr>
      <vt:lpstr>Conclusion</vt:lpstr>
      <vt:lpstr>Conclusion</vt:lpstr>
      <vt:lpstr>Conclusion</vt:lpstr>
      <vt:lpstr>Conclusion</vt:lpstr>
      <vt:lpstr>Acknowledgements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Verma</dc:creator>
  <cp:lastModifiedBy>Rohit Verma</cp:lastModifiedBy>
  <cp:revision>151</cp:revision>
  <dcterms:created xsi:type="dcterms:W3CDTF">2018-10-22T10:55:15Z</dcterms:created>
  <dcterms:modified xsi:type="dcterms:W3CDTF">2019-03-13T04:05:17Z</dcterms:modified>
</cp:coreProperties>
</file>