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65" r:id="rId2"/>
    <p:sldId id="266" r:id="rId3"/>
    <p:sldId id="349" r:id="rId4"/>
    <p:sldId id="267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268" r:id="rId14"/>
    <p:sldId id="312" r:id="rId15"/>
    <p:sldId id="313" r:id="rId16"/>
    <p:sldId id="316" r:id="rId17"/>
    <p:sldId id="317" r:id="rId18"/>
    <p:sldId id="318" r:id="rId19"/>
    <p:sldId id="319" r:id="rId20"/>
    <p:sldId id="269" r:id="rId21"/>
    <p:sldId id="350" r:id="rId22"/>
    <p:sldId id="320" r:id="rId23"/>
    <p:sldId id="311" r:id="rId24"/>
    <p:sldId id="270" r:id="rId25"/>
    <p:sldId id="321" r:id="rId26"/>
    <p:sldId id="314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436d5c6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436d5c6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b0c959bb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b0c959bb_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436d5c6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436d5c6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b0c959bb_4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fb0c959bb_4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b0c959bb_4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fb0c959bb_4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7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b0c959bb_4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b0c959bb_4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b0c959bb_4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b0c959bb_4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48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36d5c6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36d5c6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03-Oct-18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6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905375"/>
            <a:ext cx="2311400" cy="238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CNeRG IIT KGP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772112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70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4BB95-55E5-477F-8C3F-4088572FCD08}"/>
              </a:ext>
            </a:extLst>
          </p:cNvPr>
          <p:cNvSpPr/>
          <p:nvPr userDrawn="1"/>
        </p:nvSpPr>
        <p:spPr>
          <a:xfrm>
            <a:off x="6832600" y="0"/>
            <a:ext cx="2311400" cy="31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CNeRG IIT KGP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7B2AA2-9021-4BC5-AB26-DB6E1D209992}"/>
              </a:ext>
            </a:extLst>
          </p:cNvPr>
          <p:cNvSpPr/>
          <p:nvPr userDrawn="1"/>
        </p:nvSpPr>
        <p:spPr>
          <a:xfrm>
            <a:off x="0" y="0"/>
            <a:ext cx="2311400" cy="31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RecSys</a:t>
            </a:r>
            <a:r>
              <a:rPr lang="en-US" dirty="0"/>
              <a:t> 2018</a:t>
            </a:r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facebook.com/iitkgpcnerg" TargetMode="External"/><Relationship Id="rId2" Type="http://schemas.openxmlformats.org/officeDocument/2006/relationships/hyperlink" Target="http://rohit246.github.io/sites/comfride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259000" y="667656"/>
            <a:ext cx="8520600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ComfRide - A Smartphone based Comfortable Public Route Recommendation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B567E-111F-4EA9-A160-9AE4BA48E28E}"/>
              </a:ext>
            </a:extLst>
          </p:cNvPr>
          <p:cNvSpPr txBox="1"/>
          <p:nvPr/>
        </p:nvSpPr>
        <p:spPr>
          <a:xfrm>
            <a:off x="465083" y="2779645"/>
            <a:ext cx="821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Authors: </a:t>
            </a:r>
            <a:r>
              <a:rPr lang="en-US" sz="1600" dirty="0"/>
              <a:t>Rohit Verma, Surjya Ghosh, Mahankali Saketh, </a:t>
            </a:r>
            <a:r>
              <a:rPr lang="en-US" sz="1600" b="1" dirty="0"/>
              <a:t>Niloy Ganguly</a:t>
            </a:r>
            <a:r>
              <a:rPr lang="en-US" sz="1600" dirty="0"/>
              <a:t>, Bivas Mitra, Sandip Chakraborty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EF6D1-9181-49B5-A336-0517B6E0A818}"/>
              </a:ext>
            </a:extLst>
          </p:cNvPr>
          <p:cNvSpPr/>
          <p:nvPr/>
        </p:nvSpPr>
        <p:spPr>
          <a:xfrm>
            <a:off x="3484180" y="4825637"/>
            <a:ext cx="5659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Indian Institute of Technology </a:t>
            </a:r>
            <a:r>
              <a:rPr lang="en-US" b="1" dirty="0" err="1"/>
              <a:t>Kharagpur</a:t>
            </a:r>
            <a:r>
              <a:rPr lang="en-US" b="1" dirty="0"/>
              <a:t>, India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354C2-8C26-4970-822A-C7C9424A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53" y="3514493"/>
            <a:ext cx="1182413" cy="1339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22" name="Google Shape;146;p24">
            <a:extLst>
              <a:ext uri="{FF2B5EF4-FFF2-40B4-BE49-F238E27FC236}">
                <a16:creationId xmlns:a16="http://schemas.microsoft.com/office/drawing/2014/main" id="{8D5AE229-0854-427E-BFE6-C8BABBDA41D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/>
              <a:t>Selecting the best route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EF2E51-9232-4E8B-B178-52E0B835DEC4}"/>
              </a:ext>
            </a:extLst>
          </p:cNvPr>
          <p:cNvGrpSpPr/>
          <p:nvPr/>
        </p:nvGrpSpPr>
        <p:grpSpPr>
          <a:xfrm>
            <a:off x="1475440" y="944044"/>
            <a:ext cx="6513149" cy="3785997"/>
            <a:chOff x="518862" y="21041"/>
            <a:chExt cx="8655790" cy="50396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BF9F0B-6762-4262-89A4-23D9DFC2026C}"/>
                </a:ext>
              </a:extLst>
            </p:cNvPr>
            <p:cNvGrpSpPr/>
            <p:nvPr/>
          </p:nvGrpSpPr>
          <p:grpSpPr>
            <a:xfrm>
              <a:off x="518862" y="174930"/>
              <a:ext cx="8444544" cy="4885802"/>
              <a:chOff x="393550" y="900144"/>
              <a:chExt cx="8444544" cy="4885802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440BA8E-F070-4A4D-BC49-DC7ACD561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550" y="1040524"/>
                <a:ext cx="8444544" cy="4745422"/>
              </a:xfrm>
              <a:prstGeom prst="rect">
                <a:avLst/>
              </a:prstGeom>
            </p:spPr>
          </p:pic>
          <p:pic>
            <p:nvPicPr>
              <p:cNvPr id="78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241C7368-4DFD-4AE0-82B0-5B0C68A10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2091315"/>
                <a:ext cx="328469" cy="212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D5F63584-DFE4-4F24-A0B5-330F2B6B6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063" y="900144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2B80A184-CCD8-4872-BBCD-065AA92D44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8221" y="4739989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05FE208F-2C4D-4092-B3BC-C75890837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757" y="3507829"/>
                <a:ext cx="344236" cy="222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B9C99DE-71AE-49AC-B0B3-24DFBB4BD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641" y="276538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CBC929D-433F-4039-934B-1C2E49D7A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2647" y="435405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A7B29BC-0BE4-45DF-8A2D-0C490883D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5171506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A82514D6-DC4A-4420-8799-D2EC90B24B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262" y="47961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EC59C200-0B4F-4C3E-8EB1-800D9C214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7924" y="508033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E58CBD7-8126-46A3-A7F3-E8DF6A4D8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200" y="493995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9B629382-0430-42C7-8B9F-0911B9A5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5937" y="39267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B86031D3-4CE5-4502-A33E-1E762AACD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159" y="4619462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68A26C05-B9C1-4E52-90AF-80F7F1B4C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090" y="4872523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4A4A9FDA-6809-4FB6-A308-3284BCD6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8414" y="5054030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E77034-AAE8-40A5-B52A-C2134999F769}"/>
                </a:ext>
              </a:extLst>
            </p:cNvPr>
            <p:cNvSpPr/>
            <p:nvPr/>
          </p:nvSpPr>
          <p:spPr>
            <a:xfrm>
              <a:off x="1862208" y="4110866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841E03-930D-4A47-B43C-F0F741EB3886}"/>
                </a:ext>
              </a:extLst>
            </p:cNvPr>
            <p:cNvSpPr/>
            <p:nvPr/>
          </p:nvSpPr>
          <p:spPr>
            <a:xfrm>
              <a:off x="4091298" y="4266394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1A4FE-8CE4-44D7-805B-FC629DCD8C5A}"/>
                </a:ext>
              </a:extLst>
            </p:cNvPr>
            <p:cNvSpPr/>
            <p:nvPr/>
          </p:nvSpPr>
          <p:spPr>
            <a:xfrm>
              <a:off x="7366268" y="4446292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C27525-F32E-47F7-AAFB-CB0AEE590EFE}"/>
                </a:ext>
              </a:extLst>
            </p:cNvPr>
            <p:cNvSpPr/>
            <p:nvPr/>
          </p:nvSpPr>
          <p:spPr>
            <a:xfrm>
              <a:off x="3587817" y="401477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453775-5CD3-497A-A729-1C572E9B0CC9}"/>
                </a:ext>
              </a:extLst>
            </p:cNvPr>
            <p:cNvSpPr/>
            <p:nvPr/>
          </p:nvSpPr>
          <p:spPr>
            <a:xfrm>
              <a:off x="2686627" y="277142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9AC1F6-DCF1-4383-81A8-B53831716572}"/>
                </a:ext>
              </a:extLst>
            </p:cNvPr>
            <p:cNvSpPr/>
            <p:nvPr/>
          </p:nvSpPr>
          <p:spPr>
            <a:xfrm>
              <a:off x="3019688" y="1350335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3C8A6C-176B-4830-A8C3-5DE52CA2E7F0}"/>
                </a:ext>
              </a:extLst>
            </p:cNvPr>
            <p:cNvCxnSpPr/>
            <p:nvPr/>
          </p:nvCxnSpPr>
          <p:spPr>
            <a:xfrm>
              <a:off x="5560701" y="4266394"/>
              <a:ext cx="773446" cy="1798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5FBB30-720F-4234-BB47-719A3DFE5198}"/>
                </a:ext>
              </a:extLst>
            </p:cNvPr>
            <p:cNvCxnSpPr/>
            <p:nvPr/>
          </p:nvCxnSpPr>
          <p:spPr>
            <a:xfrm>
              <a:off x="2311359" y="4315500"/>
              <a:ext cx="522538" cy="1696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8A4D50-4A9C-4BFC-A425-4C6164C18A7E}"/>
                </a:ext>
              </a:extLst>
            </p:cNvPr>
            <p:cNvCxnSpPr/>
            <p:nvPr/>
          </p:nvCxnSpPr>
          <p:spPr>
            <a:xfrm flipH="1">
              <a:off x="2781223" y="3145569"/>
              <a:ext cx="102472" cy="3998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3EAB90-F87B-4441-988C-D5F5BCDFC5AF}"/>
                </a:ext>
              </a:extLst>
            </p:cNvPr>
            <p:cNvSpPr txBox="1"/>
            <p:nvPr/>
          </p:nvSpPr>
          <p:spPr>
            <a:xfrm>
              <a:off x="4114341" y="21041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8C09B4-89ED-45D8-ACD9-FE5078300D37}"/>
                </a:ext>
              </a:extLst>
            </p:cNvPr>
            <p:cNvSpPr txBox="1"/>
            <p:nvPr/>
          </p:nvSpPr>
          <p:spPr>
            <a:xfrm>
              <a:off x="3189187" y="1864397"/>
              <a:ext cx="665187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472220-3E29-400C-8F20-7DFBE6E31AFC}"/>
                </a:ext>
              </a:extLst>
            </p:cNvPr>
            <p:cNvSpPr txBox="1"/>
            <p:nvPr/>
          </p:nvSpPr>
          <p:spPr>
            <a:xfrm>
              <a:off x="2810252" y="3457327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17581D-B4D9-42DC-9450-19FA3820D83A}"/>
                </a:ext>
              </a:extLst>
            </p:cNvPr>
            <p:cNvSpPr txBox="1"/>
            <p:nvPr/>
          </p:nvSpPr>
          <p:spPr>
            <a:xfrm>
              <a:off x="3230749" y="423037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5FCFDB-4A43-4390-AF4F-A4CAC0B1C827}"/>
                </a:ext>
              </a:extLst>
            </p:cNvPr>
            <p:cNvSpPr txBox="1"/>
            <p:nvPr/>
          </p:nvSpPr>
          <p:spPr>
            <a:xfrm>
              <a:off x="5296167" y="3852676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0.3</a:t>
              </a:r>
              <a:endParaRPr lang="en-IN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0657DA-6F9C-4EA9-BB82-105BF53106FA}"/>
                </a:ext>
              </a:extLst>
            </p:cNvPr>
            <p:cNvSpPr txBox="1"/>
            <p:nvPr/>
          </p:nvSpPr>
          <p:spPr>
            <a:xfrm>
              <a:off x="6660013" y="4136819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212D03-8F74-4086-8469-1116C9D60AFA}"/>
                </a:ext>
              </a:extLst>
            </p:cNvPr>
            <p:cNvSpPr txBox="1"/>
            <p:nvPr/>
          </p:nvSpPr>
          <p:spPr>
            <a:xfrm>
              <a:off x="8325241" y="400772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D28694-9306-4326-8469-6589AC97831C}"/>
                </a:ext>
              </a:extLst>
            </p:cNvPr>
            <p:cNvSpPr txBox="1"/>
            <p:nvPr/>
          </p:nvSpPr>
          <p:spPr>
            <a:xfrm>
              <a:off x="8601514" y="2998802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3A0317-BFB6-4F35-9076-5D14C2DB6BCF}"/>
                </a:ext>
              </a:extLst>
            </p:cNvPr>
            <p:cNvCxnSpPr/>
            <p:nvPr/>
          </p:nvCxnSpPr>
          <p:spPr>
            <a:xfrm>
              <a:off x="4560845" y="4112624"/>
              <a:ext cx="504655" cy="483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6" descr="http://www.clker.com/cliparts/1/3/5/f/1195442322195589779ryanlerch_Speed_Bump_Sign.svg.hi.png">
            <a:extLst>
              <a:ext uri="{FF2B5EF4-FFF2-40B4-BE49-F238E27FC236}">
                <a16:creationId xmlns:a16="http://schemas.microsoft.com/office/drawing/2014/main" id="{6CA57F52-EBC3-4561-9105-4388BBF4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40" y="1664765"/>
            <a:ext cx="247160" cy="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B7BD657-810A-4CDB-9994-6A413A9993AB}"/>
              </a:ext>
            </a:extLst>
          </p:cNvPr>
          <p:cNvSpPr/>
          <p:nvPr/>
        </p:nvSpPr>
        <p:spPr>
          <a:xfrm>
            <a:off x="3903177" y="1652921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16" descr="http://www.lawrencetransit.org/assets/transit/images/bus-stop-sign.png">
            <a:extLst>
              <a:ext uri="{FF2B5EF4-FFF2-40B4-BE49-F238E27FC236}">
                <a16:creationId xmlns:a16="http://schemas.microsoft.com/office/drawing/2014/main" id="{8FF9FFD4-B828-45FA-BFBD-EC83F4DE1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03" y="2981095"/>
            <a:ext cx="290252" cy="2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888F3EF-5B42-44AE-8C61-1BFCF6E5172D}"/>
              </a:ext>
            </a:extLst>
          </p:cNvPr>
          <p:cNvSpPr txBox="1"/>
          <p:nvPr/>
        </p:nvSpPr>
        <p:spPr>
          <a:xfrm>
            <a:off x="3697031" y="2849049"/>
            <a:ext cx="50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  <a:endParaRPr lang="en-IN" sz="14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372ED7-7A83-4E7D-8A6B-E84E36040446}"/>
              </a:ext>
            </a:extLst>
          </p:cNvPr>
          <p:cNvCxnSpPr/>
          <p:nvPr/>
        </p:nvCxnSpPr>
        <p:spPr>
          <a:xfrm flipH="1">
            <a:off x="3683443" y="2578294"/>
            <a:ext cx="77106" cy="3003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0" descr="http://cdn.mysitemyway.com/etc-mysitemyway/icons/legacy-previews/icons-256/glossy-black-icons-signs/092126-glossy-black-icon-signs-z-roadsign56.png">
            <a:extLst>
              <a:ext uri="{FF2B5EF4-FFF2-40B4-BE49-F238E27FC236}">
                <a16:creationId xmlns:a16="http://schemas.microsoft.com/office/drawing/2014/main" id="{D97C2B65-2238-454E-88F1-E415C5BC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8" y="4040215"/>
            <a:ext cx="388051" cy="3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869B289-D8D7-4540-84F8-85705C410F10}"/>
              </a:ext>
            </a:extLst>
          </p:cNvPr>
          <p:cNvSpPr/>
          <p:nvPr/>
        </p:nvSpPr>
        <p:spPr>
          <a:xfrm>
            <a:off x="3054146" y="4130283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9A8B77-B394-4A82-AAAD-6AE283957D59}"/>
              </a:ext>
            </a:extLst>
          </p:cNvPr>
          <p:cNvSpPr/>
          <p:nvPr/>
        </p:nvSpPr>
        <p:spPr>
          <a:xfrm>
            <a:off x="4315961" y="4285706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4E0E0-4B93-4BE8-B836-1ADCEE0A868F}"/>
              </a:ext>
            </a:extLst>
          </p:cNvPr>
          <p:cNvSpPr txBox="1"/>
          <p:nvPr/>
        </p:nvSpPr>
        <p:spPr>
          <a:xfrm>
            <a:off x="4343397" y="4114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01D1E67-6081-4A08-8DEA-C247F15322E4}"/>
              </a:ext>
            </a:extLst>
          </p:cNvPr>
          <p:cNvSpPr/>
          <p:nvPr/>
        </p:nvSpPr>
        <p:spPr>
          <a:xfrm rot="7773489">
            <a:off x="4070862" y="811434"/>
            <a:ext cx="463743" cy="12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35D04-E19E-4EA7-8704-ABE18C3E0D36}"/>
              </a:ext>
            </a:extLst>
          </p:cNvPr>
          <p:cNvSpPr txBox="1"/>
          <p:nvPr/>
        </p:nvSpPr>
        <p:spPr>
          <a:xfrm>
            <a:off x="5181651" y="481181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Destination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BC542F4-ADD4-46B7-B594-3919F824A5AD}"/>
              </a:ext>
            </a:extLst>
          </p:cNvPr>
          <p:cNvSpPr/>
          <p:nvPr/>
        </p:nvSpPr>
        <p:spPr>
          <a:xfrm rot="7773489" flipH="1">
            <a:off x="5591555" y="4588144"/>
            <a:ext cx="529202" cy="113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5DC276-DAAC-4CB1-9C4D-07D23783F67C}"/>
              </a:ext>
            </a:extLst>
          </p:cNvPr>
          <p:cNvSpPr txBox="1"/>
          <p:nvPr/>
        </p:nvSpPr>
        <p:spPr>
          <a:xfrm>
            <a:off x="5979136" y="586593"/>
            <a:ext cx="2597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Comfort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Probability of sitting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Waiting time at bus stop</a:t>
            </a:r>
          </a:p>
        </p:txBody>
      </p:sp>
    </p:spTree>
    <p:extLst>
      <p:ext uri="{BB962C8B-B14F-4D97-AF65-F5344CB8AC3E}">
        <p14:creationId xmlns:p14="http://schemas.microsoft.com/office/powerpoint/2010/main" val="7002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Google Shape;146;p24">
            <a:extLst>
              <a:ext uri="{FF2B5EF4-FFF2-40B4-BE49-F238E27FC236}">
                <a16:creationId xmlns:a16="http://schemas.microsoft.com/office/drawing/2014/main" id="{8D5AE229-0854-427E-BFE6-C8BABBDA41D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/>
              <a:t>Selecting the best route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EF2E51-9232-4E8B-B178-52E0B835DEC4}"/>
              </a:ext>
            </a:extLst>
          </p:cNvPr>
          <p:cNvGrpSpPr/>
          <p:nvPr/>
        </p:nvGrpSpPr>
        <p:grpSpPr>
          <a:xfrm>
            <a:off x="1475440" y="944044"/>
            <a:ext cx="6513149" cy="3785997"/>
            <a:chOff x="518862" y="21041"/>
            <a:chExt cx="8655790" cy="50396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BF9F0B-6762-4262-89A4-23D9DFC2026C}"/>
                </a:ext>
              </a:extLst>
            </p:cNvPr>
            <p:cNvGrpSpPr/>
            <p:nvPr/>
          </p:nvGrpSpPr>
          <p:grpSpPr>
            <a:xfrm>
              <a:off x="518862" y="174930"/>
              <a:ext cx="8444544" cy="4885802"/>
              <a:chOff x="393550" y="900144"/>
              <a:chExt cx="8444544" cy="4885802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440BA8E-F070-4A4D-BC49-DC7ACD561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550" y="1040524"/>
                <a:ext cx="8444544" cy="4745422"/>
              </a:xfrm>
              <a:prstGeom prst="rect">
                <a:avLst/>
              </a:prstGeom>
            </p:spPr>
          </p:pic>
          <p:pic>
            <p:nvPicPr>
              <p:cNvPr id="78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241C7368-4DFD-4AE0-82B0-5B0C68A10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2091315"/>
                <a:ext cx="328469" cy="212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D5F63584-DFE4-4F24-A0B5-330F2B6B6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063" y="900144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2B80A184-CCD8-4872-BBCD-065AA92D44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8221" y="4739989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05FE208F-2C4D-4092-B3BC-C75890837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757" y="3507829"/>
                <a:ext cx="344236" cy="222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B9C99DE-71AE-49AC-B0B3-24DFBB4BD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641" y="276538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CBC929D-433F-4039-934B-1C2E49D7A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2647" y="435405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A7B29BC-0BE4-45DF-8A2D-0C490883D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5171506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A82514D6-DC4A-4420-8799-D2EC90B24B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262" y="47961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EC59C200-0B4F-4C3E-8EB1-800D9C214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7924" y="508033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E58CBD7-8126-46A3-A7F3-E8DF6A4D8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200" y="493995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9B629382-0430-42C7-8B9F-0911B9A5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5937" y="39267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B86031D3-4CE5-4502-A33E-1E762AACD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159" y="4619462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68A26C05-B9C1-4E52-90AF-80F7F1B4C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090" y="4872523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4A4A9FDA-6809-4FB6-A308-3284BCD6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8414" y="5054030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E77034-AAE8-40A5-B52A-C2134999F769}"/>
                </a:ext>
              </a:extLst>
            </p:cNvPr>
            <p:cNvSpPr/>
            <p:nvPr/>
          </p:nvSpPr>
          <p:spPr>
            <a:xfrm>
              <a:off x="1862208" y="4110866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841E03-930D-4A47-B43C-F0F741EB3886}"/>
                </a:ext>
              </a:extLst>
            </p:cNvPr>
            <p:cNvSpPr/>
            <p:nvPr/>
          </p:nvSpPr>
          <p:spPr>
            <a:xfrm>
              <a:off x="4091298" y="4266394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1A4FE-8CE4-44D7-805B-FC629DCD8C5A}"/>
                </a:ext>
              </a:extLst>
            </p:cNvPr>
            <p:cNvSpPr/>
            <p:nvPr/>
          </p:nvSpPr>
          <p:spPr>
            <a:xfrm>
              <a:off x="7366268" y="4446292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C27525-F32E-47F7-AAFB-CB0AEE590EFE}"/>
                </a:ext>
              </a:extLst>
            </p:cNvPr>
            <p:cNvSpPr/>
            <p:nvPr/>
          </p:nvSpPr>
          <p:spPr>
            <a:xfrm>
              <a:off x="3587817" y="401477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453775-5CD3-497A-A729-1C572E9B0CC9}"/>
                </a:ext>
              </a:extLst>
            </p:cNvPr>
            <p:cNvSpPr/>
            <p:nvPr/>
          </p:nvSpPr>
          <p:spPr>
            <a:xfrm>
              <a:off x="2686627" y="277142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9AC1F6-DCF1-4383-81A8-B53831716572}"/>
                </a:ext>
              </a:extLst>
            </p:cNvPr>
            <p:cNvSpPr/>
            <p:nvPr/>
          </p:nvSpPr>
          <p:spPr>
            <a:xfrm>
              <a:off x="3019688" y="1350335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3C8A6C-176B-4830-A8C3-5DE52CA2E7F0}"/>
                </a:ext>
              </a:extLst>
            </p:cNvPr>
            <p:cNvCxnSpPr/>
            <p:nvPr/>
          </p:nvCxnSpPr>
          <p:spPr>
            <a:xfrm>
              <a:off x="5560701" y="4266394"/>
              <a:ext cx="773446" cy="1798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5FBB30-720F-4234-BB47-719A3DFE5198}"/>
                </a:ext>
              </a:extLst>
            </p:cNvPr>
            <p:cNvCxnSpPr/>
            <p:nvPr/>
          </p:nvCxnSpPr>
          <p:spPr>
            <a:xfrm>
              <a:off x="2311359" y="4315500"/>
              <a:ext cx="522538" cy="1696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8A4D50-4A9C-4BFC-A425-4C6164C18A7E}"/>
                </a:ext>
              </a:extLst>
            </p:cNvPr>
            <p:cNvCxnSpPr/>
            <p:nvPr/>
          </p:nvCxnSpPr>
          <p:spPr>
            <a:xfrm flipH="1">
              <a:off x="2781223" y="3145569"/>
              <a:ext cx="102472" cy="3998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3EAB90-F87B-4441-988C-D5F5BCDFC5AF}"/>
                </a:ext>
              </a:extLst>
            </p:cNvPr>
            <p:cNvSpPr txBox="1"/>
            <p:nvPr/>
          </p:nvSpPr>
          <p:spPr>
            <a:xfrm>
              <a:off x="4114341" y="21041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8C09B4-89ED-45D8-ACD9-FE5078300D37}"/>
                </a:ext>
              </a:extLst>
            </p:cNvPr>
            <p:cNvSpPr txBox="1"/>
            <p:nvPr/>
          </p:nvSpPr>
          <p:spPr>
            <a:xfrm>
              <a:off x="3189187" y="1864397"/>
              <a:ext cx="665187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472220-3E29-400C-8F20-7DFBE6E31AFC}"/>
                </a:ext>
              </a:extLst>
            </p:cNvPr>
            <p:cNvSpPr txBox="1"/>
            <p:nvPr/>
          </p:nvSpPr>
          <p:spPr>
            <a:xfrm>
              <a:off x="2810252" y="3457327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17581D-B4D9-42DC-9450-19FA3820D83A}"/>
                </a:ext>
              </a:extLst>
            </p:cNvPr>
            <p:cNvSpPr txBox="1"/>
            <p:nvPr/>
          </p:nvSpPr>
          <p:spPr>
            <a:xfrm>
              <a:off x="3230749" y="423037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5FCFDB-4A43-4390-AF4F-A4CAC0B1C827}"/>
                </a:ext>
              </a:extLst>
            </p:cNvPr>
            <p:cNvSpPr txBox="1"/>
            <p:nvPr/>
          </p:nvSpPr>
          <p:spPr>
            <a:xfrm>
              <a:off x="5296167" y="3852676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0.3</a:t>
              </a:r>
              <a:endParaRPr lang="en-IN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0657DA-6F9C-4EA9-BB82-105BF53106FA}"/>
                </a:ext>
              </a:extLst>
            </p:cNvPr>
            <p:cNvSpPr txBox="1"/>
            <p:nvPr/>
          </p:nvSpPr>
          <p:spPr>
            <a:xfrm>
              <a:off x="6660013" y="4136819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212D03-8F74-4086-8469-1116C9D60AFA}"/>
                </a:ext>
              </a:extLst>
            </p:cNvPr>
            <p:cNvSpPr txBox="1"/>
            <p:nvPr/>
          </p:nvSpPr>
          <p:spPr>
            <a:xfrm>
              <a:off x="8325241" y="400772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D28694-9306-4326-8469-6589AC97831C}"/>
                </a:ext>
              </a:extLst>
            </p:cNvPr>
            <p:cNvSpPr txBox="1"/>
            <p:nvPr/>
          </p:nvSpPr>
          <p:spPr>
            <a:xfrm>
              <a:off x="8601514" y="2998802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3A0317-BFB6-4F35-9076-5D14C2DB6BCF}"/>
                </a:ext>
              </a:extLst>
            </p:cNvPr>
            <p:cNvCxnSpPr/>
            <p:nvPr/>
          </p:nvCxnSpPr>
          <p:spPr>
            <a:xfrm>
              <a:off x="4560845" y="4112624"/>
              <a:ext cx="504655" cy="483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6" descr="http://www.clker.com/cliparts/1/3/5/f/1195442322195589779ryanlerch_Speed_Bump_Sign.svg.hi.png">
            <a:extLst>
              <a:ext uri="{FF2B5EF4-FFF2-40B4-BE49-F238E27FC236}">
                <a16:creationId xmlns:a16="http://schemas.microsoft.com/office/drawing/2014/main" id="{6CA57F52-EBC3-4561-9105-4388BBF4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40" y="1664765"/>
            <a:ext cx="247160" cy="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B7BD657-810A-4CDB-9994-6A413A9993AB}"/>
              </a:ext>
            </a:extLst>
          </p:cNvPr>
          <p:cNvSpPr/>
          <p:nvPr/>
        </p:nvSpPr>
        <p:spPr>
          <a:xfrm>
            <a:off x="3903177" y="1652921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16" descr="http://www.lawrencetransit.org/assets/transit/images/bus-stop-sign.png">
            <a:extLst>
              <a:ext uri="{FF2B5EF4-FFF2-40B4-BE49-F238E27FC236}">
                <a16:creationId xmlns:a16="http://schemas.microsoft.com/office/drawing/2014/main" id="{8FF9FFD4-B828-45FA-BFBD-EC83F4DE1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03" y="2981095"/>
            <a:ext cx="290252" cy="2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888F3EF-5B42-44AE-8C61-1BFCF6E5172D}"/>
              </a:ext>
            </a:extLst>
          </p:cNvPr>
          <p:cNvSpPr txBox="1"/>
          <p:nvPr/>
        </p:nvSpPr>
        <p:spPr>
          <a:xfrm>
            <a:off x="3697031" y="2849049"/>
            <a:ext cx="50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  <a:endParaRPr lang="en-IN" sz="14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372ED7-7A83-4E7D-8A6B-E84E36040446}"/>
              </a:ext>
            </a:extLst>
          </p:cNvPr>
          <p:cNvCxnSpPr/>
          <p:nvPr/>
        </p:nvCxnSpPr>
        <p:spPr>
          <a:xfrm flipH="1">
            <a:off x="3683443" y="2578294"/>
            <a:ext cx="77106" cy="3003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0" descr="http://cdn.mysitemyway.com/etc-mysitemyway/icons/legacy-previews/icons-256/glossy-black-icons-signs/092126-glossy-black-icon-signs-z-roadsign56.png">
            <a:extLst>
              <a:ext uri="{FF2B5EF4-FFF2-40B4-BE49-F238E27FC236}">
                <a16:creationId xmlns:a16="http://schemas.microsoft.com/office/drawing/2014/main" id="{D97C2B65-2238-454E-88F1-E415C5BC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8" y="4040215"/>
            <a:ext cx="388051" cy="3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869B289-D8D7-4540-84F8-85705C410F10}"/>
              </a:ext>
            </a:extLst>
          </p:cNvPr>
          <p:cNvSpPr/>
          <p:nvPr/>
        </p:nvSpPr>
        <p:spPr>
          <a:xfrm>
            <a:off x="3054146" y="4130283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9A8B77-B394-4A82-AAAD-6AE283957D59}"/>
              </a:ext>
            </a:extLst>
          </p:cNvPr>
          <p:cNvSpPr/>
          <p:nvPr/>
        </p:nvSpPr>
        <p:spPr>
          <a:xfrm>
            <a:off x="4315961" y="4285706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4E0E0-4B93-4BE8-B836-1ADCEE0A868F}"/>
              </a:ext>
            </a:extLst>
          </p:cNvPr>
          <p:cNvSpPr txBox="1"/>
          <p:nvPr/>
        </p:nvSpPr>
        <p:spPr>
          <a:xfrm>
            <a:off x="4343397" y="4114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01D1E67-6081-4A08-8DEA-C247F15322E4}"/>
              </a:ext>
            </a:extLst>
          </p:cNvPr>
          <p:cNvSpPr/>
          <p:nvPr/>
        </p:nvSpPr>
        <p:spPr>
          <a:xfrm rot="7773489">
            <a:off x="4070862" y="811434"/>
            <a:ext cx="463743" cy="12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35D04-E19E-4EA7-8704-ABE18C3E0D36}"/>
              </a:ext>
            </a:extLst>
          </p:cNvPr>
          <p:cNvSpPr txBox="1"/>
          <p:nvPr/>
        </p:nvSpPr>
        <p:spPr>
          <a:xfrm>
            <a:off x="5181651" y="481181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Destination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BC542F4-ADD4-46B7-B594-3919F824A5AD}"/>
              </a:ext>
            </a:extLst>
          </p:cNvPr>
          <p:cNvSpPr/>
          <p:nvPr/>
        </p:nvSpPr>
        <p:spPr>
          <a:xfrm rot="7773489" flipH="1">
            <a:off x="5591555" y="4588144"/>
            <a:ext cx="529202" cy="113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5DC276-DAAC-4CB1-9C4D-07D23783F67C}"/>
              </a:ext>
            </a:extLst>
          </p:cNvPr>
          <p:cNvSpPr txBox="1"/>
          <p:nvPr/>
        </p:nvSpPr>
        <p:spPr>
          <a:xfrm>
            <a:off x="5979136" y="586593"/>
            <a:ext cx="22589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Comfort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Probability of sitting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Congestion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DBEB8-2C6C-4E9A-9074-73D725D95B69}"/>
              </a:ext>
            </a:extLst>
          </p:cNvPr>
          <p:cNvSpPr txBox="1"/>
          <p:nvPr/>
        </p:nvSpPr>
        <p:spPr>
          <a:xfrm rot="20832535">
            <a:off x="1674946" y="2839769"/>
            <a:ext cx="573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Recommend the best Route!</a:t>
            </a:r>
          </a:p>
        </p:txBody>
      </p:sp>
    </p:spTree>
    <p:extLst>
      <p:ext uri="{BB962C8B-B14F-4D97-AF65-F5344CB8AC3E}">
        <p14:creationId xmlns:p14="http://schemas.microsoft.com/office/powerpoint/2010/main" val="244449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A389-746A-4972-8C04-AF2BC87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best route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2F3E7A-9967-4123-9DB9-D1C8A3D55392}"/>
              </a:ext>
            </a:extLst>
          </p:cNvPr>
          <p:cNvGrpSpPr/>
          <p:nvPr/>
        </p:nvGrpSpPr>
        <p:grpSpPr>
          <a:xfrm>
            <a:off x="417613" y="1229450"/>
            <a:ext cx="3996432" cy="3738186"/>
            <a:chOff x="5744934" y="1972758"/>
            <a:chExt cx="3306741" cy="324426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C272A7-B9EB-4306-9660-F640B95C8A87}"/>
                </a:ext>
              </a:extLst>
            </p:cNvPr>
            <p:cNvSpPr/>
            <p:nvPr/>
          </p:nvSpPr>
          <p:spPr>
            <a:xfrm>
              <a:off x="5744934" y="4070835"/>
              <a:ext cx="408214" cy="408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S3</a:t>
              </a:r>
              <a:endParaRPr lang="en-GB" sz="105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08B7831-F110-4FB8-B86E-339CEC1CDEE5}"/>
                </a:ext>
              </a:extLst>
            </p:cNvPr>
            <p:cNvSpPr/>
            <p:nvPr/>
          </p:nvSpPr>
          <p:spPr>
            <a:xfrm>
              <a:off x="6290670" y="4648506"/>
              <a:ext cx="408214" cy="3805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S4</a:t>
              </a:r>
              <a:endParaRPr lang="en-GB" sz="105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85C480-FC92-4D0F-949A-AFD9B84CB1F3}"/>
                </a:ext>
              </a:extLst>
            </p:cNvPr>
            <p:cNvSpPr/>
            <p:nvPr/>
          </p:nvSpPr>
          <p:spPr>
            <a:xfrm>
              <a:off x="7539271" y="4793454"/>
              <a:ext cx="408214" cy="3805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S5</a:t>
              </a:r>
              <a:endParaRPr lang="en-GB" sz="105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DCCA3C-A754-4264-AD15-167548052B7B}"/>
                </a:ext>
              </a:extLst>
            </p:cNvPr>
            <p:cNvSpPr/>
            <p:nvPr/>
          </p:nvSpPr>
          <p:spPr>
            <a:xfrm>
              <a:off x="8643461" y="4836516"/>
              <a:ext cx="408214" cy="3805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S6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666B33-2972-4056-AADA-2533A314DC59}"/>
                </a:ext>
              </a:extLst>
            </p:cNvPr>
            <p:cNvSpPr/>
            <p:nvPr/>
          </p:nvSpPr>
          <p:spPr>
            <a:xfrm>
              <a:off x="7131057" y="3656774"/>
              <a:ext cx="408214" cy="3805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S7</a:t>
              </a:r>
              <a:endParaRPr lang="en-GB" sz="105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A4EDC4-ABB6-491E-8B9F-344FDE7F4C83}"/>
                </a:ext>
              </a:extLst>
            </p:cNvPr>
            <p:cNvSpPr/>
            <p:nvPr/>
          </p:nvSpPr>
          <p:spPr>
            <a:xfrm>
              <a:off x="6342511" y="2816548"/>
              <a:ext cx="417517" cy="408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518371-51C2-470D-9FEA-451DA6B01CAD}"/>
                </a:ext>
              </a:extLst>
            </p:cNvPr>
            <p:cNvSpPr/>
            <p:nvPr/>
          </p:nvSpPr>
          <p:spPr>
            <a:xfrm>
              <a:off x="7018915" y="1972758"/>
              <a:ext cx="417517" cy="408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S1</a:t>
              </a:r>
              <a:endParaRPr lang="en-GB" sz="10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0D98EEA-60AE-4CC1-8DDA-2DEDAC8ECE8B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6698884" y="2321123"/>
              <a:ext cx="381175" cy="55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23A768-E6B8-45C8-BFF2-E1C42F77CFEF}"/>
                </a:ext>
              </a:extLst>
            </p:cNvPr>
            <p:cNvCxnSpPr>
              <a:cxnSpLocks/>
              <a:stCxn id="34" idx="3"/>
              <a:endCxn id="29" idx="0"/>
            </p:cNvCxnSpPr>
            <p:nvPr/>
          </p:nvCxnSpPr>
          <p:spPr>
            <a:xfrm flipH="1">
              <a:off x="5949041" y="3164913"/>
              <a:ext cx="454614" cy="90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9C409DC-0752-464F-9489-63FC7E05EA3A}"/>
                </a:ext>
              </a:extLst>
            </p:cNvPr>
            <p:cNvCxnSpPr>
              <a:cxnSpLocks/>
              <a:stCxn id="29" idx="4"/>
              <a:endCxn id="30" idx="2"/>
            </p:cNvCxnSpPr>
            <p:nvPr/>
          </p:nvCxnSpPr>
          <p:spPr>
            <a:xfrm>
              <a:off x="5949041" y="4478971"/>
              <a:ext cx="341629" cy="3597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BF6C0C-61E9-4500-84CA-CD525644F485}"/>
                </a:ext>
              </a:extLst>
            </p:cNvPr>
            <p:cNvCxnSpPr>
              <a:cxnSpLocks/>
              <a:stCxn id="30" idx="5"/>
              <a:endCxn id="31" idx="2"/>
            </p:cNvCxnSpPr>
            <p:nvPr/>
          </p:nvCxnSpPr>
          <p:spPr>
            <a:xfrm>
              <a:off x="6639103" y="4973290"/>
              <a:ext cx="900168" cy="10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C659AA7-2396-41BB-B6FC-55B97C30F953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7947485" y="4983708"/>
              <a:ext cx="695976" cy="4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0059E2-47C4-4E8A-AE29-BF7456E13E31}"/>
              </a:ext>
            </a:extLst>
          </p:cNvPr>
          <p:cNvCxnSpPr>
            <a:cxnSpLocks/>
            <a:stCxn id="35" idx="4"/>
            <a:endCxn id="33" idx="0"/>
          </p:cNvCxnSpPr>
          <p:nvPr/>
        </p:nvCxnSpPr>
        <p:spPr>
          <a:xfrm>
            <a:off x="2209610" y="1699722"/>
            <a:ext cx="129909" cy="14701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3445907-9CC8-4F14-8E0D-89EB5C9648F9}"/>
              </a:ext>
            </a:extLst>
          </p:cNvPr>
          <p:cNvCxnSpPr>
            <a:cxnSpLocks/>
            <a:stCxn id="33" idx="3"/>
            <a:endCxn id="30" idx="7"/>
          </p:cNvCxnSpPr>
          <p:nvPr/>
        </p:nvCxnSpPr>
        <p:spPr>
          <a:xfrm flipH="1">
            <a:off x="1498280" y="3544077"/>
            <a:ext cx="666811" cy="8326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A41FF8-9D28-4437-8394-E6F8E24350C0}"/>
              </a:ext>
            </a:extLst>
          </p:cNvPr>
          <p:cNvSpPr txBox="1"/>
          <p:nvPr/>
        </p:nvSpPr>
        <p:spPr>
          <a:xfrm>
            <a:off x="1367306" y="147778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  <a:p>
            <a:r>
              <a:rPr lang="en-US" dirty="0"/>
              <a:t>0.5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5268F0-48CB-4D1D-BD89-61D037A8312E}"/>
              </a:ext>
            </a:extLst>
          </p:cNvPr>
          <p:cNvSpPr txBox="1"/>
          <p:nvPr/>
        </p:nvSpPr>
        <p:spPr>
          <a:xfrm>
            <a:off x="583876" y="25968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  <a:p>
            <a:r>
              <a:rPr lang="en-US" dirty="0"/>
              <a:t>0.6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8098DC-F0F4-40C8-9F93-89E585562464}"/>
              </a:ext>
            </a:extLst>
          </p:cNvPr>
          <p:cNvSpPr txBox="1"/>
          <p:nvPr/>
        </p:nvSpPr>
        <p:spPr>
          <a:xfrm>
            <a:off x="404099" y="413318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  <a:p>
            <a:r>
              <a:rPr lang="en-US" dirty="0"/>
              <a:t>0.5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E25B7D-2DE1-4CD8-904F-081522645830}"/>
              </a:ext>
            </a:extLst>
          </p:cNvPr>
          <p:cNvSpPr txBox="1"/>
          <p:nvPr/>
        </p:nvSpPr>
        <p:spPr>
          <a:xfrm>
            <a:off x="1747526" y="465640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  <a:p>
            <a:r>
              <a:rPr lang="en-US" dirty="0"/>
              <a:t>0.6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E3FA2F-3CA9-4559-907D-77EF7D746F38}"/>
              </a:ext>
            </a:extLst>
          </p:cNvPr>
          <p:cNvSpPr txBox="1"/>
          <p:nvPr/>
        </p:nvSpPr>
        <p:spPr>
          <a:xfrm>
            <a:off x="3283125" y="47249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  <a:p>
            <a:r>
              <a:rPr lang="en-US" dirty="0"/>
              <a:t>0.4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E42C81-D06A-4123-8B2B-1D6BC246BB58}"/>
              </a:ext>
            </a:extLst>
          </p:cNvPr>
          <p:cNvSpPr txBox="1"/>
          <p:nvPr/>
        </p:nvSpPr>
        <p:spPr>
          <a:xfrm>
            <a:off x="1873699" y="229749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  <a:p>
            <a:r>
              <a:rPr lang="en-US" dirty="0"/>
              <a:t>0.4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8FF5AB-9200-4008-93E1-17AF270ACD5F}"/>
              </a:ext>
            </a:extLst>
          </p:cNvPr>
          <p:cNvSpPr txBox="1"/>
          <p:nvPr/>
        </p:nvSpPr>
        <p:spPr>
          <a:xfrm>
            <a:off x="1474239" y="343274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  <a:p>
            <a:r>
              <a:rPr lang="en-US" dirty="0"/>
              <a:t>0.5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D9C236-834C-4F44-A92F-58649D5F7E2B}"/>
              </a:ext>
            </a:extLst>
          </p:cNvPr>
          <p:cNvGrpSpPr/>
          <p:nvPr/>
        </p:nvGrpSpPr>
        <p:grpSpPr>
          <a:xfrm>
            <a:off x="4765456" y="1158146"/>
            <a:ext cx="3996432" cy="3738186"/>
            <a:chOff x="5744934" y="1972758"/>
            <a:chExt cx="3306741" cy="324426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3DA41B7-4D26-4025-BDBC-8A0881CBF457}"/>
                </a:ext>
              </a:extLst>
            </p:cNvPr>
            <p:cNvSpPr/>
            <p:nvPr/>
          </p:nvSpPr>
          <p:spPr>
            <a:xfrm>
              <a:off x="5744934" y="4070835"/>
              <a:ext cx="408214" cy="408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S3</a:t>
              </a:r>
              <a:endParaRPr lang="en-GB" sz="105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753DB06-6ACF-4B23-91D2-4628BBF3EC92}"/>
                </a:ext>
              </a:extLst>
            </p:cNvPr>
            <p:cNvSpPr/>
            <p:nvPr/>
          </p:nvSpPr>
          <p:spPr>
            <a:xfrm>
              <a:off x="6290670" y="4648506"/>
              <a:ext cx="408214" cy="3805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S4</a:t>
              </a:r>
              <a:endParaRPr lang="en-GB" sz="105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3D14705-3F88-4BF3-BBCF-858FE7AED5CF}"/>
                </a:ext>
              </a:extLst>
            </p:cNvPr>
            <p:cNvSpPr/>
            <p:nvPr/>
          </p:nvSpPr>
          <p:spPr>
            <a:xfrm>
              <a:off x="7539271" y="4793454"/>
              <a:ext cx="408214" cy="3805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S5</a:t>
              </a:r>
              <a:endParaRPr lang="en-GB" sz="105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081A70-02CE-4CAC-9166-ABEF39F67037}"/>
                </a:ext>
              </a:extLst>
            </p:cNvPr>
            <p:cNvSpPr/>
            <p:nvPr/>
          </p:nvSpPr>
          <p:spPr>
            <a:xfrm>
              <a:off x="8643461" y="4836516"/>
              <a:ext cx="408214" cy="3805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S6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22440CD-859B-4404-ADC7-1D13D0F27162}"/>
                </a:ext>
              </a:extLst>
            </p:cNvPr>
            <p:cNvSpPr/>
            <p:nvPr/>
          </p:nvSpPr>
          <p:spPr>
            <a:xfrm>
              <a:off x="7131057" y="3656774"/>
              <a:ext cx="408214" cy="3805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S7</a:t>
              </a:r>
              <a:endParaRPr lang="en-GB" sz="105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0FDF3B0-2F80-4CFE-BAC6-C63127F5D488}"/>
                </a:ext>
              </a:extLst>
            </p:cNvPr>
            <p:cNvSpPr/>
            <p:nvPr/>
          </p:nvSpPr>
          <p:spPr>
            <a:xfrm>
              <a:off x="6342511" y="2816548"/>
              <a:ext cx="417517" cy="408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S2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DF9DA30-4A81-4A9B-A5F3-CA665A2A6DF1}"/>
                </a:ext>
              </a:extLst>
            </p:cNvPr>
            <p:cNvSpPr/>
            <p:nvPr/>
          </p:nvSpPr>
          <p:spPr>
            <a:xfrm>
              <a:off x="7018915" y="1972758"/>
              <a:ext cx="417517" cy="408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S1</a:t>
              </a:r>
              <a:endParaRPr lang="en-GB" sz="1000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19FBAF6-2C29-48C6-85EC-1081DD2FEDFE}"/>
                </a:ext>
              </a:extLst>
            </p:cNvPr>
            <p:cNvCxnSpPr>
              <a:cxnSpLocks/>
              <a:stCxn id="94" idx="3"/>
              <a:endCxn id="93" idx="7"/>
            </p:cNvCxnSpPr>
            <p:nvPr/>
          </p:nvCxnSpPr>
          <p:spPr>
            <a:xfrm flipH="1">
              <a:off x="6698884" y="2321123"/>
              <a:ext cx="381175" cy="55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A0F0D39-FEE8-4E61-AAC6-FEDD87AF4CCD}"/>
                </a:ext>
              </a:extLst>
            </p:cNvPr>
            <p:cNvCxnSpPr>
              <a:cxnSpLocks/>
              <a:stCxn id="93" idx="3"/>
              <a:endCxn id="88" idx="0"/>
            </p:cNvCxnSpPr>
            <p:nvPr/>
          </p:nvCxnSpPr>
          <p:spPr>
            <a:xfrm flipH="1">
              <a:off x="5949041" y="3164913"/>
              <a:ext cx="454614" cy="90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2DA701-D485-41C7-82CA-0BC169EC5A57}"/>
                </a:ext>
              </a:extLst>
            </p:cNvPr>
            <p:cNvCxnSpPr>
              <a:cxnSpLocks/>
              <a:stCxn id="88" idx="4"/>
              <a:endCxn id="89" idx="2"/>
            </p:cNvCxnSpPr>
            <p:nvPr/>
          </p:nvCxnSpPr>
          <p:spPr>
            <a:xfrm>
              <a:off x="5949041" y="4478971"/>
              <a:ext cx="341629" cy="3597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73CF2C4-C6E8-4851-901C-0686DAC35D0D}"/>
                </a:ext>
              </a:extLst>
            </p:cNvPr>
            <p:cNvCxnSpPr>
              <a:cxnSpLocks/>
              <a:stCxn id="89" idx="5"/>
              <a:endCxn id="90" idx="2"/>
            </p:cNvCxnSpPr>
            <p:nvPr/>
          </p:nvCxnSpPr>
          <p:spPr>
            <a:xfrm>
              <a:off x="6639103" y="4973290"/>
              <a:ext cx="900168" cy="10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9C7673B-B27E-422B-A7FB-27B494FC4D68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7947485" y="4983708"/>
              <a:ext cx="695976" cy="4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51AE434-C6BC-46A7-AE90-1154401A6C66}"/>
              </a:ext>
            </a:extLst>
          </p:cNvPr>
          <p:cNvCxnSpPr>
            <a:cxnSpLocks/>
            <a:stCxn id="94" idx="4"/>
            <a:endCxn id="92" idx="0"/>
          </p:cNvCxnSpPr>
          <p:nvPr/>
        </p:nvCxnSpPr>
        <p:spPr>
          <a:xfrm>
            <a:off x="6557453" y="1628418"/>
            <a:ext cx="129910" cy="14701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E4F749F-BF6A-4637-861C-839CBB156227}"/>
              </a:ext>
            </a:extLst>
          </p:cNvPr>
          <p:cNvCxnSpPr>
            <a:cxnSpLocks/>
            <a:stCxn id="92" idx="3"/>
            <a:endCxn id="89" idx="7"/>
          </p:cNvCxnSpPr>
          <p:nvPr/>
        </p:nvCxnSpPr>
        <p:spPr>
          <a:xfrm flipH="1">
            <a:off x="5846123" y="3472773"/>
            <a:ext cx="666811" cy="8326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32C38B-9EB8-455A-8DC6-109871FA2485}"/>
              </a:ext>
            </a:extLst>
          </p:cNvPr>
          <p:cNvSpPr txBox="1"/>
          <p:nvPr/>
        </p:nvSpPr>
        <p:spPr>
          <a:xfrm>
            <a:off x="5715579" y="140647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2E253E-1F63-4141-B34C-241D46C162C0}"/>
              </a:ext>
            </a:extLst>
          </p:cNvPr>
          <p:cNvSpPr txBox="1"/>
          <p:nvPr/>
        </p:nvSpPr>
        <p:spPr>
          <a:xfrm>
            <a:off x="4850494" y="257789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131C86D-BC28-476B-AD63-7BFD33ED05FF}"/>
              </a:ext>
            </a:extLst>
          </p:cNvPr>
          <p:cNvSpPr txBox="1"/>
          <p:nvPr/>
        </p:nvSpPr>
        <p:spPr>
          <a:xfrm>
            <a:off x="4765456" y="41501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5731064-E35F-4D91-B6AC-579DA7BF4C60}"/>
              </a:ext>
            </a:extLst>
          </p:cNvPr>
          <p:cNvSpPr txBox="1"/>
          <p:nvPr/>
        </p:nvSpPr>
        <p:spPr>
          <a:xfrm>
            <a:off x="6112640" y="469282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D8460A-9188-4E53-AD45-934C0562C032}"/>
              </a:ext>
            </a:extLst>
          </p:cNvPr>
          <p:cNvSpPr txBox="1"/>
          <p:nvPr/>
        </p:nvSpPr>
        <p:spPr>
          <a:xfrm>
            <a:off x="7544598" y="46202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14CBD8-E338-45F4-9F7E-3E1501CA7FCD}"/>
              </a:ext>
            </a:extLst>
          </p:cNvPr>
          <p:cNvSpPr txBox="1"/>
          <p:nvPr/>
        </p:nvSpPr>
        <p:spPr>
          <a:xfrm>
            <a:off x="6728227" y="218370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4D660B-EAB9-47DF-B57F-31D59A75572E}"/>
              </a:ext>
            </a:extLst>
          </p:cNvPr>
          <p:cNvSpPr txBox="1"/>
          <p:nvPr/>
        </p:nvSpPr>
        <p:spPr>
          <a:xfrm>
            <a:off x="6189276" y="372513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6C68102-4C41-4691-9F54-52440F11D2F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1570530" y="4531784"/>
            <a:ext cx="1087917" cy="1200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149706E-58CC-4BB1-BBDB-4F15173B6B72}"/>
              </a:ext>
            </a:extLst>
          </p:cNvPr>
          <p:cNvSpPr txBox="1"/>
          <p:nvPr/>
        </p:nvSpPr>
        <p:spPr>
          <a:xfrm>
            <a:off x="1992411" y="406168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  <a:p>
            <a:r>
              <a:rPr lang="en-US" dirty="0"/>
              <a:t>0.5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415CE1-C51D-46FD-A677-0AC558845BAA}"/>
              </a:ext>
            </a:extLst>
          </p:cNvPr>
          <p:cNvCxnSpPr>
            <a:cxnSpLocks/>
            <a:stCxn id="31" idx="7"/>
            <a:endCxn id="32" idx="1"/>
          </p:cNvCxnSpPr>
          <p:nvPr/>
        </p:nvCxnSpPr>
        <p:spPr>
          <a:xfrm>
            <a:off x="3007303" y="4543788"/>
            <a:ext cx="985636" cy="496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7836CA7-6B5A-4A34-B354-517E2BCFA0D8}"/>
              </a:ext>
            </a:extLst>
          </p:cNvPr>
          <p:cNvSpPr txBox="1"/>
          <p:nvPr/>
        </p:nvSpPr>
        <p:spPr>
          <a:xfrm>
            <a:off x="3354897" y="4050955"/>
            <a:ext cx="4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  <a:p>
            <a:r>
              <a:rPr lang="en-US" dirty="0"/>
              <a:t>0.5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FFC04BD-56A6-445D-89F5-BBCB1AC6D9D1}"/>
              </a:ext>
            </a:extLst>
          </p:cNvPr>
          <p:cNvCxnSpPr>
            <a:cxnSpLocks/>
            <a:stCxn id="89" idx="6"/>
            <a:endCxn id="90" idx="1"/>
          </p:cNvCxnSpPr>
          <p:nvPr/>
        </p:nvCxnSpPr>
        <p:spPr>
          <a:xfrm>
            <a:off x="5918373" y="4460480"/>
            <a:ext cx="1087917" cy="1200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8A09316-3344-4CE8-B504-F7877279E16D}"/>
              </a:ext>
            </a:extLst>
          </p:cNvPr>
          <p:cNvCxnSpPr>
            <a:cxnSpLocks/>
            <a:stCxn id="90" idx="7"/>
            <a:endCxn id="91" idx="1"/>
          </p:cNvCxnSpPr>
          <p:nvPr/>
        </p:nvCxnSpPr>
        <p:spPr>
          <a:xfrm>
            <a:off x="7355146" y="4472484"/>
            <a:ext cx="985636" cy="496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BDFBB2D-D3BD-4EEE-8BEB-24D89FF74B16}"/>
              </a:ext>
            </a:extLst>
          </p:cNvPr>
          <p:cNvSpPr txBox="1"/>
          <p:nvPr/>
        </p:nvSpPr>
        <p:spPr>
          <a:xfrm>
            <a:off x="6257257" y="419585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4E938-8B01-49A3-A5E6-5C446F870316}"/>
              </a:ext>
            </a:extLst>
          </p:cNvPr>
          <p:cNvSpPr txBox="1"/>
          <p:nvPr/>
        </p:nvSpPr>
        <p:spPr>
          <a:xfrm>
            <a:off x="7624847" y="418590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3E45990-7A89-477F-BC81-365DCF011A08}"/>
              </a:ext>
            </a:extLst>
          </p:cNvPr>
          <p:cNvCxnSpPr>
            <a:cxnSpLocks/>
          </p:cNvCxnSpPr>
          <p:nvPr/>
        </p:nvCxnSpPr>
        <p:spPr>
          <a:xfrm>
            <a:off x="7180718" y="1691503"/>
            <a:ext cx="92877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E6BC3E7-9104-4161-B1F2-09C398361CE3}"/>
              </a:ext>
            </a:extLst>
          </p:cNvPr>
          <p:cNvSpPr txBox="1"/>
          <p:nvPr/>
        </p:nvSpPr>
        <p:spPr>
          <a:xfrm>
            <a:off x="8328756" y="1537614"/>
            <a:ext cx="43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6.3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1C0A688-0DC1-4C31-92A8-A73BF97E6F06}"/>
              </a:ext>
            </a:extLst>
          </p:cNvPr>
          <p:cNvCxnSpPr>
            <a:cxnSpLocks/>
          </p:cNvCxnSpPr>
          <p:nvPr/>
        </p:nvCxnSpPr>
        <p:spPr>
          <a:xfrm>
            <a:off x="7180719" y="1979705"/>
            <a:ext cx="928778" cy="11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ED5A5C4-8724-4F97-8630-E7CDE8CA2C46}"/>
              </a:ext>
            </a:extLst>
          </p:cNvPr>
          <p:cNvSpPr txBox="1"/>
          <p:nvPr/>
        </p:nvSpPr>
        <p:spPr>
          <a:xfrm>
            <a:off x="8328756" y="1845391"/>
            <a:ext cx="43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6B0D2E1-E3CD-4E3E-92D9-5958EAA26D8F}"/>
              </a:ext>
            </a:extLst>
          </p:cNvPr>
          <p:cNvSpPr/>
          <p:nvPr/>
        </p:nvSpPr>
        <p:spPr>
          <a:xfrm>
            <a:off x="6944793" y="1809951"/>
            <a:ext cx="1986556" cy="401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-171382" y="540657"/>
            <a:ext cx="43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Major Challenge</a:t>
            </a:r>
            <a:endParaRPr dirty="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68" y="1208988"/>
            <a:ext cx="6203101" cy="210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05549" y="3267616"/>
            <a:ext cx="7167120" cy="1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Such systems, e.g. FAVOUR</a:t>
            </a:r>
            <a:r>
              <a:rPr lang="en-GB" baseline="30000" dirty="0"/>
              <a:t>[1] </a:t>
            </a:r>
            <a:r>
              <a:rPr lang="en-GB" dirty="0"/>
              <a:t>and </a:t>
            </a:r>
            <a:r>
              <a:rPr lang="en-GB" dirty="0" err="1"/>
              <a:t>PaRE</a:t>
            </a:r>
            <a:r>
              <a:rPr lang="en-GB" baseline="30000" dirty="0"/>
              <a:t>[2]</a:t>
            </a:r>
            <a:r>
              <a:rPr lang="en-GB" dirty="0"/>
              <a:t>, have very high memory requirement and computation time.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This is not permissible for mobile application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7C8C9-8ADF-4A6E-8A6E-01F3B1192150}"/>
              </a:ext>
            </a:extLst>
          </p:cNvPr>
          <p:cNvSpPr txBox="1"/>
          <p:nvPr/>
        </p:nvSpPr>
        <p:spPr>
          <a:xfrm>
            <a:off x="155944" y="4400221"/>
            <a:ext cx="88321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 Paolo </a:t>
            </a:r>
            <a:r>
              <a:rPr lang="en-US" sz="900" dirty="0" err="1"/>
              <a:t>Campigotto</a:t>
            </a:r>
            <a:r>
              <a:rPr lang="en-US" sz="900" dirty="0"/>
              <a:t>, Christian </a:t>
            </a:r>
            <a:r>
              <a:rPr lang="en-US" sz="900" dirty="0" err="1"/>
              <a:t>Rudloff</a:t>
            </a:r>
            <a:r>
              <a:rPr lang="en-US" sz="900" dirty="0"/>
              <a:t>, Maximilian </a:t>
            </a:r>
            <a:r>
              <a:rPr lang="en-US" sz="900" dirty="0" err="1"/>
              <a:t>Leodolter</a:t>
            </a:r>
            <a:r>
              <a:rPr lang="en-US" sz="900" dirty="0"/>
              <a:t>, and Dietmar Bauer. 2017. Personalized and situation-aware multimodal route recommendations: the FAVOUR algorithm. IEEE Transactions on Intelligent Transportation Systems 18, 1 (2017), 92–102.</a:t>
            </a:r>
          </a:p>
          <a:p>
            <a:endParaRPr lang="en-US" sz="900" dirty="0"/>
          </a:p>
          <a:p>
            <a:r>
              <a:rPr lang="en-US" sz="900" dirty="0"/>
              <a:t>[2] </a:t>
            </a:r>
            <a:r>
              <a:rPr lang="en-US" sz="900" dirty="0" err="1"/>
              <a:t>Yaguang</a:t>
            </a:r>
            <a:r>
              <a:rPr lang="en-US" sz="900" dirty="0"/>
              <a:t> Li, Han </a:t>
            </a:r>
            <a:r>
              <a:rPr lang="en-US" sz="900" dirty="0" err="1"/>
              <a:t>Su</a:t>
            </a:r>
            <a:r>
              <a:rPr lang="en-US" sz="900" dirty="0"/>
              <a:t>, </a:t>
            </a:r>
            <a:r>
              <a:rPr lang="en-US" sz="900" dirty="0" err="1"/>
              <a:t>Ugur</a:t>
            </a:r>
            <a:r>
              <a:rPr lang="en-US" sz="900" dirty="0"/>
              <a:t> </a:t>
            </a:r>
            <a:r>
              <a:rPr lang="en-US" sz="900" dirty="0" err="1"/>
              <a:t>Demiryurek</a:t>
            </a:r>
            <a:r>
              <a:rPr lang="en-US" sz="900" dirty="0"/>
              <a:t>, </a:t>
            </a:r>
            <a:r>
              <a:rPr lang="en-US" sz="900" dirty="0" err="1"/>
              <a:t>Bolong</a:t>
            </a:r>
            <a:r>
              <a:rPr lang="en-US" sz="900" dirty="0"/>
              <a:t> Zheng, </a:t>
            </a:r>
            <a:r>
              <a:rPr lang="en-US" sz="900" dirty="0" err="1"/>
              <a:t>Tieke</a:t>
            </a:r>
            <a:r>
              <a:rPr lang="en-US" sz="900" dirty="0"/>
              <a:t> He, and Cyrus </a:t>
            </a:r>
            <a:r>
              <a:rPr lang="en-US" sz="900" dirty="0" err="1"/>
              <a:t>Shahabi</a:t>
            </a:r>
            <a:r>
              <a:rPr lang="en-US" sz="900" dirty="0"/>
              <a:t>. 2017. </a:t>
            </a:r>
            <a:r>
              <a:rPr lang="en-US" sz="900" dirty="0" err="1"/>
              <a:t>PaRE</a:t>
            </a:r>
            <a:r>
              <a:rPr lang="en-US" sz="900" dirty="0"/>
              <a:t>: A System for Personalized Route Guidance. In Proceedings of the 26th International Conference on World Wide Web. 637–646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Major Challenge</a:t>
            </a:r>
            <a:endParaRPr dirty="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0" y="1309800"/>
            <a:ext cx="4393850" cy="1635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05550" y="3116775"/>
            <a:ext cx="4187700" cy="1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Such systems have very high memory requirement and computation time.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This is not permissible for mobile application</a:t>
            </a:r>
            <a:endParaRPr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705550" y="445025"/>
            <a:ext cx="43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Solution: Using DIOA</a:t>
            </a:r>
            <a:endParaRPr dirty="0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62150"/>
            <a:ext cx="4284375" cy="17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4293250" y="2851150"/>
            <a:ext cx="47028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Utilize </a:t>
            </a:r>
            <a:r>
              <a:rPr lang="en-GB" b="1"/>
              <a:t>Dynamic Input Output Automata (DIOA)</a:t>
            </a:r>
            <a:r>
              <a:rPr lang="en-GB"/>
              <a:t> which prunes and updates the graph dynamically based on the context of a query.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DIOA has a set of </a:t>
            </a:r>
            <a:r>
              <a:rPr lang="en-GB" i="1"/>
              <a:t>internal actions </a:t>
            </a:r>
            <a:r>
              <a:rPr lang="en-GB"/>
              <a:t>which dynamically includes only those nodes and edges of the route graph which are required as per the query.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98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B296-594D-4318-891B-7E334497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DIOA Advantages: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3321-2570-469B-8CF4-A96635E1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407" y="1138297"/>
            <a:ext cx="8520600" cy="3454967"/>
          </a:xfrm>
        </p:spPr>
        <p:txBody>
          <a:bodyPr/>
          <a:lstStyle/>
          <a:p>
            <a:pPr marL="34290" indent="0">
              <a:lnSpc>
                <a:spcPct val="100000"/>
              </a:lnSpc>
              <a:buNone/>
            </a:pPr>
            <a:r>
              <a:rPr lang="en-US" dirty="0"/>
              <a:t>1. State space reduction:</a:t>
            </a:r>
          </a:p>
          <a:p>
            <a:pPr>
              <a:lnSpc>
                <a:spcPct val="100000"/>
              </a:lnSpc>
            </a:pPr>
            <a:r>
              <a:rPr lang="en-US" dirty="0"/>
              <a:t>For any graph based approach the state space would be;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 = </a:t>
            </a:r>
            <a:r>
              <a:rPr lang="en-IN" sz="1800" dirty="0"/>
              <a:t>T * </a:t>
            </a:r>
            <a:r>
              <a:rPr lang="en-IN" sz="1800" baseline="30000" dirty="0"/>
              <a:t>N</a:t>
            </a:r>
            <a:r>
              <a:rPr lang="en-IN" sz="1800" dirty="0"/>
              <a:t>C</a:t>
            </a:r>
            <a:r>
              <a:rPr lang="en-IN" sz="1800" baseline="-25000" dirty="0"/>
              <a:t>2</a:t>
            </a:r>
            <a:r>
              <a:rPr lang="en-IN" sz="1800" dirty="0"/>
              <a:t> * </a:t>
            </a:r>
            <a:r>
              <a:rPr lang="en-IN" sz="1800" baseline="30000" dirty="0" err="1"/>
              <a:t>F</a:t>
            </a:r>
            <a:r>
              <a:rPr lang="en-IN" sz="1800" dirty="0" err="1"/>
              <a:t>C</a:t>
            </a:r>
            <a:r>
              <a:rPr lang="en-IN" sz="1800" baseline="-25000" dirty="0" err="1"/>
              <a:t>f</a:t>
            </a:r>
            <a:r>
              <a:rPr lang="en-IN" sz="1800" baseline="-25000" dirty="0"/>
              <a:t> </a:t>
            </a:r>
            <a:r>
              <a:rPr lang="en-IN" sz="1800" baseline="30000" dirty="0"/>
              <a:t>  </a:t>
            </a:r>
            <a:r>
              <a:rPr lang="en-IN" sz="1800" dirty="0"/>
              <a:t> </a:t>
            </a:r>
          </a:p>
          <a:p>
            <a:pPr marL="1054100" lvl="2" indent="0">
              <a:lnSpc>
                <a:spcPct val="100000"/>
              </a:lnSpc>
              <a:buNone/>
            </a:pPr>
            <a:r>
              <a:rPr lang="en-IN" sz="1800" dirty="0"/>
              <a:t>where, T is no. of time zones, N is number of stops, F is total number of features and f is the features used.</a:t>
            </a:r>
          </a:p>
          <a:p>
            <a:pPr>
              <a:lnSpc>
                <a:spcPct val="100000"/>
              </a:lnSpc>
            </a:pPr>
            <a:r>
              <a:rPr lang="en-US" dirty="0"/>
              <a:t>But for SIOA, the state space would be;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 = 1 * </a:t>
            </a:r>
            <a:r>
              <a:rPr lang="en-US" sz="1800" baseline="30000" dirty="0"/>
              <a:t>N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* f</a:t>
            </a:r>
          </a:p>
        </p:txBody>
      </p:sp>
    </p:spTree>
    <p:extLst>
      <p:ext uri="{BB962C8B-B14F-4D97-AF65-F5344CB8AC3E}">
        <p14:creationId xmlns:p14="http://schemas.microsoft.com/office/powerpoint/2010/main" val="293978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3435662-1B1A-4860-BF3A-EDBA038329A6}"/>
              </a:ext>
            </a:extLst>
          </p:cNvPr>
          <p:cNvSpPr/>
          <p:nvPr/>
        </p:nvSpPr>
        <p:spPr>
          <a:xfrm>
            <a:off x="1933079" y="1760661"/>
            <a:ext cx="476014" cy="36268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C9FCA2-6674-4A16-94BC-2441ADF4BFC7}"/>
              </a:ext>
            </a:extLst>
          </p:cNvPr>
          <p:cNvSpPr/>
          <p:nvPr/>
        </p:nvSpPr>
        <p:spPr>
          <a:xfrm>
            <a:off x="3235570" y="1835394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E5EA59-AB1E-420D-8F0D-D5A5CD37E665}"/>
              </a:ext>
            </a:extLst>
          </p:cNvPr>
          <p:cNvSpPr/>
          <p:nvPr/>
        </p:nvSpPr>
        <p:spPr>
          <a:xfrm>
            <a:off x="4367579" y="1942001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C6D34E-D6DD-4B4C-ABBE-180412A04BD3}"/>
              </a:ext>
            </a:extLst>
          </p:cNvPr>
          <p:cNvSpPr/>
          <p:nvPr/>
        </p:nvSpPr>
        <p:spPr>
          <a:xfrm>
            <a:off x="5853479" y="2390409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C6687D-591E-407C-B8C8-BEB7D3BD5401}"/>
              </a:ext>
            </a:extLst>
          </p:cNvPr>
          <p:cNvSpPr/>
          <p:nvPr/>
        </p:nvSpPr>
        <p:spPr>
          <a:xfrm>
            <a:off x="7389935" y="3088299"/>
            <a:ext cx="485245" cy="40005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4A55BA-5726-4AC7-A2FA-90DADB5AC951}"/>
              </a:ext>
            </a:extLst>
          </p:cNvPr>
          <p:cNvSpPr/>
          <p:nvPr/>
        </p:nvSpPr>
        <p:spPr>
          <a:xfrm>
            <a:off x="2556364" y="2922343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3466A-23BD-4637-AE08-7E80CB77ED93}"/>
              </a:ext>
            </a:extLst>
          </p:cNvPr>
          <p:cNvSpPr/>
          <p:nvPr/>
        </p:nvSpPr>
        <p:spPr>
          <a:xfrm>
            <a:off x="3736731" y="2571750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EBE09F-CE9F-42AE-BC2F-4A039321C95F}"/>
              </a:ext>
            </a:extLst>
          </p:cNvPr>
          <p:cNvSpPr/>
          <p:nvPr/>
        </p:nvSpPr>
        <p:spPr>
          <a:xfrm>
            <a:off x="4178544" y="3450981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7B71FB-4EA3-4F6D-B168-2FC62DC42BF9}"/>
              </a:ext>
            </a:extLst>
          </p:cNvPr>
          <p:cNvSpPr/>
          <p:nvPr/>
        </p:nvSpPr>
        <p:spPr>
          <a:xfrm>
            <a:off x="5375398" y="3469665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22BF-7E45-4549-8321-88A358625083}"/>
              </a:ext>
            </a:extLst>
          </p:cNvPr>
          <p:cNvSpPr/>
          <p:nvPr/>
        </p:nvSpPr>
        <p:spPr>
          <a:xfrm>
            <a:off x="6644787" y="3669689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4DEDB-6FF3-4361-9604-F9A6B8F24F4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409093" y="1942002"/>
            <a:ext cx="826477" cy="74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7974C-4978-4CC1-B379-CF5E10D0E22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29025" y="2048608"/>
            <a:ext cx="738554" cy="74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53DC1C-AF25-4CE6-A20A-50859B02D4A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3112" y="2160709"/>
            <a:ext cx="1180367" cy="411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2238C-351D-4E78-BDC2-8148C65995D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27152" y="2678355"/>
            <a:ext cx="1233845" cy="468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4244B4-1EC2-44FA-AF35-BB99F15D49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12365" y="2123342"/>
            <a:ext cx="403873" cy="85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3F523F-C93D-4F9A-BB9A-EE4ADDB74480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972637" y="2881319"/>
            <a:ext cx="823967" cy="2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16188B-1323-41C0-B9D1-12B8DFAF8398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098575" y="2251570"/>
            <a:ext cx="328877" cy="423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AFF8F-06CC-43C2-9B62-ED560CE8339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910254" y="3232272"/>
            <a:ext cx="1268290" cy="40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F479C9-AF1A-497F-916A-5BE3AC640E6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567627" y="3651006"/>
            <a:ext cx="807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E37AC4-260F-4095-A43A-D79A29B116B1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797954" y="3669689"/>
            <a:ext cx="846833" cy="181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7148B1-623D-4494-AFCD-751BCB80680D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036570" y="3429764"/>
            <a:ext cx="424427" cy="431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6C51262-07DA-4A02-A6BB-24F844068E46}"/>
              </a:ext>
            </a:extLst>
          </p:cNvPr>
          <p:cNvSpPr/>
          <p:nvPr/>
        </p:nvSpPr>
        <p:spPr>
          <a:xfrm>
            <a:off x="2409093" y="533394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6DDB2B-0AB5-4B9D-B1EE-849A4CC15FFA}"/>
              </a:ext>
            </a:extLst>
          </p:cNvPr>
          <p:cNvCxnSpPr>
            <a:cxnSpLocks/>
            <a:stCxn id="41" idx="5"/>
            <a:endCxn id="7" idx="1"/>
          </p:cNvCxnSpPr>
          <p:nvPr/>
        </p:nvCxnSpPr>
        <p:spPr>
          <a:xfrm>
            <a:off x="2758061" y="842964"/>
            <a:ext cx="537381" cy="104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7E1772-C575-41B5-BCBD-CF7DE51D0924}"/>
              </a:ext>
            </a:extLst>
          </p:cNvPr>
          <p:cNvSpPr txBox="1"/>
          <p:nvPr/>
        </p:nvSpPr>
        <p:spPr>
          <a:xfrm>
            <a:off x="3108081" y="1028700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4A4325-F0C3-45FA-ACAD-75D63E502C8C}"/>
              </a:ext>
            </a:extLst>
          </p:cNvPr>
          <p:cNvSpPr txBox="1"/>
          <p:nvPr/>
        </p:nvSpPr>
        <p:spPr>
          <a:xfrm>
            <a:off x="3736731" y="1797980"/>
            <a:ext cx="543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B1, B4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A9987B-7A9A-4254-AD5C-AFF3256BE427}"/>
              </a:ext>
            </a:extLst>
          </p:cNvPr>
          <p:cNvSpPr txBox="1"/>
          <p:nvPr/>
        </p:nvSpPr>
        <p:spPr>
          <a:xfrm>
            <a:off x="5156385" y="2123342"/>
            <a:ext cx="755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B1, B4, B2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8C769C-B9FF-44A3-BF59-B301FF013DE4}"/>
              </a:ext>
            </a:extLst>
          </p:cNvPr>
          <p:cNvSpPr txBox="1"/>
          <p:nvPr/>
        </p:nvSpPr>
        <p:spPr>
          <a:xfrm>
            <a:off x="6764452" y="2649215"/>
            <a:ext cx="755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B1, B4, B2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646738-8489-42B4-9A47-57F047F9BD64}"/>
              </a:ext>
            </a:extLst>
          </p:cNvPr>
          <p:cNvSpPr txBox="1"/>
          <p:nvPr/>
        </p:nvSpPr>
        <p:spPr>
          <a:xfrm>
            <a:off x="2552411" y="1713165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E584F-7BA2-40C9-9148-F3F62B354139}"/>
              </a:ext>
            </a:extLst>
          </p:cNvPr>
          <p:cNvSpPr txBox="1"/>
          <p:nvPr/>
        </p:nvSpPr>
        <p:spPr>
          <a:xfrm>
            <a:off x="1938022" y="2472271"/>
            <a:ext cx="543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B2, B3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B0AEB0-E742-49EE-B0D3-D60D425C3D59}"/>
              </a:ext>
            </a:extLst>
          </p:cNvPr>
          <p:cNvSpPr txBox="1"/>
          <p:nvPr/>
        </p:nvSpPr>
        <p:spPr>
          <a:xfrm>
            <a:off x="3026752" y="2784752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C9F461-0EB9-4C55-A909-7A66CBD2DCA8}"/>
              </a:ext>
            </a:extLst>
          </p:cNvPr>
          <p:cNvSpPr txBox="1"/>
          <p:nvPr/>
        </p:nvSpPr>
        <p:spPr>
          <a:xfrm>
            <a:off x="3996757" y="2299706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EED592-35B5-463F-8764-B0CE77AF18B0}"/>
              </a:ext>
            </a:extLst>
          </p:cNvPr>
          <p:cNvSpPr txBox="1"/>
          <p:nvPr/>
        </p:nvSpPr>
        <p:spPr>
          <a:xfrm>
            <a:off x="3249043" y="3443256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F7B804-73E2-4A73-BB43-6AD0958EA8B7}"/>
              </a:ext>
            </a:extLst>
          </p:cNvPr>
          <p:cNvSpPr txBox="1"/>
          <p:nvPr/>
        </p:nvSpPr>
        <p:spPr>
          <a:xfrm>
            <a:off x="4765399" y="3679565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D234FE-E5A0-4F33-8656-9836012173AE}"/>
              </a:ext>
            </a:extLst>
          </p:cNvPr>
          <p:cNvSpPr txBox="1"/>
          <p:nvPr/>
        </p:nvSpPr>
        <p:spPr>
          <a:xfrm>
            <a:off x="6013048" y="3760359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6A1D62-CF8B-44C6-A17B-82432B002B91}"/>
              </a:ext>
            </a:extLst>
          </p:cNvPr>
          <p:cNvSpPr txBox="1"/>
          <p:nvPr/>
        </p:nvSpPr>
        <p:spPr>
          <a:xfrm>
            <a:off x="7196999" y="3649862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30BC9D-538A-4142-A4A6-D4E94FC3F32E}"/>
                  </a:ext>
                </a:extLst>
              </p:cNvPr>
              <p:cNvSpPr txBox="1"/>
              <p:nvPr/>
            </p:nvSpPr>
            <p:spPr>
              <a:xfrm>
                <a:off x="5375397" y="613264"/>
                <a:ext cx="2068643" cy="352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FAVOUR</a:t>
                </a:r>
                <a:r>
                  <a:rPr lang="en-US" dirty="0"/>
                  <a:t>: 3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30BC9D-538A-4142-A4A6-D4E94FC3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97" y="613264"/>
                <a:ext cx="2068643" cy="352725"/>
              </a:xfrm>
              <a:prstGeom prst="rect">
                <a:avLst/>
              </a:prstGeom>
              <a:blipFill>
                <a:blip r:embed="rId2"/>
                <a:stretch>
                  <a:fillRect l="-88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69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3435662-1B1A-4860-BF3A-EDBA038329A6}"/>
              </a:ext>
            </a:extLst>
          </p:cNvPr>
          <p:cNvSpPr/>
          <p:nvPr/>
        </p:nvSpPr>
        <p:spPr>
          <a:xfrm>
            <a:off x="1933079" y="1760661"/>
            <a:ext cx="476014" cy="36268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C9FCA2-6674-4A16-94BC-2441ADF4BFC7}"/>
              </a:ext>
            </a:extLst>
          </p:cNvPr>
          <p:cNvSpPr/>
          <p:nvPr/>
        </p:nvSpPr>
        <p:spPr>
          <a:xfrm>
            <a:off x="3235570" y="1835394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E5EA59-AB1E-420D-8F0D-D5A5CD37E665}"/>
              </a:ext>
            </a:extLst>
          </p:cNvPr>
          <p:cNvSpPr/>
          <p:nvPr/>
        </p:nvSpPr>
        <p:spPr>
          <a:xfrm>
            <a:off x="4367579" y="1942001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C6D34E-D6DD-4B4C-ABBE-180412A04BD3}"/>
              </a:ext>
            </a:extLst>
          </p:cNvPr>
          <p:cNvSpPr/>
          <p:nvPr/>
        </p:nvSpPr>
        <p:spPr>
          <a:xfrm>
            <a:off x="5853479" y="2390409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C6687D-591E-407C-B8C8-BEB7D3BD5401}"/>
              </a:ext>
            </a:extLst>
          </p:cNvPr>
          <p:cNvSpPr/>
          <p:nvPr/>
        </p:nvSpPr>
        <p:spPr>
          <a:xfrm>
            <a:off x="7389936" y="3088299"/>
            <a:ext cx="463980" cy="40005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4A55BA-5726-4AC7-A2FA-90DADB5AC951}"/>
              </a:ext>
            </a:extLst>
          </p:cNvPr>
          <p:cNvSpPr/>
          <p:nvPr/>
        </p:nvSpPr>
        <p:spPr>
          <a:xfrm>
            <a:off x="2556364" y="2922343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3466A-23BD-4637-AE08-7E80CB77ED93}"/>
              </a:ext>
            </a:extLst>
          </p:cNvPr>
          <p:cNvSpPr/>
          <p:nvPr/>
        </p:nvSpPr>
        <p:spPr>
          <a:xfrm>
            <a:off x="3736731" y="2571750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EBE09F-CE9F-42AE-BC2F-4A039321C95F}"/>
              </a:ext>
            </a:extLst>
          </p:cNvPr>
          <p:cNvSpPr/>
          <p:nvPr/>
        </p:nvSpPr>
        <p:spPr>
          <a:xfrm>
            <a:off x="4178544" y="3450981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7B71FB-4EA3-4F6D-B168-2FC62DC42BF9}"/>
              </a:ext>
            </a:extLst>
          </p:cNvPr>
          <p:cNvSpPr/>
          <p:nvPr/>
        </p:nvSpPr>
        <p:spPr>
          <a:xfrm>
            <a:off x="5375398" y="3469665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22BF-7E45-4549-8321-88A358625083}"/>
              </a:ext>
            </a:extLst>
          </p:cNvPr>
          <p:cNvSpPr/>
          <p:nvPr/>
        </p:nvSpPr>
        <p:spPr>
          <a:xfrm>
            <a:off x="6644787" y="3669689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4DEDB-6FF3-4361-9604-F9A6B8F24F4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409093" y="1942002"/>
            <a:ext cx="826477" cy="74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7974C-4978-4CC1-B379-CF5E10D0E22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29025" y="2048608"/>
            <a:ext cx="738554" cy="74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53DC1C-AF25-4CE6-A20A-50859B02D4A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3112" y="2160709"/>
            <a:ext cx="1180367" cy="411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2238C-351D-4E78-BDC2-8148C65995D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27152" y="2678355"/>
            <a:ext cx="1230732" cy="468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4244B4-1EC2-44FA-AF35-BB99F15D49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12365" y="2123342"/>
            <a:ext cx="403873" cy="85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3F523F-C93D-4F9A-BB9A-EE4ADDB74480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972637" y="2881319"/>
            <a:ext cx="823967" cy="2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16188B-1323-41C0-B9D1-12B8DFAF8398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098575" y="2251570"/>
            <a:ext cx="328877" cy="423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AFF8F-06CC-43C2-9B62-ED560CE8339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910254" y="3232272"/>
            <a:ext cx="1268290" cy="40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F479C9-AF1A-497F-916A-5BE3AC640E6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567627" y="3651006"/>
            <a:ext cx="807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E37AC4-260F-4095-A43A-D79A29B116B1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797954" y="3669689"/>
            <a:ext cx="846833" cy="181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7148B1-623D-4494-AFCD-751BCB80680D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036570" y="3429764"/>
            <a:ext cx="421314" cy="431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6C51262-07DA-4A02-A6BB-24F844068E46}"/>
              </a:ext>
            </a:extLst>
          </p:cNvPr>
          <p:cNvSpPr/>
          <p:nvPr/>
        </p:nvSpPr>
        <p:spPr>
          <a:xfrm>
            <a:off x="2409093" y="533394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6DDB2B-0AB5-4B9D-B1EE-849A4CC15FFA}"/>
              </a:ext>
            </a:extLst>
          </p:cNvPr>
          <p:cNvCxnSpPr>
            <a:cxnSpLocks/>
            <a:stCxn id="41" idx="5"/>
            <a:endCxn id="7" idx="1"/>
          </p:cNvCxnSpPr>
          <p:nvPr/>
        </p:nvCxnSpPr>
        <p:spPr>
          <a:xfrm>
            <a:off x="2758061" y="842964"/>
            <a:ext cx="537381" cy="104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7E1772-C575-41B5-BCBD-CF7DE51D0924}"/>
              </a:ext>
            </a:extLst>
          </p:cNvPr>
          <p:cNvSpPr txBox="1"/>
          <p:nvPr/>
        </p:nvSpPr>
        <p:spPr>
          <a:xfrm>
            <a:off x="3108081" y="1028700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4A4325-F0C3-45FA-ACAD-75D63E502C8C}"/>
              </a:ext>
            </a:extLst>
          </p:cNvPr>
          <p:cNvSpPr txBox="1"/>
          <p:nvPr/>
        </p:nvSpPr>
        <p:spPr>
          <a:xfrm>
            <a:off x="3736731" y="1797980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B1, B4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A9987B-7A9A-4254-AD5C-AFF3256BE427}"/>
              </a:ext>
            </a:extLst>
          </p:cNvPr>
          <p:cNvSpPr txBox="1"/>
          <p:nvPr/>
        </p:nvSpPr>
        <p:spPr>
          <a:xfrm>
            <a:off x="5156385" y="212334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B1, B4, B2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8C769C-B9FF-44A3-BF59-B301FF013DE4}"/>
              </a:ext>
            </a:extLst>
          </p:cNvPr>
          <p:cNvSpPr txBox="1"/>
          <p:nvPr/>
        </p:nvSpPr>
        <p:spPr>
          <a:xfrm>
            <a:off x="6764452" y="2649215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B1, B4, B2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646738-8489-42B4-9A47-57F047F9BD64}"/>
              </a:ext>
            </a:extLst>
          </p:cNvPr>
          <p:cNvSpPr txBox="1"/>
          <p:nvPr/>
        </p:nvSpPr>
        <p:spPr>
          <a:xfrm>
            <a:off x="2552411" y="1713165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E584F-7BA2-40C9-9148-F3F62B354139}"/>
              </a:ext>
            </a:extLst>
          </p:cNvPr>
          <p:cNvSpPr txBox="1"/>
          <p:nvPr/>
        </p:nvSpPr>
        <p:spPr>
          <a:xfrm>
            <a:off x="1938022" y="2472271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B2, B3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B0AEB0-E742-49EE-B0D3-D60D425C3D59}"/>
              </a:ext>
            </a:extLst>
          </p:cNvPr>
          <p:cNvSpPr txBox="1"/>
          <p:nvPr/>
        </p:nvSpPr>
        <p:spPr>
          <a:xfrm>
            <a:off x="3026752" y="278475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C9F461-0EB9-4C55-A909-7A66CBD2DCA8}"/>
              </a:ext>
            </a:extLst>
          </p:cNvPr>
          <p:cNvSpPr txBox="1"/>
          <p:nvPr/>
        </p:nvSpPr>
        <p:spPr>
          <a:xfrm>
            <a:off x="3996757" y="2299706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EED592-35B5-463F-8764-B0CE77AF18B0}"/>
              </a:ext>
            </a:extLst>
          </p:cNvPr>
          <p:cNvSpPr txBox="1"/>
          <p:nvPr/>
        </p:nvSpPr>
        <p:spPr>
          <a:xfrm>
            <a:off x="3249043" y="3443256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F7B804-73E2-4A73-BB43-6AD0958EA8B7}"/>
              </a:ext>
            </a:extLst>
          </p:cNvPr>
          <p:cNvSpPr txBox="1"/>
          <p:nvPr/>
        </p:nvSpPr>
        <p:spPr>
          <a:xfrm>
            <a:off x="4765399" y="3679565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D234FE-E5A0-4F33-8656-9836012173AE}"/>
              </a:ext>
            </a:extLst>
          </p:cNvPr>
          <p:cNvSpPr txBox="1"/>
          <p:nvPr/>
        </p:nvSpPr>
        <p:spPr>
          <a:xfrm>
            <a:off x="6013048" y="3760359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6A1D62-CF8B-44C6-A17B-82432B002B91}"/>
              </a:ext>
            </a:extLst>
          </p:cNvPr>
          <p:cNvSpPr txBox="1"/>
          <p:nvPr/>
        </p:nvSpPr>
        <p:spPr>
          <a:xfrm>
            <a:off x="7196999" y="364986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30BC9D-538A-4142-A4A6-D4E94FC3F32E}"/>
                  </a:ext>
                </a:extLst>
              </p:cNvPr>
              <p:cNvSpPr txBox="1"/>
              <p:nvPr/>
            </p:nvSpPr>
            <p:spPr>
              <a:xfrm>
                <a:off x="5375397" y="613264"/>
                <a:ext cx="2068643" cy="352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FAVOUR</a:t>
                </a:r>
                <a:r>
                  <a:rPr lang="en-US" dirty="0"/>
                  <a:t>: 3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30BC9D-538A-4142-A4A6-D4E94FC3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97" y="613264"/>
                <a:ext cx="2068643" cy="352725"/>
              </a:xfrm>
              <a:prstGeom prst="rect">
                <a:avLst/>
              </a:prstGeom>
              <a:blipFill>
                <a:blip r:embed="rId2"/>
                <a:stretch>
                  <a:fillRect l="-88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97C00-4B65-4A3D-B330-87942FFD24B2}"/>
                  </a:ext>
                </a:extLst>
              </p:cNvPr>
              <p:cNvSpPr txBox="1"/>
              <p:nvPr/>
            </p:nvSpPr>
            <p:spPr>
              <a:xfrm>
                <a:off x="5389004" y="992161"/>
                <a:ext cx="1666867" cy="352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PaRE</a:t>
                </a:r>
                <a:r>
                  <a:rPr lang="en-US" dirty="0"/>
                  <a:t>: 3 </a:t>
                </a:r>
                <a:r>
                  <a:rPr lang="en-US"/>
                  <a:t>x 10 </a:t>
                </a:r>
                <a:r>
                  <a:rPr lang="en-US" dirty="0"/>
                  <a:t>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97C00-4B65-4A3D-B330-87942FFD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04" y="992161"/>
                <a:ext cx="1666867" cy="352725"/>
              </a:xfrm>
              <a:prstGeom prst="rect">
                <a:avLst/>
              </a:prstGeom>
              <a:blipFill>
                <a:blip r:embed="rId3"/>
                <a:stretch>
                  <a:fillRect l="-1099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53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3435662-1B1A-4860-BF3A-EDBA038329A6}"/>
              </a:ext>
            </a:extLst>
          </p:cNvPr>
          <p:cNvSpPr/>
          <p:nvPr/>
        </p:nvSpPr>
        <p:spPr>
          <a:xfrm>
            <a:off x="1933079" y="1760660"/>
            <a:ext cx="476014" cy="400049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C9FCA2-6674-4A16-94BC-2441ADF4BFC7}"/>
              </a:ext>
            </a:extLst>
          </p:cNvPr>
          <p:cNvSpPr/>
          <p:nvPr/>
        </p:nvSpPr>
        <p:spPr>
          <a:xfrm>
            <a:off x="3235570" y="1835394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E5EA59-AB1E-420D-8F0D-D5A5CD37E665}"/>
              </a:ext>
            </a:extLst>
          </p:cNvPr>
          <p:cNvSpPr/>
          <p:nvPr/>
        </p:nvSpPr>
        <p:spPr>
          <a:xfrm>
            <a:off x="4367579" y="1942001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C6D34E-D6DD-4B4C-ABBE-180412A04BD3}"/>
              </a:ext>
            </a:extLst>
          </p:cNvPr>
          <p:cNvSpPr/>
          <p:nvPr/>
        </p:nvSpPr>
        <p:spPr>
          <a:xfrm>
            <a:off x="5853479" y="2390409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C6687D-591E-407C-B8C8-BEB7D3BD5401}"/>
              </a:ext>
            </a:extLst>
          </p:cNvPr>
          <p:cNvSpPr/>
          <p:nvPr/>
        </p:nvSpPr>
        <p:spPr>
          <a:xfrm>
            <a:off x="7389935" y="3088299"/>
            <a:ext cx="478157" cy="40005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4A55BA-5726-4AC7-A2FA-90DADB5AC951}"/>
              </a:ext>
            </a:extLst>
          </p:cNvPr>
          <p:cNvSpPr/>
          <p:nvPr/>
        </p:nvSpPr>
        <p:spPr>
          <a:xfrm>
            <a:off x="2556364" y="2922343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3466A-23BD-4637-AE08-7E80CB77ED93}"/>
              </a:ext>
            </a:extLst>
          </p:cNvPr>
          <p:cNvSpPr/>
          <p:nvPr/>
        </p:nvSpPr>
        <p:spPr>
          <a:xfrm>
            <a:off x="3736731" y="2571750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EBE09F-CE9F-42AE-BC2F-4A039321C95F}"/>
              </a:ext>
            </a:extLst>
          </p:cNvPr>
          <p:cNvSpPr/>
          <p:nvPr/>
        </p:nvSpPr>
        <p:spPr>
          <a:xfrm>
            <a:off x="4178544" y="3450981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7B71FB-4EA3-4F6D-B168-2FC62DC42BF9}"/>
              </a:ext>
            </a:extLst>
          </p:cNvPr>
          <p:cNvSpPr/>
          <p:nvPr/>
        </p:nvSpPr>
        <p:spPr>
          <a:xfrm>
            <a:off x="5375398" y="3469665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22BF-7E45-4549-8321-88A358625083}"/>
              </a:ext>
            </a:extLst>
          </p:cNvPr>
          <p:cNvSpPr/>
          <p:nvPr/>
        </p:nvSpPr>
        <p:spPr>
          <a:xfrm>
            <a:off x="6644787" y="3669689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4DEDB-6FF3-4361-9604-F9A6B8F24F4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409093" y="1960685"/>
            <a:ext cx="826477" cy="56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7974C-4978-4CC1-B379-CF5E10D0E22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29025" y="2048608"/>
            <a:ext cx="738554" cy="74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53DC1C-AF25-4CE6-A20A-50859B02D4A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3112" y="2160709"/>
            <a:ext cx="1180367" cy="411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2238C-351D-4E78-BDC2-8148C65995D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27152" y="2678355"/>
            <a:ext cx="1232807" cy="468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4244B4-1EC2-44FA-AF35-BB99F15D49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12365" y="2123342"/>
            <a:ext cx="403873" cy="85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3F523F-C93D-4F9A-BB9A-EE4ADDB74480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972637" y="2881319"/>
            <a:ext cx="823967" cy="2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16188B-1323-41C0-B9D1-12B8DFAF8398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098575" y="2251570"/>
            <a:ext cx="328877" cy="423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AFF8F-06CC-43C2-9B62-ED560CE8339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910254" y="3232272"/>
            <a:ext cx="1268290" cy="40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F479C9-AF1A-497F-916A-5BE3AC640E6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567627" y="3651006"/>
            <a:ext cx="8077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E37AC4-260F-4095-A43A-D79A29B116B1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797954" y="3669689"/>
            <a:ext cx="846833" cy="181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7148B1-623D-4494-AFCD-751BCB80680D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036570" y="3429764"/>
            <a:ext cx="423389" cy="431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6C51262-07DA-4A02-A6BB-24F844068E46}"/>
              </a:ext>
            </a:extLst>
          </p:cNvPr>
          <p:cNvSpPr/>
          <p:nvPr/>
        </p:nvSpPr>
        <p:spPr>
          <a:xfrm>
            <a:off x="2409093" y="533394"/>
            <a:ext cx="408842" cy="36268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6DDB2B-0AB5-4B9D-B1EE-849A4CC15FFA}"/>
              </a:ext>
            </a:extLst>
          </p:cNvPr>
          <p:cNvCxnSpPr>
            <a:cxnSpLocks/>
            <a:stCxn id="41" idx="5"/>
            <a:endCxn id="7" idx="1"/>
          </p:cNvCxnSpPr>
          <p:nvPr/>
        </p:nvCxnSpPr>
        <p:spPr>
          <a:xfrm>
            <a:off x="2758061" y="842964"/>
            <a:ext cx="537381" cy="104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7E1772-C575-41B5-BCBD-CF7DE51D0924}"/>
              </a:ext>
            </a:extLst>
          </p:cNvPr>
          <p:cNvSpPr txBox="1"/>
          <p:nvPr/>
        </p:nvSpPr>
        <p:spPr>
          <a:xfrm>
            <a:off x="3108081" y="1028700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4A4325-F0C3-45FA-ACAD-75D63E502C8C}"/>
              </a:ext>
            </a:extLst>
          </p:cNvPr>
          <p:cNvSpPr txBox="1"/>
          <p:nvPr/>
        </p:nvSpPr>
        <p:spPr>
          <a:xfrm>
            <a:off x="3736731" y="1797980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B1, B4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A9987B-7A9A-4254-AD5C-AFF3256BE427}"/>
              </a:ext>
            </a:extLst>
          </p:cNvPr>
          <p:cNvSpPr txBox="1"/>
          <p:nvPr/>
        </p:nvSpPr>
        <p:spPr>
          <a:xfrm>
            <a:off x="5156385" y="212334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B1, B4, B2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8C769C-B9FF-44A3-BF59-B301FF013DE4}"/>
              </a:ext>
            </a:extLst>
          </p:cNvPr>
          <p:cNvSpPr txBox="1"/>
          <p:nvPr/>
        </p:nvSpPr>
        <p:spPr>
          <a:xfrm>
            <a:off x="6764452" y="2649215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B1, B4, B2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646738-8489-42B4-9A47-57F047F9BD64}"/>
              </a:ext>
            </a:extLst>
          </p:cNvPr>
          <p:cNvSpPr txBox="1"/>
          <p:nvPr/>
        </p:nvSpPr>
        <p:spPr>
          <a:xfrm>
            <a:off x="2552411" y="1713165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E584F-7BA2-40C9-9148-F3F62B354139}"/>
              </a:ext>
            </a:extLst>
          </p:cNvPr>
          <p:cNvSpPr txBox="1"/>
          <p:nvPr/>
        </p:nvSpPr>
        <p:spPr>
          <a:xfrm>
            <a:off x="1938022" y="2472271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B2, B3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B0AEB0-E742-49EE-B0D3-D60D425C3D59}"/>
              </a:ext>
            </a:extLst>
          </p:cNvPr>
          <p:cNvSpPr txBox="1"/>
          <p:nvPr/>
        </p:nvSpPr>
        <p:spPr>
          <a:xfrm>
            <a:off x="3026752" y="278475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C9F461-0EB9-4C55-A909-7A66CBD2DCA8}"/>
              </a:ext>
            </a:extLst>
          </p:cNvPr>
          <p:cNvSpPr txBox="1"/>
          <p:nvPr/>
        </p:nvSpPr>
        <p:spPr>
          <a:xfrm>
            <a:off x="3996757" y="2299706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EED592-35B5-463F-8764-B0CE77AF18B0}"/>
              </a:ext>
            </a:extLst>
          </p:cNvPr>
          <p:cNvSpPr txBox="1"/>
          <p:nvPr/>
        </p:nvSpPr>
        <p:spPr>
          <a:xfrm>
            <a:off x="3249043" y="3443256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F7B804-73E2-4A73-BB43-6AD0958EA8B7}"/>
              </a:ext>
            </a:extLst>
          </p:cNvPr>
          <p:cNvSpPr txBox="1"/>
          <p:nvPr/>
        </p:nvSpPr>
        <p:spPr>
          <a:xfrm>
            <a:off x="4765399" y="3679565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D234FE-E5A0-4F33-8656-9836012173AE}"/>
              </a:ext>
            </a:extLst>
          </p:cNvPr>
          <p:cNvSpPr txBox="1"/>
          <p:nvPr/>
        </p:nvSpPr>
        <p:spPr>
          <a:xfrm>
            <a:off x="6013048" y="3760359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6A1D62-CF8B-44C6-A17B-82432B002B91}"/>
              </a:ext>
            </a:extLst>
          </p:cNvPr>
          <p:cNvSpPr txBox="1"/>
          <p:nvPr/>
        </p:nvSpPr>
        <p:spPr>
          <a:xfrm>
            <a:off x="7196999" y="364986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30BC9D-538A-4142-A4A6-D4E94FC3F32E}"/>
                  </a:ext>
                </a:extLst>
              </p:cNvPr>
              <p:cNvSpPr txBox="1"/>
              <p:nvPr/>
            </p:nvSpPr>
            <p:spPr>
              <a:xfrm>
                <a:off x="5375397" y="613264"/>
                <a:ext cx="2068643" cy="352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FAVOUR</a:t>
                </a:r>
                <a:r>
                  <a:rPr lang="en-US" dirty="0"/>
                  <a:t>: 3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30BC9D-538A-4142-A4A6-D4E94FC3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97" y="613264"/>
                <a:ext cx="2068643" cy="352725"/>
              </a:xfrm>
              <a:prstGeom prst="rect">
                <a:avLst/>
              </a:prstGeom>
              <a:blipFill>
                <a:blip r:embed="rId2"/>
                <a:stretch>
                  <a:fillRect l="-88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97C00-4B65-4A3D-B330-87942FFD24B2}"/>
                  </a:ext>
                </a:extLst>
              </p:cNvPr>
              <p:cNvSpPr txBox="1"/>
              <p:nvPr/>
            </p:nvSpPr>
            <p:spPr>
              <a:xfrm>
                <a:off x="5389004" y="992161"/>
                <a:ext cx="1666867" cy="352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PaRE</a:t>
                </a:r>
                <a:r>
                  <a:rPr lang="en-US" dirty="0"/>
                  <a:t>: 3 x 10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97C00-4B65-4A3D-B330-87942FFD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04" y="992161"/>
                <a:ext cx="1666867" cy="352725"/>
              </a:xfrm>
              <a:prstGeom prst="rect">
                <a:avLst/>
              </a:prstGeom>
              <a:blipFill>
                <a:blip r:embed="rId3"/>
                <a:stretch>
                  <a:fillRect l="-1099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82D80F4-BE1A-4FF5-9990-D15FFC9641A8}"/>
              </a:ext>
            </a:extLst>
          </p:cNvPr>
          <p:cNvSpPr txBox="1"/>
          <p:nvPr/>
        </p:nvSpPr>
        <p:spPr>
          <a:xfrm>
            <a:off x="5389004" y="1396087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ComfRide</a:t>
            </a:r>
            <a:r>
              <a:rPr lang="en-US" dirty="0"/>
              <a:t>: 1 x 10 x 5</a:t>
            </a:r>
          </a:p>
        </p:txBody>
      </p:sp>
    </p:spTree>
    <p:extLst>
      <p:ext uri="{BB962C8B-B14F-4D97-AF65-F5344CB8AC3E}">
        <p14:creationId xmlns:p14="http://schemas.microsoft.com/office/powerpoint/2010/main" val="690842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54D36DB8-0CDE-40B9-92FA-94C0F550A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84" t="28004" r="11018" b="34902"/>
          <a:stretch/>
        </p:blipFill>
        <p:spPr>
          <a:xfrm>
            <a:off x="5089647" y="2258526"/>
            <a:ext cx="2832222" cy="2187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30BC9D-538A-4142-A4A6-D4E94FC3F32E}"/>
                  </a:ext>
                </a:extLst>
              </p:cNvPr>
              <p:cNvSpPr txBox="1"/>
              <p:nvPr/>
            </p:nvSpPr>
            <p:spPr>
              <a:xfrm>
                <a:off x="5375397" y="613264"/>
                <a:ext cx="2068643" cy="352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FAVOUR</a:t>
                </a:r>
                <a:r>
                  <a:rPr lang="en-US" dirty="0"/>
                  <a:t>: 3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30BC9D-538A-4142-A4A6-D4E94FC3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97" y="613264"/>
                <a:ext cx="2068643" cy="352725"/>
              </a:xfrm>
              <a:prstGeom prst="rect">
                <a:avLst/>
              </a:prstGeom>
              <a:blipFill>
                <a:blip r:embed="rId3"/>
                <a:stretch>
                  <a:fillRect l="-88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97C00-4B65-4A3D-B330-87942FFD24B2}"/>
                  </a:ext>
                </a:extLst>
              </p:cNvPr>
              <p:cNvSpPr txBox="1"/>
              <p:nvPr/>
            </p:nvSpPr>
            <p:spPr>
              <a:xfrm>
                <a:off x="5389004" y="992161"/>
                <a:ext cx="1666867" cy="352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PaRE</a:t>
                </a:r>
                <a:r>
                  <a:rPr lang="en-US" dirty="0"/>
                  <a:t>: 3 x 10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97C00-4B65-4A3D-B330-87942FFD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04" y="992161"/>
                <a:ext cx="1666867" cy="352725"/>
              </a:xfrm>
              <a:prstGeom prst="rect">
                <a:avLst/>
              </a:prstGeom>
              <a:blipFill>
                <a:blip r:embed="rId4"/>
                <a:stretch>
                  <a:fillRect l="-1099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82D80F4-BE1A-4FF5-9990-D15FFC9641A8}"/>
              </a:ext>
            </a:extLst>
          </p:cNvPr>
          <p:cNvSpPr txBox="1"/>
          <p:nvPr/>
        </p:nvSpPr>
        <p:spPr>
          <a:xfrm>
            <a:off x="5552612" y="476306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ComfRide</a:t>
            </a:r>
            <a:r>
              <a:rPr lang="en-US" dirty="0"/>
              <a:t>: 1 x 10 x 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EA74274-4728-488A-BBC4-04177E05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88" y="1901973"/>
            <a:ext cx="3110828" cy="254727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570BCE-907E-4F2B-B66D-C0955FA99F66}"/>
              </a:ext>
            </a:extLst>
          </p:cNvPr>
          <p:cNvSpPr/>
          <p:nvPr/>
        </p:nvSpPr>
        <p:spPr>
          <a:xfrm>
            <a:off x="2402499" y="3152043"/>
            <a:ext cx="1872761" cy="4813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989829-DDC1-4AF1-ACBF-F672D105515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75260" y="3392733"/>
            <a:ext cx="1100137" cy="583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04CA12-3298-4BCC-A4C0-707497700112}"/>
              </a:ext>
            </a:extLst>
          </p:cNvPr>
          <p:cNvCxnSpPr/>
          <p:nvPr/>
        </p:nvCxnSpPr>
        <p:spPr>
          <a:xfrm>
            <a:off x="5954233" y="4316819"/>
            <a:ext cx="1013637" cy="524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7B03A-0733-451A-BB7B-B8A3D3CFC358}"/>
              </a:ext>
            </a:extLst>
          </p:cNvPr>
          <p:cNvCxnSpPr>
            <a:cxnSpLocks/>
          </p:cNvCxnSpPr>
          <p:nvPr/>
        </p:nvCxnSpPr>
        <p:spPr>
          <a:xfrm flipH="1">
            <a:off x="6627628" y="4298419"/>
            <a:ext cx="198474" cy="542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60F9B-FA8C-4FF2-BB87-C9A017747ECB}"/>
              </a:ext>
            </a:extLst>
          </p:cNvPr>
          <p:cNvCxnSpPr>
            <a:cxnSpLocks/>
          </p:cNvCxnSpPr>
          <p:nvPr/>
        </p:nvCxnSpPr>
        <p:spPr>
          <a:xfrm flipH="1">
            <a:off x="7315507" y="4298419"/>
            <a:ext cx="205257" cy="542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8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Commuter Comfort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54" y="1095574"/>
            <a:ext cx="4118397" cy="171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51638" y="2884721"/>
            <a:ext cx="4543699" cy="40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4A86E8"/>
                </a:solidFill>
              </a:rPr>
              <a:t>Different people have different comfort preferences which is seen all over the world.</a:t>
            </a: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800" y="1287450"/>
            <a:ext cx="3727800" cy="22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263800" y="4060425"/>
            <a:ext cx="4203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A86E8"/>
                </a:solidFill>
              </a:rPr>
              <a:t>Survey reveals importance of different features for commuters’ comfort</a:t>
            </a:r>
            <a:endParaRPr sz="1800" b="1">
              <a:solidFill>
                <a:srgbClr val="4A86E8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8B7F6B-AB35-4067-B207-61896D37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83922"/>
              </p:ext>
            </p:extLst>
          </p:nvPr>
        </p:nvGraphicFramePr>
        <p:xfrm>
          <a:off x="152400" y="3453938"/>
          <a:ext cx="5022112" cy="151666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535542">
                  <a:extLst>
                    <a:ext uri="{9D8B030D-6E8A-4147-A177-3AD203B41FA5}">
                      <a16:colId xmlns:a16="http://schemas.microsoft.com/office/drawing/2014/main" val="2385990039"/>
                    </a:ext>
                  </a:extLst>
                </a:gridCol>
                <a:gridCol w="257422">
                  <a:extLst>
                    <a:ext uri="{9D8B030D-6E8A-4147-A177-3AD203B41FA5}">
                      <a16:colId xmlns:a16="http://schemas.microsoft.com/office/drawing/2014/main" val="3263870913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3178666568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3138867940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815938933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2929435233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1329485244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190524971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1960614050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1758127968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3228556597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932819092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1941120724"/>
                    </a:ext>
                  </a:extLst>
                </a:gridCol>
                <a:gridCol w="352429">
                  <a:extLst>
                    <a:ext uri="{9D8B030D-6E8A-4147-A177-3AD203B41FA5}">
                      <a16:colId xmlns:a16="http://schemas.microsoft.com/office/drawing/2014/main" val="830324904"/>
                    </a:ext>
                  </a:extLst>
                </a:gridCol>
              </a:tblGrid>
              <a:tr h="17639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Countries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Delay in Reaching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No seat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Bad Road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Traffic Jam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07971"/>
                  </a:ext>
                </a:extLst>
              </a:tr>
              <a:tr h="1763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VB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extLst>
                  <a:ext uri="{0D108BD9-81ED-4DB2-BD59-A6C34878D82A}">
                    <a16:rowId xmlns:a16="http://schemas.microsoft.com/office/drawing/2014/main" val="3622146313"/>
                  </a:ext>
                </a:extLst>
              </a:tr>
              <a:tr h="1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India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67.6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extLst>
                  <a:ext uri="{0D108BD9-81ED-4DB2-BD59-A6C34878D82A}">
                    <a16:rowId xmlns:a16="http://schemas.microsoft.com/office/drawing/2014/main" val="2243211358"/>
                  </a:ext>
                </a:extLst>
              </a:tr>
              <a:tr h="1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Nepal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extLst>
                  <a:ext uri="{0D108BD9-81ED-4DB2-BD59-A6C34878D82A}">
                    <a16:rowId xmlns:a16="http://schemas.microsoft.com/office/drawing/2014/main" val="3946859789"/>
                  </a:ext>
                </a:extLst>
              </a:tr>
              <a:tr h="1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Iran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extLst>
                  <a:ext uri="{0D108BD9-81ED-4DB2-BD59-A6C34878D82A}">
                    <a16:rowId xmlns:a16="http://schemas.microsoft.com/office/drawing/2014/main" val="2791460297"/>
                  </a:ext>
                </a:extLst>
              </a:tr>
              <a:tr h="1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Sri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extLst>
                  <a:ext uri="{0D108BD9-81ED-4DB2-BD59-A6C34878D82A}">
                    <a16:rowId xmlns:a16="http://schemas.microsoft.com/office/drawing/2014/main" val="281548781"/>
                  </a:ext>
                </a:extLst>
              </a:tr>
              <a:tr h="1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USA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extLst>
                  <a:ext uri="{0D108BD9-81ED-4DB2-BD59-A6C34878D82A}">
                    <a16:rowId xmlns:a16="http://schemas.microsoft.com/office/drawing/2014/main" val="640336937"/>
                  </a:ext>
                </a:extLst>
              </a:tr>
              <a:tr h="1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France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9" marR="7609" marT="7609" marB="0" anchor="b"/>
                </a:tc>
                <a:extLst>
                  <a:ext uri="{0D108BD9-81ED-4DB2-BD59-A6C34878D82A}">
                    <a16:rowId xmlns:a16="http://schemas.microsoft.com/office/drawing/2014/main" val="1159989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113049" y="409254"/>
            <a:ext cx="574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Architecture</a:t>
            </a:r>
            <a:endParaRPr dirty="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575" y="1017725"/>
            <a:ext cx="465936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522775" y="3869800"/>
            <a:ext cx="2384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Optimized graph generation by pruning unwanted nodes</a:t>
            </a:r>
            <a:endParaRPr sz="1200" b="1">
              <a:solidFill>
                <a:srgbClr val="4A86E8"/>
              </a:solidFill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3379938" y="3073500"/>
            <a:ext cx="2384100" cy="41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p26"/>
          <p:cNvCxnSpPr>
            <a:stCxn id="166" idx="3"/>
            <a:endCxn id="165" idx="1"/>
          </p:cNvCxnSpPr>
          <p:nvPr/>
        </p:nvCxnSpPr>
        <p:spPr>
          <a:xfrm>
            <a:off x="5764038" y="3279750"/>
            <a:ext cx="758700" cy="1006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5" y="1017725"/>
            <a:ext cx="923775" cy="1626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6"/>
          <p:cNvCxnSpPr>
            <a:endCxn id="170" idx="3"/>
          </p:cNvCxnSpPr>
          <p:nvPr/>
        </p:nvCxnSpPr>
        <p:spPr>
          <a:xfrm rot="10800000">
            <a:off x="1113050" y="1830970"/>
            <a:ext cx="1652700" cy="1719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359" y="1460204"/>
            <a:ext cx="1055701" cy="202579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189275" y="2214625"/>
            <a:ext cx="1383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4A86E8"/>
                </a:solidFill>
              </a:rPr>
              <a:t>User Input</a:t>
            </a:r>
            <a:endParaRPr sz="1000" b="1">
              <a:solidFill>
                <a:srgbClr val="4A86E8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6792482" y="3414200"/>
            <a:ext cx="21144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Feature Ordering</a:t>
            </a:r>
            <a:endParaRPr sz="1200" b="1">
              <a:solidFill>
                <a:srgbClr val="4A86E8"/>
              </a:solidFill>
            </a:endParaRPr>
          </a:p>
        </p:txBody>
      </p:sp>
      <p:cxnSp>
        <p:nvCxnSpPr>
          <p:cNvPr id="175" name="Google Shape;175;p26"/>
          <p:cNvCxnSpPr>
            <a:cxnSpLocks/>
            <a:endCxn id="172" idx="1"/>
          </p:cNvCxnSpPr>
          <p:nvPr/>
        </p:nvCxnSpPr>
        <p:spPr>
          <a:xfrm flipV="1">
            <a:off x="5028159" y="2473102"/>
            <a:ext cx="1621200" cy="67074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6" name="Google Shape;17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1" y="3136226"/>
            <a:ext cx="1115850" cy="1989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6"/>
          <p:cNvCxnSpPr>
            <a:endCxn id="176" idx="3"/>
          </p:cNvCxnSpPr>
          <p:nvPr/>
        </p:nvCxnSpPr>
        <p:spPr>
          <a:xfrm flipH="1">
            <a:off x="1192050" y="3757883"/>
            <a:ext cx="2397900" cy="3729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6"/>
          <p:cNvSpPr txBox="1"/>
          <p:nvPr/>
        </p:nvSpPr>
        <p:spPr>
          <a:xfrm>
            <a:off x="1192049" y="4783675"/>
            <a:ext cx="2187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Recommended Route</a:t>
            </a:r>
            <a:endParaRPr sz="12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113049" y="409254"/>
            <a:ext cx="574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Working of the DIOA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7B5D93-1855-4EFD-9E09-FB25735F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77" y="1264439"/>
            <a:ext cx="6499484" cy="37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Journey: A Special Scenario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8F06B849-B1AB-4C86-B5DC-36837F0E279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274288" y="1152475"/>
                <a:ext cx="4869712" cy="3851916"/>
              </a:xfrm>
            </p:spPr>
            <p:txBody>
              <a:bodyPr/>
              <a:lstStyle/>
              <a:p>
                <a:r>
                  <a:rPr lang="en-US" dirty="0"/>
                  <a:t>We utilize Dynamic Programming approach.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𝑏𝑟𝑒𝑎𝑘𝑝𝑜𝑖𝑛𝑡𝑠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Then a DAG is G(V,E) is constructed as follows;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𝑏𝑢𝑠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optimal substructure for n breaks is thus given as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So, if a commuter prefers β breaks, then the maximum RCI is given as;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8F06B849-B1AB-4C86-B5DC-36837F0E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274288" y="1152475"/>
                <a:ext cx="4869712" cy="38519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A59F6A-0633-465E-98F2-0844EF00C71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1096963"/>
            <a:ext cx="4503738" cy="218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E06F5-7D2C-4B59-8D43-B8E23F8385C1}"/>
              </a:ext>
            </a:extLst>
          </p:cNvPr>
          <p:cNvSpPr txBox="1"/>
          <p:nvPr/>
        </p:nvSpPr>
        <p:spPr>
          <a:xfrm>
            <a:off x="637953" y="3396755"/>
            <a:ext cx="335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breakpoints during a travel</a:t>
            </a:r>
          </a:p>
        </p:txBody>
      </p:sp>
    </p:spTree>
    <p:extLst>
      <p:ext uri="{BB962C8B-B14F-4D97-AF65-F5344CB8AC3E}">
        <p14:creationId xmlns:p14="http://schemas.microsoft.com/office/powerpoint/2010/main" val="182689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4738" y="969475"/>
            <a:ext cx="358278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</a:rPr>
              <a:t>50 volunteers were recruited for data collection across three cities, Kolkata, Bhubaneswar, Durgapur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dk2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</a:rPr>
              <a:t>Some volunteers were given specific routes while others followed their regular routes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dk2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2"/>
                </a:solidFill>
              </a:rPr>
              <a:t>Every trip was taken by a group of volunteers on different days at various time of the day.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dk2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2"/>
                </a:solidFill>
              </a:rPr>
              <a:t>They travelled through both the ComfRide recommended route as well as the Google Maps (G-Maps) recommended route (least expected time).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66D17-ECDE-4B9A-956D-E437E71BEF5D}"/>
              </a:ext>
            </a:extLst>
          </p:cNvPr>
          <p:cNvGrpSpPr/>
          <p:nvPr/>
        </p:nvGrpSpPr>
        <p:grpSpPr>
          <a:xfrm>
            <a:off x="193495" y="-1185178"/>
            <a:ext cx="5539221" cy="5707559"/>
            <a:chOff x="124720" y="-936128"/>
            <a:chExt cx="5690742" cy="53650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DF30E9-47A2-47AD-B09B-3D554290CB28}"/>
                </a:ext>
              </a:extLst>
            </p:cNvPr>
            <p:cNvSpPr/>
            <p:nvPr/>
          </p:nvSpPr>
          <p:spPr>
            <a:xfrm>
              <a:off x="4256861" y="3966706"/>
              <a:ext cx="1558601" cy="415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5FF33FE-CE8D-4C34-9C8B-54D8EE92CF5F}"/>
                </a:ext>
              </a:extLst>
            </p:cNvPr>
            <p:cNvGrpSpPr/>
            <p:nvPr/>
          </p:nvGrpSpPr>
          <p:grpSpPr>
            <a:xfrm>
              <a:off x="124720" y="-936128"/>
              <a:ext cx="5462569" cy="5365071"/>
              <a:chOff x="108953" y="-1227204"/>
              <a:chExt cx="8435940" cy="729257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11503DC-A7F2-48EE-A8C7-0A6812987276}"/>
                  </a:ext>
                </a:extLst>
              </p:cNvPr>
              <p:cNvGrpSpPr/>
              <p:nvPr/>
            </p:nvGrpSpPr>
            <p:grpSpPr>
              <a:xfrm>
                <a:off x="108953" y="-1227204"/>
                <a:ext cx="8435940" cy="7292570"/>
                <a:chOff x="108953" y="-1227204"/>
                <a:chExt cx="8435940" cy="7292570"/>
              </a:xfrm>
            </p:grpSpPr>
            <p:pic>
              <p:nvPicPr>
                <p:cNvPr id="39" name="Picture 2">
                  <a:extLst>
                    <a:ext uri="{FF2B5EF4-FFF2-40B4-BE49-F238E27FC236}">
                      <a16:creationId xmlns:a16="http://schemas.microsoft.com/office/drawing/2014/main" id="{394E71D6-8A9F-4DE6-B525-4DE5044AF3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08953" y="1878525"/>
                  <a:ext cx="4162230" cy="41868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1DABCA36-B63C-41E2-9A86-7E91125F1801}"/>
                    </a:ext>
                  </a:extLst>
                </p:cNvPr>
                <p:cNvGrpSpPr/>
                <p:nvPr/>
              </p:nvGrpSpPr>
              <p:grpSpPr>
                <a:xfrm>
                  <a:off x="4045416" y="1893708"/>
                  <a:ext cx="4499477" cy="3858214"/>
                  <a:chOff x="4271183" y="2071530"/>
                  <a:chExt cx="4499477" cy="385821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D1697BE8-545C-4509-8579-3FA754886AB0}"/>
                      </a:ext>
                    </a:extLst>
                  </p:cNvPr>
                  <p:cNvGrpSpPr/>
                  <p:nvPr/>
                </p:nvGrpSpPr>
                <p:grpSpPr>
                  <a:xfrm>
                    <a:off x="4606671" y="2071530"/>
                    <a:ext cx="4163989" cy="3858214"/>
                    <a:chOff x="4606671" y="2071530"/>
                    <a:chExt cx="4163989" cy="3858214"/>
                  </a:xfrm>
                </p:grpSpPr>
                <p:pic>
                  <p:nvPicPr>
                    <p:cNvPr id="45" name="Picture 2" descr="Image result for east india map">
                      <a:extLst>
                        <a:ext uri="{FF2B5EF4-FFF2-40B4-BE49-F238E27FC236}">
                          <a16:creationId xmlns:a16="http://schemas.microsoft.com/office/drawing/2014/main" id="{464AC7BA-286E-4534-9B41-15CED38969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duotone>
                        <a:schemeClr val="bg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1246" r="50503"/>
                    <a:stretch/>
                  </p:blipFill>
                  <p:spPr bwMode="auto">
                    <a:xfrm>
                      <a:off x="4606672" y="2396835"/>
                      <a:ext cx="3384688" cy="353290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8AFA76D9-6B66-418B-8DF8-55F731EF74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6671" y="2396836"/>
                      <a:ext cx="1558601" cy="4156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8CAB638B-2B4F-429C-8F3C-CA164B74B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6162" y="3551068"/>
                      <a:ext cx="1558601" cy="4156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EE0E014C-8BC1-422E-BE48-03028C6B0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2059" y="4793672"/>
                      <a:ext cx="1558601" cy="4156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180B946-4B7B-4BD3-9A3B-4E579E397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29356" y="3387435"/>
                      <a:ext cx="860302" cy="4156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2972107C-9EF8-460B-B107-1DABC4686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9794" y="2532886"/>
                      <a:ext cx="726009" cy="85454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3ADF96AC-3487-4B57-AE31-8A12134EF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0055" y="2071530"/>
                      <a:ext cx="1558601" cy="4156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5ADA4DFB-1330-430D-949B-A82ADED7920E}"/>
                      </a:ext>
                    </a:extLst>
                  </p:cNvPr>
                  <p:cNvSpPr/>
                  <p:nvPr/>
                </p:nvSpPr>
                <p:spPr>
                  <a:xfrm>
                    <a:off x="4271183" y="4061746"/>
                    <a:ext cx="1558601" cy="4156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61C668B9-6CD3-40EF-AEE5-4B6CD4A697D6}"/>
                    </a:ext>
                  </a:extLst>
                </p:cNvPr>
                <p:cNvSpPr/>
                <p:nvPr/>
              </p:nvSpPr>
              <p:spPr>
                <a:xfrm rot="6471475">
                  <a:off x="1446100" y="-2506114"/>
                  <a:ext cx="4644576" cy="7202396"/>
                </a:xfrm>
                <a:prstGeom prst="arc">
                  <a:avLst>
                    <a:gd name="adj1" fmla="val 16474879"/>
                    <a:gd name="adj2" fmla="val 0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FC1F7346-06A9-47B8-8F3A-D3259D62ABB0}"/>
                    </a:ext>
                  </a:extLst>
                </p:cNvPr>
                <p:cNvSpPr/>
                <p:nvPr/>
              </p:nvSpPr>
              <p:spPr>
                <a:xfrm rot="10491778">
                  <a:off x="2076629" y="2649959"/>
                  <a:ext cx="5385487" cy="3092155"/>
                </a:xfrm>
                <a:prstGeom prst="arc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D0C557-18BC-4FDA-80AF-BF83EC36366C}"/>
                  </a:ext>
                </a:extLst>
              </p:cNvPr>
              <p:cNvSpPr txBox="1"/>
              <p:nvPr/>
            </p:nvSpPr>
            <p:spPr>
              <a:xfrm>
                <a:off x="4305374" y="3561351"/>
                <a:ext cx="103868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Durgapur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5BC8E5-C7D6-4B21-B731-6969F430AA75}"/>
                  </a:ext>
                </a:extLst>
              </p:cNvPr>
              <p:cNvSpPr txBox="1"/>
              <p:nvPr/>
            </p:nvSpPr>
            <p:spPr>
              <a:xfrm>
                <a:off x="7113462" y="4666023"/>
                <a:ext cx="87543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Kolkata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EEF1C4-04C3-4D65-9C80-E1C08AE1844C}"/>
                  </a:ext>
                </a:extLst>
              </p:cNvPr>
              <p:cNvSpPr txBox="1"/>
              <p:nvPr/>
            </p:nvSpPr>
            <p:spPr>
              <a:xfrm>
                <a:off x="6046414" y="5424032"/>
                <a:ext cx="138422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Bhubaneswar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895AE09-E483-4D55-917F-2EEAFB4CA229}"/>
                  </a:ext>
                </a:extLst>
              </p:cNvPr>
              <p:cNvCxnSpPr/>
              <p:nvPr/>
            </p:nvCxnSpPr>
            <p:spPr>
              <a:xfrm flipH="1">
                <a:off x="5727711" y="3585476"/>
                <a:ext cx="1201244" cy="22893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0685AD9-1A35-4C88-BC2C-090502FAD6C2}"/>
                  </a:ext>
                </a:extLst>
              </p:cNvPr>
              <p:cNvCxnSpPr>
                <a:endCxn id="48" idx="0"/>
              </p:cNvCxnSpPr>
              <p:nvPr/>
            </p:nvCxnSpPr>
            <p:spPr>
              <a:xfrm>
                <a:off x="7369947" y="3905246"/>
                <a:ext cx="395646" cy="7106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CE706A-8D05-4B19-A6B9-D54119306243}"/>
                  </a:ext>
                </a:extLst>
              </p:cNvPr>
              <p:cNvCxnSpPr>
                <a:endCxn id="35" idx="0"/>
              </p:cNvCxnSpPr>
              <p:nvPr/>
            </p:nvCxnSpPr>
            <p:spPr>
              <a:xfrm>
                <a:off x="6464879" y="4862387"/>
                <a:ext cx="273648" cy="56164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F1E787-D2DA-4E7D-B1B1-1A9711341955}"/>
                </a:ext>
              </a:extLst>
            </p:cNvPr>
            <p:cNvSpPr/>
            <p:nvPr/>
          </p:nvSpPr>
          <p:spPr>
            <a:xfrm>
              <a:off x="3581631" y="3292138"/>
              <a:ext cx="707218" cy="185468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ODISHA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92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- Deployed at Kolkata, 4 S-D Pairs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t="44499"/>
          <a:stretch/>
        </p:blipFill>
        <p:spPr>
          <a:xfrm>
            <a:off x="257175" y="2721935"/>
            <a:ext cx="8629650" cy="206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400" y="4733922"/>
            <a:ext cx="5391150" cy="40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AC4E3E-CB6C-42F3-AFF2-10EE94966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83163"/>
              </p:ext>
            </p:extLst>
          </p:nvPr>
        </p:nvGraphicFramePr>
        <p:xfrm>
          <a:off x="1366136" y="1229750"/>
          <a:ext cx="6184897" cy="128016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1912199271"/>
                    </a:ext>
                  </a:extLst>
                </a:gridCol>
                <a:gridCol w="706509">
                  <a:extLst>
                    <a:ext uri="{9D8B030D-6E8A-4147-A177-3AD203B41FA5}">
                      <a16:colId xmlns:a16="http://schemas.microsoft.com/office/drawing/2014/main" val="4056805828"/>
                    </a:ext>
                  </a:extLst>
                </a:gridCol>
                <a:gridCol w="824261">
                  <a:extLst>
                    <a:ext uri="{9D8B030D-6E8A-4147-A177-3AD203B41FA5}">
                      <a16:colId xmlns:a16="http://schemas.microsoft.com/office/drawing/2014/main" val="981051435"/>
                    </a:ext>
                  </a:extLst>
                </a:gridCol>
                <a:gridCol w="565207">
                  <a:extLst>
                    <a:ext uri="{9D8B030D-6E8A-4147-A177-3AD203B41FA5}">
                      <a16:colId xmlns:a16="http://schemas.microsoft.com/office/drawing/2014/main" val="2064077659"/>
                    </a:ext>
                  </a:extLst>
                </a:gridCol>
                <a:gridCol w="565207">
                  <a:extLst>
                    <a:ext uri="{9D8B030D-6E8A-4147-A177-3AD203B41FA5}">
                      <a16:colId xmlns:a16="http://schemas.microsoft.com/office/drawing/2014/main" val="1244310341"/>
                    </a:ext>
                  </a:extLst>
                </a:gridCol>
                <a:gridCol w="565207">
                  <a:extLst>
                    <a:ext uri="{9D8B030D-6E8A-4147-A177-3AD203B41FA5}">
                      <a16:colId xmlns:a16="http://schemas.microsoft.com/office/drawing/2014/main" val="2559312463"/>
                    </a:ext>
                  </a:extLst>
                </a:gridCol>
                <a:gridCol w="1121583">
                  <a:extLst>
                    <a:ext uri="{9D8B030D-6E8A-4147-A177-3AD203B41FA5}">
                      <a16:colId xmlns:a16="http://schemas.microsoft.com/office/drawing/2014/main" val="3875373656"/>
                    </a:ext>
                  </a:extLst>
                </a:gridCol>
                <a:gridCol w="565207">
                  <a:extLst>
                    <a:ext uri="{9D8B030D-6E8A-4147-A177-3AD203B41FA5}">
                      <a16:colId xmlns:a16="http://schemas.microsoft.com/office/drawing/2014/main" val="2996499734"/>
                    </a:ext>
                  </a:extLst>
                </a:gridCol>
                <a:gridCol w="565207">
                  <a:extLst>
                    <a:ext uri="{9D8B030D-6E8A-4147-A177-3AD203B41FA5}">
                      <a16:colId xmlns:a16="http://schemas.microsoft.com/office/drawing/2014/main" val="3128717100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S,D Pair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Source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Destination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Distance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(km)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 Travel Time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(min)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7820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8394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3229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7007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9492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33740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53" y="1094664"/>
            <a:ext cx="5984568" cy="222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788" y="1155117"/>
            <a:ext cx="213258" cy="236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" name="Rectangle 5"/>
          <p:cNvSpPr/>
          <p:nvPr/>
        </p:nvSpPr>
        <p:spPr>
          <a:xfrm>
            <a:off x="4411765" y="1155117"/>
            <a:ext cx="213258" cy="236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7" name="Rectangle 6"/>
          <p:cNvSpPr/>
          <p:nvPr/>
        </p:nvSpPr>
        <p:spPr>
          <a:xfrm>
            <a:off x="783324" y="3500432"/>
            <a:ext cx="55678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 err="1"/>
              <a:t>ComfRide</a:t>
            </a:r>
            <a:r>
              <a:rPr lang="en-IN" sz="1200" dirty="0"/>
              <a:t> recommended routes differ from G-Maps recommended routes for many instances, which is as high as 70% for P2 and P3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200" dirty="0">
              <a:latin typeface="NimbusRomNo9L-Regu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/>
              <a:t>FAVOUR gives </a:t>
            </a:r>
            <a:r>
              <a:rPr lang="en-IN" sz="1200" b="1" dirty="0"/>
              <a:t>priority to the general choices of the commuters </a:t>
            </a:r>
            <a:r>
              <a:rPr lang="en-IN" sz="1200" dirty="0"/>
              <a:t>over a route, and so, fails to capture the personal choices of a commuter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00" dirty="0" err="1"/>
              <a:t>PaRE</a:t>
            </a:r>
            <a:r>
              <a:rPr lang="en-IN" sz="1200" dirty="0"/>
              <a:t> gives </a:t>
            </a:r>
            <a:r>
              <a:rPr lang="en-IN" sz="1200" b="1" dirty="0"/>
              <a:t>priority to the personal choices</a:t>
            </a:r>
            <a:r>
              <a:rPr lang="en-IN" sz="1200" dirty="0"/>
              <a:t>, and thus ignores environmental impacts</a:t>
            </a:r>
          </a:p>
        </p:txBody>
      </p:sp>
      <p:pic>
        <p:nvPicPr>
          <p:cNvPr id="8" name="Google Shape;148;p24">
            <a:extLst>
              <a:ext uri="{FF2B5EF4-FFF2-40B4-BE49-F238E27FC236}">
                <a16:creationId xmlns:a16="http://schemas.microsoft.com/office/drawing/2014/main" id="{1F4242A2-70D9-4419-88AD-17C2C710E0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881" r="38530"/>
          <a:stretch/>
        </p:blipFill>
        <p:spPr>
          <a:xfrm>
            <a:off x="7464056" y="2281307"/>
            <a:ext cx="1516912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1CD34-A218-4D3B-9DE7-D5F17173362A}"/>
              </a:ext>
            </a:extLst>
          </p:cNvPr>
          <p:cNvSpPr txBox="1"/>
          <p:nvPr/>
        </p:nvSpPr>
        <p:spPr>
          <a:xfrm>
            <a:off x="7506584" y="2686493"/>
            <a:ext cx="1269007" cy="230832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Sitting 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DE3DC-2661-45B6-B2A2-5A298F3AD85C}"/>
              </a:ext>
            </a:extLst>
          </p:cNvPr>
          <p:cNvSpPr txBox="1"/>
          <p:nvPr/>
        </p:nvSpPr>
        <p:spPr>
          <a:xfrm>
            <a:off x="7506584" y="3037533"/>
            <a:ext cx="1269007" cy="230832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Number of breakers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CA935-6EA8-4C6D-AB88-E218D5736044}"/>
              </a:ext>
            </a:extLst>
          </p:cNvPr>
          <p:cNvSpPr txBox="1"/>
          <p:nvPr/>
        </p:nvSpPr>
        <p:spPr>
          <a:xfrm>
            <a:off x="7506584" y="3391933"/>
            <a:ext cx="1269007" cy="230832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Number of bus stops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9314D-7B10-4114-B864-C13C21451B8B}"/>
              </a:ext>
            </a:extLst>
          </p:cNvPr>
          <p:cNvSpPr txBox="1"/>
          <p:nvPr/>
        </p:nvSpPr>
        <p:spPr>
          <a:xfrm>
            <a:off x="7506584" y="3746333"/>
            <a:ext cx="1269007" cy="230832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Congestion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59DC7-5E8F-462A-8ADE-6AF9B2DF8BF1}"/>
              </a:ext>
            </a:extLst>
          </p:cNvPr>
          <p:cNvSpPr txBox="1"/>
          <p:nvPr/>
        </p:nvSpPr>
        <p:spPr>
          <a:xfrm>
            <a:off x="7534750" y="4080880"/>
            <a:ext cx="1269007" cy="230832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Jerkiness of road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AD6680-EB32-42CB-A239-0BE6D1B4500A}"/>
              </a:ext>
            </a:extLst>
          </p:cNvPr>
          <p:cNvSpPr/>
          <p:nvPr/>
        </p:nvSpPr>
        <p:spPr>
          <a:xfrm>
            <a:off x="7251404" y="2640878"/>
            <a:ext cx="1729563" cy="1059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99734-208A-485F-B6D0-797606F5BD9C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7900547" y="1258517"/>
            <a:ext cx="215639" cy="1382361"/>
          </a:xfrm>
          <a:prstGeom prst="straightConnector1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380139-D1A0-41A4-A560-B0927221832A}"/>
              </a:ext>
            </a:extLst>
          </p:cNvPr>
          <p:cNvSpPr txBox="1"/>
          <p:nvPr/>
        </p:nvSpPr>
        <p:spPr>
          <a:xfrm>
            <a:off x="6604359" y="950740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Personalized Features (</a:t>
            </a:r>
            <a:r>
              <a:rPr lang="en-US" dirty="0" err="1">
                <a:solidFill>
                  <a:srgbClr val="0070C0"/>
                </a:solidFill>
              </a:rPr>
              <a:t>PaRe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53384E-FBE1-4973-A1BE-224D3CE418E1}"/>
              </a:ext>
            </a:extLst>
          </p:cNvPr>
          <p:cNvSpPr/>
          <p:nvPr/>
        </p:nvSpPr>
        <p:spPr>
          <a:xfrm>
            <a:off x="7251403" y="3746332"/>
            <a:ext cx="1729563" cy="79883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9E93B5-BA08-4556-95B7-A51B9E7F2613}"/>
              </a:ext>
            </a:extLst>
          </p:cNvPr>
          <p:cNvCxnSpPr>
            <a:cxnSpLocks/>
          </p:cNvCxnSpPr>
          <p:nvPr/>
        </p:nvCxnSpPr>
        <p:spPr>
          <a:xfrm flipV="1">
            <a:off x="7249910" y="4535310"/>
            <a:ext cx="866276" cy="277695"/>
          </a:xfrm>
          <a:prstGeom prst="straightConnector1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A9796A-B936-4427-9678-A0F621279256}"/>
              </a:ext>
            </a:extLst>
          </p:cNvPr>
          <p:cNvSpPr txBox="1"/>
          <p:nvPr/>
        </p:nvSpPr>
        <p:spPr>
          <a:xfrm>
            <a:off x="5407557" y="4815808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General Features (FAVOUR)</a:t>
            </a:r>
          </a:p>
        </p:txBody>
      </p:sp>
    </p:spTree>
    <p:extLst>
      <p:ext uri="{BB962C8B-B14F-4D97-AF65-F5344CB8AC3E}">
        <p14:creationId xmlns:p14="http://schemas.microsoft.com/office/powerpoint/2010/main" val="213693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350" dirty="0"/>
              <a:t>The key concept behind ComfRide is to embed the </a:t>
            </a:r>
            <a:r>
              <a:rPr lang="en-IN" sz="1350" b="1" dirty="0"/>
              <a:t>general awareness </a:t>
            </a:r>
            <a:r>
              <a:rPr lang="en-IN" sz="1350" dirty="0"/>
              <a:t>and </a:t>
            </a:r>
            <a:r>
              <a:rPr lang="en-IN" sz="1350" b="1" dirty="0"/>
              <a:t>intelligence</a:t>
            </a:r>
            <a:r>
              <a:rPr lang="en-IN" sz="1350" dirty="0"/>
              <a:t> used by a regular commuter to choose the best (comfortable) bus route to reach her desired destination.</a:t>
            </a:r>
          </a:p>
          <a:p>
            <a:endParaRPr lang="en-US" sz="1350" dirty="0"/>
          </a:p>
          <a:p>
            <a:r>
              <a:rPr lang="en-IN" sz="1350" dirty="0" err="1"/>
              <a:t>ComfRide</a:t>
            </a:r>
            <a:r>
              <a:rPr lang="en-IN" sz="1350" dirty="0"/>
              <a:t> recommended routes have on average 30% better comfort level than Google navigation based recommended routes.</a:t>
            </a:r>
          </a:p>
          <a:p>
            <a:endParaRPr lang="en-US" sz="1350" dirty="0"/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204437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845" y="1482680"/>
            <a:ext cx="5829300" cy="1207008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9995" y="3041208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ComfRide: </a:t>
            </a:r>
            <a:r>
              <a:rPr lang="en-GB" dirty="0">
                <a:hlinkClick r:id="rId2"/>
              </a:rPr>
              <a:t>http://rohit246.github.io/sites/comfride/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6989" y="3575760"/>
            <a:ext cx="7350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 the work of Complex Network Research Group (CNeRG), IIT KGP at:</a:t>
            </a:r>
          </a:p>
          <a:p>
            <a:r>
              <a:rPr lang="en-US" sz="1600" dirty="0"/>
              <a:t>Web: </a:t>
            </a:r>
            <a:r>
              <a:rPr lang="en-US" sz="1600" u="sng" dirty="0">
                <a:solidFill>
                  <a:srgbClr val="B08E00"/>
                </a:solidFill>
              </a:rPr>
              <a:t>http://www.cnergr.org/</a:t>
            </a:r>
          </a:p>
          <a:p>
            <a:r>
              <a:rPr lang="en-US" sz="1600" dirty="0"/>
              <a:t>Facebook: </a:t>
            </a:r>
            <a:r>
              <a:rPr lang="en-US" sz="1600" dirty="0">
                <a:hlinkClick r:id="rId3"/>
              </a:rPr>
              <a:t>https://web.facebook.com/iitkgpcnerg</a:t>
            </a:r>
            <a:endParaRPr lang="en-US" sz="1600" dirty="0"/>
          </a:p>
          <a:p>
            <a:r>
              <a:rPr lang="en-US" sz="1600" dirty="0"/>
              <a:t>Twitter: </a:t>
            </a:r>
            <a:r>
              <a:rPr lang="en-US" sz="1600" u="sng" dirty="0">
                <a:solidFill>
                  <a:srgbClr val="B08E00"/>
                </a:solidFill>
              </a:rPr>
              <a:t>https://www.twitter.com/cnerg</a:t>
            </a:r>
            <a:endParaRPr lang="en-GB" sz="1600" u="sng" dirty="0">
              <a:solidFill>
                <a:srgbClr val="B08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5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9A01-5DF6-4D77-AECE-1411302A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 this a Major Problem?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A3935-36D7-4029-97A8-559D6D02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3" t="6808" r="16491" b="6688"/>
          <a:stretch/>
        </p:blipFill>
        <p:spPr>
          <a:xfrm>
            <a:off x="311700" y="1154645"/>
            <a:ext cx="2863703" cy="15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6C396-C721-499F-A4EB-3EBD6AC9994E}"/>
              </a:ext>
            </a:extLst>
          </p:cNvPr>
          <p:cNvSpPr txBox="1"/>
          <p:nvPr/>
        </p:nvSpPr>
        <p:spPr>
          <a:xfrm>
            <a:off x="4139609" y="1290084"/>
            <a:ext cx="4848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60% of the source, destination pairs have at least 4 routes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25% have more than 8 routes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04E0A-BCD5-4530-9392-F60FCFE7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" y="3211353"/>
            <a:ext cx="4699592" cy="1714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222A3-638E-4658-AC2C-2FB9EFD5BF23}"/>
              </a:ext>
            </a:extLst>
          </p:cNvPr>
          <p:cNvSpPr/>
          <p:nvPr/>
        </p:nvSpPr>
        <p:spPr>
          <a:xfrm>
            <a:off x="226827" y="2669475"/>
            <a:ext cx="3551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LinLibertineTB"/>
              </a:rPr>
              <a:t>Cumulative Distribution of number of bus routes between random (source, destination) pairs calculated</a:t>
            </a:r>
            <a:endParaRPr lang="en-US" sz="9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2F84E-A7A4-4B48-891B-064995F47716}"/>
              </a:ext>
            </a:extLst>
          </p:cNvPr>
          <p:cNvSpPr txBox="1"/>
          <p:nvPr/>
        </p:nvSpPr>
        <p:spPr>
          <a:xfrm>
            <a:off x="5032744" y="3376267"/>
            <a:ext cx="3742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number of routes there is considerable variation in trip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none of number of routes, the mean value of standard deviation exceeds 15 minutes</a:t>
            </a:r>
          </a:p>
        </p:txBody>
      </p:sp>
    </p:spTree>
    <p:extLst>
      <p:ext uri="{BB962C8B-B14F-4D97-AF65-F5344CB8AC3E}">
        <p14:creationId xmlns:p14="http://schemas.microsoft.com/office/powerpoint/2010/main" val="335134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</a:t>
            </a:r>
            <a:endParaRPr dirty="0"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14A40"/>
                </a:solidFill>
              </a:rPr>
              <a:t>Develop an end-to-end smartphone based </a:t>
            </a:r>
            <a:r>
              <a:rPr lang="en-GB" b="1">
                <a:solidFill>
                  <a:srgbClr val="0070C0"/>
                </a:solidFill>
              </a:rPr>
              <a:t>personalized</a:t>
            </a:r>
            <a:r>
              <a:rPr lang="en-GB">
                <a:solidFill>
                  <a:srgbClr val="0070C0"/>
                </a:solidFill>
              </a:rPr>
              <a:t> </a:t>
            </a:r>
            <a:r>
              <a:rPr lang="en-GB">
                <a:solidFill>
                  <a:srgbClr val="514A40"/>
                </a:solidFill>
              </a:rPr>
              <a:t>bus route recommender system, which recommends the </a:t>
            </a:r>
            <a:r>
              <a:rPr lang="en-GB" b="1">
                <a:solidFill>
                  <a:srgbClr val="0070C0"/>
                </a:solidFill>
              </a:rPr>
              <a:t>most comfortable bus route</a:t>
            </a:r>
            <a:r>
              <a:rPr lang="en-GB">
                <a:solidFill>
                  <a:srgbClr val="514A40"/>
                </a:solidFill>
              </a:rPr>
              <a:t> based on </a:t>
            </a:r>
            <a:r>
              <a:rPr lang="en-GB" b="1">
                <a:solidFill>
                  <a:srgbClr val="0070C0"/>
                </a:solidFill>
              </a:rPr>
              <a:t>commuters’ comfort choices.</a:t>
            </a:r>
            <a:endParaRPr b="1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88" y="2231688"/>
            <a:ext cx="67151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11700" y="1095217"/>
            <a:ext cx="6333408" cy="3664352"/>
            <a:chOff x="393550" y="900144"/>
            <a:chExt cx="8444544" cy="4885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550" y="1040524"/>
              <a:ext cx="8444544" cy="4745422"/>
            </a:xfrm>
            <a:prstGeom prst="rect">
              <a:avLst/>
            </a:prstGeom>
          </p:spPr>
        </p:pic>
        <p:pic>
          <p:nvPicPr>
            <p:cNvPr id="6" name="Picture 6" descr="http://www.clker.com/cliparts/1/3/5/f/1195442322195589779ryanlerch_Speed_Bump_Sign.svg.h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993" y="2091315"/>
              <a:ext cx="328469" cy="21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http://www.lawrencetransit.org/assets/transit/images/bus-stop-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63" y="900144"/>
              <a:ext cx="385737" cy="28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http://cdn.mysitemyway.com/etc-mysitemyway/icons/legacy-previews/icons-256/glossy-black-icons-signs/092126-glossy-black-icon-signs-z-roadsign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221" y="4739989"/>
              <a:ext cx="515709" cy="51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www.clker.com/cliparts/1/3/5/f/1195442322195589779ryanlerch_Speed_Bump_Sign.svg.h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757" y="3507829"/>
              <a:ext cx="344236" cy="22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http://www.lawrencetransit.org/assets/transit/images/bus-stop-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641" y="2765382"/>
              <a:ext cx="385737" cy="28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6" descr="http://www.lawrencetransit.org/assets/transit/images/bus-stop-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647" y="4354052"/>
              <a:ext cx="385737" cy="28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http://www.lawrencetransit.org/assets/transit/images/bus-stop-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993" y="5171506"/>
              <a:ext cx="385737" cy="28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http://www.lawrencetransit.org/assets/transit/images/bus-stop-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262" y="4796175"/>
              <a:ext cx="385737" cy="28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http://www.lawrencetransit.org/assets/transit/images/bus-stop-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924" y="5080330"/>
              <a:ext cx="385737" cy="28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6" descr="http://www.lawrencetransit.org/assets/transit/images/bus-stop-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200" y="4939950"/>
              <a:ext cx="385737" cy="28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http://www.lawrencetransit.org/assets/transit/images/bus-stop-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5937" y="3926775"/>
              <a:ext cx="385737" cy="28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http://cdn.mysitemyway.com/etc-mysitemyway/icons/legacy-previews/icons-256/glossy-black-icons-signs/092126-glossy-black-icon-signs-z-roadsign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159" y="4619462"/>
              <a:ext cx="515709" cy="51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http://cdn.mysitemyway.com/etc-mysitemyway/icons/legacy-previews/icons-256/glossy-black-icons-signs/092126-glossy-black-icon-signs-z-roadsign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090" y="4872523"/>
              <a:ext cx="515709" cy="51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http://cdn.mysitemyway.com/etc-mysitemyway/icons/legacy-previews/icons-256/glossy-black-icons-signs/092126-glossy-black-icon-signs-z-roadsign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8414" y="5054030"/>
              <a:ext cx="515709" cy="515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2" name="Google Shape;146;p24">
            <a:extLst>
              <a:ext uri="{FF2B5EF4-FFF2-40B4-BE49-F238E27FC236}">
                <a16:creationId xmlns:a16="http://schemas.microsoft.com/office/drawing/2014/main" id="{8D5AE229-0854-427E-BFE6-C8BABBDA41D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/>
              <a:t>Data Collection: Road Information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C0CB8-96B6-4D9F-84EC-909BE59F40A7}"/>
              </a:ext>
            </a:extLst>
          </p:cNvPr>
          <p:cNvSpPr txBox="1"/>
          <p:nvPr/>
        </p:nvSpPr>
        <p:spPr>
          <a:xfrm>
            <a:off x="6957831" y="2494146"/>
            <a:ext cx="1814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Speed Breakers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 Stops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9956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2" name="Google Shape;146;p24">
            <a:extLst>
              <a:ext uri="{FF2B5EF4-FFF2-40B4-BE49-F238E27FC236}">
                <a16:creationId xmlns:a16="http://schemas.microsoft.com/office/drawing/2014/main" id="{8D5AE229-0854-427E-BFE6-C8BABBDA41D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/>
              <a:t>Data Collection: Route Information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EF2E51-9232-4E8B-B178-52E0B835DEC4}"/>
              </a:ext>
            </a:extLst>
          </p:cNvPr>
          <p:cNvGrpSpPr/>
          <p:nvPr/>
        </p:nvGrpSpPr>
        <p:grpSpPr>
          <a:xfrm>
            <a:off x="311700" y="947473"/>
            <a:ext cx="6513149" cy="3785997"/>
            <a:chOff x="518862" y="21041"/>
            <a:chExt cx="8655790" cy="50396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BF9F0B-6762-4262-89A4-23D9DFC2026C}"/>
                </a:ext>
              </a:extLst>
            </p:cNvPr>
            <p:cNvGrpSpPr/>
            <p:nvPr/>
          </p:nvGrpSpPr>
          <p:grpSpPr>
            <a:xfrm>
              <a:off x="518862" y="174930"/>
              <a:ext cx="8444544" cy="4885802"/>
              <a:chOff x="393550" y="900144"/>
              <a:chExt cx="8444544" cy="4885802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440BA8E-F070-4A4D-BC49-DC7ACD561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550" y="1040524"/>
                <a:ext cx="8444544" cy="4745422"/>
              </a:xfrm>
              <a:prstGeom prst="rect">
                <a:avLst/>
              </a:prstGeom>
            </p:spPr>
          </p:pic>
          <p:pic>
            <p:nvPicPr>
              <p:cNvPr id="78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241C7368-4DFD-4AE0-82B0-5B0C68A10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2091315"/>
                <a:ext cx="328469" cy="212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D5F63584-DFE4-4F24-A0B5-330F2B6B6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063" y="900144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2B80A184-CCD8-4872-BBCD-065AA92D44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8221" y="4739989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05FE208F-2C4D-4092-B3BC-C75890837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757" y="3507829"/>
                <a:ext cx="344236" cy="222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B9C99DE-71AE-49AC-B0B3-24DFBB4BD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641" y="276538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CBC929D-433F-4039-934B-1C2E49D7A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2647" y="435405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A7B29BC-0BE4-45DF-8A2D-0C490883D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5171506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A82514D6-DC4A-4420-8799-D2EC90B24B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262" y="47961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EC59C200-0B4F-4C3E-8EB1-800D9C214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7924" y="508033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E58CBD7-8126-46A3-A7F3-E8DF6A4D8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200" y="493995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9B629382-0430-42C7-8B9F-0911B9A5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5937" y="39267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B86031D3-4CE5-4502-A33E-1E762AACD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159" y="4619462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68A26C05-B9C1-4E52-90AF-80F7F1B4C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090" y="4872523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4A4A9FDA-6809-4FB6-A308-3284BCD6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8414" y="5054030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E77034-AAE8-40A5-B52A-C2134999F769}"/>
                </a:ext>
              </a:extLst>
            </p:cNvPr>
            <p:cNvSpPr/>
            <p:nvPr/>
          </p:nvSpPr>
          <p:spPr>
            <a:xfrm>
              <a:off x="1862208" y="4110866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841E03-930D-4A47-B43C-F0F741EB3886}"/>
                </a:ext>
              </a:extLst>
            </p:cNvPr>
            <p:cNvSpPr/>
            <p:nvPr/>
          </p:nvSpPr>
          <p:spPr>
            <a:xfrm>
              <a:off x="4091298" y="4266394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1A4FE-8CE4-44D7-805B-FC629DCD8C5A}"/>
                </a:ext>
              </a:extLst>
            </p:cNvPr>
            <p:cNvSpPr/>
            <p:nvPr/>
          </p:nvSpPr>
          <p:spPr>
            <a:xfrm>
              <a:off x="7366268" y="4446292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C27525-F32E-47F7-AAFB-CB0AEE590EFE}"/>
                </a:ext>
              </a:extLst>
            </p:cNvPr>
            <p:cNvSpPr/>
            <p:nvPr/>
          </p:nvSpPr>
          <p:spPr>
            <a:xfrm>
              <a:off x="3587817" y="401477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453775-5CD3-497A-A729-1C572E9B0CC9}"/>
                </a:ext>
              </a:extLst>
            </p:cNvPr>
            <p:cNvSpPr/>
            <p:nvPr/>
          </p:nvSpPr>
          <p:spPr>
            <a:xfrm>
              <a:off x="2686627" y="277142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9AC1F6-DCF1-4383-81A8-B53831716572}"/>
                </a:ext>
              </a:extLst>
            </p:cNvPr>
            <p:cNvSpPr/>
            <p:nvPr/>
          </p:nvSpPr>
          <p:spPr>
            <a:xfrm>
              <a:off x="3019688" y="1350335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3C8A6C-176B-4830-A8C3-5DE52CA2E7F0}"/>
                </a:ext>
              </a:extLst>
            </p:cNvPr>
            <p:cNvCxnSpPr/>
            <p:nvPr/>
          </p:nvCxnSpPr>
          <p:spPr>
            <a:xfrm>
              <a:off x="5560701" y="4266394"/>
              <a:ext cx="773446" cy="1798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5FBB30-720F-4234-BB47-719A3DFE5198}"/>
                </a:ext>
              </a:extLst>
            </p:cNvPr>
            <p:cNvCxnSpPr/>
            <p:nvPr/>
          </p:nvCxnSpPr>
          <p:spPr>
            <a:xfrm>
              <a:off x="2311359" y="4315500"/>
              <a:ext cx="522538" cy="1696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8A4D50-4A9C-4BFC-A425-4C6164C18A7E}"/>
                </a:ext>
              </a:extLst>
            </p:cNvPr>
            <p:cNvCxnSpPr/>
            <p:nvPr/>
          </p:nvCxnSpPr>
          <p:spPr>
            <a:xfrm flipH="1">
              <a:off x="2781223" y="3145569"/>
              <a:ext cx="102472" cy="3998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3EAB90-F87B-4441-988C-D5F5BCDFC5AF}"/>
                </a:ext>
              </a:extLst>
            </p:cNvPr>
            <p:cNvSpPr txBox="1"/>
            <p:nvPr/>
          </p:nvSpPr>
          <p:spPr>
            <a:xfrm>
              <a:off x="4114341" y="21041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8C09B4-89ED-45D8-ACD9-FE5078300D37}"/>
                </a:ext>
              </a:extLst>
            </p:cNvPr>
            <p:cNvSpPr txBox="1"/>
            <p:nvPr/>
          </p:nvSpPr>
          <p:spPr>
            <a:xfrm>
              <a:off x="3189187" y="1864397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0.68</a:t>
              </a:r>
              <a:endParaRPr lang="en-IN" sz="1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472220-3E29-400C-8F20-7DFBE6E31AFC}"/>
                </a:ext>
              </a:extLst>
            </p:cNvPr>
            <p:cNvSpPr txBox="1"/>
            <p:nvPr/>
          </p:nvSpPr>
          <p:spPr>
            <a:xfrm>
              <a:off x="2810252" y="3457327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17581D-B4D9-42DC-9450-19FA3820D83A}"/>
                </a:ext>
              </a:extLst>
            </p:cNvPr>
            <p:cNvSpPr txBox="1"/>
            <p:nvPr/>
          </p:nvSpPr>
          <p:spPr>
            <a:xfrm>
              <a:off x="3230749" y="423037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5FCFDB-4A43-4390-AF4F-A4CAC0B1C827}"/>
                </a:ext>
              </a:extLst>
            </p:cNvPr>
            <p:cNvSpPr txBox="1"/>
            <p:nvPr/>
          </p:nvSpPr>
          <p:spPr>
            <a:xfrm>
              <a:off x="5296167" y="3852676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0.37</a:t>
              </a:r>
              <a:endParaRPr lang="en-IN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0657DA-6F9C-4EA9-BB82-105BF53106FA}"/>
                </a:ext>
              </a:extLst>
            </p:cNvPr>
            <p:cNvSpPr txBox="1"/>
            <p:nvPr/>
          </p:nvSpPr>
          <p:spPr>
            <a:xfrm>
              <a:off x="6660013" y="4136819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0.62</a:t>
              </a:r>
              <a:endParaRPr lang="en-IN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212D03-8F74-4086-8469-1116C9D60AFA}"/>
                </a:ext>
              </a:extLst>
            </p:cNvPr>
            <p:cNvSpPr txBox="1"/>
            <p:nvPr/>
          </p:nvSpPr>
          <p:spPr>
            <a:xfrm>
              <a:off x="8325241" y="400772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D28694-9306-4326-8469-6589AC97831C}"/>
                </a:ext>
              </a:extLst>
            </p:cNvPr>
            <p:cNvSpPr txBox="1"/>
            <p:nvPr/>
          </p:nvSpPr>
          <p:spPr>
            <a:xfrm>
              <a:off x="8601514" y="2998802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0.57</a:t>
              </a:r>
              <a:endParaRPr lang="en-IN" sz="1400" b="1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3A0317-BFB6-4F35-9076-5D14C2DB6BCF}"/>
                </a:ext>
              </a:extLst>
            </p:cNvPr>
            <p:cNvCxnSpPr/>
            <p:nvPr/>
          </p:nvCxnSpPr>
          <p:spPr>
            <a:xfrm>
              <a:off x="4560845" y="4112624"/>
              <a:ext cx="504655" cy="483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5EA9B0-9019-4CD9-A44F-DE5D23B35E6F}"/>
              </a:ext>
            </a:extLst>
          </p:cNvPr>
          <p:cNvSpPr txBox="1"/>
          <p:nvPr/>
        </p:nvSpPr>
        <p:spPr>
          <a:xfrm>
            <a:off x="6910730" y="2358675"/>
            <a:ext cx="2110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Congestion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Jerkiness of Bus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of getting seat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1217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22" name="Google Shape;146;p24">
            <a:extLst>
              <a:ext uri="{FF2B5EF4-FFF2-40B4-BE49-F238E27FC236}">
                <a16:creationId xmlns:a16="http://schemas.microsoft.com/office/drawing/2014/main" id="{8D5AE229-0854-427E-BFE6-C8BABBDA41D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/>
              <a:t>Annotated City Map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EF2E51-9232-4E8B-B178-52E0B835DEC4}"/>
              </a:ext>
            </a:extLst>
          </p:cNvPr>
          <p:cNvGrpSpPr/>
          <p:nvPr/>
        </p:nvGrpSpPr>
        <p:grpSpPr>
          <a:xfrm>
            <a:off x="1475440" y="944044"/>
            <a:ext cx="6513149" cy="3785997"/>
            <a:chOff x="518862" y="21041"/>
            <a:chExt cx="8655790" cy="50396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BF9F0B-6762-4262-89A4-23D9DFC2026C}"/>
                </a:ext>
              </a:extLst>
            </p:cNvPr>
            <p:cNvGrpSpPr/>
            <p:nvPr/>
          </p:nvGrpSpPr>
          <p:grpSpPr>
            <a:xfrm>
              <a:off x="518862" y="174930"/>
              <a:ext cx="8444544" cy="4885802"/>
              <a:chOff x="393550" y="900144"/>
              <a:chExt cx="8444544" cy="4885802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440BA8E-F070-4A4D-BC49-DC7ACD561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550" y="1040524"/>
                <a:ext cx="8444544" cy="4745422"/>
              </a:xfrm>
              <a:prstGeom prst="rect">
                <a:avLst/>
              </a:prstGeom>
            </p:spPr>
          </p:pic>
          <p:pic>
            <p:nvPicPr>
              <p:cNvPr id="78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241C7368-4DFD-4AE0-82B0-5B0C68A10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2091315"/>
                <a:ext cx="328469" cy="212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D5F63584-DFE4-4F24-A0B5-330F2B6B6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063" y="900144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2B80A184-CCD8-4872-BBCD-065AA92D44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8221" y="4739989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05FE208F-2C4D-4092-B3BC-C75890837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757" y="3507829"/>
                <a:ext cx="344236" cy="222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B9C99DE-71AE-49AC-B0B3-24DFBB4BD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641" y="276538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CBC929D-433F-4039-934B-1C2E49D7A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2647" y="435405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A7B29BC-0BE4-45DF-8A2D-0C490883D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5171506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A82514D6-DC4A-4420-8799-D2EC90B24B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262" y="47961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EC59C200-0B4F-4C3E-8EB1-800D9C214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7924" y="508033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E58CBD7-8126-46A3-A7F3-E8DF6A4D8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200" y="493995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9B629382-0430-42C7-8B9F-0911B9A5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5937" y="39267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B86031D3-4CE5-4502-A33E-1E762AACD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159" y="4619462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68A26C05-B9C1-4E52-90AF-80F7F1B4C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090" y="4872523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4A4A9FDA-6809-4FB6-A308-3284BCD6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8414" y="5054030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E77034-AAE8-40A5-B52A-C2134999F769}"/>
                </a:ext>
              </a:extLst>
            </p:cNvPr>
            <p:cNvSpPr/>
            <p:nvPr/>
          </p:nvSpPr>
          <p:spPr>
            <a:xfrm>
              <a:off x="1862208" y="4110866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841E03-930D-4A47-B43C-F0F741EB3886}"/>
                </a:ext>
              </a:extLst>
            </p:cNvPr>
            <p:cNvSpPr/>
            <p:nvPr/>
          </p:nvSpPr>
          <p:spPr>
            <a:xfrm>
              <a:off x="4091298" y="4266394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1A4FE-8CE4-44D7-805B-FC629DCD8C5A}"/>
                </a:ext>
              </a:extLst>
            </p:cNvPr>
            <p:cNvSpPr/>
            <p:nvPr/>
          </p:nvSpPr>
          <p:spPr>
            <a:xfrm>
              <a:off x="7366268" y="4446292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C27525-F32E-47F7-AAFB-CB0AEE590EFE}"/>
                </a:ext>
              </a:extLst>
            </p:cNvPr>
            <p:cNvSpPr/>
            <p:nvPr/>
          </p:nvSpPr>
          <p:spPr>
            <a:xfrm>
              <a:off x="3587817" y="401477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453775-5CD3-497A-A729-1C572E9B0CC9}"/>
                </a:ext>
              </a:extLst>
            </p:cNvPr>
            <p:cNvSpPr/>
            <p:nvPr/>
          </p:nvSpPr>
          <p:spPr>
            <a:xfrm>
              <a:off x="2686627" y="277142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9AC1F6-DCF1-4383-81A8-B53831716572}"/>
                </a:ext>
              </a:extLst>
            </p:cNvPr>
            <p:cNvSpPr/>
            <p:nvPr/>
          </p:nvSpPr>
          <p:spPr>
            <a:xfrm>
              <a:off x="3019688" y="1350335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3C8A6C-176B-4830-A8C3-5DE52CA2E7F0}"/>
                </a:ext>
              </a:extLst>
            </p:cNvPr>
            <p:cNvCxnSpPr/>
            <p:nvPr/>
          </p:nvCxnSpPr>
          <p:spPr>
            <a:xfrm>
              <a:off x="5560701" y="4266394"/>
              <a:ext cx="773446" cy="1798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5FBB30-720F-4234-BB47-719A3DFE5198}"/>
                </a:ext>
              </a:extLst>
            </p:cNvPr>
            <p:cNvCxnSpPr/>
            <p:nvPr/>
          </p:nvCxnSpPr>
          <p:spPr>
            <a:xfrm>
              <a:off x="2311359" y="4315500"/>
              <a:ext cx="522538" cy="1696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8A4D50-4A9C-4BFC-A425-4C6164C18A7E}"/>
                </a:ext>
              </a:extLst>
            </p:cNvPr>
            <p:cNvCxnSpPr/>
            <p:nvPr/>
          </p:nvCxnSpPr>
          <p:spPr>
            <a:xfrm flipH="1">
              <a:off x="2781223" y="3145569"/>
              <a:ext cx="102472" cy="3998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3EAB90-F87B-4441-988C-D5F5BCDFC5AF}"/>
                </a:ext>
              </a:extLst>
            </p:cNvPr>
            <p:cNvSpPr txBox="1"/>
            <p:nvPr/>
          </p:nvSpPr>
          <p:spPr>
            <a:xfrm>
              <a:off x="4114341" y="21041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8C09B4-89ED-45D8-ACD9-FE5078300D37}"/>
                </a:ext>
              </a:extLst>
            </p:cNvPr>
            <p:cNvSpPr txBox="1"/>
            <p:nvPr/>
          </p:nvSpPr>
          <p:spPr>
            <a:xfrm>
              <a:off x="3189187" y="1864397"/>
              <a:ext cx="665187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472220-3E29-400C-8F20-7DFBE6E31AFC}"/>
                </a:ext>
              </a:extLst>
            </p:cNvPr>
            <p:cNvSpPr txBox="1"/>
            <p:nvPr/>
          </p:nvSpPr>
          <p:spPr>
            <a:xfrm>
              <a:off x="2810252" y="3457327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17581D-B4D9-42DC-9450-19FA3820D83A}"/>
                </a:ext>
              </a:extLst>
            </p:cNvPr>
            <p:cNvSpPr txBox="1"/>
            <p:nvPr/>
          </p:nvSpPr>
          <p:spPr>
            <a:xfrm>
              <a:off x="3230749" y="423037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5FCFDB-4A43-4390-AF4F-A4CAC0B1C827}"/>
                </a:ext>
              </a:extLst>
            </p:cNvPr>
            <p:cNvSpPr txBox="1"/>
            <p:nvPr/>
          </p:nvSpPr>
          <p:spPr>
            <a:xfrm>
              <a:off x="5296167" y="3852676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0.3</a:t>
              </a:r>
              <a:endParaRPr lang="en-IN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0657DA-6F9C-4EA9-BB82-105BF53106FA}"/>
                </a:ext>
              </a:extLst>
            </p:cNvPr>
            <p:cNvSpPr txBox="1"/>
            <p:nvPr/>
          </p:nvSpPr>
          <p:spPr>
            <a:xfrm>
              <a:off x="6660013" y="4136819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212D03-8F74-4086-8469-1116C9D60AFA}"/>
                </a:ext>
              </a:extLst>
            </p:cNvPr>
            <p:cNvSpPr txBox="1"/>
            <p:nvPr/>
          </p:nvSpPr>
          <p:spPr>
            <a:xfrm>
              <a:off x="8325241" y="400772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D28694-9306-4326-8469-6589AC97831C}"/>
                </a:ext>
              </a:extLst>
            </p:cNvPr>
            <p:cNvSpPr txBox="1"/>
            <p:nvPr/>
          </p:nvSpPr>
          <p:spPr>
            <a:xfrm>
              <a:off x="8601514" y="2998802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3A0317-BFB6-4F35-9076-5D14C2DB6BCF}"/>
                </a:ext>
              </a:extLst>
            </p:cNvPr>
            <p:cNvCxnSpPr/>
            <p:nvPr/>
          </p:nvCxnSpPr>
          <p:spPr>
            <a:xfrm>
              <a:off x="4560845" y="4112624"/>
              <a:ext cx="504655" cy="483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6" descr="http://www.clker.com/cliparts/1/3/5/f/1195442322195589779ryanlerch_Speed_Bump_Sign.svg.hi.png">
            <a:extLst>
              <a:ext uri="{FF2B5EF4-FFF2-40B4-BE49-F238E27FC236}">
                <a16:creationId xmlns:a16="http://schemas.microsoft.com/office/drawing/2014/main" id="{6CA57F52-EBC3-4561-9105-4388BBF4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40" y="1664765"/>
            <a:ext cx="247160" cy="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B7BD657-810A-4CDB-9994-6A413A9993AB}"/>
              </a:ext>
            </a:extLst>
          </p:cNvPr>
          <p:cNvSpPr/>
          <p:nvPr/>
        </p:nvSpPr>
        <p:spPr>
          <a:xfrm>
            <a:off x="3903177" y="1652921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16" descr="http://www.lawrencetransit.org/assets/transit/images/bus-stop-sign.png">
            <a:extLst>
              <a:ext uri="{FF2B5EF4-FFF2-40B4-BE49-F238E27FC236}">
                <a16:creationId xmlns:a16="http://schemas.microsoft.com/office/drawing/2014/main" id="{8FF9FFD4-B828-45FA-BFBD-EC83F4DE1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03" y="2981095"/>
            <a:ext cx="290252" cy="2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888F3EF-5B42-44AE-8C61-1BFCF6E5172D}"/>
              </a:ext>
            </a:extLst>
          </p:cNvPr>
          <p:cNvSpPr txBox="1"/>
          <p:nvPr/>
        </p:nvSpPr>
        <p:spPr>
          <a:xfrm>
            <a:off x="3697031" y="2849049"/>
            <a:ext cx="50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  <a:endParaRPr lang="en-IN" sz="14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372ED7-7A83-4E7D-8A6B-E84E36040446}"/>
              </a:ext>
            </a:extLst>
          </p:cNvPr>
          <p:cNvCxnSpPr/>
          <p:nvPr/>
        </p:nvCxnSpPr>
        <p:spPr>
          <a:xfrm flipH="1">
            <a:off x="3683443" y="2578294"/>
            <a:ext cx="77106" cy="3003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0" descr="http://cdn.mysitemyway.com/etc-mysitemyway/icons/legacy-previews/icons-256/glossy-black-icons-signs/092126-glossy-black-icon-signs-z-roadsign56.png">
            <a:extLst>
              <a:ext uri="{FF2B5EF4-FFF2-40B4-BE49-F238E27FC236}">
                <a16:creationId xmlns:a16="http://schemas.microsoft.com/office/drawing/2014/main" id="{D97C2B65-2238-454E-88F1-E415C5BC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8" y="4040215"/>
            <a:ext cx="388051" cy="3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869B289-D8D7-4540-84F8-85705C410F10}"/>
              </a:ext>
            </a:extLst>
          </p:cNvPr>
          <p:cNvSpPr/>
          <p:nvPr/>
        </p:nvSpPr>
        <p:spPr>
          <a:xfrm>
            <a:off x="3054146" y="4130283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9A8B77-B394-4A82-AAAD-6AE283957D59}"/>
              </a:ext>
            </a:extLst>
          </p:cNvPr>
          <p:cNvSpPr/>
          <p:nvPr/>
        </p:nvSpPr>
        <p:spPr>
          <a:xfrm>
            <a:off x="4315961" y="4285706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1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22" name="Google Shape;146;p24">
            <a:extLst>
              <a:ext uri="{FF2B5EF4-FFF2-40B4-BE49-F238E27FC236}">
                <a16:creationId xmlns:a16="http://schemas.microsoft.com/office/drawing/2014/main" id="{8D5AE229-0854-427E-BFE6-C8BABBDA41D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/>
              <a:t>Selecting the best route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EF2E51-9232-4E8B-B178-52E0B835DEC4}"/>
              </a:ext>
            </a:extLst>
          </p:cNvPr>
          <p:cNvGrpSpPr/>
          <p:nvPr/>
        </p:nvGrpSpPr>
        <p:grpSpPr>
          <a:xfrm>
            <a:off x="1475440" y="944044"/>
            <a:ext cx="6513149" cy="3785997"/>
            <a:chOff x="518862" y="21041"/>
            <a:chExt cx="8655790" cy="50396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BF9F0B-6762-4262-89A4-23D9DFC2026C}"/>
                </a:ext>
              </a:extLst>
            </p:cNvPr>
            <p:cNvGrpSpPr/>
            <p:nvPr/>
          </p:nvGrpSpPr>
          <p:grpSpPr>
            <a:xfrm>
              <a:off x="518862" y="174930"/>
              <a:ext cx="8444544" cy="4885802"/>
              <a:chOff x="393550" y="900144"/>
              <a:chExt cx="8444544" cy="4885802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440BA8E-F070-4A4D-BC49-DC7ACD561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550" y="1040524"/>
                <a:ext cx="8444544" cy="4745422"/>
              </a:xfrm>
              <a:prstGeom prst="rect">
                <a:avLst/>
              </a:prstGeom>
            </p:spPr>
          </p:pic>
          <p:pic>
            <p:nvPicPr>
              <p:cNvPr id="78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241C7368-4DFD-4AE0-82B0-5B0C68A10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2091315"/>
                <a:ext cx="328469" cy="212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D5F63584-DFE4-4F24-A0B5-330F2B6B6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063" y="900144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2B80A184-CCD8-4872-BBCD-065AA92D44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8221" y="4739989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05FE208F-2C4D-4092-B3BC-C75890837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757" y="3507829"/>
                <a:ext cx="344236" cy="222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B9C99DE-71AE-49AC-B0B3-24DFBB4BD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641" y="276538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CBC929D-433F-4039-934B-1C2E49D7A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2647" y="435405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A7B29BC-0BE4-45DF-8A2D-0C490883D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5171506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A82514D6-DC4A-4420-8799-D2EC90B24B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262" y="47961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EC59C200-0B4F-4C3E-8EB1-800D9C214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7924" y="508033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E58CBD7-8126-46A3-A7F3-E8DF6A4D8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200" y="493995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9B629382-0430-42C7-8B9F-0911B9A5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5937" y="39267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B86031D3-4CE5-4502-A33E-1E762AACD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159" y="4619462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68A26C05-B9C1-4E52-90AF-80F7F1B4C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090" y="4872523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4A4A9FDA-6809-4FB6-A308-3284BCD6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8414" y="5054030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E77034-AAE8-40A5-B52A-C2134999F769}"/>
                </a:ext>
              </a:extLst>
            </p:cNvPr>
            <p:cNvSpPr/>
            <p:nvPr/>
          </p:nvSpPr>
          <p:spPr>
            <a:xfrm>
              <a:off x="1862208" y="4110866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841E03-930D-4A47-B43C-F0F741EB3886}"/>
                </a:ext>
              </a:extLst>
            </p:cNvPr>
            <p:cNvSpPr/>
            <p:nvPr/>
          </p:nvSpPr>
          <p:spPr>
            <a:xfrm>
              <a:off x="4091298" y="4266394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1A4FE-8CE4-44D7-805B-FC629DCD8C5A}"/>
                </a:ext>
              </a:extLst>
            </p:cNvPr>
            <p:cNvSpPr/>
            <p:nvPr/>
          </p:nvSpPr>
          <p:spPr>
            <a:xfrm>
              <a:off x="7366268" y="4446292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C27525-F32E-47F7-AAFB-CB0AEE590EFE}"/>
                </a:ext>
              </a:extLst>
            </p:cNvPr>
            <p:cNvSpPr/>
            <p:nvPr/>
          </p:nvSpPr>
          <p:spPr>
            <a:xfrm>
              <a:off x="3587817" y="401477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453775-5CD3-497A-A729-1C572E9B0CC9}"/>
                </a:ext>
              </a:extLst>
            </p:cNvPr>
            <p:cNvSpPr/>
            <p:nvPr/>
          </p:nvSpPr>
          <p:spPr>
            <a:xfrm>
              <a:off x="2686627" y="277142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9AC1F6-DCF1-4383-81A8-B53831716572}"/>
                </a:ext>
              </a:extLst>
            </p:cNvPr>
            <p:cNvSpPr/>
            <p:nvPr/>
          </p:nvSpPr>
          <p:spPr>
            <a:xfrm>
              <a:off x="3019688" y="1350335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3C8A6C-176B-4830-A8C3-5DE52CA2E7F0}"/>
                </a:ext>
              </a:extLst>
            </p:cNvPr>
            <p:cNvCxnSpPr/>
            <p:nvPr/>
          </p:nvCxnSpPr>
          <p:spPr>
            <a:xfrm>
              <a:off x="5560701" y="4266394"/>
              <a:ext cx="773446" cy="1798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5FBB30-720F-4234-BB47-719A3DFE5198}"/>
                </a:ext>
              </a:extLst>
            </p:cNvPr>
            <p:cNvCxnSpPr/>
            <p:nvPr/>
          </p:nvCxnSpPr>
          <p:spPr>
            <a:xfrm>
              <a:off x="2311359" y="4315500"/>
              <a:ext cx="522538" cy="1696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8A4D50-4A9C-4BFC-A425-4C6164C18A7E}"/>
                </a:ext>
              </a:extLst>
            </p:cNvPr>
            <p:cNvCxnSpPr/>
            <p:nvPr/>
          </p:nvCxnSpPr>
          <p:spPr>
            <a:xfrm flipH="1">
              <a:off x="2781223" y="3145569"/>
              <a:ext cx="102472" cy="3998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3EAB90-F87B-4441-988C-D5F5BCDFC5AF}"/>
                </a:ext>
              </a:extLst>
            </p:cNvPr>
            <p:cNvSpPr txBox="1"/>
            <p:nvPr/>
          </p:nvSpPr>
          <p:spPr>
            <a:xfrm>
              <a:off x="4114341" y="21041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8C09B4-89ED-45D8-ACD9-FE5078300D37}"/>
                </a:ext>
              </a:extLst>
            </p:cNvPr>
            <p:cNvSpPr txBox="1"/>
            <p:nvPr/>
          </p:nvSpPr>
          <p:spPr>
            <a:xfrm>
              <a:off x="3189187" y="1864397"/>
              <a:ext cx="665187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472220-3E29-400C-8F20-7DFBE6E31AFC}"/>
                </a:ext>
              </a:extLst>
            </p:cNvPr>
            <p:cNvSpPr txBox="1"/>
            <p:nvPr/>
          </p:nvSpPr>
          <p:spPr>
            <a:xfrm>
              <a:off x="2810252" y="3457327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17581D-B4D9-42DC-9450-19FA3820D83A}"/>
                </a:ext>
              </a:extLst>
            </p:cNvPr>
            <p:cNvSpPr txBox="1"/>
            <p:nvPr/>
          </p:nvSpPr>
          <p:spPr>
            <a:xfrm>
              <a:off x="3230749" y="423037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5FCFDB-4A43-4390-AF4F-A4CAC0B1C827}"/>
                </a:ext>
              </a:extLst>
            </p:cNvPr>
            <p:cNvSpPr txBox="1"/>
            <p:nvPr/>
          </p:nvSpPr>
          <p:spPr>
            <a:xfrm>
              <a:off x="5296167" y="3852676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0.3</a:t>
              </a:r>
              <a:endParaRPr lang="en-IN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0657DA-6F9C-4EA9-BB82-105BF53106FA}"/>
                </a:ext>
              </a:extLst>
            </p:cNvPr>
            <p:cNvSpPr txBox="1"/>
            <p:nvPr/>
          </p:nvSpPr>
          <p:spPr>
            <a:xfrm>
              <a:off x="6660013" y="4136819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212D03-8F74-4086-8469-1116C9D60AFA}"/>
                </a:ext>
              </a:extLst>
            </p:cNvPr>
            <p:cNvSpPr txBox="1"/>
            <p:nvPr/>
          </p:nvSpPr>
          <p:spPr>
            <a:xfrm>
              <a:off x="8325241" y="400772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D28694-9306-4326-8469-6589AC97831C}"/>
                </a:ext>
              </a:extLst>
            </p:cNvPr>
            <p:cNvSpPr txBox="1"/>
            <p:nvPr/>
          </p:nvSpPr>
          <p:spPr>
            <a:xfrm>
              <a:off x="8601514" y="2998802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3A0317-BFB6-4F35-9076-5D14C2DB6BCF}"/>
                </a:ext>
              </a:extLst>
            </p:cNvPr>
            <p:cNvCxnSpPr/>
            <p:nvPr/>
          </p:nvCxnSpPr>
          <p:spPr>
            <a:xfrm>
              <a:off x="4560845" y="4112624"/>
              <a:ext cx="504655" cy="483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6" descr="http://www.clker.com/cliparts/1/3/5/f/1195442322195589779ryanlerch_Speed_Bump_Sign.svg.hi.png">
            <a:extLst>
              <a:ext uri="{FF2B5EF4-FFF2-40B4-BE49-F238E27FC236}">
                <a16:creationId xmlns:a16="http://schemas.microsoft.com/office/drawing/2014/main" id="{6CA57F52-EBC3-4561-9105-4388BBF4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40" y="1664765"/>
            <a:ext cx="247160" cy="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B7BD657-810A-4CDB-9994-6A413A9993AB}"/>
              </a:ext>
            </a:extLst>
          </p:cNvPr>
          <p:cNvSpPr/>
          <p:nvPr/>
        </p:nvSpPr>
        <p:spPr>
          <a:xfrm>
            <a:off x="3903177" y="1652921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16" descr="http://www.lawrencetransit.org/assets/transit/images/bus-stop-sign.png">
            <a:extLst>
              <a:ext uri="{FF2B5EF4-FFF2-40B4-BE49-F238E27FC236}">
                <a16:creationId xmlns:a16="http://schemas.microsoft.com/office/drawing/2014/main" id="{8FF9FFD4-B828-45FA-BFBD-EC83F4DE1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03" y="2981095"/>
            <a:ext cx="290252" cy="2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888F3EF-5B42-44AE-8C61-1BFCF6E5172D}"/>
              </a:ext>
            </a:extLst>
          </p:cNvPr>
          <p:cNvSpPr txBox="1"/>
          <p:nvPr/>
        </p:nvSpPr>
        <p:spPr>
          <a:xfrm>
            <a:off x="3697031" y="2849049"/>
            <a:ext cx="50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  <a:endParaRPr lang="en-IN" sz="14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372ED7-7A83-4E7D-8A6B-E84E36040446}"/>
              </a:ext>
            </a:extLst>
          </p:cNvPr>
          <p:cNvCxnSpPr/>
          <p:nvPr/>
        </p:nvCxnSpPr>
        <p:spPr>
          <a:xfrm flipH="1">
            <a:off x="3683443" y="2578294"/>
            <a:ext cx="77106" cy="3003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0" descr="http://cdn.mysitemyway.com/etc-mysitemyway/icons/legacy-previews/icons-256/glossy-black-icons-signs/092126-glossy-black-icon-signs-z-roadsign56.png">
            <a:extLst>
              <a:ext uri="{FF2B5EF4-FFF2-40B4-BE49-F238E27FC236}">
                <a16:creationId xmlns:a16="http://schemas.microsoft.com/office/drawing/2014/main" id="{D97C2B65-2238-454E-88F1-E415C5BC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8" y="4040215"/>
            <a:ext cx="388051" cy="3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869B289-D8D7-4540-84F8-85705C410F10}"/>
              </a:ext>
            </a:extLst>
          </p:cNvPr>
          <p:cNvSpPr/>
          <p:nvPr/>
        </p:nvSpPr>
        <p:spPr>
          <a:xfrm>
            <a:off x="3054146" y="4130283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9A8B77-B394-4A82-AAAD-6AE283957D59}"/>
              </a:ext>
            </a:extLst>
          </p:cNvPr>
          <p:cNvSpPr/>
          <p:nvPr/>
        </p:nvSpPr>
        <p:spPr>
          <a:xfrm>
            <a:off x="4315961" y="4285706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4E0E0-4B93-4BE8-B836-1ADCEE0A868F}"/>
              </a:ext>
            </a:extLst>
          </p:cNvPr>
          <p:cNvSpPr txBox="1"/>
          <p:nvPr/>
        </p:nvSpPr>
        <p:spPr>
          <a:xfrm>
            <a:off x="4343397" y="4114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01D1E67-6081-4A08-8DEA-C247F15322E4}"/>
              </a:ext>
            </a:extLst>
          </p:cNvPr>
          <p:cNvSpPr/>
          <p:nvPr/>
        </p:nvSpPr>
        <p:spPr>
          <a:xfrm rot="7773489">
            <a:off x="4070862" y="811434"/>
            <a:ext cx="463743" cy="12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22" name="Google Shape;146;p24">
            <a:extLst>
              <a:ext uri="{FF2B5EF4-FFF2-40B4-BE49-F238E27FC236}">
                <a16:creationId xmlns:a16="http://schemas.microsoft.com/office/drawing/2014/main" id="{8D5AE229-0854-427E-BFE6-C8BABBDA41D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/>
              <a:t>Selecting the best route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EF2E51-9232-4E8B-B178-52E0B835DEC4}"/>
              </a:ext>
            </a:extLst>
          </p:cNvPr>
          <p:cNvGrpSpPr/>
          <p:nvPr/>
        </p:nvGrpSpPr>
        <p:grpSpPr>
          <a:xfrm>
            <a:off x="1475440" y="944044"/>
            <a:ext cx="6513149" cy="3785997"/>
            <a:chOff x="518862" y="21041"/>
            <a:chExt cx="8655790" cy="50396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BF9F0B-6762-4262-89A4-23D9DFC2026C}"/>
                </a:ext>
              </a:extLst>
            </p:cNvPr>
            <p:cNvGrpSpPr/>
            <p:nvPr/>
          </p:nvGrpSpPr>
          <p:grpSpPr>
            <a:xfrm>
              <a:off x="518862" y="174930"/>
              <a:ext cx="8444544" cy="4885802"/>
              <a:chOff x="393550" y="900144"/>
              <a:chExt cx="8444544" cy="4885802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440BA8E-F070-4A4D-BC49-DC7ACD561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550" y="1040524"/>
                <a:ext cx="8444544" cy="4745422"/>
              </a:xfrm>
              <a:prstGeom prst="rect">
                <a:avLst/>
              </a:prstGeom>
            </p:spPr>
          </p:pic>
          <p:pic>
            <p:nvPicPr>
              <p:cNvPr id="78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241C7368-4DFD-4AE0-82B0-5B0C68A10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2091315"/>
                <a:ext cx="328469" cy="212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D5F63584-DFE4-4F24-A0B5-330F2B6B6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063" y="900144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2B80A184-CCD8-4872-BBCD-065AA92D44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8221" y="4739989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http://www.clker.com/cliparts/1/3/5/f/1195442322195589779ryanlerch_Speed_Bump_Sign.svg.hi.png">
                <a:extLst>
                  <a:ext uri="{FF2B5EF4-FFF2-40B4-BE49-F238E27FC236}">
                    <a16:creationId xmlns:a16="http://schemas.microsoft.com/office/drawing/2014/main" id="{05FE208F-2C4D-4092-B3BC-C75890837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757" y="3507829"/>
                <a:ext cx="344236" cy="222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B9C99DE-71AE-49AC-B0B3-24DFBB4BD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641" y="276538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5CBC929D-433F-4039-934B-1C2E49D7A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2647" y="4354052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A7B29BC-0BE4-45DF-8A2D-0C490883D1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4993" y="5171506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A82514D6-DC4A-4420-8799-D2EC90B24B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262" y="47961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EC59C200-0B4F-4C3E-8EB1-800D9C214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7924" y="508033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2E58CBD7-8126-46A3-A7F3-E8DF6A4D8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200" y="4939950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6" descr="http://www.lawrencetransit.org/assets/transit/images/bus-stop-sign.png">
                <a:extLst>
                  <a:ext uri="{FF2B5EF4-FFF2-40B4-BE49-F238E27FC236}">
                    <a16:creationId xmlns:a16="http://schemas.microsoft.com/office/drawing/2014/main" id="{9B629382-0430-42C7-8B9F-0911B9A5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5937" y="3926775"/>
                <a:ext cx="385737" cy="280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B86031D3-4CE5-4502-A33E-1E762AACD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159" y="4619462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68A26C05-B9C1-4E52-90AF-80F7F1B4C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090" y="4872523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0" descr="http://cdn.mysitemyway.com/etc-mysitemyway/icons/legacy-previews/icons-256/glossy-black-icons-signs/092126-glossy-black-icon-signs-z-roadsign56.png">
                <a:extLst>
                  <a:ext uri="{FF2B5EF4-FFF2-40B4-BE49-F238E27FC236}">
                    <a16:creationId xmlns:a16="http://schemas.microsoft.com/office/drawing/2014/main" id="{4A4A9FDA-6809-4FB6-A308-3284BCD6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8414" y="5054030"/>
                <a:ext cx="515709" cy="51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E77034-AAE8-40A5-B52A-C2134999F769}"/>
                </a:ext>
              </a:extLst>
            </p:cNvPr>
            <p:cNvSpPr/>
            <p:nvPr/>
          </p:nvSpPr>
          <p:spPr>
            <a:xfrm>
              <a:off x="1862208" y="4110866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841E03-930D-4A47-B43C-F0F741EB3886}"/>
                </a:ext>
              </a:extLst>
            </p:cNvPr>
            <p:cNvSpPr/>
            <p:nvPr/>
          </p:nvSpPr>
          <p:spPr>
            <a:xfrm>
              <a:off x="4091298" y="4266394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1A4FE-8CE4-44D7-805B-FC629DCD8C5A}"/>
                </a:ext>
              </a:extLst>
            </p:cNvPr>
            <p:cNvSpPr/>
            <p:nvPr/>
          </p:nvSpPr>
          <p:spPr>
            <a:xfrm>
              <a:off x="7366268" y="4446292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C27525-F32E-47F7-AAFB-CB0AEE590EFE}"/>
                </a:ext>
              </a:extLst>
            </p:cNvPr>
            <p:cNvSpPr/>
            <p:nvPr/>
          </p:nvSpPr>
          <p:spPr>
            <a:xfrm>
              <a:off x="3587817" y="401477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453775-5CD3-497A-A729-1C572E9B0CC9}"/>
                </a:ext>
              </a:extLst>
            </p:cNvPr>
            <p:cNvSpPr/>
            <p:nvPr/>
          </p:nvSpPr>
          <p:spPr>
            <a:xfrm>
              <a:off x="2686627" y="2771425"/>
              <a:ext cx="394137" cy="31105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29AC1F6-DCF1-4383-81A8-B53831716572}"/>
                </a:ext>
              </a:extLst>
            </p:cNvPr>
            <p:cNvSpPr/>
            <p:nvPr/>
          </p:nvSpPr>
          <p:spPr>
            <a:xfrm>
              <a:off x="3019688" y="1350335"/>
              <a:ext cx="394137" cy="3110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3C8A6C-176B-4830-A8C3-5DE52CA2E7F0}"/>
                </a:ext>
              </a:extLst>
            </p:cNvPr>
            <p:cNvCxnSpPr/>
            <p:nvPr/>
          </p:nvCxnSpPr>
          <p:spPr>
            <a:xfrm>
              <a:off x="5560701" y="4266394"/>
              <a:ext cx="773446" cy="1798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5FBB30-720F-4234-BB47-719A3DFE5198}"/>
                </a:ext>
              </a:extLst>
            </p:cNvPr>
            <p:cNvCxnSpPr/>
            <p:nvPr/>
          </p:nvCxnSpPr>
          <p:spPr>
            <a:xfrm>
              <a:off x="2311359" y="4315500"/>
              <a:ext cx="522538" cy="1696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8A4D50-4A9C-4BFC-A425-4C6164C18A7E}"/>
                </a:ext>
              </a:extLst>
            </p:cNvPr>
            <p:cNvCxnSpPr/>
            <p:nvPr/>
          </p:nvCxnSpPr>
          <p:spPr>
            <a:xfrm flipH="1">
              <a:off x="2781223" y="3145569"/>
              <a:ext cx="102472" cy="3998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3EAB90-F87B-4441-988C-D5F5BCDFC5AF}"/>
                </a:ext>
              </a:extLst>
            </p:cNvPr>
            <p:cNvSpPr txBox="1"/>
            <p:nvPr/>
          </p:nvSpPr>
          <p:spPr>
            <a:xfrm>
              <a:off x="4114341" y="21041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8C09B4-89ED-45D8-ACD9-FE5078300D37}"/>
                </a:ext>
              </a:extLst>
            </p:cNvPr>
            <p:cNvSpPr txBox="1"/>
            <p:nvPr/>
          </p:nvSpPr>
          <p:spPr>
            <a:xfrm>
              <a:off x="3189187" y="1864397"/>
              <a:ext cx="665187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472220-3E29-400C-8F20-7DFBE6E31AFC}"/>
                </a:ext>
              </a:extLst>
            </p:cNvPr>
            <p:cNvSpPr txBox="1"/>
            <p:nvPr/>
          </p:nvSpPr>
          <p:spPr>
            <a:xfrm>
              <a:off x="2810252" y="3457327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17581D-B4D9-42DC-9450-19FA3820D83A}"/>
                </a:ext>
              </a:extLst>
            </p:cNvPr>
            <p:cNvSpPr txBox="1"/>
            <p:nvPr/>
          </p:nvSpPr>
          <p:spPr>
            <a:xfrm>
              <a:off x="3230749" y="423037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5FCFDB-4A43-4390-AF4F-A4CAC0B1C827}"/>
                </a:ext>
              </a:extLst>
            </p:cNvPr>
            <p:cNvSpPr txBox="1"/>
            <p:nvPr/>
          </p:nvSpPr>
          <p:spPr>
            <a:xfrm>
              <a:off x="5296167" y="3852676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0.3</a:t>
              </a:r>
              <a:endParaRPr lang="en-IN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0657DA-6F9C-4EA9-BB82-105BF53106FA}"/>
                </a:ext>
              </a:extLst>
            </p:cNvPr>
            <p:cNvSpPr txBox="1"/>
            <p:nvPr/>
          </p:nvSpPr>
          <p:spPr>
            <a:xfrm>
              <a:off x="6660013" y="4136819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0.6</a:t>
              </a:r>
              <a:endParaRPr lang="en-IN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212D03-8F74-4086-8469-1116C9D60AFA}"/>
                </a:ext>
              </a:extLst>
            </p:cNvPr>
            <p:cNvSpPr txBox="1"/>
            <p:nvPr/>
          </p:nvSpPr>
          <p:spPr>
            <a:xfrm>
              <a:off x="8325241" y="4007723"/>
              <a:ext cx="57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0.7</a:t>
              </a:r>
              <a:endParaRPr lang="en-IN" sz="1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D28694-9306-4326-8469-6589AC97831C}"/>
                </a:ext>
              </a:extLst>
            </p:cNvPr>
            <p:cNvSpPr txBox="1"/>
            <p:nvPr/>
          </p:nvSpPr>
          <p:spPr>
            <a:xfrm>
              <a:off x="8601514" y="2998802"/>
              <a:ext cx="573138" cy="40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0.5</a:t>
              </a:r>
              <a:endParaRPr lang="en-IN" sz="1400" b="1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3A0317-BFB6-4F35-9076-5D14C2DB6BCF}"/>
                </a:ext>
              </a:extLst>
            </p:cNvPr>
            <p:cNvCxnSpPr/>
            <p:nvPr/>
          </p:nvCxnSpPr>
          <p:spPr>
            <a:xfrm>
              <a:off x="4560845" y="4112624"/>
              <a:ext cx="504655" cy="483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6" descr="http://www.clker.com/cliparts/1/3/5/f/1195442322195589779ryanlerch_Speed_Bump_Sign.svg.hi.png">
            <a:extLst>
              <a:ext uri="{FF2B5EF4-FFF2-40B4-BE49-F238E27FC236}">
                <a16:creationId xmlns:a16="http://schemas.microsoft.com/office/drawing/2014/main" id="{6CA57F52-EBC3-4561-9105-4388BBF4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40" y="1664765"/>
            <a:ext cx="247160" cy="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B7BD657-810A-4CDB-9994-6A413A9993AB}"/>
              </a:ext>
            </a:extLst>
          </p:cNvPr>
          <p:cNvSpPr/>
          <p:nvPr/>
        </p:nvSpPr>
        <p:spPr>
          <a:xfrm>
            <a:off x="3903177" y="1652921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16" descr="http://www.lawrencetransit.org/assets/transit/images/bus-stop-sign.png">
            <a:extLst>
              <a:ext uri="{FF2B5EF4-FFF2-40B4-BE49-F238E27FC236}">
                <a16:creationId xmlns:a16="http://schemas.microsoft.com/office/drawing/2014/main" id="{8FF9FFD4-B828-45FA-BFBD-EC83F4DE1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03" y="2981095"/>
            <a:ext cx="290252" cy="2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888F3EF-5B42-44AE-8C61-1BFCF6E5172D}"/>
              </a:ext>
            </a:extLst>
          </p:cNvPr>
          <p:cNvSpPr txBox="1"/>
          <p:nvPr/>
        </p:nvSpPr>
        <p:spPr>
          <a:xfrm>
            <a:off x="3697031" y="2849049"/>
            <a:ext cx="50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  <a:endParaRPr lang="en-IN" sz="14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372ED7-7A83-4E7D-8A6B-E84E36040446}"/>
              </a:ext>
            </a:extLst>
          </p:cNvPr>
          <p:cNvCxnSpPr/>
          <p:nvPr/>
        </p:nvCxnSpPr>
        <p:spPr>
          <a:xfrm flipH="1">
            <a:off x="3683443" y="2578294"/>
            <a:ext cx="77106" cy="3003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0" descr="http://cdn.mysitemyway.com/etc-mysitemyway/icons/legacy-previews/icons-256/glossy-black-icons-signs/092126-glossy-black-icon-signs-z-roadsign56.png">
            <a:extLst>
              <a:ext uri="{FF2B5EF4-FFF2-40B4-BE49-F238E27FC236}">
                <a16:creationId xmlns:a16="http://schemas.microsoft.com/office/drawing/2014/main" id="{D97C2B65-2238-454E-88F1-E415C5BC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8" y="4040215"/>
            <a:ext cx="388051" cy="3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869B289-D8D7-4540-84F8-85705C410F10}"/>
              </a:ext>
            </a:extLst>
          </p:cNvPr>
          <p:cNvSpPr/>
          <p:nvPr/>
        </p:nvSpPr>
        <p:spPr>
          <a:xfrm>
            <a:off x="3054146" y="4130283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9A8B77-B394-4A82-AAAD-6AE283957D59}"/>
              </a:ext>
            </a:extLst>
          </p:cNvPr>
          <p:cNvSpPr/>
          <p:nvPr/>
        </p:nvSpPr>
        <p:spPr>
          <a:xfrm>
            <a:off x="4315961" y="4285706"/>
            <a:ext cx="296573" cy="2336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4E0E0-4B93-4BE8-B836-1ADCEE0A868F}"/>
              </a:ext>
            </a:extLst>
          </p:cNvPr>
          <p:cNvSpPr txBox="1"/>
          <p:nvPr/>
        </p:nvSpPr>
        <p:spPr>
          <a:xfrm>
            <a:off x="4343397" y="4114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01D1E67-6081-4A08-8DEA-C247F15322E4}"/>
              </a:ext>
            </a:extLst>
          </p:cNvPr>
          <p:cNvSpPr/>
          <p:nvPr/>
        </p:nvSpPr>
        <p:spPr>
          <a:xfrm rot="7773489">
            <a:off x="4070862" y="811434"/>
            <a:ext cx="463743" cy="12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35D04-E19E-4EA7-8704-ABE18C3E0D36}"/>
              </a:ext>
            </a:extLst>
          </p:cNvPr>
          <p:cNvSpPr txBox="1"/>
          <p:nvPr/>
        </p:nvSpPr>
        <p:spPr>
          <a:xfrm>
            <a:off x="5181651" y="481181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Destination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BC542F4-ADD4-46B7-B594-3919F824A5AD}"/>
              </a:ext>
            </a:extLst>
          </p:cNvPr>
          <p:cNvSpPr/>
          <p:nvPr/>
        </p:nvSpPr>
        <p:spPr>
          <a:xfrm rot="7773489" flipH="1">
            <a:off x="5591555" y="4588144"/>
            <a:ext cx="529202" cy="113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7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1320</Words>
  <Application>Microsoft Office PowerPoint</Application>
  <PresentationFormat>On-screen Show (16:9)</PresentationFormat>
  <Paragraphs>423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LinLibertineTB</vt:lpstr>
      <vt:lpstr>NimbusRomNo9L-Regu</vt:lpstr>
      <vt:lpstr>Simple Light</vt:lpstr>
      <vt:lpstr>ComfRide - A Smartphone based Comfortable Public Route Recommendation</vt:lpstr>
      <vt:lpstr>Understanding Commuter Comfort</vt:lpstr>
      <vt:lpstr>But Is this a Major Problem?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the best route</vt:lpstr>
      <vt:lpstr>A Major Challenge</vt:lpstr>
      <vt:lpstr>A Major Challenge</vt:lpstr>
      <vt:lpstr>DIOA Advantages: Explained</vt:lpstr>
      <vt:lpstr>PowerPoint Presentation</vt:lpstr>
      <vt:lpstr>PowerPoint Presentation</vt:lpstr>
      <vt:lpstr>PowerPoint Presentation</vt:lpstr>
      <vt:lpstr>PowerPoint Presentation</vt:lpstr>
      <vt:lpstr>System Architecture</vt:lpstr>
      <vt:lpstr>Working of the DIOA</vt:lpstr>
      <vt:lpstr>Break Journey: A Special Scenario</vt:lpstr>
      <vt:lpstr>Experiment setup</vt:lpstr>
      <vt:lpstr>Evaluation - Deployed at Kolkata, 4 S-D Pairs</vt:lpstr>
      <vt:lpstr>Evaluation: Contd..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ComfRide - A Smartphone based Comfortable Public Route Recommendation</dc:title>
  <dc:creator>Rohit Verma</dc:creator>
  <cp:lastModifiedBy>Rohit Verma</cp:lastModifiedBy>
  <cp:revision>74</cp:revision>
  <dcterms:modified xsi:type="dcterms:W3CDTF">2018-10-03T18:43:57Z</dcterms:modified>
</cp:coreProperties>
</file>