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6"/>
  </p:notesMasterIdLst>
  <p:sldIdLst>
    <p:sldId id="256" r:id="rId2"/>
    <p:sldId id="258" r:id="rId3"/>
    <p:sldId id="315" r:id="rId4"/>
    <p:sldId id="316" r:id="rId5"/>
    <p:sldId id="317" r:id="rId6"/>
    <p:sldId id="325" r:id="rId7"/>
    <p:sldId id="326" r:id="rId8"/>
    <p:sldId id="327" r:id="rId9"/>
    <p:sldId id="319" r:id="rId10"/>
    <p:sldId id="320" r:id="rId11"/>
    <p:sldId id="322" r:id="rId12"/>
    <p:sldId id="321" r:id="rId13"/>
    <p:sldId id="323" r:id="rId14"/>
    <p:sldId id="32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Rg st="1" end="33"/>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80776A-1616-43FD-A763-C7C40DC5C439}" v="104" dt="2019-11-11T23:00:04.2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16" autoAdjust="0"/>
    <p:restoredTop sz="94660"/>
  </p:normalViewPr>
  <p:slideViewPr>
    <p:cSldViewPr snapToGrid="0">
      <p:cViewPr varScale="1">
        <p:scale>
          <a:sx n="51" d="100"/>
          <a:sy n="51" d="100"/>
        </p:scale>
        <p:origin x="845"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 V" userId="58c9507ec7e87cfb" providerId="LiveId" clId="{2935D62B-E900-4282-BE28-C03062B94671}"/>
    <pc:docChg chg="addSld delSld modSld sldOrd">
      <pc:chgData name="Raj V" userId="58c9507ec7e87cfb" providerId="LiveId" clId="{2935D62B-E900-4282-BE28-C03062B94671}" dt="2019-11-08T23:53:27.463" v="66"/>
      <pc:docMkLst>
        <pc:docMk/>
      </pc:docMkLst>
      <pc:sldChg chg="ord">
        <pc:chgData name="Raj V" userId="58c9507ec7e87cfb" providerId="LiveId" clId="{2935D62B-E900-4282-BE28-C03062B94671}" dt="2019-11-08T23:53:27.463" v="66"/>
        <pc:sldMkLst>
          <pc:docMk/>
          <pc:sldMk cId="4188421867" sldId="316"/>
        </pc:sldMkLst>
      </pc:sldChg>
      <pc:sldChg chg="addSp modSp">
        <pc:chgData name="Raj V" userId="58c9507ec7e87cfb" providerId="LiveId" clId="{2935D62B-E900-4282-BE28-C03062B94671}" dt="2019-11-08T23:46:55.184" v="32" actId="14100"/>
        <pc:sldMkLst>
          <pc:docMk/>
          <pc:sldMk cId="728143696" sldId="317"/>
        </pc:sldMkLst>
        <pc:spChg chg="mod">
          <ac:chgData name="Raj V" userId="58c9507ec7e87cfb" providerId="LiveId" clId="{2935D62B-E900-4282-BE28-C03062B94671}" dt="2019-11-08T23:46:55.184" v="32" actId="14100"/>
          <ac:spMkLst>
            <pc:docMk/>
            <pc:sldMk cId="728143696" sldId="317"/>
            <ac:spMk id="2" creationId="{4B27EB5E-D4FF-48D4-8920-5A742118B292}"/>
          </ac:spMkLst>
        </pc:spChg>
        <pc:spChg chg="mod">
          <ac:chgData name="Raj V" userId="58c9507ec7e87cfb" providerId="LiveId" clId="{2935D62B-E900-4282-BE28-C03062B94671}" dt="2019-11-08T23:46:38.118" v="29" actId="14100"/>
          <ac:spMkLst>
            <pc:docMk/>
            <pc:sldMk cId="728143696" sldId="317"/>
            <ac:spMk id="4" creationId="{A6B6AFB3-D7D5-44EC-A312-CD08B1EBA93D}"/>
          </ac:spMkLst>
        </pc:spChg>
        <pc:picChg chg="add mod">
          <ac:chgData name="Raj V" userId="58c9507ec7e87cfb" providerId="LiveId" clId="{2935D62B-E900-4282-BE28-C03062B94671}" dt="2019-11-08T23:46:42.401" v="30" actId="1076"/>
          <ac:picMkLst>
            <pc:docMk/>
            <pc:sldMk cId="728143696" sldId="317"/>
            <ac:picMk id="1026" creationId="{EF3CF9B8-638E-4C46-ABA8-493701D098AE}"/>
          </ac:picMkLst>
        </pc:picChg>
      </pc:sldChg>
      <pc:sldChg chg="modSp">
        <pc:chgData name="Raj V" userId="58c9507ec7e87cfb" providerId="LiveId" clId="{2935D62B-E900-4282-BE28-C03062B94671}" dt="2019-11-08T23:51:17.945" v="55" actId="5793"/>
        <pc:sldMkLst>
          <pc:docMk/>
          <pc:sldMk cId="2743112071" sldId="318"/>
        </pc:sldMkLst>
        <pc:spChg chg="mod">
          <ac:chgData name="Raj V" userId="58c9507ec7e87cfb" providerId="LiveId" clId="{2935D62B-E900-4282-BE28-C03062B94671}" dt="2019-11-08T23:50:42.273" v="43"/>
          <ac:spMkLst>
            <pc:docMk/>
            <pc:sldMk cId="2743112071" sldId="318"/>
            <ac:spMk id="2" creationId="{4B27EB5E-D4FF-48D4-8920-5A742118B292}"/>
          </ac:spMkLst>
        </pc:spChg>
        <pc:spChg chg="mod">
          <ac:chgData name="Raj V" userId="58c9507ec7e87cfb" providerId="LiveId" clId="{2935D62B-E900-4282-BE28-C03062B94671}" dt="2019-11-08T23:51:17.945" v="55" actId="5793"/>
          <ac:spMkLst>
            <pc:docMk/>
            <pc:sldMk cId="2743112071" sldId="318"/>
            <ac:spMk id="4" creationId="{A6B6AFB3-D7D5-44EC-A312-CD08B1EBA93D}"/>
          </ac:spMkLst>
        </pc:spChg>
      </pc:sldChg>
      <pc:sldChg chg="modSp add">
        <pc:chgData name="Raj V" userId="58c9507ec7e87cfb" providerId="LiveId" clId="{2935D62B-E900-4282-BE28-C03062B94671}" dt="2019-11-08T23:52:24.315" v="58"/>
        <pc:sldMkLst>
          <pc:docMk/>
          <pc:sldMk cId="407667818" sldId="319"/>
        </pc:sldMkLst>
        <pc:spChg chg="mod">
          <ac:chgData name="Raj V" userId="58c9507ec7e87cfb" providerId="LiveId" clId="{2935D62B-E900-4282-BE28-C03062B94671}" dt="2019-11-08T23:52:05.559" v="56"/>
          <ac:spMkLst>
            <pc:docMk/>
            <pc:sldMk cId="407667818" sldId="319"/>
            <ac:spMk id="2" creationId="{4B27EB5E-D4FF-48D4-8920-5A742118B292}"/>
          </ac:spMkLst>
        </pc:spChg>
        <pc:spChg chg="mod">
          <ac:chgData name="Raj V" userId="58c9507ec7e87cfb" providerId="LiveId" clId="{2935D62B-E900-4282-BE28-C03062B94671}" dt="2019-11-08T23:52:24.315" v="58"/>
          <ac:spMkLst>
            <pc:docMk/>
            <pc:sldMk cId="407667818" sldId="319"/>
            <ac:spMk id="4" creationId="{A6B6AFB3-D7D5-44EC-A312-CD08B1EBA93D}"/>
          </ac:spMkLst>
        </pc:spChg>
      </pc:sldChg>
      <pc:sldChg chg="modSp add">
        <pc:chgData name="Raj V" userId="58c9507ec7e87cfb" providerId="LiveId" clId="{2935D62B-E900-4282-BE28-C03062B94671}" dt="2019-11-08T23:52:59.860" v="62" actId="5793"/>
        <pc:sldMkLst>
          <pc:docMk/>
          <pc:sldMk cId="2211167120" sldId="320"/>
        </pc:sldMkLst>
        <pc:spChg chg="mod">
          <ac:chgData name="Raj V" userId="58c9507ec7e87cfb" providerId="LiveId" clId="{2935D62B-E900-4282-BE28-C03062B94671}" dt="2019-11-08T23:52:41.129" v="59"/>
          <ac:spMkLst>
            <pc:docMk/>
            <pc:sldMk cId="2211167120" sldId="320"/>
            <ac:spMk id="2" creationId="{4B27EB5E-D4FF-48D4-8920-5A742118B292}"/>
          </ac:spMkLst>
        </pc:spChg>
        <pc:spChg chg="mod">
          <ac:chgData name="Raj V" userId="58c9507ec7e87cfb" providerId="LiveId" clId="{2935D62B-E900-4282-BE28-C03062B94671}" dt="2019-11-08T23:52:59.860" v="62" actId="5793"/>
          <ac:spMkLst>
            <pc:docMk/>
            <pc:sldMk cId="2211167120" sldId="320"/>
            <ac:spMk id="4" creationId="{A6B6AFB3-D7D5-44EC-A312-CD08B1EBA93D}"/>
          </ac:spMkLst>
        </pc:spChg>
      </pc:sldChg>
      <pc:sldChg chg="add del">
        <pc:chgData name="Raj V" userId="58c9507ec7e87cfb" providerId="LiveId" clId="{2935D62B-E900-4282-BE28-C03062B94671}" dt="2019-11-08T23:53:10.753" v="65" actId="47"/>
        <pc:sldMkLst>
          <pc:docMk/>
          <pc:sldMk cId="4007779560" sldId="321"/>
        </pc:sldMkLst>
      </pc:sldChg>
      <pc:sldChg chg="add del">
        <pc:chgData name="Raj V" userId="58c9507ec7e87cfb" providerId="LiveId" clId="{2935D62B-E900-4282-BE28-C03062B94671}" dt="2019-11-08T23:53:10.329" v="64" actId="47"/>
        <pc:sldMkLst>
          <pc:docMk/>
          <pc:sldMk cId="822053183" sldId="322"/>
        </pc:sldMkLst>
      </pc:sldChg>
      <pc:sldChg chg="add del">
        <pc:chgData name="Raj V" userId="58c9507ec7e87cfb" providerId="LiveId" clId="{2935D62B-E900-4282-BE28-C03062B94671}" dt="2019-11-08T23:53:09.836" v="63" actId="47"/>
        <pc:sldMkLst>
          <pc:docMk/>
          <pc:sldMk cId="3885663951" sldId="323"/>
        </pc:sldMkLst>
      </pc:sldChg>
    </pc:docChg>
  </pc:docChgLst>
  <pc:docChgLst>
    <pc:chgData name="Raj V" userId="58c9507ec7e87cfb" providerId="LiveId" clId="{C080776A-1616-43FD-A763-C7C40DC5C439}"/>
    <pc:docChg chg="undo custSel addSld delSld modSld modMainMaster">
      <pc:chgData name="Raj V" userId="58c9507ec7e87cfb" providerId="LiveId" clId="{C080776A-1616-43FD-A763-C7C40DC5C439}" dt="2019-11-11T23:28:01.181" v="1656" actId="5793"/>
      <pc:docMkLst>
        <pc:docMk/>
      </pc:docMkLst>
      <pc:sldChg chg="modSp">
        <pc:chgData name="Raj V" userId="58c9507ec7e87cfb" providerId="LiveId" clId="{C080776A-1616-43FD-A763-C7C40DC5C439}" dt="2019-11-11T22:30:52.703" v="1393" actId="20577"/>
        <pc:sldMkLst>
          <pc:docMk/>
          <pc:sldMk cId="2234147386" sldId="258"/>
        </pc:sldMkLst>
        <pc:spChg chg="mod">
          <ac:chgData name="Raj V" userId="58c9507ec7e87cfb" providerId="LiveId" clId="{C080776A-1616-43FD-A763-C7C40DC5C439}" dt="2019-11-11T22:30:52.703" v="1393" actId="20577"/>
          <ac:spMkLst>
            <pc:docMk/>
            <pc:sldMk cId="2234147386" sldId="258"/>
            <ac:spMk id="4" creationId="{A6B6AFB3-D7D5-44EC-A312-CD08B1EBA93D}"/>
          </ac:spMkLst>
        </pc:spChg>
      </pc:sldChg>
      <pc:sldChg chg="addSp modSp">
        <pc:chgData name="Raj V" userId="58c9507ec7e87cfb" providerId="LiveId" clId="{C080776A-1616-43FD-A763-C7C40DC5C439}" dt="2019-11-11T23:00:41.779" v="1644" actId="14100"/>
        <pc:sldMkLst>
          <pc:docMk/>
          <pc:sldMk cId="1173134836" sldId="315"/>
        </pc:sldMkLst>
        <pc:spChg chg="mod">
          <ac:chgData name="Raj V" userId="58c9507ec7e87cfb" providerId="LiveId" clId="{C080776A-1616-43FD-A763-C7C40DC5C439}" dt="2019-11-11T23:00:22.755" v="1640" actId="20577"/>
          <ac:spMkLst>
            <pc:docMk/>
            <pc:sldMk cId="1173134836" sldId="315"/>
            <ac:spMk id="4" creationId="{A6B6AFB3-D7D5-44EC-A312-CD08B1EBA93D}"/>
          </ac:spMkLst>
        </pc:spChg>
        <pc:picChg chg="add mod">
          <ac:chgData name="Raj V" userId="58c9507ec7e87cfb" providerId="LiveId" clId="{C080776A-1616-43FD-A763-C7C40DC5C439}" dt="2019-11-11T23:00:41.779" v="1644" actId="14100"/>
          <ac:picMkLst>
            <pc:docMk/>
            <pc:sldMk cId="1173134836" sldId="315"/>
            <ac:picMk id="5" creationId="{E2E08837-1387-4BC4-B837-5A47BBD5DA88}"/>
          </ac:picMkLst>
        </pc:picChg>
      </pc:sldChg>
      <pc:sldChg chg="del">
        <pc:chgData name="Raj V" userId="58c9507ec7e87cfb" providerId="LiveId" clId="{C080776A-1616-43FD-A763-C7C40DC5C439}" dt="2019-11-11T22:44:24.778" v="1534" actId="47"/>
        <pc:sldMkLst>
          <pc:docMk/>
          <pc:sldMk cId="2743112071" sldId="318"/>
        </pc:sldMkLst>
      </pc:sldChg>
      <pc:sldChg chg="modSp">
        <pc:chgData name="Raj V" userId="58c9507ec7e87cfb" providerId="LiveId" clId="{C080776A-1616-43FD-A763-C7C40DC5C439}" dt="2019-11-11T22:56:02.030" v="1637" actId="20577"/>
        <pc:sldMkLst>
          <pc:docMk/>
          <pc:sldMk cId="407667818" sldId="319"/>
        </pc:sldMkLst>
        <pc:spChg chg="mod">
          <ac:chgData name="Raj V" userId="58c9507ec7e87cfb" providerId="LiveId" clId="{C080776A-1616-43FD-A763-C7C40DC5C439}" dt="2019-11-11T22:56:02.030" v="1637" actId="20577"/>
          <ac:spMkLst>
            <pc:docMk/>
            <pc:sldMk cId="407667818" sldId="319"/>
            <ac:spMk id="4" creationId="{A6B6AFB3-D7D5-44EC-A312-CD08B1EBA93D}"/>
          </ac:spMkLst>
        </pc:spChg>
      </pc:sldChg>
      <pc:sldChg chg="addSp delSp modSp">
        <pc:chgData name="Raj V" userId="58c9507ec7e87cfb" providerId="LiveId" clId="{C080776A-1616-43FD-A763-C7C40DC5C439}" dt="2019-11-11T22:08:10.011" v="1380" actId="20577"/>
        <pc:sldMkLst>
          <pc:docMk/>
          <pc:sldMk cId="2211167120" sldId="320"/>
        </pc:sldMkLst>
        <pc:spChg chg="add del mod">
          <ac:chgData name="Raj V" userId="58c9507ec7e87cfb" providerId="LiveId" clId="{C080776A-1616-43FD-A763-C7C40DC5C439}" dt="2019-11-09T00:38:54.055" v="1"/>
          <ac:spMkLst>
            <pc:docMk/>
            <pc:sldMk cId="2211167120" sldId="320"/>
            <ac:spMk id="3" creationId="{8761DD0D-9A37-40B7-968B-8A3E6D82A7C2}"/>
          </ac:spMkLst>
        </pc:spChg>
        <pc:spChg chg="mod">
          <ac:chgData name="Raj V" userId="58c9507ec7e87cfb" providerId="LiveId" clId="{C080776A-1616-43FD-A763-C7C40DC5C439}" dt="2019-11-11T22:08:10.011" v="1380" actId="20577"/>
          <ac:spMkLst>
            <pc:docMk/>
            <pc:sldMk cId="2211167120" sldId="320"/>
            <ac:spMk id="4" creationId="{A6B6AFB3-D7D5-44EC-A312-CD08B1EBA93D}"/>
          </ac:spMkLst>
        </pc:spChg>
      </pc:sldChg>
      <pc:sldChg chg="modSp add">
        <pc:chgData name="Raj V" userId="58c9507ec7e87cfb" providerId="LiveId" clId="{C080776A-1616-43FD-A763-C7C40DC5C439}" dt="2019-11-11T21:06:23.149" v="847" actId="313"/>
        <pc:sldMkLst>
          <pc:docMk/>
          <pc:sldMk cId="811417787" sldId="321"/>
        </pc:sldMkLst>
        <pc:spChg chg="mod">
          <ac:chgData name="Raj V" userId="58c9507ec7e87cfb" providerId="LiveId" clId="{C080776A-1616-43FD-A763-C7C40DC5C439}" dt="2019-11-09T00:46:11.032" v="3"/>
          <ac:spMkLst>
            <pc:docMk/>
            <pc:sldMk cId="811417787" sldId="321"/>
            <ac:spMk id="2" creationId="{4B27EB5E-D4FF-48D4-8920-5A742118B292}"/>
          </ac:spMkLst>
        </pc:spChg>
        <pc:spChg chg="mod">
          <ac:chgData name="Raj V" userId="58c9507ec7e87cfb" providerId="LiveId" clId="{C080776A-1616-43FD-A763-C7C40DC5C439}" dt="2019-11-11T21:06:23.149" v="847" actId="313"/>
          <ac:spMkLst>
            <pc:docMk/>
            <pc:sldMk cId="811417787" sldId="321"/>
            <ac:spMk id="4" creationId="{A6B6AFB3-D7D5-44EC-A312-CD08B1EBA93D}"/>
          </ac:spMkLst>
        </pc:spChg>
      </pc:sldChg>
      <pc:sldChg chg="modSp add">
        <pc:chgData name="Raj V" userId="58c9507ec7e87cfb" providerId="LiveId" clId="{C080776A-1616-43FD-A763-C7C40DC5C439}" dt="2019-11-11T22:04:24.638" v="1348" actId="20577"/>
        <pc:sldMkLst>
          <pc:docMk/>
          <pc:sldMk cId="1753770662" sldId="322"/>
        </pc:sldMkLst>
        <pc:spChg chg="mod">
          <ac:chgData name="Raj V" userId="58c9507ec7e87cfb" providerId="LiveId" clId="{C080776A-1616-43FD-A763-C7C40DC5C439}" dt="2019-11-11T22:04:24.638" v="1348" actId="20577"/>
          <ac:spMkLst>
            <pc:docMk/>
            <pc:sldMk cId="1753770662" sldId="322"/>
            <ac:spMk id="4" creationId="{A6B6AFB3-D7D5-44EC-A312-CD08B1EBA93D}"/>
          </ac:spMkLst>
        </pc:spChg>
      </pc:sldChg>
      <pc:sldChg chg="modSp add">
        <pc:chgData name="Raj V" userId="58c9507ec7e87cfb" providerId="LiveId" clId="{C080776A-1616-43FD-A763-C7C40DC5C439}" dt="2019-11-11T23:28:01.181" v="1656" actId="5793"/>
        <pc:sldMkLst>
          <pc:docMk/>
          <pc:sldMk cId="2487799348" sldId="323"/>
        </pc:sldMkLst>
        <pc:spChg chg="mod">
          <ac:chgData name="Raj V" userId="58c9507ec7e87cfb" providerId="LiveId" clId="{C080776A-1616-43FD-A763-C7C40DC5C439}" dt="2019-11-11T21:46:26.826" v="1108" actId="20577"/>
          <ac:spMkLst>
            <pc:docMk/>
            <pc:sldMk cId="2487799348" sldId="323"/>
            <ac:spMk id="2" creationId="{4B27EB5E-D4FF-48D4-8920-5A742118B292}"/>
          </ac:spMkLst>
        </pc:spChg>
        <pc:spChg chg="mod">
          <ac:chgData name="Raj V" userId="58c9507ec7e87cfb" providerId="LiveId" clId="{C080776A-1616-43FD-A763-C7C40DC5C439}" dt="2019-11-11T23:28:01.181" v="1656" actId="5793"/>
          <ac:spMkLst>
            <pc:docMk/>
            <pc:sldMk cId="2487799348" sldId="323"/>
            <ac:spMk id="4" creationId="{A6B6AFB3-D7D5-44EC-A312-CD08B1EBA93D}"/>
          </ac:spMkLst>
        </pc:spChg>
      </pc:sldChg>
      <pc:sldChg chg="modSp add">
        <pc:chgData name="Raj V" userId="58c9507ec7e87cfb" providerId="LiveId" clId="{C080776A-1616-43FD-A763-C7C40DC5C439}" dt="2019-11-11T22:06:11.829" v="1372" actId="20577"/>
        <pc:sldMkLst>
          <pc:docMk/>
          <pc:sldMk cId="3035336011" sldId="324"/>
        </pc:sldMkLst>
        <pc:spChg chg="mod">
          <ac:chgData name="Raj V" userId="58c9507ec7e87cfb" providerId="LiveId" clId="{C080776A-1616-43FD-A763-C7C40DC5C439}" dt="2019-11-11T22:06:11.829" v="1372" actId="20577"/>
          <ac:spMkLst>
            <pc:docMk/>
            <pc:sldMk cId="3035336011" sldId="324"/>
            <ac:spMk id="4" creationId="{A6B6AFB3-D7D5-44EC-A312-CD08B1EBA93D}"/>
          </ac:spMkLst>
        </pc:spChg>
      </pc:sldChg>
      <pc:sldChg chg="add">
        <pc:chgData name="Raj V" userId="58c9507ec7e87cfb" providerId="LiveId" clId="{C080776A-1616-43FD-A763-C7C40DC5C439}" dt="2019-11-11T22:35:50.185" v="1394"/>
        <pc:sldMkLst>
          <pc:docMk/>
          <pc:sldMk cId="965338806" sldId="325"/>
        </pc:sldMkLst>
      </pc:sldChg>
      <pc:sldChg chg="addSp delSp modSp add">
        <pc:chgData name="Raj V" userId="58c9507ec7e87cfb" providerId="LiveId" clId="{C080776A-1616-43FD-A763-C7C40DC5C439}" dt="2019-11-11T23:01:58.671" v="1647" actId="255"/>
        <pc:sldMkLst>
          <pc:docMk/>
          <pc:sldMk cId="699423140" sldId="326"/>
        </pc:sldMkLst>
        <pc:spChg chg="mod">
          <ac:chgData name="Raj V" userId="58c9507ec7e87cfb" providerId="LiveId" clId="{C080776A-1616-43FD-A763-C7C40DC5C439}" dt="2019-11-11T23:01:40.173" v="1646" actId="27636"/>
          <ac:spMkLst>
            <pc:docMk/>
            <pc:sldMk cId="699423140" sldId="326"/>
            <ac:spMk id="2" creationId="{4B27EB5E-D4FF-48D4-8920-5A742118B292}"/>
          </ac:spMkLst>
        </pc:spChg>
        <pc:spChg chg="add del mod">
          <ac:chgData name="Raj V" userId="58c9507ec7e87cfb" providerId="LiveId" clId="{C080776A-1616-43FD-A763-C7C40DC5C439}" dt="2019-11-11T22:37:06.451" v="1402"/>
          <ac:spMkLst>
            <pc:docMk/>
            <pc:sldMk cId="699423140" sldId="326"/>
            <ac:spMk id="4" creationId="{A6B6AFB3-D7D5-44EC-A312-CD08B1EBA93D}"/>
          </ac:spMkLst>
        </pc:spChg>
        <pc:spChg chg="add del">
          <ac:chgData name="Raj V" userId="58c9507ec7e87cfb" providerId="LiveId" clId="{C080776A-1616-43FD-A763-C7C40DC5C439}" dt="2019-11-11T22:36:17.148" v="1398"/>
          <ac:spMkLst>
            <pc:docMk/>
            <pc:sldMk cId="699423140" sldId="326"/>
            <ac:spMk id="5" creationId="{B1D082CA-7B4F-431F-A382-02CA0568FDAD}"/>
          </ac:spMkLst>
        </pc:spChg>
        <pc:spChg chg="add del">
          <ac:chgData name="Raj V" userId="58c9507ec7e87cfb" providerId="LiveId" clId="{C080776A-1616-43FD-A763-C7C40DC5C439}" dt="2019-11-11T22:36:32.753" v="1400"/>
          <ac:spMkLst>
            <pc:docMk/>
            <pc:sldMk cId="699423140" sldId="326"/>
            <ac:spMk id="6" creationId="{850A87D3-7F2C-478A-B347-F9DEEB34AEC0}"/>
          </ac:spMkLst>
        </pc:spChg>
        <pc:spChg chg="add del mod">
          <ac:chgData name="Raj V" userId="58c9507ec7e87cfb" providerId="LiveId" clId="{C080776A-1616-43FD-A763-C7C40DC5C439}" dt="2019-11-11T22:37:31.578" v="1407"/>
          <ac:spMkLst>
            <pc:docMk/>
            <pc:sldMk cId="699423140" sldId="326"/>
            <ac:spMk id="7" creationId="{92549FC3-8AF9-4419-9045-EB6DD2338D86}"/>
          </ac:spMkLst>
        </pc:spChg>
        <pc:spChg chg="add mod">
          <ac:chgData name="Raj V" userId="58c9507ec7e87cfb" providerId="LiveId" clId="{C080776A-1616-43FD-A763-C7C40DC5C439}" dt="2019-11-11T23:01:58.671" v="1647" actId="255"/>
          <ac:spMkLst>
            <pc:docMk/>
            <pc:sldMk cId="699423140" sldId="326"/>
            <ac:spMk id="8" creationId="{16C87629-A763-4651-8B81-832C6EE8A928}"/>
          </ac:spMkLst>
        </pc:spChg>
        <pc:spChg chg="add del mod">
          <ac:chgData name="Raj V" userId="58c9507ec7e87cfb" providerId="LiveId" clId="{C080776A-1616-43FD-A763-C7C40DC5C439}" dt="2019-11-11T22:37:31.579" v="1409"/>
          <ac:spMkLst>
            <pc:docMk/>
            <pc:sldMk cId="699423140" sldId="326"/>
            <ac:spMk id="9" creationId="{B76D4EEF-ECED-4F2C-999E-0FEF5DA923E5}"/>
          </ac:spMkLst>
        </pc:spChg>
      </pc:sldChg>
      <pc:sldChg chg="addSp delSp modSp add">
        <pc:chgData name="Raj V" userId="58c9507ec7e87cfb" providerId="LiveId" clId="{C080776A-1616-43FD-A763-C7C40DC5C439}" dt="2019-11-11T22:51:31.876" v="1581" actId="1076"/>
        <pc:sldMkLst>
          <pc:docMk/>
          <pc:sldMk cId="2167247069" sldId="327"/>
        </pc:sldMkLst>
        <pc:spChg chg="mod">
          <ac:chgData name="Raj V" userId="58c9507ec7e87cfb" providerId="LiveId" clId="{C080776A-1616-43FD-A763-C7C40DC5C439}" dt="2019-11-11T22:48:42.270" v="1556" actId="20577"/>
          <ac:spMkLst>
            <pc:docMk/>
            <pc:sldMk cId="2167247069" sldId="327"/>
            <ac:spMk id="2" creationId="{4B27EB5E-D4FF-48D4-8920-5A742118B292}"/>
          </ac:spMkLst>
        </pc:spChg>
        <pc:spChg chg="add mod">
          <ac:chgData name="Raj V" userId="58c9507ec7e87cfb" providerId="LiveId" clId="{C080776A-1616-43FD-A763-C7C40DC5C439}" dt="2019-11-11T22:51:31.876" v="1581" actId="1076"/>
          <ac:spMkLst>
            <pc:docMk/>
            <pc:sldMk cId="2167247069" sldId="327"/>
            <ac:spMk id="4" creationId="{DFB8120D-13CC-406D-8C9C-FF7BEDF50447}"/>
          </ac:spMkLst>
        </pc:spChg>
        <pc:spChg chg="del mod">
          <ac:chgData name="Raj V" userId="58c9507ec7e87cfb" providerId="LiveId" clId="{C080776A-1616-43FD-A763-C7C40DC5C439}" dt="2019-11-11T22:49:36.058" v="1563"/>
          <ac:spMkLst>
            <pc:docMk/>
            <pc:sldMk cId="2167247069" sldId="327"/>
            <ac:spMk id="8" creationId="{16C87629-A763-4651-8B81-832C6EE8A928}"/>
          </ac:spMkLst>
        </pc:spChg>
        <pc:picChg chg="add mod">
          <ac:chgData name="Raj V" userId="58c9507ec7e87cfb" providerId="LiveId" clId="{C080776A-1616-43FD-A763-C7C40DC5C439}" dt="2019-11-11T22:50:35.916" v="1576" actId="14100"/>
          <ac:picMkLst>
            <pc:docMk/>
            <pc:sldMk cId="2167247069" sldId="327"/>
            <ac:picMk id="3074" creationId="{653BD257-FB61-4345-9A13-1A9367B26523}"/>
          </ac:picMkLst>
        </pc:picChg>
      </pc:sldChg>
      <pc:sldChg chg="add del">
        <pc:chgData name="Raj V" userId="58c9507ec7e87cfb" providerId="LiveId" clId="{C080776A-1616-43FD-A763-C7C40DC5C439}" dt="2019-11-11T22:48:48.351" v="1558"/>
        <pc:sldMkLst>
          <pc:docMk/>
          <pc:sldMk cId="1211656431" sldId="328"/>
        </pc:sldMkLst>
      </pc:sldChg>
      <pc:sldMasterChg chg="modSp">
        <pc:chgData name="Raj V" userId="58c9507ec7e87cfb" providerId="LiveId" clId="{C080776A-1616-43FD-A763-C7C40DC5C439}" dt="2019-11-11T22:29:22.760" v="1382" actId="255"/>
        <pc:sldMasterMkLst>
          <pc:docMk/>
          <pc:sldMasterMk cId="0" sldId="2147483648"/>
        </pc:sldMasterMkLst>
        <pc:spChg chg="mod">
          <ac:chgData name="Raj V" userId="58c9507ec7e87cfb" providerId="LiveId" clId="{C080776A-1616-43FD-A763-C7C40DC5C439}" dt="2019-11-11T22:29:22.760" v="1382" actId="255"/>
          <ac:spMkLst>
            <pc:docMk/>
            <pc:sldMasterMk cId="0" sldId="2147483648"/>
            <ac:spMk id="6" creationId="{00000000-0000-0000-0000-000000000000}"/>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0A715E-A8DC-4FFD-8BCA-2CE4348B4DCB}" type="datetimeFigureOut">
              <a:rPr lang="en-US" smtClean="0"/>
              <a:t>11/11/2019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62315B-9E55-46FE-BC0C-E9F0799915B8}" type="slidenum">
              <a:rPr lang="en-US" smtClean="0"/>
              <a:t>‹#›</a:t>
            </a:fld>
            <a:endParaRPr lang="en-US"/>
          </a:p>
        </p:txBody>
      </p:sp>
    </p:spTree>
    <p:extLst>
      <p:ext uri="{BB962C8B-B14F-4D97-AF65-F5344CB8AC3E}">
        <p14:creationId xmlns:p14="http://schemas.microsoft.com/office/powerpoint/2010/main" val="15552871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ED27276-4F29-46E9-BD9B-0FDA29C017A7}" type="datetime1">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F6CB82A-EE03-47E8-BC6B-E9EFA6D0D305}" type="datetime1">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1FD699D-82EF-440B-95C7-6AA7BE399586}" type="datetime1">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9F29292-E476-4221-9845-3791ADA7549F}" type="datetime1">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3316B19-6098-4B55-94EA-9963E12B4BA4}" type="datetime1">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62F27A0-1A3F-45D1-8476-1CFD90921483}" type="datetime1">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CBA014-F169-47C6-A71F-AEAA816ECC16}" type="datetime1">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A2F330-6EDC-48E3-B169-C3139CE8B26D}" type="datetime1">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F508704-D3D4-4BB0-B431-A91AF1CBA54A}" type="datetime1">
              <a:rPr lang="en-US" smtClean="0"/>
              <a:t>11/11/2019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5F2896A-4AA5-4C57-9446-106C6E8B15FF}" type="datetime1">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6338A78-6B3A-47E7-9DFC-B160AEA4658E}" type="datetime1">
              <a:rPr lang="en-US" smtClean="0"/>
              <a:t>11/11/2019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B83686B-59B8-460A-B54F-29103C77D3EC}" type="datetime1">
              <a:rPr lang="en-US" smtClean="0"/>
              <a:t>11/11/2019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9075F660-9A6E-4DF6-B12F-5B20F78396DF}" type="datetime1">
              <a:rPr lang="en-US" smtClean="0"/>
              <a:t>11/11/2019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5A9ED9-4690-49CD-B098-97019DEBBF1E}" type="datetime1">
              <a:rPr lang="en-US" smtClean="0"/>
              <a:t>11/11/2019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7A1625C-BF40-4A33-BA63-EB5928C96896}" type="datetime1">
              <a:rPr lang="en-US" smtClean="0"/>
              <a:t>11/11/2019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
        <p:nvSpPr>
          <p:cNvPr id="5" name="Date Placeholder 4"/>
          <p:cNvSpPr>
            <a:spLocks noGrp="1"/>
          </p:cNvSpPr>
          <p:nvPr>
            <p:ph type="dt" sz="half" idx="10"/>
          </p:nvPr>
        </p:nvSpPr>
        <p:spPr/>
        <p:txBody>
          <a:bodyPr/>
          <a:lstStyle/>
          <a:p>
            <a:fld id="{7DEBC29D-8D73-4718-99E7-8657E65010CC}" type="datetime1">
              <a:rPr lang="en-US" smtClean="0"/>
              <a:t>11/11/2019</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8C14483-1730-4CCA-98CE-9A381FAE600F}" type="datetime1">
              <a:rPr lang="en-US" smtClean="0"/>
              <a:t>11/11/2019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1400">
                <a:solidFill>
                  <a:schemeClr val="accent1"/>
                </a:solidFill>
              </a:defRPr>
            </a:lvl1pPr>
          </a:lstStyle>
          <a:p>
            <a:fld id="{D57F1E4F-1CFF-5643-939E-217C01CDF56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arxiv.org/abs/1810.04020"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ocodataset.org/#download"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arxiv.org/pdf/1411.4555.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2F6E9-D5ED-48CA-A70A-CE38860FC3F0}"/>
              </a:ext>
            </a:extLst>
          </p:cNvPr>
          <p:cNvSpPr>
            <a:spLocks noGrp="1"/>
          </p:cNvSpPr>
          <p:nvPr>
            <p:ph type="ctrTitle"/>
          </p:nvPr>
        </p:nvSpPr>
        <p:spPr>
          <a:xfrm>
            <a:off x="1507067" y="1710268"/>
            <a:ext cx="7766936" cy="2340568"/>
          </a:xfrm>
        </p:spPr>
        <p:txBody>
          <a:bodyPr/>
          <a:lstStyle/>
          <a:p>
            <a:r>
              <a:rPr lang="en-US" b="1" dirty="0"/>
              <a:t>Image Captioning</a:t>
            </a:r>
            <a:br>
              <a:rPr lang="en-US" b="1" dirty="0"/>
            </a:br>
            <a:r>
              <a:rPr lang="en-US" dirty="0"/>
              <a:t> </a:t>
            </a:r>
          </a:p>
        </p:txBody>
      </p:sp>
    </p:spTree>
    <p:extLst>
      <p:ext uri="{BB962C8B-B14F-4D97-AF65-F5344CB8AC3E}">
        <p14:creationId xmlns:p14="http://schemas.microsoft.com/office/powerpoint/2010/main" val="2654801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7EB5E-D4FF-48D4-8920-5A742118B292}"/>
              </a:ext>
            </a:extLst>
          </p:cNvPr>
          <p:cNvSpPr>
            <a:spLocks noGrp="1"/>
          </p:cNvSpPr>
          <p:nvPr>
            <p:ph type="title"/>
          </p:nvPr>
        </p:nvSpPr>
        <p:spPr/>
        <p:txBody>
          <a:bodyPr/>
          <a:lstStyle/>
          <a:p>
            <a:r>
              <a:rPr lang="en-US" b="1" dirty="0"/>
              <a:t>Conclusions and Future Work</a:t>
            </a:r>
            <a:endParaRPr lang="en-US" dirty="0"/>
          </a:p>
        </p:txBody>
      </p:sp>
      <p:sp>
        <p:nvSpPr>
          <p:cNvPr id="4" name="Content Placeholder 3">
            <a:extLst>
              <a:ext uri="{FF2B5EF4-FFF2-40B4-BE49-F238E27FC236}">
                <a16:creationId xmlns:a16="http://schemas.microsoft.com/office/drawing/2014/main" id="{A6B6AFB3-D7D5-44EC-A312-CD08B1EBA93D}"/>
              </a:ext>
            </a:extLst>
          </p:cNvPr>
          <p:cNvSpPr>
            <a:spLocks noGrp="1"/>
          </p:cNvSpPr>
          <p:nvPr>
            <p:ph idx="1"/>
          </p:nvPr>
        </p:nvSpPr>
        <p:spPr>
          <a:xfrm>
            <a:off x="677334" y="1606731"/>
            <a:ext cx="8596668" cy="5159829"/>
          </a:xfrm>
        </p:spPr>
        <p:txBody>
          <a:bodyPr>
            <a:normAutofit/>
          </a:bodyPr>
          <a:lstStyle/>
          <a:p>
            <a:pPr marL="0" indent="0">
              <a:buNone/>
            </a:pPr>
            <a:r>
              <a:rPr lang="en-US" dirty="0"/>
              <a:t>Future improvements to investigate further:</a:t>
            </a:r>
          </a:p>
          <a:p>
            <a:r>
              <a:rPr lang="en-US" dirty="0"/>
              <a:t>1) Beam Search as an approximate search (often works better than the greedy approach)</a:t>
            </a:r>
          </a:p>
          <a:p>
            <a:endParaRPr lang="en-US" dirty="0"/>
          </a:p>
          <a:p>
            <a:r>
              <a:rPr lang="en-US" dirty="0"/>
              <a:t>2) Implement other models like attention based model ( [7] - Show, Attend and Tell: Neural Image Caption Generation with Visual Attention), which introduces a visual attention mechanism based on the Encoder-Decoder structure, which can dynamically focus on the salient regions of the image during the process of generating descriptions in Decoder.</a:t>
            </a:r>
          </a:p>
          <a:p>
            <a:endParaRPr lang="en-US" dirty="0"/>
          </a:p>
          <a:p>
            <a:r>
              <a:rPr lang="en-US" dirty="0"/>
              <a:t>3) Researchers have also proposed various efficient improvement methods, but they have different focuses.</a:t>
            </a:r>
          </a:p>
        </p:txBody>
      </p:sp>
      <p:sp>
        <p:nvSpPr>
          <p:cNvPr id="5" name="Slide Number Placeholder 4">
            <a:extLst>
              <a:ext uri="{FF2B5EF4-FFF2-40B4-BE49-F238E27FC236}">
                <a16:creationId xmlns:a16="http://schemas.microsoft.com/office/drawing/2014/main" id="{32C996D1-0CBC-4BFE-9F8D-C1024333B8A0}"/>
              </a:ext>
            </a:extLst>
          </p:cNvPr>
          <p:cNvSpPr>
            <a:spLocks noGrp="1"/>
          </p:cNvSpPr>
          <p:nvPr>
            <p:ph type="sldNum" sz="quarter" idx="12"/>
          </p:nvPr>
        </p:nvSpPr>
        <p:spPr/>
        <p:txBody>
          <a:bodyPr/>
          <a:lstStyle/>
          <a:p>
            <a:fld id="{519954A3-9DFD-4C44-94BA-B95130A3BA1C}" type="slidenum">
              <a:rPr lang="en-US" smtClean="0"/>
              <a:t>10</a:t>
            </a:fld>
            <a:endParaRPr lang="en-US"/>
          </a:p>
        </p:txBody>
      </p:sp>
    </p:spTree>
    <p:extLst>
      <p:ext uri="{BB962C8B-B14F-4D97-AF65-F5344CB8AC3E}">
        <p14:creationId xmlns:p14="http://schemas.microsoft.com/office/powerpoint/2010/main" val="2211167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7EB5E-D4FF-48D4-8920-5A742118B292}"/>
              </a:ext>
            </a:extLst>
          </p:cNvPr>
          <p:cNvSpPr>
            <a:spLocks noGrp="1"/>
          </p:cNvSpPr>
          <p:nvPr>
            <p:ph type="title"/>
          </p:nvPr>
        </p:nvSpPr>
        <p:spPr/>
        <p:txBody>
          <a:bodyPr/>
          <a:lstStyle/>
          <a:p>
            <a:r>
              <a:rPr lang="en-US" b="1" dirty="0"/>
              <a:t>Conclusions and Future Work</a:t>
            </a:r>
            <a:endParaRPr lang="en-US" dirty="0"/>
          </a:p>
        </p:txBody>
      </p:sp>
      <p:sp>
        <p:nvSpPr>
          <p:cNvPr id="4" name="Content Placeholder 3">
            <a:extLst>
              <a:ext uri="{FF2B5EF4-FFF2-40B4-BE49-F238E27FC236}">
                <a16:creationId xmlns:a16="http://schemas.microsoft.com/office/drawing/2014/main" id="{A6B6AFB3-D7D5-44EC-A312-CD08B1EBA93D}"/>
              </a:ext>
            </a:extLst>
          </p:cNvPr>
          <p:cNvSpPr>
            <a:spLocks noGrp="1"/>
          </p:cNvSpPr>
          <p:nvPr>
            <p:ph idx="1"/>
          </p:nvPr>
        </p:nvSpPr>
        <p:spPr>
          <a:xfrm>
            <a:off x="677334" y="1606731"/>
            <a:ext cx="8596668" cy="5159829"/>
          </a:xfrm>
        </p:spPr>
        <p:txBody>
          <a:bodyPr>
            <a:normAutofit fontScale="92500" lnSpcReduction="20000"/>
          </a:bodyPr>
          <a:lstStyle/>
          <a:p>
            <a:pPr marL="0" indent="0">
              <a:buNone/>
            </a:pPr>
            <a:r>
              <a:rPr lang="en-US" b="1" dirty="0"/>
              <a:t>Improvements in Encoder</a:t>
            </a:r>
            <a:r>
              <a:rPr lang="en-US" dirty="0"/>
              <a:t>: [10] You et al., proposes a semantic attention model, in addition to using CNN’s intermediate activation output as the global feature of the image v, and also using a set of attribute detectors to extract {Ai} the most likely to appear in the image. </a:t>
            </a:r>
          </a:p>
          <a:p>
            <a:pPr marL="0" indent="0">
              <a:buNone/>
            </a:pPr>
            <a:r>
              <a:rPr lang="en-US" dirty="0"/>
              <a:t>[11] Fu et al., introduced advanced semantic information to improve  image description based on attention.</a:t>
            </a:r>
          </a:p>
          <a:p>
            <a:pPr marL="0" indent="0">
              <a:buNone/>
            </a:pPr>
            <a:r>
              <a:rPr lang="en-US" dirty="0"/>
              <a:t>[12] Yao et al., believes that the semantic relationship and spatial 			   relationship between image objects are helpful for image description 			   generation. </a:t>
            </a:r>
          </a:p>
          <a:p>
            <a:pPr marL="0" indent="0">
              <a:buNone/>
            </a:pPr>
            <a:r>
              <a:rPr lang="en-US" b="1" dirty="0"/>
              <a:t>Improvements in Decoder: </a:t>
            </a:r>
            <a:r>
              <a:rPr lang="en-US" dirty="0"/>
              <a:t>[13] Lu et al., believes that in the process of generating image description, visual attention should not be added to nonvisual words such as prepositions and quantifiers.</a:t>
            </a:r>
          </a:p>
          <a:p>
            <a:pPr marL="0" indent="0">
              <a:buNone/>
            </a:pPr>
            <a:r>
              <a:rPr lang="en-US" dirty="0"/>
              <a:t>[14] Zhou et al., pointed out that in previous work, image features are only initially          fed into LSTM, or on the basis of which attention mechanism is introduced to compute context vectors to input LSTM. Whether text context could be used to improve image description performance has not been solved yet, that is, the relationship between generated words and visual information was not involved. To explore this problem, they proposed a Text-Conditional attention mechanism, which allows attention to focus on image features related to previously generated words</a:t>
            </a:r>
          </a:p>
          <a:p>
            <a:pPr marL="0" indent="0">
              <a:buNone/>
            </a:pPr>
            <a:r>
              <a:rPr lang="en-US" dirty="0"/>
              <a:t>		</a:t>
            </a:r>
          </a:p>
        </p:txBody>
      </p:sp>
      <p:sp>
        <p:nvSpPr>
          <p:cNvPr id="5" name="Slide Number Placeholder 4">
            <a:extLst>
              <a:ext uri="{FF2B5EF4-FFF2-40B4-BE49-F238E27FC236}">
                <a16:creationId xmlns:a16="http://schemas.microsoft.com/office/drawing/2014/main" id="{32C996D1-0CBC-4BFE-9F8D-C1024333B8A0}"/>
              </a:ext>
            </a:extLst>
          </p:cNvPr>
          <p:cNvSpPr>
            <a:spLocks noGrp="1"/>
          </p:cNvSpPr>
          <p:nvPr>
            <p:ph type="sldNum" sz="quarter" idx="12"/>
          </p:nvPr>
        </p:nvSpPr>
        <p:spPr/>
        <p:txBody>
          <a:bodyPr/>
          <a:lstStyle/>
          <a:p>
            <a:fld id="{519954A3-9DFD-4C44-94BA-B95130A3BA1C}" type="slidenum">
              <a:rPr lang="en-US" smtClean="0"/>
              <a:t>11</a:t>
            </a:fld>
            <a:endParaRPr lang="en-US"/>
          </a:p>
        </p:txBody>
      </p:sp>
    </p:spTree>
    <p:extLst>
      <p:ext uri="{BB962C8B-B14F-4D97-AF65-F5344CB8AC3E}">
        <p14:creationId xmlns:p14="http://schemas.microsoft.com/office/powerpoint/2010/main" val="1753770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7EB5E-D4FF-48D4-8920-5A742118B292}"/>
              </a:ext>
            </a:extLst>
          </p:cNvPr>
          <p:cNvSpPr>
            <a:spLocks noGrp="1"/>
          </p:cNvSpPr>
          <p:nvPr>
            <p:ph type="title"/>
          </p:nvPr>
        </p:nvSpPr>
        <p:spPr/>
        <p:txBody>
          <a:bodyPr/>
          <a:lstStyle/>
          <a:p>
            <a:r>
              <a:rPr lang="en-US" dirty="0"/>
              <a:t>Recommendations to the Client</a:t>
            </a:r>
          </a:p>
        </p:txBody>
      </p:sp>
      <p:sp>
        <p:nvSpPr>
          <p:cNvPr id="4" name="Content Placeholder 3">
            <a:extLst>
              <a:ext uri="{FF2B5EF4-FFF2-40B4-BE49-F238E27FC236}">
                <a16:creationId xmlns:a16="http://schemas.microsoft.com/office/drawing/2014/main" id="{A6B6AFB3-D7D5-44EC-A312-CD08B1EBA93D}"/>
              </a:ext>
            </a:extLst>
          </p:cNvPr>
          <p:cNvSpPr>
            <a:spLocks noGrp="1"/>
          </p:cNvSpPr>
          <p:nvPr>
            <p:ph idx="1"/>
          </p:nvPr>
        </p:nvSpPr>
        <p:spPr>
          <a:xfrm>
            <a:off x="677334" y="1606731"/>
            <a:ext cx="8596668" cy="5159829"/>
          </a:xfrm>
        </p:spPr>
        <p:txBody>
          <a:bodyPr>
            <a:normAutofit/>
          </a:bodyPr>
          <a:lstStyle/>
          <a:p>
            <a:pPr marL="0" indent="0">
              <a:buNone/>
            </a:pPr>
            <a:r>
              <a:rPr lang="en-US" dirty="0"/>
              <a:t>Facebook can use Image captioning functionality to automatically generate captions for photos in the News Feed of people who can't see them. This can be used with text-to-speech engines that allow blind people to use Facebook in other ways</a:t>
            </a:r>
          </a:p>
          <a:p>
            <a:pPr marL="0" indent="0">
              <a:buNone/>
            </a:pPr>
            <a:endParaRPr lang="en-US" dirty="0"/>
          </a:p>
          <a:p>
            <a:pPr marL="0" indent="0">
              <a:buNone/>
            </a:pPr>
            <a:r>
              <a:rPr lang="en-US" dirty="0"/>
              <a:t>Image based web content can be made more accessible to the users by using Image Captioning to provide descriptions of the Images. Information from the visual content found in the image can be used to further analyze the image with tagging, domain-specific models, and descriptions in other languages. </a:t>
            </a:r>
          </a:p>
          <a:p>
            <a:pPr marL="0" indent="0">
              <a:buNone/>
            </a:pPr>
            <a:r>
              <a:rPr lang="en-US" dirty="0"/>
              <a:t>For example: Recognize brands, celebrities and landmarks</a:t>
            </a:r>
          </a:p>
          <a:p>
            <a:pPr marL="0" indent="0">
              <a:buNone/>
            </a:pPr>
            <a:endParaRPr lang="en-US" dirty="0"/>
          </a:p>
          <a:p>
            <a:pPr marL="0" indent="0">
              <a:buNone/>
            </a:pPr>
            <a:r>
              <a:rPr lang="en-US" dirty="0"/>
              <a:t>Image Captioning can be used to describe Videos in real time.</a:t>
            </a:r>
          </a:p>
        </p:txBody>
      </p:sp>
      <p:sp>
        <p:nvSpPr>
          <p:cNvPr id="5" name="Slide Number Placeholder 4">
            <a:extLst>
              <a:ext uri="{FF2B5EF4-FFF2-40B4-BE49-F238E27FC236}">
                <a16:creationId xmlns:a16="http://schemas.microsoft.com/office/drawing/2014/main" id="{32C996D1-0CBC-4BFE-9F8D-C1024333B8A0}"/>
              </a:ext>
            </a:extLst>
          </p:cNvPr>
          <p:cNvSpPr>
            <a:spLocks noGrp="1"/>
          </p:cNvSpPr>
          <p:nvPr>
            <p:ph type="sldNum" sz="quarter" idx="12"/>
          </p:nvPr>
        </p:nvSpPr>
        <p:spPr/>
        <p:txBody>
          <a:bodyPr/>
          <a:lstStyle/>
          <a:p>
            <a:fld id="{519954A3-9DFD-4C44-94BA-B95130A3BA1C}" type="slidenum">
              <a:rPr lang="en-US" smtClean="0"/>
              <a:t>12</a:t>
            </a:fld>
            <a:endParaRPr lang="en-US"/>
          </a:p>
        </p:txBody>
      </p:sp>
    </p:spTree>
    <p:extLst>
      <p:ext uri="{BB962C8B-B14F-4D97-AF65-F5344CB8AC3E}">
        <p14:creationId xmlns:p14="http://schemas.microsoft.com/office/powerpoint/2010/main" val="811417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7EB5E-D4FF-48D4-8920-5A742118B292}"/>
              </a:ext>
            </a:extLst>
          </p:cNvPr>
          <p:cNvSpPr>
            <a:spLocks noGrp="1"/>
          </p:cNvSpPr>
          <p:nvPr>
            <p:ph type="title"/>
          </p:nvPr>
        </p:nvSpPr>
        <p:spPr/>
        <p:txBody>
          <a:bodyPr/>
          <a:lstStyle/>
          <a:p>
            <a:r>
              <a:rPr lang="en-US" dirty="0"/>
              <a:t>References</a:t>
            </a:r>
          </a:p>
        </p:txBody>
      </p:sp>
      <p:sp>
        <p:nvSpPr>
          <p:cNvPr id="4" name="Content Placeholder 3">
            <a:extLst>
              <a:ext uri="{FF2B5EF4-FFF2-40B4-BE49-F238E27FC236}">
                <a16:creationId xmlns:a16="http://schemas.microsoft.com/office/drawing/2014/main" id="{A6B6AFB3-D7D5-44EC-A312-CD08B1EBA93D}"/>
              </a:ext>
            </a:extLst>
          </p:cNvPr>
          <p:cNvSpPr>
            <a:spLocks noGrp="1"/>
          </p:cNvSpPr>
          <p:nvPr>
            <p:ph idx="1"/>
          </p:nvPr>
        </p:nvSpPr>
        <p:spPr>
          <a:xfrm>
            <a:off x="677334" y="1606731"/>
            <a:ext cx="8596668" cy="5159829"/>
          </a:xfrm>
        </p:spPr>
        <p:txBody>
          <a:bodyPr>
            <a:normAutofit fontScale="92500" lnSpcReduction="20000"/>
          </a:bodyPr>
          <a:lstStyle/>
          <a:p>
            <a:pPr marL="0" indent="0">
              <a:buNone/>
            </a:pPr>
            <a:r>
              <a:rPr lang="en-US" dirty="0"/>
              <a:t>[1] Tsung-Yi Lin, Michael Maire, Serge </a:t>
            </a:r>
            <a:r>
              <a:rPr lang="en-US" dirty="0" err="1"/>
              <a:t>Belongie</a:t>
            </a:r>
            <a:r>
              <a:rPr lang="en-US" dirty="0"/>
              <a:t>, James Hays, Pietro </a:t>
            </a:r>
            <a:r>
              <a:rPr lang="en-US" dirty="0" err="1"/>
              <a:t>Perona</a:t>
            </a:r>
            <a:r>
              <a:rPr lang="en-US" dirty="0"/>
              <a:t>, Deva Ramanan, Piotr </a:t>
            </a:r>
            <a:r>
              <a:rPr lang="en-US" dirty="0" err="1"/>
              <a:t>DollÃąr</a:t>
            </a:r>
            <a:r>
              <a:rPr lang="en-US" dirty="0"/>
              <a:t>, and C Lawrence </a:t>
            </a:r>
            <a:r>
              <a:rPr lang="en-US" dirty="0" err="1"/>
              <a:t>Zitnick</a:t>
            </a:r>
            <a:r>
              <a:rPr lang="en-US" dirty="0"/>
              <a:t>. 2014. Microsoft coco: Common objects in context. In European conference on computer vision. Springer, 740–755.</a:t>
            </a:r>
          </a:p>
          <a:p>
            <a:pPr marL="0" indent="0">
              <a:buNone/>
            </a:pPr>
            <a:r>
              <a:rPr lang="en-US" dirty="0"/>
              <a:t>[2] Qi Wu, </a:t>
            </a:r>
            <a:r>
              <a:rPr lang="en-US" dirty="0" err="1"/>
              <a:t>Chunhua</a:t>
            </a:r>
            <a:r>
              <a:rPr lang="en-US" dirty="0"/>
              <a:t> Shen, Anton van den </a:t>
            </a:r>
            <a:r>
              <a:rPr lang="en-US" dirty="0" err="1"/>
              <a:t>Hengel</a:t>
            </a:r>
            <a:r>
              <a:rPr lang="en-US" dirty="0"/>
              <a:t>, </a:t>
            </a:r>
            <a:r>
              <a:rPr lang="en-US" dirty="0" err="1"/>
              <a:t>Lingqiao</a:t>
            </a:r>
            <a:r>
              <a:rPr lang="en-US" dirty="0"/>
              <a:t> Liu, and Anthony Dick. 2015. Image captioning with an intermediate attributes layer. </a:t>
            </a:r>
            <a:r>
              <a:rPr lang="en-US" dirty="0" err="1"/>
              <a:t>arXiv</a:t>
            </a:r>
            <a:r>
              <a:rPr lang="en-US" dirty="0"/>
              <a:t> preprint arXiv:1506.01144 (2015)</a:t>
            </a:r>
          </a:p>
          <a:p>
            <a:pPr marL="0" indent="0">
              <a:buNone/>
            </a:pPr>
            <a:r>
              <a:rPr lang="en-US" dirty="0"/>
              <a:t>[3] Oriol </a:t>
            </a:r>
            <a:r>
              <a:rPr lang="en-US" dirty="0" err="1"/>
              <a:t>Vinyals</a:t>
            </a:r>
            <a:r>
              <a:rPr lang="en-US" dirty="0"/>
              <a:t>, Alexander </a:t>
            </a:r>
            <a:r>
              <a:rPr lang="en-US" dirty="0" err="1"/>
              <a:t>Toshev</a:t>
            </a:r>
            <a:r>
              <a:rPr lang="en-US" dirty="0"/>
              <a:t>, </a:t>
            </a:r>
            <a:r>
              <a:rPr lang="en-US" dirty="0" err="1"/>
              <a:t>Samy</a:t>
            </a:r>
            <a:r>
              <a:rPr lang="en-US" dirty="0"/>
              <a:t> </a:t>
            </a:r>
            <a:r>
              <a:rPr lang="en-US" dirty="0" err="1"/>
              <a:t>Bengio</a:t>
            </a:r>
            <a:r>
              <a:rPr lang="en-US" dirty="0"/>
              <a:t>, and Dumitru Erhan. 2015. Show and tell: A neural image caption generator. In Proceedings of the IEEE conference on computer vision and pattern recognition. 3156–3164.</a:t>
            </a:r>
          </a:p>
          <a:p>
            <a:pPr marL="0" indent="0">
              <a:buNone/>
            </a:pPr>
            <a:r>
              <a:rPr lang="en-US" dirty="0"/>
              <a:t>[4] Hamid </a:t>
            </a:r>
            <a:r>
              <a:rPr lang="en-US" dirty="0" err="1"/>
              <a:t>Laga</a:t>
            </a:r>
            <a:r>
              <a:rPr lang="en-US" dirty="0"/>
              <a:t> ...et al. A Comprehensive Survey of Deep Learning for Image Captioning, 2018 (</a:t>
            </a:r>
            <a:r>
              <a:rPr lang="en-US" u="sng" dirty="0">
                <a:hlinkClick r:id="rId2"/>
              </a:rPr>
              <a:t>https://arxiv.org/abs/1810.04020</a:t>
            </a:r>
            <a:r>
              <a:rPr lang="en-US" dirty="0"/>
              <a:t>)</a:t>
            </a:r>
          </a:p>
          <a:p>
            <a:pPr marL="0" indent="0">
              <a:buNone/>
            </a:pPr>
            <a:r>
              <a:rPr lang="en-US" dirty="0"/>
              <a:t>[5] Kishore </a:t>
            </a:r>
            <a:r>
              <a:rPr lang="en-US" dirty="0" err="1"/>
              <a:t>Papineni</a:t>
            </a:r>
            <a:r>
              <a:rPr lang="en-US" dirty="0"/>
              <a:t>, et al. BLEU: a Method for Automatic Evaluation of Machine Translation, 2002.</a:t>
            </a:r>
          </a:p>
          <a:p>
            <a:pPr marL="0" indent="0">
              <a:buNone/>
            </a:pPr>
            <a:r>
              <a:rPr lang="en-US" dirty="0"/>
              <a:t>[6] Alfredo </a:t>
            </a:r>
            <a:r>
              <a:rPr lang="en-US" dirty="0" err="1"/>
              <a:t>Canziani</a:t>
            </a:r>
            <a:r>
              <a:rPr lang="en-US" dirty="0"/>
              <a:t> &amp; Eugenio </a:t>
            </a:r>
            <a:r>
              <a:rPr lang="en-US" dirty="0" err="1"/>
              <a:t>Culurciello</a:t>
            </a:r>
            <a:r>
              <a:rPr lang="en-US" dirty="0"/>
              <a:t>, Adam </a:t>
            </a:r>
            <a:r>
              <a:rPr lang="en-US" dirty="0" err="1"/>
              <a:t>Paszke,An</a:t>
            </a:r>
            <a:r>
              <a:rPr lang="en-US" dirty="0"/>
              <a:t> Analysis of Deep Neural Network Models for Practical Applications. 2018.</a:t>
            </a:r>
          </a:p>
          <a:p>
            <a:pPr marL="0" indent="0">
              <a:buNone/>
            </a:pPr>
            <a:r>
              <a:rPr lang="en-US" dirty="0"/>
              <a:t>[7] Kelvin Xu, et al. Show, Attend and Tell: Neural Image Caption Generation with Visual Attention</a:t>
            </a:r>
          </a:p>
          <a:p>
            <a:pPr marL="0" indent="0">
              <a:buNone/>
            </a:pPr>
            <a:r>
              <a:rPr lang="en-US" dirty="0"/>
              <a:t>[8] </a:t>
            </a:r>
            <a:r>
              <a:rPr lang="en-US" dirty="0" err="1"/>
              <a:t>Diederik</a:t>
            </a:r>
            <a:r>
              <a:rPr lang="en-US" dirty="0"/>
              <a:t> P. </a:t>
            </a:r>
            <a:r>
              <a:rPr lang="en-US" dirty="0" err="1"/>
              <a:t>Kingma</a:t>
            </a:r>
            <a:r>
              <a:rPr lang="en-US" dirty="0"/>
              <a:t>, Jimmy Ba. Adam: A Method for Stochastic Optimization</a:t>
            </a:r>
          </a:p>
          <a:p>
            <a:pPr marL="0" indent="0">
              <a:buNone/>
            </a:pPr>
            <a:r>
              <a:rPr lang="en-US" dirty="0"/>
              <a:t>[9] Marc Tanti, et al. Where to put the Image in an Image Caption Generator</a:t>
            </a:r>
          </a:p>
          <a:p>
            <a:pPr marL="0" indent="0">
              <a:buNone/>
            </a:pPr>
            <a:endParaRPr lang="en-US" dirty="0"/>
          </a:p>
        </p:txBody>
      </p:sp>
      <p:sp>
        <p:nvSpPr>
          <p:cNvPr id="5" name="Slide Number Placeholder 4">
            <a:extLst>
              <a:ext uri="{FF2B5EF4-FFF2-40B4-BE49-F238E27FC236}">
                <a16:creationId xmlns:a16="http://schemas.microsoft.com/office/drawing/2014/main" id="{32C996D1-0CBC-4BFE-9F8D-C1024333B8A0}"/>
              </a:ext>
            </a:extLst>
          </p:cNvPr>
          <p:cNvSpPr>
            <a:spLocks noGrp="1"/>
          </p:cNvSpPr>
          <p:nvPr>
            <p:ph type="sldNum" sz="quarter" idx="12"/>
          </p:nvPr>
        </p:nvSpPr>
        <p:spPr/>
        <p:txBody>
          <a:bodyPr/>
          <a:lstStyle/>
          <a:p>
            <a:fld id="{519954A3-9DFD-4C44-94BA-B95130A3BA1C}" type="slidenum">
              <a:rPr lang="en-US" smtClean="0"/>
              <a:t>13</a:t>
            </a:fld>
            <a:endParaRPr lang="en-US"/>
          </a:p>
        </p:txBody>
      </p:sp>
    </p:spTree>
    <p:extLst>
      <p:ext uri="{BB962C8B-B14F-4D97-AF65-F5344CB8AC3E}">
        <p14:creationId xmlns:p14="http://schemas.microsoft.com/office/powerpoint/2010/main" val="2487799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7EB5E-D4FF-48D4-8920-5A742118B292}"/>
              </a:ext>
            </a:extLst>
          </p:cNvPr>
          <p:cNvSpPr>
            <a:spLocks noGrp="1"/>
          </p:cNvSpPr>
          <p:nvPr>
            <p:ph type="title"/>
          </p:nvPr>
        </p:nvSpPr>
        <p:spPr/>
        <p:txBody>
          <a:bodyPr/>
          <a:lstStyle/>
          <a:p>
            <a:r>
              <a:rPr lang="en-US" dirty="0"/>
              <a:t>References</a:t>
            </a:r>
          </a:p>
        </p:txBody>
      </p:sp>
      <p:sp>
        <p:nvSpPr>
          <p:cNvPr id="4" name="Content Placeholder 3">
            <a:extLst>
              <a:ext uri="{FF2B5EF4-FFF2-40B4-BE49-F238E27FC236}">
                <a16:creationId xmlns:a16="http://schemas.microsoft.com/office/drawing/2014/main" id="{A6B6AFB3-D7D5-44EC-A312-CD08B1EBA93D}"/>
              </a:ext>
            </a:extLst>
          </p:cNvPr>
          <p:cNvSpPr>
            <a:spLocks noGrp="1"/>
          </p:cNvSpPr>
          <p:nvPr>
            <p:ph idx="1"/>
          </p:nvPr>
        </p:nvSpPr>
        <p:spPr>
          <a:xfrm>
            <a:off x="677334" y="1606731"/>
            <a:ext cx="8596668" cy="5159829"/>
          </a:xfrm>
        </p:spPr>
        <p:txBody>
          <a:bodyPr>
            <a:normAutofit/>
          </a:bodyPr>
          <a:lstStyle/>
          <a:p>
            <a:pPr marL="0" indent="0">
              <a:buNone/>
            </a:pPr>
            <a:r>
              <a:rPr lang="en-US" dirty="0"/>
              <a:t>[10] Q. You, H. </a:t>
            </a:r>
            <a:r>
              <a:rPr lang="en-US" dirty="0" err="1"/>
              <a:t>Jin</a:t>
            </a:r>
            <a:r>
              <a:rPr lang="en-US" dirty="0"/>
              <a:t>, Z. Wang, C. Fang, and J. Luo. Image captioning with semantic attention. In CVPR, pages 4651–4659, 2016.</a:t>
            </a:r>
          </a:p>
          <a:p>
            <a:pPr marL="0" indent="0">
              <a:buNone/>
            </a:pPr>
            <a:r>
              <a:rPr lang="en-US" dirty="0"/>
              <a:t>[11] K. Fu, J. </a:t>
            </a:r>
            <a:r>
              <a:rPr lang="en-US" dirty="0" err="1"/>
              <a:t>Jin</a:t>
            </a:r>
            <a:r>
              <a:rPr lang="en-US" dirty="0"/>
              <a:t>, R. Cui, F. Sha, and C. Zhang. Aligning where to see and what to tell: Image captioning with region-based attention and scene-specific contexts. IEEE Trans. Pattern Anal. Mach. </a:t>
            </a:r>
            <a:r>
              <a:rPr lang="en-US" dirty="0" err="1"/>
              <a:t>Intell</a:t>
            </a:r>
            <a:r>
              <a:rPr lang="en-US" dirty="0"/>
              <a:t>., 39(12):2321– 2334, 2017.</a:t>
            </a:r>
          </a:p>
          <a:p>
            <a:pPr marL="0" indent="0">
              <a:buNone/>
            </a:pPr>
            <a:r>
              <a:rPr lang="en-US" dirty="0"/>
              <a:t>[12] T. Yao, Y. Pan, Y. Li, and T. Mei. Exploring visual relationship for image captioning. In ECCV, pages 711–727, 2018.</a:t>
            </a:r>
          </a:p>
          <a:p>
            <a:pPr marL="0" indent="0">
              <a:buNone/>
            </a:pPr>
            <a:r>
              <a:rPr lang="en-US" dirty="0"/>
              <a:t>[13] J. Lu, C. </a:t>
            </a:r>
            <a:r>
              <a:rPr lang="en-US" dirty="0" err="1"/>
              <a:t>Xiong</a:t>
            </a:r>
            <a:r>
              <a:rPr lang="en-US" dirty="0"/>
              <a:t>, D. Parikh, and R. </a:t>
            </a:r>
            <a:r>
              <a:rPr lang="en-US" dirty="0" err="1"/>
              <a:t>Socher</a:t>
            </a:r>
            <a:r>
              <a:rPr lang="en-US" dirty="0"/>
              <a:t>. Knowing when to look: Adaptive attention via a visual sentinel for image captioning. In CVPR, pages 3242–3250, 2017.</a:t>
            </a:r>
          </a:p>
          <a:p>
            <a:pPr marL="0" indent="0">
              <a:buNone/>
            </a:pPr>
            <a:r>
              <a:rPr lang="en-US" dirty="0"/>
              <a:t>[14] L. Zhou, C. Xu, P. A. Koch, and J. J. Corso. Watch what you just said: Image captioning with text-conditional attention. In Proceedings of the on Thematic Workshops of ACM Multimedia, pages 305–313, 2017.</a:t>
            </a:r>
          </a:p>
          <a:p>
            <a:pPr marL="0" indent="0">
              <a:buNone/>
            </a:pPr>
            <a:r>
              <a:rPr lang="en-US" dirty="0"/>
              <a:t>[15] </a:t>
            </a:r>
            <a:r>
              <a:rPr lang="en-US" dirty="0" err="1"/>
              <a:t>Yiyu</a:t>
            </a:r>
            <a:r>
              <a:rPr lang="en-US" dirty="0"/>
              <a:t> Wang, </a:t>
            </a:r>
            <a:r>
              <a:rPr lang="en-US" dirty="0" err="1"/>
              <a:t>Jungang</a:t>
            </a:r>
            <a:r>
              <a:rPr lang="en-US" dirty="0"/>
              <a:t> Xu, Yingfei Sun and Ben He,. Image Captioning based on Deep Learning Methods: A Survey</a:t>
            </a:r>
          </a:p>
          <a:p>
            <a:pPr marL="0" indent="0">
              <a:buNone/>
            </a:pPr>
            <a:endParaRPr lang="en-US" dirty="0"/>
          </a:p>
        </p:txBody>
      </p:sp>
      <p:sp>
        <p:nvSpPr>
          <p:cNvPr id="5" name="Slide Number Placeholder 4">
            <a:extLst>
              <a:ext uri="{FF2B5EF4-FFF2-40B4-BE49-F238E27FC236}">
                <a16:creationId xmlns:a16="http://schemas.microsoft.com/office/drawing/2014/main" id="{32C996D1-0CBC-4BFE-9F8D-C1024333B8A0}"/>
              </a:ext>
            </a:extLst>
          </p:cNvPr>
          <p:cNvSpPr>
            <a:spLocks noGrp="1"/>
          </p:cNvSpPr>
          <p:nvPr>
            <p:ph type="sldNum" sz="quarter" idx="12"/>
          </p:nvPr>
        </p:nvSpPr>
        <p:spPr/>
        <p:txBody>
          <a:bodyPr/>
          <a:lstStyle/>
          <a:p>
            <a:fld id="{519954A3-9DFD-4C44-94BA-B95130A3BA1C}" type="slidenum">
              <a:rPr lang="en-US" smtClean="0"/>
              <a:t>14</a:t>
            </a:fld>
            <a:endParaRPr lang="en-US"/>
          </a:p>
        </p:txBody>
      </p:sp>
    </p:spTree>
    <p:extLst>
      <p:ext uri="{BB962C8B-B14F-4D97-AF65-F5344CB8AC3E}">
        <p14:creationId xmlns:p14="http://schemas.microsoft.com/office/powerpoint/2010/main" val="3035336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7EB5E-D4FF-48D4-8920-5A742118B292}"/>
              </a:ext>
            </a:extLst>
          </p:cNvPr>
          <p:cNvSpPr>
            <a:spLocks noGrp="1"/>
          </p:cNvSpPr>
          <p:nvPr>
            <p:ph type="title"/>
          </p:nvPr>
        </p:nvSpPr>
        <p:spPr/>
        <p:txBody>
          <a:bodyPr/>
          <a:lstStyle/>
          <a:p>
            <a:r>
              <a:rPr lang="en-US" dirty="0"/>
              <a:t>Introduction</a:t>
            </a:r>
          </a:p>
        </p:txBody>
      </p:sp>
      <p:sp>
        <p:nvSpPr>
          <p:cNvPr id="4" name="Content Placeholder 3">
            <a:extLst>
              <a:ext uri="{FF2B5EF4-FFF2-40B4-BE49-F238E27FC236}">
                <a16:creationId xmlns:a16="http://schemas.microsoft.com/office/drawing/2014/main" id="{A6B6AFB3-D7D5-44EC-A312-CD08B1EBA93D}"/>
              </a:ext>
            </a:extLst>
          </p:cNvPr>
          <p:cNvSpPr>
            <a:spLocks noGrp="1"/>
          </p:cNvSpPr>
          <p:nvPr>
            <p:ph idx="1"/>
          </p:nvPr>
        </p:nvSpPr>
        <p:spPr>
          <a:xfrm>
            <a:off x="677334" y="1289155"/>
            <a:ext cx="8596668" cy="5477406"/>
          </a:xfrm>
        </p:spPr>
        <p:txBody>
          <a:bodyPr>
            <a:normAutofit/>
          </a:bodyPr>
          <a:lstStyle/>
          <a:p>
            <a:r>
              <a:rPr lang="en-US" dirty="0"/>
              <a:t>Image captioning is a popular research area of Artificial Intelligence (AI) that deals with image understanding and a language description for that image. Image understanding needs to detect and recognize objects. It also needs to understand scene type or location, object properties and their interactions. Generating well-formed sentences requires both syntactic and semantic understanding of the language.</a:t>
            </a:r>
          </a:p>
          <a:p>
            <a:r>
              <a:rPr lang="en-US" dirty="0"/>
              <a:t>Image captioning is important for many reasons. For example, they can be used for automatic image indexing. Image indexing is important for Content-Based Image Retrieval (CBIR) and therefore, it can be applied to many areas, including biomedicine, commerce, the military, education, digital libraries, and web searching. Social media platforms such as Facebook and Twitter can directly generate descriptions from images.</a:t>
            </a:r>
          </a:p>
          <a:p>
            <a:r>
              <a:rPr lang="en-US" dirty="0"/>
              <a:t>Understanding an image largely depends on obtaining image features. The techniques used for this purpose can be broadly divided into two categories: (1) Traditional machine learning based techniques and (2) Deep machine learning based techniques.</a:t>
            </a:r>
          </a:p>
          <a:p>
            <a:r>
              <a:rPr lang="en-US" dirty="0"/>
              <a:t>In this project we will use a Deep learning based technique using Encoder-Decoder Architecture.</a:t>
            </a:r>
          </a:p>
          <a:p>
            <a:pPr lvl="1"/>
            <a:endParaRPr lang="en-US" dirty="0"/>
          </a:p>
        </p:txBody>
      </p:sp>
      <p:sp>
        <p:nvSpPr>
          <p:cNvPr id="3" name="Slide Number Placeholder 2">
            <a:extLst>
              <a:ext uri="{FF2B5EF4-FFF2-40B4-BE49-F238E27FC236}">
                <a16:creationId xmlns:a16="http://schemas.microsoft.com/office/drawing/2014/main" id="{FD5ACB1C-8411-47C2-8BF1-43F7855BDBF4}"/>
              </a:ext>
            </a:extLst>
          </p:cNvPr>
          <p:cNvSpPr>
            <a:spLocks noGrp="1"/>
          </p:cNvSpPr>
          <p:nvPr>
            <p:ph type="sldNum" sz="quarter" idx="12"/>
          </p:nvPr>
        </p:nvSpPr>
        <p:spPr/>
        <p:txBody>
          <a:bodyPr/>
          <a:lstStyle/>
          <a:p>
            <a:fld id="{519954A3-9DFD-4C44-94BA-B95130A3BA1C}" type="slidenum">
              <a:rPr lang="en-US" smtClean="0"/>
              <a:t>2</a:t>
            </a:fld>
            <a:endParaRPr lang="en-US"/>
          </a:p>
        </p:txBody>
      </p:sp>
    </p:spTree>
    <p:extLst>
      <p:ext uri="{BB962C8B-B14F-4D97-AF65-F5344CB8AC3E}">
        <p14:creationId xmlns:p14="http://schemas.microsoft.com/office/powerpoint/2010/main" val="2234147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7EB5E-D4FF-48D4-8920-5A742118B292}"/>
              </a:ext>
            </a:extLst>
          </p:cNvPr>
          <p:cNvSpPr>
            <a:spLocks noGrp="1"/>
          </p:cNvSpPr>
          <p:nvPr>
            <p:ph type="title"/>
          </p:nvPr>
        </p:nvSpPr>
        <p:spPr/>
        <p:txBody>
          <a:bodyPr/>
          <a:lstStyle/>
          <a:p>
            <a:r>
              <a:rPr lang="en-US" b="1" dirty="0"/>
              <a:t>Data</a:t>
            </a:r>
            <a:endParaRPr lang="en-US" dirty="0"/>
          </a:p>
        </p:txBody>
      </p:sp>
      <p:sp>
        <p:nvSpPr>
          <p:cNvPr id="4" name="Content Placeholder 3">
            <a:extLst>
              <a:ext uri="{FF2B5EF4-FFF2-40B4-BE49-F238E27FC236}">
                <a16:creationId xmlns:a16="http://schemas.microsoft.com/office/drawing/2014/main" id="{A6B6AFB3-D7D5-44EC-A312-CD08B1EBA93D}"/>
              </a:ext>
            </a:extLst>
          </p:cNvPr>
          <p:cNvSpPr>
            <a:spLocks noGrp="1"/>
          </p:cNvSpPr>
          <p:nvPr>
            <p:ph idx="1"/>
          </p:nvPr>
        </p:nvSpPr>
        <p:spPr>
          <a:xfrm>
            <a:off x="677334" y="1606731"/>
            <a:ext cx="8596668" cy="5159829"/>
          </a:xfrm>
        </p:spPr>
        <p:txBody>
          <a:bodyPr>
            <a:normAutofit/>
          </a:bodyPr>
          <a:lstStyle/>
          <a:p>
            <a:r>
              <a:rPr lang="en-US" b="1" dirty="0"/>
              <a:t>MS COCO Dataset.</a:t>
            </a:r>
          </a:p>
          <a:p>
            <a:r>
              <a:rPr lang="en-US" dirty="0"/>
              <a:t>url: </a:t>
            </a:r>
            <a:r>
              <a:rPr lang="en-US" u="sng" dirty="0">
                <a:hlinkClick r:id="rId2"/>
              </a:rPr>
              <a:t>http://cocodataset.org/#download</a:t>
            </a:r>
            <a:endParaRPr lang="en-US" dirty="0"/>
          </a:p>
          <a:p>
            <a:pPr marL="0" indent="0">
              <a:buNone/>
            </a:pPr>
            <a:endParaRPr lang="en-US" dirty="0"/>
          </a:p>
        </p:txBody>
      </p:sp>
      <p:sp>
        <p:nvSpPr>
          <p:cNvPr id="3" name="Slide Number Placeholder 2">
            <a:extLst>
              <a:ext uri="{FF2B5EF4-FFF2-40B4-BE49-F238E27FC236}">
                <a16:creationId xmlns:a16="http://schemas.microsoft.com/office/drawing/2014/main" id="{D69B6F8B-EB9E-474F-839D-4FCB47A19AD8}"/>
              </a:ext>
            </a:extLst>
          </p:cNvPr>
          <p:cNvSpPr>
            <a:spLocks noGrp="1"/>
          </p:cNvSpPr>
          <p:nvPr>
            <p:ph type="sldNum" sz="quarter" idx="12"/>
          </p:nvPr>
        </p:nvSpPr>
        <p:spPr/>
        <p:txBody>
          <a:bodyPr/>
          <a:lstStyle/>
          <a:p>
            <a:fld id="{519954A3-9DFD-4C44-94BA-B95130A3BA1C}" type="slidenum">
              <a:rPr lang="en-US" smtClean="0"/>
              <a:t>3</a:t>
            </a:fld>
            <a:endParaRPr lang="en-US" dirty="0"/>
          </a:p>
        </p:txBody>
      </p:sp>
      <p:pic>
        <p:nvPicPr>
          <p:cNvPr id="5" name="Picture 4">
            <a:extLst>
              <a:ext uri="{FF2B5EF4-FFF2-40B4-BE49-F238E27FC236}">
                <a16:creationId xmlns:a16="http://schemas.microsoft.com/office/drawing/2014/main" id="{E2E08837-1387-4BC4-B837-5A47BBD5DA88}"/>
              </a:ext>
            </a:extLst>
          </p:cNvPr>
          <p:cNvPicPr>
            <a:picLocks noChangeAspect="1"/>
          </p:cNvPicPr>
          <p:nvPr/>
        </p:nvPicPr>
        <p:blipFill>
          <a:blip r:embed="rId3"/>
          <a:stretch>
            <a:fillRect/>
          </a:stretch>
        </p:blipFill>
        <p:spPr>
          <a:xfrm>
            <a:off x="829143" y="2491414"/>
            <a:ext cx="3937730" cy="4366586"/>
          </a:xfrm>
          <a:prstGeom prst="rect">
            <a:avLst/>
          </a:prstGeom>
        </p:spPr>
      </p:pic>
    </p:spTree>
    <p:extLst>
      <p:ext uri="{BB962C8B-B14F-4D97-AF65-F5344CB8AC3E}">
        <p14:creationId xmlns:p14="http://schemas.microsoft.com/office/powerpoint/2010/main" val="1173134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7EB5E-D4FF-48D4-8920-5A742118B292}"/>
              </a:ext>
            </a:extLst>
          </p:cNvPr>
          <p:cNvSpPr>
            <a:spLocks noGrp="1"/>
          </p:cNvSpPr>
          <p:nvPr>
            <p:ph type="title"/>
          </p:nvPr>
        </p:nvSpPr>
        <p:spPr/>
        <p:txBody>
          <a:bodyPr>
            <a:normAutofit fontScale="90000"/>
          </a:bodyPr>
          <a:lstStyle/>
          <a:p>
            <a:r>
              <a:rPr lang="en-US" b="1" dirty="0"/>
              <a:t>Approach - Encoder-Decoder Architecture-Based Image captioning</a:t>
            </a:r>
            <a:br>
              <a:rPr lang="en-US" b="1" dirty="0"/>
            </a:br>
            <a:endParaRPr lang="en-US" dirty="0"/>
          </a:p>
        </p:txBody>
      </p:sp>
      <p:sp>
        <p:nvSpPr>
          <p:cNvPr id="4" name="Content Placeholder 3">
            <a:extLst>
              <a:ext uri="{FF2B5EF4-FFF2-40B4-BE49-F238E27FC236}">
                <a16:creationId xmlns:a16="http://schemas.microsoft.com/office/drawing/2014/main" id="{A6B6AFB3-D7D5-44EC-A312-CD08B1EBA93D}"/>
              </a:ext>
            </a:extLst>
          </p:cNvPr>
          <p:cNvSpPr>
            <a:spLocks noGrp="1"/>
          </p:cNvSpPr>
          <p:nvPr>
            <p:ph idx="1"/>
          </p:nvPr>
        </p:nvSpPr>
        <p:spPr>
          <a:xfrm>
            <a:off x="677334" y="1606731"/>
            <a:ext cx="8596668" cy="5159829"/>
          </a:xfrm>
        </p:spPr>
        <p:txBody>
          <a:bodyPr>
            <a:normAutofit/>
          </a:bodyPr>
          <a:lstStyle/>
          <a:p>
            <a:r>
              <a:rPr lang="en-US" dirty="0"/>
              <a:t>We use a Deep learning based technique using Encoder-Decoder Architecture. The neural network-based image captioning methods are very similar to the encoder-decoder framework-based neural machine translation. In this network, global image features are extracted from the hidden activations of CNN and then fed them into an LSTM to generate a sequence of words.</a:t>
            </a:r>
          </a:p>
          <a:p>
            <a:pPr marL="0" indent="0">
              <a:buNone/>
            </a:pPr>
            <a:r>
              <a:rPr lang="en-US" dirty="0"/>
              <a:t>A typical method of this category has the following general steps:</a:t>
            </a:r>
          </a:p>
          <a:p>
            <a:r>
              <a:rPr lang="en-US" dirty="0"/>
              <a:t>A vanilla CNN is used to obtain the scene type, to detect the objects and their relationships.</a:t>
            </a:r>
          </a:p>
          <a:p>
            <a:r>
              <a:rPr lang="en-US" dirty="0"/>
              <a:t>The output of Step 1 is used by a language model to convert them into words, combined phrases that produce an image captions.</a:t>
            </a:r>
          </a:p>
          <a:p>
            <a:pPr marL="0" indent="0">
              <a:buNone/>
            </a:pPr>
            <a:endParaRPr lang="en-US" dirty="0"/>
          </a:p>
        </p:txBody>
      </p:sp>
      <p:sp>
        <p:nvSpPr>
          <p:cNvPr id="3" name="Slide Number Placeholder 2">
            <a:extLst>
              <a:ext uri="{FF2B5EF4-FFF2-40B4-BE49-F238E27FC236}">
                <a16:creationId xmlns:a16="http://schemas.microsoft.com/office/drawing/2014/main" id="{90A1CB41-A576-49E0-8602-D49DAA9551F2}"/>
              </a:ext>
            </a:extLst>
          </p:cNvPr>
          <p:cNvSpPr>
            <a:spLocks noGrp="1"/>
          </p:cNvSpPr>
          <p:nvPr>
            <p:ph type="sldNum" sz="quarter" idx="12"/>
          </p:nvPr>
        </p:nvSpPr>
        <p:spPr/>
        <p:txBody>
          <a:bodyPr/>
          <a:lstStyle/>
          <a:p>
            <a:fld id="{519954A3-9DFD-4C44-94BA-B95130A3BA1C}" type="slidenum">
              <a:rPr lang="en-US" smtClean="0"/>
              <a:t>4</a:t>
            </a:fld>
            <a:endParaRPr lang="en-US"/>
          </a:p>
        </p:txBody>
      </p:sp>
    </p:spTree>
    <p:extLst>
      <p:ext uri="{BB962C8B-B14F-4D97-AF65-F5344CB8AC3E}">
        <p14:creationId xmlns:p14="http://schemas.microsoft.com/office/powerpoint/2010/main" val="4188421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7EB5E-D4FF-48D4-8920-5A742118B292}"/>
              </a:ext>
            </a:extLst>
          </p:cNvPr>
          <p:cNvSpPr>
            <a:spLocks noGrp="1"/>
          </p:cNvSpPr>
          <p:nvPr>
            <p:ph type="title"/>
          </p:nvPr>
        </p:nvSpPr>
        <p:spPr>
          <a:xfrm>
            <a:off x="677334" y="145143"/>
            <a:ext cx="8596668" cy="1049851"/>
          </a:xfrm>
        </p:spPr>
        <p:txBody>
          <a:bodyPr/>
          <a:lstStyle/>
          <a:p>
            <a:r>
              <a:rPr lang="en-US" b="1" dirty="0"/>
              <a:t>Approach - Architecture</a:t>
            </a:r>
          </a:p>
        </p:txBody>
      </p:sp>
      <p:sp>
        <p:nvSpPr>
          <p:cNvPr id="4" name="Content Placeholder 3">
            <a:extLst>
              <a:ext uri="{FF2B5EF4-FFF2-40B4-BE49-F238E27FC236}">
                <a16:creationId xmlns:a16="http://schemas.microsoft.com/office/drawing/2014/main" id="{A6B6AFB3-D7D5-44EC-A312-CD08B1EBA93D}"/>
              </a:ext>
            </a:extLst>
          </p:cNvPr>
          <p:cNvSpPr>
            <a:spLocks noGrp="1"/>
          </p:cNvSpPr>
          <p:nvPr>
            <p:ph idx="1"/>
          </p:nvPr>
        </p:nvSpPr>
        <p:spPr>
          <a:xfrm>
            <a:off x="0" y="1194996"/>
            <a:ext cx="9884229" cy="7465209"/>
          </a:xfrm>
        </p:spPr>
        <p:txBody>
          <a:bodyPr>
            <a:normAutofit/>
          </a:bodyPr>
          <a:lstStyle/>
          <a:p>
            <a:pPr marL="0" indent="0">
              <a:buNone/>
            </a:pPr>
            <a:r>
              <a:rPr lang="en-US" dirty="0"/>
              <a:t>CNN-RNN (</a:t>
            </a:r>
            <a:r>
              <a:rPr lang="en-US" dirty="0" err="1"/>
              <a:t>EncoderCNN-DecoderRNN</a:t>
            </a:r>
            <a:r>
              <a:rPr lang="en-US" dirty="0"/>
              <a:t>) model is based on the model proposed in the paper "Show and Tell: A Neural Image Caption Generator" ( </a:t>
            </a:r>
            <a:r>
              <a:rPr lang="en-US" u="sng" dirty="0">
                <a:hlinkClick r:id="rId2"/>
              </a:rPr>
              <a:t>https://arxiv.org/pdf/1411.4555.pdf</a:t>
            </a:r>
            <a:r>
              <a:rPr lang="en-US" dirty="0"/>
              <a:t>). Below figure adapted from the paper shows a LSTM model combined with a CNN (ResNet152) image embedder and word embeddings. The unrolled connections between the LSTM memories are in blue and they correspond to the recurrent connections. All LSTMs share the same parameters.</a:t>
            </a:r>
          </a:p>
          <a:p>
            <a:pPr marL="0" indent="0">
              <a:buNone/>
            </a:pPr>
            <a:endParaRPr lang="en-US" dirty="0"/>
          </a:p>
          <a:p>
            <a:pPr marL="0" indent="0">
              <a:buNone/>
            </a:pPr>
            <a:endParaRPr lang="en-US" dirty="0"/>
          </a:p>
        </p:txBody>
      </p:sp>
      <p:pic>
        <p:nvPicPr>
          <p:cNvPr id="1026" name="Picture 2" descr="title">
            <a:extLst>
              <a:ext uri="{FF2B5EF4-FFF2-40B4-BE49-F238E27FC236}">
                <a16:creationId xmlns:a16="http://schemas.microsoft.com/office/drawing/2014/main" id="{EF3CF9B8-638E-4C46-ABA8-493701D098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9486" y="3018971"/>
            <a:ext cx="4828935" cy="3817257"/>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EC43B864-3340-4012-A746-093B424C1BAA}"/>
              </a:ext>
            </a:extLst>
          </p:cNvPr>
          <p:cNvSpPr>
            <a:spLocks noGrp="1"/>
          </p:cNvSpPr>
          <p:nvPr>
            <p:ph type="sldNum" sz="quarter" idx="12"/>
          </p:nvPr>
        </p:nvSpPr>
        <p:spPr/>
        <p:txBody>
          <a:bodyPr/>
          <a:lstStyle/>
          <a:p>
            <a:fld id="{519954A3-9DFD-4C44-94BA-B95130A3BA1C}" type="slidenum">
              <a:rPr lang="en-US" smtClean="0"/>
              <a:t>5</a:t>
            </a:fld>
            <a:endParaRPr lang="en-US"/>
          </a:p>
        </p:txBody>
      </p:sp>
    </p:spTree>
    <p:extLst>
      <p:ext uri="{BB962C8B-B14F-4D97-AF65-F5344CB8AC3E}">
        <p14:creationId xmlns:p14="http://schemas.microsoft.com/office/powerpoint/2010/main" val="728143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7EB5E-D4FF-48D4-8920-5A742118B292}"/>
              </a:ext>
            </a:extLst>
          </p:cNvPr>
          <p:cNvSpPr>
            <a:spLocks noGrp="1"/>
          </p:cNvSpPr>
          <p:nvPr>
            <p:ph type="title"/>
          </p:nvPr>
        </p:nvSpPr>
        <p:spPr/>
        <p:txBody>
          <a:bodyPr/>
          <a:lstStyle/>
          <a:p>
            <a:r>
              <a:rPr lang="en-US" b="1" dirty="0"/>
              <a:t>Approach: Evaluation Metrics</a:t>
            </a:r>
            <a:br>
              <a:rPr lang="en-US" b="1" dirty="0"/>
            </a:br>
            <a:endParaRPr lang="en-US" dirty="0"/>
          </a:p>
        </p:txBody>
      </p:sp>
      <p:sp>
        <p:nvSpPr>
          <p:cNvPr id="4" name="Content Placeholder 3">
            <a:extLst>
              <a:ext uri="{FF2B5EF4-FFF2-40B4-BE49-F238E27FC236}">
                <a16:creationId xmlns:a16="http://schemas.microsoft.com/office/drawing/2014/main" id="{A6B6AFB3-D7D5-44EC-A312-CD08B1EBA93D}"/>
              </a:ext>
            </a:extLst>
          </p:cNvPr>
          <p:cNvSpPr>
            <a:spLocks noGrp="1"/>
          </p:cNvSpPr>
          <p:nvPr>
            <p:ph idx="1"/>
          </p:nvPr>
        </p:nvSpPr>
        <p:spPr>
          <a:xfrm>
            <a:off x="677334" y="1606731"/>
            <a:ext cx="8596668" cy="5159829"/>
          </a:xfrm>
        </p:spPr>
        <p:txBody>
          <a:bodyPr>
            <a:normAutofit/>
          </a:bodyPr>
          <a:lstStyle/>
          <a:p>
            <a:pPr marL="0" indent="0">
              <a:buNone/>
            </a:pPr>
            <a:r>
              <a:rPr lang="en-US" dirty="0"/>
              <a:t>BLEU (Bilingual evaluation understudy) is a metric that is used to measure the quality of machine generated text. Individual text segments are compared with a set of reference texts and scores are computed for each of them. In estimating the overall quality of the generated text, the computed scores are averaged. However, syntactical correctness is not considered here. The performance of the BLEU metric is varied depending on the number of reference translations and the size of the generated text. BLEU is popular because it is a pioneer in automatic evaluation of machine translated text and has a reasonable correlation with human judgements of quality. However, it has a few limitations such as BLEU scores are good only if the generated text is short.</a:t>
            </a:r>
          </a:p>
          <a:p>
            <a:pPr marL="0" indent="0">
              <a:buNone/>
            </a:pPr>
            <a:r>
              <a:rPr lang="en-US" dirty="0"/>
              <a:t>A perfect match results in a score of 1.0, whereas a perfect mismatch results in a score of 0.0.</a:t>
            </a:r>
          </a:p>
          <a:p>
            <a:pPr marL="0" indent="0">
              <a:buNone/>
            </a:pPr>
            <a:endParaRPr lang="en-US" dirty="0"/>
          </a:p>
        </p:txBody>
      </p:sp>
      <p:sp>
        <p:nvSpPr>
          <p:cNvPr id="3" name="Slide Number Placeholder 2">
            <a:extLst>
              <a:ext uri="{FF2B5EF4-FFF2-40B4-BE49-F238E27FC236}">
                <a16:creationId xmlns:a16="http://schemas.microsoft.com/office/drawing/2014/main" id="{12AE537D-27A2-422B-8A30-388EA8222FDE}"/>
              </a:ext>
            </a:extLst>
          </p:cNvPr>
          <p:cNvSpPr>
            <a:spLocks noGrp="1"/>
          </p:cNvSpPr>
          <p:nvPr>
            <p:ph type="sldNum" sz="quarter" idx="12"/>
          </p:nvPr>
        </p:nvSpPr>
        <p:spPr/>
        <p:txBody>
          <a:bodyPr/>
          <a:lstStyle/>
          <a:p>
            <a:fld id="{519954A3-9DFD-4C44-94BA-B95130A3BA1C}" type="slidenum">
              <a:rPr lang="en-US" smtClean="0"/>
              <a:t>6</a:t>
            </a:fld>
            <a:endParaRPr lang="en-US"/>
          </a:p>
        </p:txBody>
      </p:sp>
    </p:spTree>
    <p:extLst>
      <p:ext uri="{BB962C8B-B14F-4D97-AF65-F5344CB8AC3E}">
        <p14:creationId xmlns:p14="http://schemas.microsoft.com/office/powerpoint/2010/main" val="965338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7EB5E-D4FF-48D4-8920-5A742118B292}"/>
              </a:ext>
            </a:extLst>
          </p:cNvPr>
          <p:cNvSpPr>
            <a:spLocks noGrp="1"/>
          </p:cNvSpPr>
          <p:nvPr>
            <p:ph type="title"/>
          </p:nvPr>
        </p:nvSpPr>
        <p:spPr>
          <a:xfrm>
            <a:off x="677334" y="609600"/>
            <a:ext cx="8596668" cy="799475"/>
          </a:xfrm>
        </p:spPr>
        <p:txBody>
          <a:bodyPr>
            <a:normAutofit fontScale="90000"/>
          </a:bodyPr>
          <a:lstStyle/>
          <a:p>
            <a:r>
              <a:rPr lang="en-US" b="1" dirty="0"/>
              <a:t>Evaluation Metrics – BLEU Score</a:t>
            </a:r>
            <a:br>
              <a:rPr lang="en-US" b="1" dirty="0"/>
            </a:br>
            <a:endParaRPr lang="en-US" dirty="0"/>
          </a:p>
        </p:txBody>
      </p:sp>
      <p:sp>
        <p:nvSpPr>
          <p:cNvPr id="3" name="Slide Number Placeholder 2">
            <a:extLst>
              <a:ext uri="{FF2B5EF4-FFF2-40B4-BE49-F238E27FC236}">
                <a16:creationId xmlns:a16="http://schemas.microsoft.com/office/drawing/2014/main" id="{12AE537D-27A2-422B-8A30-388EA8222FDE}"/>
              </a:ext>
            </a:extLst>
          </p:cNvPr>
          <p:cNvSpPr>
            <a:spLocks noGrp="1"/>
          </p:cNvSpPr>
          <p:nvPr>
            <p:ph type="sldNum" sz="quarter" idx="12"/>
          </p:nvPr>
        </p:nvSpPr>
        <p:spPr/>
        <p:txBody>
          <a:bodyPr/>
          <a:lstStyle/>
          <a:p>
            <a:fld id="{519954A3-9DFD-4C44-94BA-B95130A3BA1C}" type="slidenum">
              <a:rPr lang="en-US" smtClean="0"/>
              <a:t>7</a:t>
            </a:fld>
            <a:endParaRPr lang="en-US"/>
          </a:p>
        </p:txBody>
      </p:sp>
      <p:sp>
        <p:nvSpPr>
          <p:cNvPr id="8" name="Rectangle 3">
            <a:extLst>
              <a:ext uri="{FF2B5EF4-FFF2-40B4-BE49-F238E27FC236}">
                <a16:creationId xmlns:a16="http://schemas.microsoft.com/office/drawing/2014/main" id="{16C87629-A763-4651-8B81-832C6EE8A928}"/>
              </a:ext>
            </a:extLst>
          </p:cNvPr>
          <p:cNvSpPr>
            <a:spLocks noGrp="1" noChangeArrowheads="1"/>
          </p:cNvSpPr>
          <p:nvPr>
            <p:ph idx="1"/>
          </p:nvPr>
        </p:nvSpPr>
        <p:spPr bwMode="auto">
          <a:xfrm>
            <a:off x="677863" y="1705458"/>
            <a:ext cx="7716629" cy="49615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31740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Evaluation performance on MS-COCO validation dataset</a:t>
            </a:r>
          </a:p>
          <a:p>
            <a:pPr marL="0" marR="0" lvl="0" indent="0" algn="l" defTabSz="914400" rtl="0" eaLnBrk="0" fontAlgn="base" latinLnBrk="0" hangingPunct="0">
              <a:lnSpc>
                <a:spcPct val="100000"/>
              </a:lnSpc>
              <a:spcBef>
                <a:spcPct val="0"/>
              </a:spcBef>
              <a:spcAft>
                <a:spcPct val="0"/>
              </a:spcAft>
              <a:buClrTx/>
              <a:buSzTx/>
              <a:buFontTx/>
              <a:buNone/>
              <a:tabLst/>
            </a:pPr>
            <a:br>
              <a:rPr lang="en-US" altLang="en-US" dirty="0">
                <a:solidFill>
                  <a:srgbClr val="000000"/>
                </a:solidFill>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BLEU-1: 0.6508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BLEU-2: 0.4527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BLEU-3: 0.3099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BLEU-4: 0.2145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Helvetica Neue"/>
              </a:rPr>
              <a:t>To evaluate the skill of the model using BLEU scores: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Helvetica Neue"/>
              </a:rPr>
              <a:t>For reference, below are some ball-park BLEU scores for skillful models when evaluated on the test dataset (taken from the 2017 paper - Where to put the Image in an Image Caption Generator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000000"/>
              </a:solidFill>
              <a:effectLst/>
              <a:latin typeface="Helvetica Neue"/>
            </a:endParaRPr>
          </a:p>
          <a:p>
            <a:pPr marL="0" indent="0" defTabSz="914400">
              <a:buClrTx/>
              <a:buSzTx/>
              <a:buNone/>
            </a:pPr>
            <a:r>
              <a:rPr lang="en-US" dirty="0"/>
              <a:t>BLEU-1: 0.401 to 0.578</a:t>
            </a:r>
            <a:endParaRPr kumimoji="0" lang="en-US" altLang="en-US" sz="1600" b="0" i="0" u="none" strike="noStrike" cap="none" normalizeH="0" baseline="0" dirty="0">
              <a:ln>
                <a:noFill/>
              </a:ln>
              <a:solidFill>
                <a:srgbClr val="000000"/>
              </a:solidFill>
              <a:effectLst/>
              <a:latin typeface="Helvetica Neue"/>
            </a:endParaRPr>
          </a:p>
          <a:p>
            <a:pPr marL="0" indent="0">
              <a:buNone/>
            </a:pPr>
            <a:r>
              <a:rPr lang="pl-PL" dirty="0"/>
              <a:t>BLEU-2: 0.176 to 0.390</a:t>
            </a:r>
          </a:p>
          <a:p>
            <a:pPr marL="0" indent="0">
              <a:buNone/>
            </a:pPr>
            <a:r>
              <a:rPr lang="pl-PL" dirty="0"/>
              <a:t>BLEU-3: 0.099 to 0.260</a:t>
            </a:r>
          </a:p>
          <a:p>
            <a:pPr marL="0" indent="0">
              <a:buNone/>
            </a:pPr>
            <a:r>
              <a:rPr lang="pl-PL" dirty="0"/>
              <a:t>BLEU-4: 0.059 to 0.170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99423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7EB5E-D4FF-48D4-8920-5A742118B292}"/>
              </a:ext>
            </a:extLst>
          </p:cNvPr>
          <p:cNvSpPr>
            <a:spLocks noGrp="1"/>
          </p:cNvSpPr>
          <p:nvPr>
            <p:ph type="title"/>
          </p:nvPr>
        </p:nvSpPr>
        <p:spPr/>
        <p:txBody>
          <a:bodyPr/>
          <a:lstStyle/>
          <a:p>
            <a:r>
              <a:rPr lang="en-US" b="1" dirty="0"/>
              <a:t>Sample Image/Caption</a:t>
            </a:r>
            <a:br>
              <a:rPr lang="en-US" b="1" dirty="0"/>
            </a:br>
            <a:endParaRPr lang="en-US" dirty="0"/>
          </a:p>
        </p:txBody>
      </p:sp>
      <p:sp>
        <p:nvSpPr>
          <p:cNvPr id="3" name="Slide Number Placeholder 2">
            <a:extLst>
              <a:ext uri="{FF2B5EF4-FFF2-40B4-BE49-F238E27FC236}">
                <a16:creationId xmlns:a16="http://schemas.microsoft.com/office/drawing/2014/main" id="{12AE537D-27A2-422B-8A30-388EA8222FDE}"/>
              </a:ext>
            </a:extLst>
          </p:cNvPr>
          <p:cNvSpPr>
            <a:spLocks noGrp="1"/>
          </p:cNvSpPr>
          <p:nvPr>
            <p:ph type="sldNum" sz="quarter" idx="12"/>
          </p:nvPr>
        </p:nvSpPr>
        <p:spPr/>
        <p:txBody>
          <a:bodyPr/>
          <a:lstStyle/>
          <a:p>
            <a:fld id="{519954A3-9DFD-4C44-94BA-B95130A3BA1C}" type="slidenum">
              <a:rPr lang="en-US" smtClean="0"/>
              <a:t>8</a:t>
            </a:fld>
            <a:endParaRPr lang="en-US"/>
          </a:p>
        </p:txBody>
      </p:sp>
      <p:pic>
        <p:nvPicPr>
          <p:cNvPr id="3074" name="Picture 2">
            <a:extLst>
              <a:ext uri="{FF2B5EF4-FFF2-40B4-BE49-F238E27FC236}">
                <a16:creationId xmlns:a16="http://schemas.microsoft.com/office/drawing/2014/main" id="{653BD257-FB61-4345-9A13-1A9367B265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439" y="2064013"/>
            <a:ext cx="8077893" cy="4793987"/>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DFB8120D-13CC-406D-8C9C-FF7BEDF50447}"/>
              </a:ext>
            </a:extLst>
          </p:cNvPr>
          <p:cNvSpPr>
            <a:spLocks noGrp="1" noChangeArrowheads="1"/>
          </p:cNvSpPr>
          <p:nvPr>
            <p:ph idx="1"/>
          </p:nvPr>
        </p:nvSpPr>
        <p:spPr bwMode="auto">
          <a:xfrm>
            <a:off x="1526458" y="1561068"/>
            <a:ext cx="7405874"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 </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group of people walking down a street.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67247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7EB5E-D4FF-48D4-8920-5A742118B292}"/>
              </a:ext>
            </a:extLst>
          </p:cNvPr>
          <p:cNvSpPr>
            <a:spLocks noGrp="1"/>
          </p:cNvSpPr>
          <p:nvPr>
            <p:ph type="title"/>
          </p:nvPr>
        </p:nvSpPr>
        <p:spPr/>
        <p:txBody>
          <a:bodyPr/>
          <a:lstStyle/>
          <a:p>
            <a:r>
              <a:rPr lang="en-US" b="1" dirty="0"/>
              <a:t>Conclusions and Future Work</a:t>
            </a:r>
          </a:p>
        </p:txBody>
      </p:sp>
      <p:sp>
        <p:nvSpPr>
          <p:cNvPr id="4" name="Content Placeholder 3">
            <a:extLst>
              <a:ext uri="{FF2B5EF4-FFF2-40B4-BE49-F238E27FC236}">
                <a16:creationId xmlns:a16="http://schemas.microsoft.com/office/drawing/2014/main" id="{A6B6AFB3-D7D5-44EC-A312-CD08B1EBA93D}"/>
              </a:ext>
            </a:extLst>
          </p:cNvPr>
          <p:cNvSpPr>
            <a:spLocks noGrp="1"/>
          </p:cNvSpPr>
          <p:nvPr>
            <p:ph idx="1"/>
          </p:nvPr>
        </p:nvSpPr>
        <p:spPr>
          <a:xfrm>
            <a:off x="677334" y="1606731"/>
            <a:ext cx="8596668" cy="5159829"/>
          </a:xfrm>
        </p:spPr>
        <p:txBody>
          <a:bodyPr>
            <a:normAutofit/>
          </a:bodyPr>
          <a:lstStyle/>
          <a:p>
            <a:r>
              <a:rPr lang="en-US" dirty="0"/>
              <a:t>In this Image Captioning project, we implemented a Deep learning-based technique using Encoder-Decoder Architecture. We have shown our calculated Evaluation Metric - BLEU scores, outperformed the reference BLEU scores (</a:t>
            </a:r>
            <a:r>
              <a:rPr lang="en-US" dirty="0">
                <a:solidFill>
                  <a:srgbClr val="000000"/>
                </a:solidFill>
                <a:latin typeface="Helvetica Neue"/>
              </a:rPr>
              <a:t>B</a:t>
            </a:r>
            <a:r>
              <a:rPr lang="en-US" altLang="en-US" dirty="0">
                <a:solidFill>
                  <a:srgbClr val="000000"/>
                </a:solidFill>
                <a:latin typeface="Helvetica Neue"/>
              </a:rPr>
              <a:t>all-park BLEU scores for skillful models when evaluated on the test dataset, taken from the 2017 paper - Where to put the Image in an Image Caption Generator ) </a:t>
            </a:r>
            <a:endParaRPr lang="en-US" dirty="0"/>
          </a:p>
          <a:p>
            <a:r>
              <a:rPr lang="en-US" dirty="0"/>
              <a:t>In their paper - BLEU: a Method for Automatic Evaluation of Machine Translation, the authors quote -</a:t>
            </a:r>
          </a:p>
          <a:p>
            <a:r>
              <a:rPr lang="en-US" dirty="0"/>
              <a:t>The BLEU metric ranges from 0 to 1. Few translations will attain a score of 1 unless they are identical to a reference translation. For this reason, even a human translator will not necessarily score 1. […] on a test corpus of about 500 sentences (40 general news stories), a human translator scored 0.3468 against four references and scored 0.2571 against two references.</a:t>
            </a:r>
          </a:p>
          <a:p>
            <a:endParaRPr lang="en-US" dirty="0"/>
          </a:p>
        </p:txBody>
      </p:sp>
      <p:sp>
        <p:nvSpPr>
          <p:cNvPr id="3" name="Slide Number Placeholder 2">
            <a:extLst>
              <a:ext uri="{FF2B5EF4-FFF2-40B4-BE49-F238E27FC236}">
                <a16:creationId xmlns:a16="http://schemas.microsoft.com/office/drawing/2014/main" id="{6B74F4D6-913D-4EB8-8AA8-82659A26557E}"/>
              </a:ext>
            </a:extLst>
          </p:cNvPr>
          <p:cNvSpPr>
            <a:spLocks noGrp="1"/>
          </p:cNvSpPr>
          <p:nvPr>
            <p:ph type="sldNum" sz="quarter" idx="12"/>
          </p:nvPr>
        </p:nvSpPr>
        <p:spPr/>
        <p:txBody>
          <a:bodyPr/>
          <a:lstStyle/>
          <a:p>
            <a:fld id="{519954A3-9DFD-4C44-94BA-B95130A3BA1C}" type="slidenum">
              <a:rPr lang="en-US" smtClean="0"/>
              <a:t>9</a:t>
            </a:fld>
            <a:endParaRPr lang="en-US"/>
          </a:p>
        </p:txBody>
      </p:sp>
    </p:spTree>
    <p:extLst>
      <p:ext uri="{BB962C8B-B14F-4D97-AF65-F5344CB8AC3E}">
        <p14:creationId xmlns:p14="http://schemas.microsoft.com/office/powerpoint/2010/main" val="40766781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2043</TotalTime>
  <Words>1854</Words>
  <Application>Microsoft Office PowerPoint</Application>
  <PresentationFormat>Widescreen</PresentationFormat>
  <Paragraphs>90</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Courier New</vt:lpstr>
      <vt:lpstr>Helvetica Neue</vt:lpstr>
      <vt:lpstr>Trebuchet MS</vt:lpstr>
      <vt:lpstr>Wingdings 3</vt:lpstr>
      <vt:lpstr>Facet</vt:lpstr>
      <vt:lpstr>Image Captioning  </vt:lpstr>
      <vt:lpstr>Introduction</vt:lpstr>
      <vt:lpstr>Data</vt:lpstr>
      <vt:lpstr>Approach - Encoder-Decoder Architecture-Based Image captioning </vt:lpstr>
      <vt:lpstr>Approach - Architecture</vt:lpstr>
      <vt:lpstr>Approach: Evaluation Metrics </vt:lpstr>
      <vt:lpstr>Evaluation Metrics – BLEU Score </vt:lpstr>
      <vt:lpstr>Sample Image/Caption </vt:lpstr>
      <vt:lpstr>Conclusions and Future Work</vt:lpstr>
      <vt:lpstr>Conclusions and Future Work</vt:lpstr>
      <vt:lpstr>Conclusions and Future Work</vt:lpstr>
      <vt:lpstr>Recommendations to the Client</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Analysis</dc:title>
  <dc:creator>Raj V</dc:creator>
  <cp:lastModifiedBy>RajaSekhar</cp:lastModifiedBy>
  <cp:revision>1</cp:revision>
  <dcterms:created xsi:type="dcterms:W3CDTF">2019-02-06T02:03:29Z</dcterms:created>
  <dcterms:modified xsi:type="dcterms:W3CDTF">2019-11-11T23:28:04Z</dcterms:modified>
</cp:coreProperties>
</file>