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8" r:id="rId3"/>
    <p:sldId id="315" r:id="rId4"/>
    <p:sldId id="316" r:id="rId5"/>
    <p:sldId id="317" r:id="rId6"/>
    <p:sldId id="318" r:id="rId7"/>
    <p:sldId id="319" r:id="rId8"/>
    <p:sldId id="320" r:id="rId9"/>
    <p:sldId id="32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0776A-1616-43FD-A763-C7C40DC5C439}" v="33" dt="2019-11-09T00:52:41.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6" autoAdjust="0"/>
    <p:restoredTop sz="94660"/>
  </p:normalViewPr>
  <p:slideViewPr>
    <p:cSldViewPr snapToGrid="0">
      <p:cViewPr varScale="1">
        <p:scale>
          <a:sx n="51" d="100"/>
          <a:sy n="51" d="100"/>
        </p:scale>
        <p:origin x="84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V" userId="58c9507ec7e87cfb" providerId="LiveId" clId="{2935D62B-E900-4282-BE28-C03062B94671}"/>
    <pc:docChg chg="addSld delSld modSld sldOrd">
      <pc:chgData name="Raj V" userId="58c9507ec7e87cfb" providerId="LiveId" clId="{2935D62B-E900-4282-BE28-C03062B94671}" dt="2019-11-08T23:53:27.463" v="66"/>
      <pc:docMkLst>
        <pc:docMk/>
      </pc:docMkLst>
      <pc:sldChg chg="ord">
        <pc:chgData name="Raj V" userId="58c9507ec7e87cfb" providerId="LiveId" clId="{2935D62B-E900-4282-BE28-C03062B94671}" dt="2019-11-08T23:53:27.463" v="66"/>
        <pc:sldMkLst>
          <pc:docMk/>
          <pc:sldMk cId="4188421867" sldId="316"/>
        </pc:sldMkLst>
      </pc:sldChg>
      <pc:sldChg chg="addSp modSp">
        <pc:chgData name="Raj V" userId="58c9507ec7e87cfb" providerId="LiveId" clId="{2935D62B-E900-4282-BE28-C03062B94671}" dt="2019-11-08T23:46:55.184" v="32" actId="14100"/>
        <pc:sldMkLst>
          <pc:docMk/>
          <pc:sldMk cId="728143696" sldId="317"/>
        </pc:sldMkLst>
        <pc:spChg chg="mod">
          <ac:chgData name="Raj V" userId="58c9507ec7e87cfb" providerId="LiveId" clId="{2935D62B-E900-4282-BE28-C03062B94671}" dt="2019-11-08T23:46:55.184" v="32" actId="14100"/>
          <ac:spMkLst>
            <pc:docMk/>
            <pc:sldMk cId="728143696" sldId="317"/>
            <ac:spMk id="2" creationId="{4B27EB5E-D4FF-48D4-8920-5A742118B292}"/>
          </ac:spMkLst>
        </pc:spChg>
        <pc:spChg chg="mod">
          <ac:chgData name="Raj V" userId="58c9507ec7e87cfb" providerId="LiveId" clId="{2935D62B-E900-4282-BE28-C03062B94671}" dt="2019-11-08T23:46:38.118" v="29" actId="14100"/>
          <ac:spMkLst>
            <pc:docMk/>
            <pc:sldMk cId="728143696" sldId="317"/>
            <ac:spMk id="4" creationId="{A6B6AFB3-D7D5-44EC-A312-CD08B1EBA93D}"/>
          </ac:spMkLst>
        </pc:spChg>
        <pc:picChg chg="add mod">
          <ac:chgData name="Raj V" userId="58c9507ec7e87cfb" providerId="LiveId" clId="{2935D62B-E900-4282-BE28-C03062B94671}" dt="2019-11-08T23:46:42.401" v="30" actId="1076"/>
          <ac:picMkLst>
            <pc:docMk/>
            <pc:sldMk cId="728143696" sldId="317"/>
            <ac:picMk id="1026" creationId="{EF3CF9B8-638E-4C46-ABA8-493701D098AE}"/>
          </ac:picMkLst>
        </pc:picChg>
      </pc:sldChg>
      <pc:sldChg chg="modSp">
        <pc:chgData name="Raj V" userId="58c9507ec7e87cfb" providerId="LiveId" clId="{2935D62B-E900-4282-BE28-C03062B94671}" dt="2019-11-08T23:51:17.945" v="55" actId="5793"/>
        <pc:sldMkLst>
          <pc:docMk/>
          <pc:sldMk cId="2743112071" sldId="318"/>
        </pc:sldMkLst>
        <pc:spChg chg="mod">
          <ac:chgData name="Raj V" userId="58c9507ec7e87cfb" providerId="LiveId" clId="{2935D62B-E900-4282-BE28-C03062B94671}" dt="2019-11-08T23:50:42.273" v="43"/>
          <ac:spMkLst>
            <pc:docMk/>
            <pc:sldMk cId="2743112071" sldId="318"/>
            <ac:spMk id="2" creationId="{4B27EB5E-D4FF-48D4-8920-5A742118B292}"/>
          </ac:spMkLst>
        </pc:spChg>
        <pc:spChg chg="mod">
          <ac:chgData name="Raj V" userId="58c9507ec7e87cfb" providerId="LiveId" clId="{2935D62B-E900-4282-BE28-C03062B94671}" dt="2019-11-08T23:51:17.945" v="55" actId="5793"/>
          <ac:spMkLst>
            <pc:docMk/>
            <pc:sldMk cId="2743112071" sldId="318"/>
            <ac:spMk id="4" creationId="{A6B6AFB3-D7D5-44EC-A312-CD08B1EBA93D}"/>
          </ac:spMkLst>
        </pc:spChg>
      </pc:sldChg>
      <pc:sldChg chg="modSp add">
        <pc:chgData name="Raj V" userId="58c9507ec7e87cfb" providerId="LiveId" clId="{2935D62B-E900-4282-BE28-C03062B94671}" dt="2019-11-08T23:52:24.315" v="58"/>
        <pc:sldMkLst>
          <pc:docMk/>
          <pc:sldMk cId="407667818" sldId="319"/>
        </pc:sldMkLst>
        <pc:spChg chg="mod">
          <ac:chgData name="Raj V" userId="58c9507ec7e87cfb" providerId="LiveId" clId="{2935D62B-E900-4282-BE28-C03062B94671}" dt="2019-11-08T23:52:05.559" v="56"/>
          <ac:spMkLst>
            <pc:docMk/>
            <pc:sldMk cId="407667818" sldId="319"/>
            <ac:spMk id="2" creationId="{4B27EB5E-D4FF-48D4-8920-5A742118B292}"/>
          </ac:spMkLst>
        </pc:spChg>
        <pc:spChg chg="mod">
          <ac:chgData name="Raj V" userId="58c9507ec7e87cfb" providerId="LiveId" clId="{2935D62B-E900-4282-BE28-C03062B94671}" dt="2019-11-08T23:52:24.315" v="58"/>
          <ac:spMkLst>
            <pc:docMk/>
            <pc:sldMk cId="407667818" sldId="319"/>
            <ac:spMk id="4" creationId="{A6B6AFB3-D7D5-44EC-A312-CD08B1EBA93D}"/>
          </ac:spMkLst>
        </pc:spChg>
      </pc:sldChg>
      <pc:sldChg chg="modSp add">
        <pc:chgData name="Raj V" userId="58c9507ec7e87cfb" providerId="LiveId" clId="{2935D62B-E900-4282-BE28-C03062B94671}" dt="2019-11-08T23:52:59.860" v="62" actId="5793"/>
        <pc:sldMkLst>
          <pc:docMk/>
          <pc:sldMk cId="2211167120" sldId="320"/>
        </pc:sldMkLst>
        <pc:spChg chg="mod">
          <ac:chgData name="Raj V" userId="58c9507ec7e87cfb" providerId="LiveId" clId="{2935D62B-E900-4282-BE28-C03062B94671}" dt="2019-11-08T23:52:41.129" v="59"/>
          <ac:spMkLst>
            <pc:docMk/>
            <pc:sldMk cId="2211167120" sldId="320"/>
            <ac:spMk id="2" creationId="{4B27EB5E-D4FF-48D4-8920-5A742118B292}"/>
          </ac:spMkLst>
        </pc:spChg>
        <pc:spChg chg="mod">
          <ac:chgData name="Raj V" userId="58c9507ec7e87cfb" providerId="LiveId" clId="{2935D62B-E900-4282-BE28-C03062B94671}" dt="2019-11-08T23:52:59.860" v="62" actId="5793"/>
          <ac:spMkLst>
            <pc:docMk/>
            <pc:sldMk cId="2211167120" sldId="320"/>
            <ac:spMk id="4" creationId="{A6B6AFB3-D7D5-44EC-A312-CD08B1EBA93D}"/>
          </ac:spMkLst>
        </pc:spChg>
      </pc:sldChg>
      <pc:sldChg chg="add del">
        <pc:chgData name="Raj V" userId="58c9507ec7e87cfb" providerId="LiveId" clId="{2935D62B-E900-4282-BE28-C03062B94671}" dt="2019-11-08T23:53:10.753" v="65" actId="47"/>
        <pc:sldMkLst>
          <pc:docMk/>
          <pc:sldMk cId="4007779560" sldId="321"/>
        </pc:sldMkLst>
      </pc:sldChg>
      <pc:sldChg chg="add del">
        <pc:chgData name="Raj V" userId="58c9507ec7e87cfb" providerId="LiveId" clId="{2935D62B-E900-4282-BE28-C03062B94671}" dt="2019-11-08T23:53:10.329" v="64" actId="47"/>
        <pc:sldMkLst>
          <pc:docMk/>
          <pc:sldMk cId="822053183" sldId="322"/>
        </pc:sldMkLst>
      </pc:sldChg>
      <pc:sldChg chg="add del">
        <pc:chgData name="Raj V" userId="58c9507ec7e87cfb" providerId="LiveId" clId="{2935D62B-E900-4282-BE28-C03062B94671}" dt="2019-11-08T23:53:09.836" v="63" actId="47"/>
        <pc:sldMkLst>
          <pc:docMk/>
          <pc:sldMk cId="3885663951" sldId="323"/>
        </pc:sldMkLst>
      </pc:sldChg>
    </pc:docChg>
  </pc:docChgLst>
  <pc:docChgLst>
    <pc:chgData name="Raj V" userId="58c9507ec7e87cfb" providerId="LiveId" clId="{C080776A-1616-43FD-A763-C7C40DC5C439}"/>
    <pc:docChg chg="custSel addSld modSld">
      <pc:chgData name="Raj V" userId="58c9507ec7e87cfb" providerId="LiveId" clId="{C080776A-1616-43FD-A763-C7C40DC5C439}" dt="2019-11-09T00:53:19.238" v="210" actId="20577"/>
      <pc:docMkLst>
        <pc:docMk/>
      </pc:docMkLst>
      <pc:sldChg chg="addSp delSp modSp">
        <pc:chgData name="Raj V" userId="58c9507ec7e87cfb" providerId="LiveId" clId="{C080776A-1616-43FD-A763-C7C40DC5C439}" dt="2019-11-09T00:38:54.055" v="1"/>
        <pc:sldMkLst>
          <pc:docMk/>
          <pc:sldMk cId="2211167120" sldId="320"/>
        </pc:sldMkLst>
        <pc:spChg chg="add del mod">
          <ac:chgData name="Raj V" userId="58c9507ec7e87cfb" providerId="LiveId" clId="{C080776A-1616-43FD-A763-C7C40DC5C439}" dt="2019-11-09T00:38:54.055" v="1"/>
          <ac:spMkLst>
            <pc:docMk/>
            <pc:sldMk cId="2211167120" sldId="320"/>
            <ac:spMk id="3" creationId="{8761DD0D-9A37-40B7-968B-8A3E6D82A7C2}"/>
          </ac:spMkLst>
        </pc:spChg>
      </pc:sldChg>
      <pc:sldChg chg="modSp add">
        <pc:chgData name="Raj V" userId="58c9507ec7e87cfb" providerId="LiveId" clId="{C080776A-1616-43FD-A763-C7C40DC5C439}" dt="2019-11-09T00:53:19.238" v="210" actId="20577"/>
        <pc:sldMkLst>
          <pc:docMk/>
          <pc:sldMk cId="811417787" sldId="321"/>
        </pc:sldMkLst>
        <pc:spChg chg="mod">
          <ac:chgData name="Raj V" userId="58c9507ec7e87cfb" providerId="LiveId" clId="{C080776A-1616-43FD-A763-C7C40DC5C439}" dt="2019-11-09T00:46:11.032" v="3"/>
          <ac:spMkLst>
            <pc:docMk/>
            <pc:sldMk cId="811417787" sldId="321"/>
            <ac:spMk id="2" creationId="{4B27EB5E-D4FF-48D4-8920-5A742118B292}"/>
          </ac:spMkLst>
        </pc:spChg>
        <pc:spChg chg="mod">
          <ac:chgData name="Raj V" userId="58c9507ec7e87cfb" providerId="LiveId" clId="{C080776A-1616-43FD-A763-C7C40DC5C439}" dt="2019-11-09T00:53:19.238" v="210" actId="20577"/>
          <ac:spMkLst>
            <pc:docMk/>
            <pc:sldMk cId="811417787" sldId="321"/>
            <ac:spMk id="4" creationId="{A6B6AFB3-D7D5-44EC-A312-CD08B1EBA9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A715E-A8DC-4FFD-8BCA-2CE4348B4DCB}"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2315B-9E55-46FE-BC0C-E9F0799915B8}" type="slidenum">
              <a:rPr lang="en-US" smtClean="0"/>
              <a:t>‹#›</a:t>
            </a:fld>
            <a:endParaRPr lang="en-US"/>
          </a:p>
        </p:txBody>
      </p:sp>
    </p:spTree>
    <p:extLst>
      <p:ext uri="{BB962C8B-B14F-4D97-AF65-F5344CB8AC3E}">
        <p14:creationId xmlns:p14="http://schemas.microsoft.com/office/powerpoint/2010/main" val="1555287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171913-27B1-4320-9E50-936C82539CDF}"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90BE3E-F94B-433E-A595-8E67FCD3C36F}"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A8385-AC8B-47A2-B10A-B7B8BA403C9F}"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31FF95-F08A-4593-B0B7-58EE7AD64EB6}"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1E0FF-DE87-45C1-9FC4-1702097A784B}"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BE2EFF-6E8D-493F-A2FB-E891C7C78752}"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54343D-3217-4686-97F4-F789B1230D8C}"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E84AE4-5D12-4639-AD37-E383248A2E7B}"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3E719F-7704-4C71-99B7-E3B147BA87C1}"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6F1ACE-5097-4ACE-A175-CDB745D30BEF}"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A2F0C3-4A92-4EE5-8B54-A5AF7BCE5789}" type="datetime1">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F824C6-5C7A-4F5C-92F4-AD7D19C2051A}" type="datetime1">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CD7B128-4B0D-498D-9310-8C5400B692EF}" type="datetime1">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230DE-C891-4779-9DE1-32A3E1250CF2}" type="datetime1">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DADA3C-2671-45F2-A32A-13E50C0E8792}" type="datetime1">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0DE102AC-799D-4093-A078-B5081EC322A3}" type="datetime1">
              <a:rPr lang="en-US" smtClean="0"/>
              <a:t>11/8/2019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E1836C-445C-4904-808F-63F31B3C3F3C}" type="datetime1">
              <a:rPr lang="en-US" smtClean="0"/>
              <a:t>11/8/2019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codataset.org/#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pdf/1411.455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F6E9-D5ED-48CA-A70A-CE38860FC3F0}"/>
              </a:ext>
            </a:extLst>
          </p:cNvPr>
          <p:cNvSpPr>
            <a:spLocks noGrp="1"/>
          </p:cNvSpPr>
          <p:nvPr>
            <p:ph type="ctrTitle"/>
          </p:nvPr>
        </p:nvSpPr>
        <p:spPr>
          <a:xfrm>
            <a:off x="1507067" y="1710268"/>
            <a:ext cx="7766936" cy="2340568"/>
          </a:xfrm>
        </p:spPr>
        <p:txBody>
          <a:bodyPr/>
          <a:lstStyle/>
          <a:p>
            <a:r>
              <a:rPr lang="en-US" b="1" dirty="0"/>
              <a:t>Image Captioning</a:t>
            </a:r>
            <a:br>
              <a:rPr lang="en-US" b="1" dirty="0"/>
            </a:br>
            <a:r>
              <a:rPr lang="en-US" dirty="0"/>
              <a:t> </a:t>
            </a:r>
          </a:p>
        </p:txBody>
      </p:sp>
    </p:spTree>
    <p:extLst>
      <p:ext uri="{BB962C8B-B14F-4D97-AF65-F5344CB8AC3E}">
        <p14:creationId xmlns:p14="http://schemas.microsoft.com/office/powerpoint/2010/main" val="265480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fontScale="92500" lnSpcReduction="10000"/>
          </a:bodyPr>
          <a:lstStyle/>
          <a:p>
            <a:pPr marL="0" indent="0">
              <a:buNone/>
            </a:pPr>
            <a:endParaRPr lang="en-US" sz="2400" dirty="0"/>
          </a:p>
          <a:p>
            <a:r>
              <a:rPr lang="en-US" dirty="0"/>
              <a:t>Image captioning is a popular research area of Artificial Intelligence (AI) that deals with image understanding and a language description for that image. Image understanding needs to detect and recognize objects. It also needs to understand scene type or location, object properties and their interactions. Generating well-formed sentences requires both syntactic and semantic understanding of the language.</a:t>
            </a:r>
          </a:p>
          <a:p>
            <a:r>
              <a:rPr lang="en-US" dirty="0"/>
              <a:t>Image captioning is important for many reasons. For example, they can be used for automatic image indexing. Image indexing is important for Content-Based Image Retrieval (CBIR) and therefore, it can be applied to many areas, including biomedicine, commerce, the military, education, digital libraries, and web searching. Social media platforms such as Facebook and Twitter can directly generate descriptions from images.</a:t>
            </a:r>
          </a:p>
          <a:p>
            <a:r>
              <a:rPr lang="en-US" dirty="0"/>
              <a:t>Understanding an image largely depends on obtaining image features. The techniques used for this purpose can be broadly divided into two categories: (1) Traditional machine learning based techniques and (2) Deep machine learning based techniques.</a:t>
            </a:r>
          </a:p>
          <a:p>
            <a:r>
              <a:rPr lang="en-US" dirty="0"/>
              <a:t>In this project we will use a Deep learning based technique using Encoder-Decoder Architecture.</a:t>
            </a:r>
          </a:p>
          <a:p>
            <a:pPr lvl="1"/>
            <a:endParaRPr lang="en-US" dirty="0"/>
          </a:p>
        </p:txBody>
      </p:sp>
      <p:sp>
        <p:nvSpPr>
          <p:cNvPr id="3" name="Slide Number Placeholder 2">
            <a:extLst>
              <a:ext uri="{FF2B5EF4-FFF2-40B4-BE49-F238E27FC236}">
                <a16:creationId xmlns:a16="http://schemas.microsoft.com/office/drawing/2014/main" id="{FD5ACB1C-8411-47C2-8BF1-43F7855BDBF4}"/>
              </a:ext>
            </a:extLst>
          </p:cNvPr>
          <p:cNvSpPr>
            <a:spLocks noGrp="1"/>
          </p:cNvSpPr>
          <p:nvPr>
            <p:ph type="sldNum" sz="quarter" idx="12"/>
          </p:nvPr>
        </p:nvSpPr>
        <p:spPr/>
        <p:txBody>
          <a:bodyPr/>
          <a:lstStyle/>
          <a:p>
            <a:fld id="{519954A3-9DFD-4C44-94BA-B95130A3BA1C}" type="slidenum">
              <a:rPr lang="en-US" smtClean="0"/>
              <a:t>2</a:t>
            </a:fld>
            <a:endParaRPr lang="en-US"/>
          </a:p>
        </p:txBody>
      </p:sp>
    </p:spTree>
    <p:extLst>
      <p:ext uri="{BB962C8B-B14F-4D97-AF65-F5344CB8AC3E}">
        <p14:creationId xmlns:p14="http://schemas.microsoft.com/office/powerpoint/2010/main" val="223414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Data</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b="1" dirty="0"/>
              <a:t>MS COCO Dataset.</a:t>
            </a:r>
          </a:p>
          <a:p>
            <a:r>
              <a:rPr lang="en-US" dirty="0"/>
              <a:t>Microsoft COCO Dataset [1] is a very large dataset for image recognition, segmentation, and captioning. There are various features of MS COCO dataset such as object segmentation, recognition in context, multiple objects per class, more than 300,000 images, 80 object categories, and 5 captions per image. Many image captioning Methods use the dataset in their experiments.</a:t>
            </a:r>
          </a:p>
          <a:p>
            <a:r>
              <a:rPr lang="en-US" dirty="0"/>
              <a:t>url: </a:t>
            </a:r>
            <a:r>
              <a:rPr lang="en-US" u="sng" dirty="0">
                <a:hlinkClick r:id="rId2"/>
              </a:rPr>
              <a:t>http://cocodataset.org/#download</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D69B6F8B-EB9E-474F-839D-4FCB47A19AD8}"/>
              </a:ext>
            </a:extLst>
          </p:cNvPr>
          <p:cNvSpPr>
            <a:spLocks noGrp="1"/>
          </p:cNvSpPr>
          <p:nvPr>
            <p:ph type="sldNum" sz="quarter" idx="12"/>
          </p:nvPr>
        </p:nvSpPr>
        <p:spPr/>
        <p:txBody>
          <a:bodyPr/>
          <a:lstStyle/>
          <a:p>
            <a:fld id="{519954A3-9DFD-4C44-94BA-B95130A3BA1C}" type="slidenum">
              <a:rPr lang="en-US" smtClean="0"/>
              <a:t>3</a:t>
            </a:fld>
            <a:endParaRPr lang="en-US"/>
          </a:p>
        </p:txBody>
      </p:sp>
    </p:spTree>
    <p:extLst>
      <p:ext uri="{BB962C8B-B14F-4D97-AF65-F5344CB8AC3E}">
        <p14:creationId xmlns:p14="http://schemas.microsoft.com/office/powerpoint/2010/main" val="11731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normAutofit fontScale="90000"/>
          </a:bodyPr>
          <a:lstStyle/>
          <a:p>
            <a:r>
              <a:rPr lang="en-US" b="1" dirty="0"/>
              <a:t>Approach - Encoder-Decoder Architecture-Based Image captioning</a:t>
            </a:r>
            <a:br>
              <a:rPr lang="en-US" b="1" dirty="0"/>
            </a:b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We use a Deep learning based technique using Encoder-Decoder Architecture. The neural network-based image captioning methods are very similar to the encoder-decoder framework-based neural machine translation. In this network, global image features are extracted from the hidden activations of CNN and then fed them into an LSTM to generate a sequence of words.</a:t>
            </a:r>
          </a:p>
          <a:p>
            <a:pPr marL="0" indent="0">
              <a:buNone/>
            </a:pPr>
            <a:r>
              <a:rPr lang="en-US" dirty="0"/>
              <a:t>A typical method of this category has the following general steps:</a:t>
            </a:r>
          </a:p>
          <a:p>
            <a:r>
              <a:rPr lang="en-US" dirty="0"/>
              <a:t>A vanilla CNN is used to obtain the scene type, to detect the objects and their relationships.</a:t>
            </a:r>
          </a:p>
          <a:p>
            <a:r>
              <a:rPr lang="en-US" dirty="0"/>
              <a:t>The output of Step 1 is used by a language model to convert them into words, combined phrases that produce an image captions.</a:t>
            </a:r>
          </a:p>
          <a:p>
            <a:pPr marL="0" indent="0">
              <a:buNone/>
            </a:pPr>
            <a:endParaRPr lang="en-US" dirty="0"/>
          </a:p>
        </p:txBody>
      </p:sp>
      <p:sp>
        <p:nvSpPr>
          <p:cNvPr id="3" name="Slide Number Placeholder 2">
            <a:extLst>
              <a:ext uri="{FF2B5EF4-FFF2-40B4-BE49-F238E27FC236}">
                <a16:creationId xmlns:a16="http://schemas.microsoft.com/office/drawing/2014/main" id="{90A1CB41-A576-49E0-8602-D49DAA9551F2}"/>
              </a:ext>
            </a:extLst>
          </p:cNvPr>
          <p:cNvSpPr>
            <a:spLocks noGrp="1"/>
          </p:cNvSpPr>
          <p:nvPr>
            <p:ph type="sldNum" sz="quarter" idx="12"/>
          </p:nvPr>
        </p:nvSpPr>
        <p:spPr/>
        <p:txBody>
          <a:bodyPr/>
          <a:lstStyle/>
          <a:p>
            <a:fld id="{519954A3-9DFD-4C44-94BA-B95130A3BA1C}" type="slidenum">
              <a:rPr lang="en-US" smtClean="0"/>
              <a:t>4</a:t>
            </a:fld>
            <a:endParaRPr lang="en-US"/>
          </a:p>
        </p:txBody>
      </p:sp>
    </p:spTree>
    <p:extLst>
      <p:ext uri="{BB962C8B-B14F-4D97-AF65-F5344CB8AC3E}">
        <p14:creationId xmlns:p14="http://schemas.microsoft.com/office/powerpoint/2010/main" val="41884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145143"/>
            <a:ext cx="8596668" cy="1049851"/>
          </a:xfrm>
        </p:spPr>
        <p:txBody>
          <a:bodyPr/>
          <a:lstStyle/>
          <a:p>
            <a:r>
              <a:rPr lang="en-US" b="1" dirty="0"/>
              <a:t>Approach - Architecture</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0" y="1194996"/>
            <a:ext cx="9884229" cy="7465209"/>
          </a:xfrm>
        </p:spPr>
        <p:txBody>
          <a:bodyPr>
            <a:normAutofit/>
          </a:bodyPr>
          <a:lstStyle/>
          <a:p>
            <a:pPr marL="0" indent="0">
              <a:buNone/>
            </a:pPr>
            <a:r>
              <a:rPr lang="en-US" dirty="0"/>
              <a:t>CNN-RNN (</a:t>
            </a:r>
            <a:r>
              <a:rPr lang="en-US" dirty="0" err="1"/>
              <a:t>EncoderCNN-DecoderRNN</a:t>
            </a:r>
            <a:r>
              <a:rPr lang="en-US" dirty="0"/>
              <a:t>) model is based on the model proposed in the paper "Show and Tell: A Neural Image Caption Generator" ( </a:t>
            </a:r>
            <a:r>
              <a:rPr lang="en-US" u="sng" dirty="0">
                <a:hlinkClick r:id="rId2"/>
              </a:rPr>
              <a:t>https://arxiv.org/pdf/1411.4555.pdf</a:t>
            </a:r>
            <a:r>
              <a:rPr lang="en-US" dirty="0"/>
              <a:t>). Below figure adapted from the paper shows a LSTM model combined with a CNN (ResNet152) image embedder and word embeddings. The unrolled connections between the LSTM memories are in blue and they correspond to the recurrent connections. All LSTMs share the same parameters.</a:t>
            </a:r>
          </a:p>
          <a:p>
            <a:pPr marL="0" indent="0">
              <a:buNone/>
            </a:pPr>
            <a:endParaRPr lang="en-US" dirty="0"/>
          </a:p>
          <a:p>
            <a:pPr marL="0" indent="0">
              <a:buNone/>
            </a:pPr>
            <a:endParaRPr lang="en-US" dirty="0"/>
          </a:p>
        </p:txBody>
      </p:sp>
      <p:pic>
        <p:nvPicPr>
          <p:cNvPr id="1026" name="Picture 2" descr="title">
            <a:extLst>
              <a:ext uri="{FF2B5EF4-FFF2-40B4-BE49-F238E27FC236}">
                <a16:creationId xmlns:a16="http://schemas.microsoft.com/office/drawing/2014/main" id="{EF3CF9B8-638E-4C46-ABA8-493701D09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486" y="3018971"/>
            <a:ext cx="4828935" cy="381725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C43B864-3340-4012-A746-093B424C1BAA}"/>
              </a:ext>
            </a:extLst>
          </p:cNvPr>
          <p:cNvSpPr>
            <a:spLocks noGrp="1"/>
          </p:cNvSpPr>
          <p:nvPr>
            <p:ph type="sldNum" sz="quarter" idx="12"/>
          </p:nvPr>
        </p:nvSpPr>
        <p:spPr/>
        <p:txBody>
          <a:bodyPr/>
          <a:lstStyle/>
          <a:p>
            <a:fld id="{519954A3-9DFD-4C44-94BA-B95130A3BA1C}" type="slidenum">
              <a:rPr lang="en-US" smtClean="0"/>
              <a:t>5</a:t>
            </a:fld>
            <a:endParaRPr lang="en-US"/>
          </a:p>
        </p:txBody>
      </p:sp>
    </p:spTree>
    <p:extLst>
      <p:ext uri="{BB962C8B-B14F-4D97-AF65-F5344CB8AC3E}">
        <p14:creationId xmlns:p14="http://schemas.microsoft.com/office/powerpoint/2010/main" val="72814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Evaluation Metrics</a:t>
            </a:r>
            <a:br>
              <a:rPr lang="en-US" b="1" dirty="0"/>
            </a:b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BLEU (Bilingual evaluation understudy) is a metric that is used to measure the quality of machine generated text. Individual text segments are compared with a set of reference texts and scores are computed for each of them. In estimating the overall quality of the generated text, the computed scores are averaged. However, syntactical correctness is not considered here. The performance of the BLEU metric is varied depending on the number of reference translations and the size of the generated text. BLEU is popular because it is a pioneer in automatic evaluation of machine translated text and has a reasonable correlation with human judgements of quality. However, it has a few limitations such as BLEU scores are good only if the generated text is short.</a:t>
            </a:r>
          </a:p>
          <a:p>
            <a:pPr marL="0" indent="0">
              <a:buNone/>
            </a:pPr>
            <a:r>
              <a:rPr lang="en-US" dirty="0"/>
              <a:t>A perfect match results in a score of 1.0, whereas a perfect mismatch results in a score of 0.0.</a:t>
            </a:r>
          </a:p>
          <a:p>
            <a:pPr marL="0" indent="0">
              <a:buNone/>
            </a:pPr>
            <a:endParaRPr lang="en-US" dirty="0"/>
          </a:p>
        </p:txBody>
      </p:sp>
      <p:sp>
        <p:nvSpPr>
          <p:cNvPr id="3" name="Slide Number Placeholder 2">
            <a:extLst>
              <a:ext uri="{FF2B5EF4-FFF2-40B4-BE49-F238E27FC236}">
                <a16:creationId xmlns:a16="http://schemas.microsoft.com/office/drawing/2014/main" id="{12AE537D-27A2-422B-8A30-388EA8222FDE}"/>
              </a:ext>
            </a:extLst>
          </p:cNvPr>
          <p:cNvSpPr>
            <a:spLocks noGrp="1"/>
          </p:cNvSpPr>
          <p:nvPr>
            <p:ph type="sldNum" sz="quarter" idx="12"/>
          </p:nvPr>
        </p:nvSpPr>
        <p:spPr/>
        <p:txBody>
          <a:bodyPr/>
          <a:lstStyle/>
          <a:p>
            <a:fld id="{519954A3-9DFD-4C44-94BA-B95130A3BA1C}" type="slidenum">
              <a:rPr lang="en-US" smtClean="0"/>
              <a:t>6</a:t>
            </a:fld>
            <a:endParaRPr lang="en-US"/>
          </a:p>
        </p:txBody>
      </p:sp>
    </p:spTree>
    <p:extLst>
      <p:ext uri="{BB962C8B-B14F-4D97-AF65-F5344CB8AC3E}">
        <p14:creationId xmlns:p14="http://schemas.microsoft.com/office/powerpoint/2010/main" val="274311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In this Image Captioning project, we implemented a Deep learning based technique using Encoder-Decoder Architecture. We have shown our calculated Evaluation Metric - BLEU scores, outperformed the reference BLEU scores.</a:t>
            </a:r>
          </a:p>
          <a:p>
            <a:r>
              <a:rPr lang="en-US" dirty="0"/>
              <a:t>In their paper - BLEU: a Method for Automatic Evaluation of Machine Translation, the authors quote -</a:t>
            </a:r>
          </a:p>
          <a:p>
            <a:r>
              <a:rPr lang="en-US" dirty="0"/>
              <a:t>The BLEU metric ranges from 0 to 1. Few translations will attain a score of 1 unless they are identical to a reference translation. For this reason, even a human translator will not necessarily score 1. […] on a test corpus of about 500 sentences (40 general news stories), a human translator scored 0.3468 against four references and scored 0.2571 against two references.</a:t>
            </a:r>
          </a:p>
          <a:p>
            <a:endParaRPr lang="en-US" dirty="0"/>
          </a:p>
        </p:txBody>
      </p:sp>
      <p:sp>
        <p:nvSpPr>
          <p:cNvPr id="3" name="Slide Number Placeholder 2">
            <a:extLst>
              <a:ext uri="{FF2B5EF4-FFF2-40B4-BE49-F238E27FC236}">
                <a16:creationId xmlns:a16="http://schemas.microsoft.com/office/drawing/2014/main" id="{6B74F4D6-913D-4EB8-8AA8-82659A26557E}"/>
              </a:ext>
            </a:extLst>
          </p:cNvPr>
          <p:cNvSpPr>
            <a:spLocks noGrp="1"/>
          </p:cNvSpPr>
          <p:nvPr>
            <p:ph type="sldNum" sz="quarter" idx="12"/>
          </p:nvPr>
        </p:nvSpPr>
        <p:spPr/>
        <p:txBody>
          <a:bodyPr/>
          <a:lstStyle/>
          <a:p>
            <a:fld id="{519954A3-9DFD-4C44-94BA-B95130A3BA1C}" type="slidenum">
              <a:rPr lang="en-US" smtClean="0"/>
              <a:t>7</a:t>
            </a:fld>
            <a:endParaRPr lang="en-US"/>
          </a:p>
        </p:txBody>
      </p:sp>
    </p:spTree>
    <p:extLst>
      <p:ext uri="{BB962C8B-B14F-4D97-AF65-F5344CB8AC3E}">
        <p14:creationId xmlns:p14="http://schemas.microsoft.com/office/powerpoint/2010/main" val="407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Future improvements to investigate further:</a:t>
            </a:r>
          </a:p>
          <a:p>
            <a:r>
              <a:rPr lang="en-US" dirty="0"/>
              <a:t>1) Beam Search as an approximate search (often works better than the greedy approach)</a:t>
            </a:r>
          </a:p>
          <a:p>
            <a:r>
              <a:rPr lang="en-US" dirty="0"/>
              <a:t>2) Implement other models like attention based model (Show, Attend and Tell: Neural Image Caption Generation with Visual Attention )</a:t>
            </a:r>
          </a:p>
          <a:p>
            <a:endParaRPr lang="en-US" dirty="0"/>
          </a:p>
        </p:txBody>
      </p:sp>
      <p:sp>
        <p:nvSpPr>
          <p:cNvPr id="5" name="Slide Number Placeholder 4">
            <a:extLst>
              <a:ext uri="{FF2B5EF4-FFF2-40B4-BE49-F238E27FC236}">
                <a16:creationId xmlns:a16="http://schemas.microsoft.com/office/drawing/2014/main" id="{32C996D1-0CBC-4BFE-9F8D-C1024333B8A0}"/>
              </a:ext>
            </a:extLst>
          </p:cNvPr>
          <p:cNvSpPr>
            <a:spLocks noGrp="1"/>
          </p:cNvSpPr>
          <p:nvPr>
            <p:ph type="sldNum" sz="quarter" idx="12"/>
          </p:nvPr>
        </p:nvSpPr>
        <p:spPr/>
        <p:txBody>
          <a:bodyPr/>
          <a:lstStyle/>
          <a:p>
            <a:fld id="{519954A3-9DFD-4C44-94BA-B95130A3BA1C}" type="slidenum">
              <a:rPr lang="en-US" smtClean="0"/>
              <a:t>8</a:t>
            </a:fld>
            <a:endParaRPr lang="en-US"/>
          </a:p>
        </p:txBody>
      </p:sp>
    </p:spTree>
    <p:extLst>
      <p:ext uri="{BB962C8B-B14F-4D97-AF65-F5344CB8AC3E}">
        <p14:creationId xmlns:p14="http://schemas.microsoft.com/office/powerpoint/2010/main" val="221116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Recommendations to the Client</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Facebook can use Image captioning functionality to automatically generate captions for photos in the News Feed of people who can't see them. This can be used with text-to-speech engines that allow blind people to use Facebook in other ways</a:t>
            </a:r>
          </a:p>
        </p:txBody>
      </p:sp>
      <p:sp>
        <p:nvSpPr>
          <p:cNvPr id="5" name="Slide Number Placeholder 4">
            <a:extLst>
              <a:ext uri="{FF2B5EF4-FFF2-40B4-BE49-F238E27FC236}">
                <a16:creationId xmlns:a16="http://schemas.microsoft.com/office/drawing/2014/main" id="{32C996D1-0CBC-4BFE-9F8D-C1024333B8A0}"/>
              </a:ext>
            </a:extLst>
          </p:cNvPr>
          <p:cNvSpPr>
            <a:spLocks noGrp="1"/>
          </p:cNvSpPr>
          <p:nvPr>
            <p:ph type="sldNum" sz="quarter" idx="12"/>
          </p:nvPr>
        </p:nvSpPr>
        <p:spPr/>
        <p:txBody>
          <a:bodyPr/>
          <a:lstStyle/>
          <a:p>
            <a:fld id="{519954A3-9DFD-4C44-94BA-B95130A3BA1C}" type="slidenum">
              <a:rPr lang="en-US" smtClean="0"/>
              <a:t>9</a:t>
            </a:fld>
            <a:endParaRPr lang="en-US"/>
          </a:p>
        </p:txBody>
      </p:sp>
    </p:spTree>
    <p:extLst>
      <p:ext uri="{BB962C8B-B14F-4D97-AF65-F5344CB8AC3E}">
        <p14:creationId xmlns:p14="http://schemas.microsoft.com/office/powerpoint/2010/main" val="811417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1908</TotalTime>
  <Words>883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Image Captioning  </vt:lpstr>
      <vt:lpstr>Introduction</vt:lpstr>
      <vt:lpstr>Data</vt:lpstr>
      <vt:lpstr>Approach - Encoder-Decoder Architecture-Based Image captioning </vt:lpstr>
      <vt:lpstr>Approach - Architecture</vt:lpstr>
      <vt:lpstr>Approach: Evaluation Metrics </vt:lpstr>
      <vt:lpstr>Conclusions and Future Work</vt:lpstr>
      <vt:lpstr>Conclusions and Future Work</vt:lpstr>
      <vt:lpstr>Recommendations to the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Analysis</dc:title>
  <dc:creator>Raj V</dc:creator>
  <cp:lastModifiedBy>RajaSekhar</cp:lastModifiedBy>
  <cp:revision>1</cp:revision>
  <dcterms:created xsi:type="dcterms:W3CDTF">2019-02-06T02:03:29Z</dcterms:created>
  <dcterms:modified xsi:type="dcterms:W3CDTF">2019-11-09T00:53:28Z</dcterms:modified>
</cp:coreProperties>
</file>