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Q8Q3BQIyr+LcWeMKoH1yb8oix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0" autoAdjust="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science/data-review/index.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science/data-review/index.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cdc.gov/coronavirus/2019-ncov/science/data-review/index.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dc.gov/coronavirus/2019-ncov/science/data-review/index.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dirty="0"/>
              <a:t>Rasha</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As the age group increases, the number of deaths also increase</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Total deaths were highest among 85 years and older, 295K.  The previous age group, 75-84, was also closed to 85 years old as far as # of deaths</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https://covid.cdc.gov/covid-data-tracker/#demographics</a:t>
            </a:r>
            <a:endParaRPr dirty="0"/>
          </a:p>
        </p:txBody>
      </p:sp>
      <p:sp>
        <p:nvSpPr>
          <p:cNvPr id="190" name="Google Shape;190;p6: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191" name="Google Shape;191;p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dirty="0"/>
              <a:t>Rasha</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With the Chi Square Test, Critical Value of 18.31 shows that the statistics are very significant. Null hypothesis is rejected and your statistical is significantly different.  We expected the total deaths would be the same across all age groups (</a:t>
            </a:r>
            <a:r>
              <a:rPr lang="en-US" b="1" dirty="0"/>
              <a:t>100,176). </a:t>
            </a:r>
            <a:r>
              <a:rPr lang="en-US" dirty="0"/>
              <a:t>However, the test shows that our expectation was far from reality </a:t>
            </a:r>
            <a:endParaRPr dirty="0"/>
          </a:p>
          <a:p>
            <a:pPr marL="171450" lvl="0" indent="-171450" algn="l" rtl="0">
              <a:lnSpc>
                <a:spcPct val="100000"/>
              </a:lnSpc>
              <a:spcBef>
                <a:spcPts val="0"/>
              </a:spcBef>
              <a:spcAft>
                <a:spcPts val="0"/>
              </a:spcAft>
              <a:buClr>
                <a:schemeClr val="dk1"/>
              </a:buClr>
              <a:buSzPts val="1200"/>
              <a:buFont typeface="Calibri"/>
              <a:buChar char="-"/>
            </a:pPr>
            <a:r>
              <a:rPr lang="en-US" sz="1800" b="1" i="0" u="none" strike="noStrike" dirty="0">
                <a:solidFill>
                  <a:srgbClr val="000000"/>
                </a:solidFill>
                <a:latin typeface="Calibri"/>
                <a:ea typeface="Calibri"/>
                <a:cs typeface="Calibri"/>
                <a:sym typeface="Calibri"/>
              </a:rPr>
              <a:t>Total deaths: 1.1M</a:t>
            </a:r>
            <a:endParaRPr dirty="0"/>
          </a:p>
          <a:p>
            <a:pPr marL="171450" lvl="0" indent="-171450" algn="l" rtl="0">
              <a:lnSpc>
                <a:spcPct val="100000"/>
              </a:lnSpc>
              <a:spcBef>
                <a:spcPts val="0"/>
              </a:spcBef>
              <a:spcAft>
                <a:spcPts val="0"/>
              </a:spcAft>
              <a:buClr>
                <a:schemeClr val="dk1"/>
              </a:buClr>
              <a:buSzPts val="1200"/>
              <a:buFont typeface="Calibri"/>
              <a:buChar char="-"/>
            </a:pPr>
            <a:r>
              <a:rPr lang="en-US" sz="1800" b="1" i="0" u="none" strike="noStrike" dirty="0">
                <a:solidFill>
                  <a:srgbClr val="000000"/>
                </a:solidFill>
                <a:latin typeface="Calibri"/>
                <a:ea typeface="Calibri"/>
                <a:cs typeface="Calibri"/>
                <a:sym typeface="Calibri"/>
              </a:rPr>
              <a:t>Expected COVID-19 Deaths: 100,176.55</a:t>
            </a:r>
            <a:endParaRPr dirty="0"/>
          </a:p>
        </p:txBody>
      </p:sp>
      <p:sp>
        <p:nvSpPr>
          <p:cNvPr id="201" name="Google Shape;201;p7: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202" name="Google Shape;202;p7: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dirty="0"/>
              <a:t>Louie</a:t>
            </a:r>
          </a:p>
          <a:p>
            <a:pPr marL="171450" lvl="0" indent="-171450" algn="l" rtl="0">
              <a:lnSpc>
                <a:spcPct val="100000"/>
              </a:lnSpc>
              <a:spcBef>
                <a:spcPts val="0"/>
              </a:spcBef>
              <a:spcAft>
                <a:spcPts val="0"/>
              </a:spcAft>
              <a:buClr>
                <a:schemeClr val="dk1"/>
              </a:buClr>
              <a:buSzPts val="1200"/>
              <a:buFont typeface="Calibri"/>
              <a:buChar char="-"/>
            </a:pPr>
            <a:r>
              <a:rPr lang="en-US" dirty="0"/>
              <a:t>Top 5 diseases are </a:t>
            </a:r>
            <a:r>
              <a:rPr lang="en-US" b="0" i="0" u="none" strike="noStrike" dirty="0">
                <a:solidFill>
                  <a:srgbClr val="000000"/>
                </a:solidFill>
                <a:latin typeface="Calibri"/>
                <a:ea typeface="Calibri"/>
                <a:cs typeface="Calibri"/>
                <a:sym typeface="Calibri"/>
              </a:rPr>
              <a:t>Influenza and pneumonia, Respiratory failure, Hypertensive diseases, Diabetes, and Cardiac arrest</a:t>
            </a:r>
            <a:r>
              <a:rPr lang="en-US" dirty="0"/>
              <a:t> </a:t>
            </a:r>
            <a:endParaRPr dirty="0"/>
          </a:p>
          <a:p>
            <a:pPr marL="171450" lvl="0" indent="-76200" algn="l" rtl="0">
              <a:lnSpc>
                <a:spcPct val="100000"/>
              </a:lnSpc>
              <a:spcBef>
                <a:spcPts val="0"/>
              </a:spcBef>
              <a:spcAft>
                <a:spcPts val="0"/>
              </a:spcAft>
              <a:buClr>
                <a:srgbClr val="000000"/>
              </a:buClr>
              <a:buSzPts val="1200"/>
              <a:buFont typeface="Calibri"/>
              <a:buChar char="-"/>
            </a:pPr>
            <a:r>
              <a:rPr lang="en-US" b="0" i="0" u="none" strike="noStrike" dirty="0">
                <a:solidFill>
                  <a:srgbClr val="000000"/>
                </a:solidFill>
                <a:latin typeface="Calibri"/>
                <a:ea typeface="Calibri"/>
                <a:cs typeface="Calibri"/>
                <a:sym typeface="Calibri"/>
              </a:rPr>
              <a:t>We need to double check the numbers on this.  I see the total death to be on 6.1M for the 5 top diseases while the total deaths in the U.S.A was only 1M.  Can this be cumulative numbers from the world?</a:t>
            </a:r>
            <a:endParaRPr b="0" i="0" u="none" strike="noStrike" dirty="0">
              <a:solidFill>
                <a:srgbClr val="000000"/>
              </a:solidFill>
              <a:latin typeface="Calibri"/>
              <a:ea typeface="Calibri"/>
              <a:cs typeface="Calibri"/>
              <a:sym typeface="Calibri"/>
            </a:endParaRPr>
          </a:p>
          <a:p>
            <a:pPr marL="171450" lvl="0" indent="-95250" algn="l" rtl="0">
              <a:lnSpc>
                <a:spcPct val="100000"/>
              </a:lnSpc>
              <a:spcBef>
                <a:spcPts val="0"/>
              </a:spcBef>
              <a:spcAft>
                <a:spcPts val="0"/>
              </a:spcAft>
              <a:buClr>
                <a:schemeClr val="dk1"/>
              </a:buClr>
              <a:buSzPts val="1200"/>
              <a:buFont typeface="Calibri"/>
              <a:buNone/>
            </a:pPr>
            <a:endParaRPr dirty="0"/>
          </a:p>
        </p:txBody>
      </p:sp>
      <p:sp>
        <p:nvSpPr>
          <p:cNvPr id="215" name="Google Shape;215;p8: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216" name="Google Shape;216;p8: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997c2168d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dirty="0">
                <a:highlight>
                  <a:srgbClr val="FFFFFF"/>
                </a:highlight>
                <a:latin typeface="Arial"/>
                <a:ea typeface="Arial"/>
                <a:cs typeface="Arial"/>
                <a:sym typeface="Arial"/>
              </a:rPr>
              <a:t>Raheleh</a:t>
            </a:r>
          </a:p>
          <a:p>
            <a:pPr marL="0" lvl="0" indent="0" algn="l" rtl="0">
              <a:lnSpc>
                <a:spcPct val="100000"/>
              </a:lnSpc>
              <a:spcBef>
                <a:spcPts val="0"/>
              </a:spcBef>
              <a:spcAft>
                <a:spcPts val="0"/>
              </a:spcAft>
              <a:buSzPts val="1400"/>
              <a:buNone/>
            </a:pPr>
            <a:endParaRPr sz="1000" b="0" i="0" u="none" strike="noStrike" cap="none" dirty="0">
              <a:solidFill>
                <a:schemeClr val="dk1"/>
              </a:solidFill>
              <a:highlight>
                <a:srgbClr val="FFFFFF"/>
              </a:highlight>
              <a:latin typeface="Arial"/>
              <a:cs typeface="Arial"/>
              <a:sym typeface="Calibri"/>
            </a:endParaRPr>
          </a:p>
          <a:p>
            <a:pPr marL="0" lvl="0" indent="0" algn="l" rtl="0">
              <a:lnSpc>
                <a:spcPct val="100000"/>
              </a:lnSpc>
              <a:spcBef>
                <a:spcPts val="0"/>
              </a:spcBef>
              <a:spcAft>
                <a:spcPts val="0"/>
              </a:spcAft>
              <a:buSzPts val="1400"/>
              <a:buNone/>
            </a:pPr>
            <a:endParaRPr u="sng" dirty="0">
              <a:solidFill>
                <a:schemeClr val="hlink"/>
              </a:solidFill>
              <a:hlinkClick r:id="rId3"/>
            </a:endParaRPr>
          </a:p>
          <a:p>
            <a:pPr marL="0" lvl="0" indent="0" algn="l" rtl="0">
              <a:lnSpc>
                <a:spcPct val="100000"/>
              </a:lnSpc>
              <a:spcBef>
                <a:spcPts val="0"/>
              </a:spcBef>
              <a:spcAft>
                <a:spcPts val="0"/>
              </a:spcAft>
              <a:buSzPts val="1400"/>
              <a:buNone/>
            </a:pPr>
            <a:r>
              <a:rPr lang="en-US" u="sng" dirty="0">
                <a:solidFill>
                  <a:schemeClr val="hlink"/>
                </a:solidFill>
                <a:hlinkClick r:id="rId3"/>
              </a:rPr>
              <a:t>https://www.cdc.gov/coronavirus/2019-ncov/science/data-review/index.html</a:t>
            </a:r>
            <a:endParaRPr dirty="0"/>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Several factors have led to changing patterns of COVID-19 morbidity and mortality over the course of the pandemic, including the introduction and widespread availability of COVID-19 vaccines, high population prevalence of infection-induced immunity, increased availability of effective COVID-19 outpatient treatment, and changes in the SARS-CoV-2 virus itself. </a:t>
            </a:r>
            <a:endParaRPr sz="1000" dirty="0">
              <a:highlight>
                <a:srgbClr val="FFFFFF"/>
              </a:highlight>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Although overall COVID-19–related mortality rates declined, adults aged ≥65 years continued to have the highest mortality rates</a:t>
            </a:r>
            <a:endParaRPr sz="1000" dirty="0">
              <a:highlight>
                <a:srgbClr val="FFFFFF"/>
              </a:highlight>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COVID-19 was reported as the underlying cause of death for most COVID-19–related deaths. However, a higher proportion of COVID-19–related deaths had COVID-19 listed as a contributing cause of death during January–September 2022 compared to previous years of the pandemic</a:t>
            </a:r>
          </a:p>
        </p:txBody>
      </p:sp>
      <p:sp>
        <p:nvSpPr>
          <p:cNvPr id="225" name="Google Shape;225;g18997c2168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highlight>
                  <a:srgbClr val="FFFFFF"/>
                </a:highlight>
                <a:latin typeface="Arial"/>
                <a:ea typeface="Arial"/>
                <a:cs typeface="Arial"/>
                <a:sym typeface="Arial"/>
              </a:rPr>
              <a:t>Raheleh</a:t>
            </a:r>
            <a:endParaRPr u="sng" dirty="0">
              <a:solidFill>
                <a:schemeClr val="hlink"/>
              </a:solidFill>
              <a:hlinkClick r:id="rId3"/>
            </a:endParaRPr>
          </a:p>
          <a:p>
            <a:pPr marL="0" lvl="0" indent="0" algn="l" rtl="0">
              <a:lnSpc>
                <a:spcPct val="100000"/>
              </a:lnSpc>
              <a:spcBef>
                <a:spcPts val="0"/>
              </a:spcBef>
              <a:spcAft>
                <a:spcPts val="0"/>
              </a:spcAft>
              <a:buSzPts val="1400"/>
              <a:buNone/>
            </a:pPr>
            <a:endParaRPr u="sng" dirty="0">
              <a:solidFill>
                <a:schemeClr val="hlink"/>
              </a:solidFill>
              <a:hlinkClick r:id="rId3"/>
            </a:endParaRPr>
          </a:p>
          <a:p>
            <a:pPr marL="0" lvl="0" indent="0" algn="l" rtl="0">
              <a:lnSpc>
                <a:spcPct val="100000"/>
              </a:lnSpc>
              <a:spcBef>
                <a:spcPts val="0"/>
              </a:spcBef>
              <a:spcAft>
                <a:spcPts val="0"/>
              </a:spcAft>
              <a:buSzPts val="1400"/>
              <a:buNone/>
            </a:pPr>
            <a:r>
              <a:rPr lang="en-US" u="sng" dirty="0">
                <a:solidFill>
                  <a:schemeClr val="hlink"/>
                </a:solidFill>
                <a:hlinkClick r:id="rId3"/>
              </a:rPr>
              <a:t>https://www.cdc.gov/coronavirus/2019-ncov/science/data-review/index.html</a:t>
            </a:r>
            <a:endParaRPr dirty="0"/>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Several factors have led to changing patterns of COVID-19 morbidity and mortality over the course of the pandemic, including the introduction and widespread availability of COVID-19 vaccines, high population prevalence of infection-induced immunity, increased availability of effective COVID-19 outpatient treatment, and changes in the SARS-CoV-2 virus itself. </a:t>
            </a:r>
            <a:endParaRPr sz="1000" dirty="0">
              <a:highlight>
                <a:srgbClr val="FFFFFF"/>
              </a:highlight>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Although overall COVID-19–related mortality rates declined, adults aged ≥65 years continued to have the highest mortality rates</a:t>
            </a:r>
            <a:endParaRPr sz="1000" dirty="0">
              <a:highlight>
                <a:srgbClr val="FFFFFF"/>
              </a:highlight>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en-US" sz="1000" dirty="0">
                <a:highlight>
                  <a:srgbClr val="FFFFFF"/>
                </a:highlight>
                <a:latin typeface="Arial"/>
                <a:ea typeface="Arial"/>
                <a:cs typeface="Arial"/>
                <a:sym typeface="Arial"/>
              </a:rPr>
              <a:t>COVID-19 was reported as the underlying cause of death for most COVID-19–related deaths. However, a higher proportion of COVID-19–related deaths had COVID-19 listed as a contributing cause of death during January–September 2022 compared to previous years of the pandemic</a:t>
            </a:r>
            <a:endParaRPr sz="1000" dirty="0">
              <a:highlight>
                <a:srgbClr val="FFFFFF"/>
              </a:highlight>
              <a:latin typeface="Arial"/>
              <a:ea typeface="Arial"/>
              <a:cs typeface="Arial"/>
              <a:sym typeface="Arial"/>
            </a:endParaRPr>
          </a:p>
        </p:txBody>
      </p:sp>
      <p:sp>
        <p:nvSpPr>
          <p:cNvPr id="236" name="Google Shape;23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highlight>
                  <a:srgbClr val="FFFFFF"/>
                </a:highlight>
                <a:latin typeface="Arial"/>
                <a:ea typeface="Arial"/>
                <a:cs typeface="Arial"/>
                <a:sym typeface="Arial"/>
              </a:rPr>
              <a:t>Raheleh</a:t>
            </a:r>
            <a:endParaRPr lang="en-US" u="sng" dirty="0">
              <a:solidFill>
                <a:schemeClr val="hlink"/>
              </a:solidFill>
              <a:hlinkClick r:id="rId3"/>
            </a:endParaRPr>
          </a:p>
          <a:p>
            <a:pPr marL="0" lvl="0" indent="0" algn="l" rtl="0">
              <a:lnSpc>
                <a:spcPct val="100000"/>
              </a:lnSpc>
              <a:spcBef>
                <a:spcPts val="0"/>
              </a:spcBef>
              <a:spcAft>
                <a:spcPts val="0"/>
              </a:spcAft>
              <a:buSzPts val="1400"/>
              <a:buNone/>
            </a:pPr>
            <a:endParaRPr u="sng" dirty="0">
              <a:solidFill>
                <a:schemeClr val="hlink"/>
              </a:solidFill>
              <a:hlinkClick r:id="rId3"/>
            </a:endParaRPr>
          </a:p>
          <a:p>
            <a:pPr marL="0" lvl="0" indent="0" algn="l" rtl="0">
              <a:lnSpc>
                <a:spcPct val="100000"/>
              </a:lnSpc>
              <a:spcBef>
                <a:spcPts val="0"/>
              </a:spcBef>
              <a:spcAft>
                <a:spcPts val="0"/>
              </a:spcAft>
              <a:buSzPts val="1400"/>
              <a:buNone/>
            </a:pPr>
            <a:r>
              <a:rPr lang="en-US" u="sng" dirty="0">
                <a:solidFill>
                  <a:schemeClr val="hlink"/>
                </a:solidFill>
                <a:hlinkClick r:id="rId3"/>
              </a:rPr>
              <a:t>https://www.cdc.gov/coronavirus/2019-ncov/science/data-review/index.html</a:t>
            </a:r>
            <a:endParaRPr u="sng" dirty="0">
              <a:solidFill>
                <a:schemeClr val="hlink"/>
              </a:solidFill>
            </a:endParaRPr>
          </a:p>
          <a:p>
            <a:pPr marL="0" marR="0" lvl="0" indent="0" algn="l" rtl="0">
              <a:lnSpc>
                <a:spcPct val="100000"/>
              </a:lnSpc>
              <a:spcBef>
                <a:spcPts val="0"/>
              </a:spcBef>
              <a:spcAft>
                <a:spcPts val="0"/>
              </a:spcAft>
              <a:buClr>
                <a:srgbClr val="000000"/>
              </a:buClr>
              <a:buSzPts val="1400"/>
              <a:buFont typeface="Arial"/>
              <a:buNone/>
            </a:pPr>
            <a:r>
              <a:rPr lang="en-US" sz="1200" dirty="0">
                <a:solidFill>
                  <a:srgbClr val="043461"/>
                </a:solidFill>
              </a:rPr>
              <a:t>Although this pandemic's vaccination was initially available to people over 65, we recommend that in future the vaccination be available to people with underlying respiratory and 55 years and older</a:t>
            </a:r>
            <a:endParaRPr dirty="0"/>
          </a:p>
          <a:p>
            <a:pPr marL="0" lvl="0" indent="0" algn="l" rtl="0">
              <a:lnSpc>
                <a:spcPct val="100000"/>
              </a:lnSpc>
              <a:spcBef>
                <a:spcPts val="0"/>
              </a:spcBef>
              <a:spcAft>
                <a:spcPts val="0"/>
              </a:spcAft>
              <a:buSzPts val="1400"/>
              <a:buNone/>
            </a:pPr>
            <a:endParaRPr dirty="0"/>
          </a:p>
        </p:txBody>
      </p:sp>
      <p:sp>
        <p:nvSpPr>
          <p:cNvPr id="245" name="Google Shape;24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55" name="Google Shape;2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highlight>
                  <a:srgbClr val="FFFFFF"/>
                </a:highlight>
                <a:latin typeface="Arial"/>
                <a:ea typeface="Arial"/>
                <a:cs typeface="Arial"/>
                <a:sym typeface="Arial"/>
              </a:rPr>
              <a:t>Raheleh</a:t>
            </a:r>
            <a:endParaRPr lang="en-US" u="sng" dirty="0">
              <a:solidFill>
                <a:schemeClr val="hlink"/>
              </a:solidFill>
              <a:hlinkClick r:id="rId3"/>
            </a:endParaRPr>
          </a:p>
          <a:p>
            <a:pPr marL="0" lvl="0" indent="0" algn="l" rtl="0">
              <a:lnSpc>
                <a:spcPct val="100000"/>
              </a:lnSpc>
              <a:spcBef>
                <a:spcPts val="0"/>
              </a:spcBef>
              <a:spcAft>
                <a:spcPts val="0"/>
              </a:spcAft>
              <a:buSzPts val="1400"/>
              <a:buNone/>
            </a:pPr>
            <a:endParaRPr u="sng" dirty="0">
              <a:solidFill>
                <a:schemeClr val="hlink"/>
              </a:solidFill>
              <a:hlinkClick r:id="rId3"/>
            </a:endParaRPr>
          </a:p>
          <a:p>
            <a:pPr marL="0" lvl="0" indent="0" algn="l" rtl="0">
              <a:lnSpc>
                <a:spcPct val="100000"/>
              </a:lnSpc>
              <a:spcBef>
                <a:spcPts val="0"/>
              </a:spcBef>
              <a:spcAft>
                <a:spcPts val="0"/>
              </a:spcAft>
              <a:buSzPts val="1400"/>
              <a:buNone/>
            </a:pPr>
            <a:r>
              <a:rPr lang="en-US" u="sng" dirty="0">
                <a:solidFill>
                  <a:schemeClr val="hlink"/>
                </a:solidFill>
                <a:hlinkClick r:id="rId3"/>
              </a:rPr>
              <a:t>https://www.cdc.gov/coronavirus/2019-ncov/science/data-review/index.html</a:t>
            </a:r>
            <a:endParaRPr u="sng" dirty="0">
              <a:solidFill>
                <a:schemeClr val="hlink"/>
              </a:solidFill>
            </a:endParaRPr>
          </a:p>
          <a:p>
            <a:pPr marL="0" marR="0" lvl="0" indent="0" algn="l" rtl="0">
              <a:lnSpc>
                <a:spcPct val="100000"/>
              </a:lnSpc>
              <a:spcBef>
                <a:spcPts val="0"/>
              </a:spcBef>
              <a:spcAft>
                <a:spcPts val="0"/>
              </a:spcAft>
              <a:buClr>
                <a:srgbClr val="000000"/>
              </a:buClr>
              <a:buSzPts val="1400"/>
              <a:buFont typeface="Arial"/>
              <a:buNone/>
            </a:pPr>
            <a:r>
              <a:rPr lang="en-US" sz="1200" dirty="0">
                <a:solidFill>
                  <a:srgbClr val="043461"/>
                </a:solidFill>
              </a:rPr>
              <a:t>Although this pandemic's vaccination was initially available to people over 65, we recommend that in future the vaccination be available to people with underlying respiratory and 55 years and older</a:t>
            </a:r>
            <a:endParaRPr dirty="0"/>
          </a:p>
          <a:p>
            <a:pPr marL="0" lvl="0" indent="0" algn="l" rtl="0">
              <a:lnSpc>
                <a:spcPct val="100000"/>
              </a:lnSpc>
              <a:spcBef>
                <a:spcPts val="0"/>
              </a:spcBef>
              <a:spcAft>
                <a:spcPts val="0"/>
              </a:spcAft>
              <a:buSzPts val="1400"/>
              <a:buNone/>
            </a:pPr>
            <a:endParaRPr dirty="0"/>
          </a:p>
        </p:txBody>
      </p:sp>
      <p:sp>
        <p:nvSpPr>
          <p:cNvPr id="245" name="Google Shape;24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289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848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24ea4140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f24ea4140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f24ea4140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Patricia </a:t>
            </a:r>
            <a:endParaRPr/>
          </a:p>
        </p:txBody>
      </p:sp>
      <p:sp>
        <p:nvSpPr>
          <p:cNvPr id="118" name="Google Shape;1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609584" lvl="0" indent="-423322" algn="l" rtl="0">
              <a:lnSpc>
                <a:spcPct val="85000"/>
              </a:lnSpc>
              <a:spcBef>
                <a:spcPts val="0"/>
              </a:spcBef>
              <a:spcAft>
                <a:spcPts val="0"/>
              </a:spcAft>
              <a:buClr>
                <a:srgbClr val="262626"/>
              </a:buClr>
              <a:buSzPts val="1400"/>
              <a:buFont typeface="Roboto"/>
              <a:buChar char="●"/>
            </a:pPr>
            <a:r>
              <a:rPr lang="en-US" sz="1400"/>
              <a:t>Louie </a:t>
            </a:r>
            <a:endParaRPr/>
          </a:p>
          <a:p>
            <a:pPr marL="609584" lvl="0" indent="-423322" algn="l" rtl="0">
              <a:lnSpc>
                <a:spcPct val="85000"/>
              </a:lnSpc>
              <a:spcBef>
                <a:spcPts val="0"/>
              </a:spcBef>
              <a:spcAft>
                <a:spcPts val="0"/>
              </a:spcAft>
              <a:buClr>
                <a:srgbClr val="262626"/>
              </a:buClr>
              <a:buSzPts val="1400"/>
              <a:buFont typeface="Roboto"/>
              <a:buChar char="●"/>
            </a:pPr>
            <a:r>
              <a:rPr lang="en-US" sz="1400"/>
              <a:t>The data exploration and cleanup process (accompanied by your Jupyter notebook)</a:t>
            </a:r>
            <a:endParaRPr/>
          </a:p>
          <a:p>
            <a:pPr marL="1219169" lvl="1" indent="-423322" algn="l" rtl="0">
              <a:lnSpc>
                <a:spcPct val="85000"/>
              </a:lnSpc>
              <a:spcBef>
                <a:spcPts val="1067"/>
              </a:spcBef>
              <a:spcAft>
                <a:spcPts val="0"/>
              </a:spcAft>
              <a:buClr>
                <a:srgbClr val="262626"/>
              </a:buClr>
              <a:buSzPts val="1400"/>
              <a:buChar char="○"/>
            </a:pPr>
            <a:r>
              <a:rPr lang="en-US" sz="1400"/>
              <a:t>Fetched the data from CDC website</a:t>
            </a:r>
            <a:endParaRPr/>
          </a:p>
          <a:p>
            <a:pPr marL="1219169" lvl="1" indent="-423322" algn="l" rtl="0">
              <a:lnSpc>
                <a:spcPct val="85000"/>
              </a:lnSpc>
              <a:spcBef>
                <a:spcPts val="1067"/>
              </a:spcBef>
              <a:spcAft>
                <a:spcPts val="0"/>
              </a:spcAft>
              <a:buClr>
                <a:srgbClr val="262626"/>
              </a:buClr>
              <a:buSzPts val="1400"/>
              <a:buChar char="○"/>
            </a:pPr>
            <a:r>
              <a:rPr lang="en-US" sz="1400"/>
              <a:t>Saved the CSV/Excel files to our local drive</a:t>
            </a:r>
            <a:endParaRPr/>
          </a:p>
          <a:p>
            <a:pPr marL="609584" lvl="0" indent="-334422" algn="l" rtl="0">
              <a:lnSpc>
                <a:spcPct val="85000"/>
              </a:lnSpc>
              <a:spcBef>
                <a:spcPts val="0"/>
              </a:spcBef>
              <a:spcAft>
                <a:spcPts val="0"/>
              </a:spcAft>
              <a:buClr>
                <a:srgbClr val="262626"/>
              </a:buClr>
              <a:buSzPts val="1400"/>
              <a:buFont typeface="Roboto"/>
              <a:buNone/>
            </a:pPr>
            <a:endParaRPr sz="1600"/>
          </a:p>
          <a:p>
            <a:pPr marL="609584" lvl="0" indent="-423322" algn="l" rtl="0">
              <a:lnSpc>
                <a:spcPct val="85000"/>
              </a:lnSpc>
              <a:spcBef>
                <a:spcPts val="0"/>
              </a:spcBef>
              <a:spcAft>
                <a:spcPts val="0"/>
              </a:spcAft>
              <a:buClr>
                <a:srgbClr val="262626"/>
              </a:buClr>
              <a:buSzPts val="1400"/>
              <a:buFont typeface="Roboto"/>
              <a:buChar char="●"/>
            </a:pPr>
            <a:r>
              <a:rPr lang="en-US" sz="1400"/>
              <a:t>Original raw data had the information from the newest to the oldest (top to bottom). Therefore, we sorted the columns from the oldest  data (e.g. 2020) at the top to the newest data at the bottom (descending order into ascending).</a:t>
            </a:r>
            <a:endParaRPr/>
          </a:p>
          <a:p>
            <a:pPr marL="1828754" lvl="2" indent="-423322" algn="l" rtl="0">
              <a:lnSpc>
                <a:spcPct val="85000"/>
              </a:lnSpc>
              <a:spcBef>
                <a:spcPts val="1067"/>
              </a:spcBef>
              <a:spcAft>
                <a:spcPts val="0"/>
              </a:spcAft>
              <a:buClr>
                <a:srgbClr val="262626"/>
              </a:buClr>
              <a:buSzPts val="1400"/>
              <a:buChar char="■"/>
            </a:pPr>
            <a:r>
              <a:rPr lang="en-US" sz="1400"/>
              <a:t>New column was also created to differentiate the sorting from the original data (Datetime)</a:t>
            </a:r>
            <a:endParaRPr/>
          </a:p>
          <a:p>
            <a:pPr marL="1828754" lvl="2" indent="-423322" algn="l" rtl="0">
              <a:lnSpc>
                <a:spcPct val="85000"/>
              </a:lnSpc>
              <a:spcBef>
                <a:spcPts val="1067"/>
              </a:spcBef>
              <a:spcAft>
                <a:spcPts val="0"/>
              </a:spcAft>
              <a:buClr>
                <a:srgbClr val="262626"/>
              </a:buClr>
              <a:buSzPts val="1400"/>
              <a:buChar char="■"/>
            </a:pPr>
            <a:r>
              <a:rPr lang="en-US" sz="1400"/>
              <a:t>Then deleted the old “date” column</a:t>
            </a:r>
            <a:endParaRPr/>
          </a:p>
          <a:p>
            <a:pPr marL="1828754" lvl="2" indent="-423322" algn="l" rtl="0">
              <a:lnSpc>
                <a:spcPct val="85000"/>
              </a:lnSpc>
              <a:spcBef>
                <a:spcPts val="1067"/>
              </a:spcBef>
              <a:spcAft>
                <a:spcPts val="0"/>
              </a:spcAft>
              <a:buClr>
                <a:srgbClr val="262626"/>
              </a:buClr>
              <a:buSzPts val="1400"/>
              <a:buChar char="■"/>
            </a:pPr>
            <a:r>
              <a:rPr lang="en-US" sz="1400"/>
              <a:t>Merged two csv files on “Geography” and “Date” which resulted in some N/A. As the result, we filled N/A with 0. At the end, we plotted the data </a:t>
            </a:r>
            <a:endParaRPr/>
          </a:p>
          <a:p>
            <a:pPr marL="609584" lvl="0" indent="-423322" algn="l" rtl="0">
              <a:lnSpc>
                <a:spcPct val="85000"/>
              </a:lnSpc>
              <a:spcBef>
                <a:spcPts val="0"/>
              </a:spcBef>
              <a:spcAft>
                <a:spcPts val="0"/>
              </a:spcAft>
              <a:buClr>
                <a:srgbClr val="262626"/>
              </a:buClr>
              <a:buSzPts val="1400"/>
              <a:buFont typeface="Roboto"/>
              <a:buChar char="●"/>
            </a:pPr>
            <a:r>
              <a:rPr lang="en-US" sz="1800"/>
              <a:t>Ignore gender and add the total Covid-19 deaths for all three years. Separating them by age group. Make a dataframe showing age group and Covid-19 Deaths. Save the new dataframe into a .csv.</a:t>
            </a:r>
            <a:endParaRPr/>
          </a:p>
          <a:p>
            <a:pPr marL="1219169" lvl="1" indent="-423322" algn="l" rtl="0">
              <a:lnSpc>
                <a:spcPct val="85000"/>
              </a:lnSpc>
              <a:spcBef>
                <a:spcPts val="1067"/>
              </a:spcBef>
              <a:spcAft>
                <a:spcPts val="0"/>
              </a:spcAft>
              <a:buClr>
                <a:srgbClr val="262626"/>
              </a:buClr>
              <a:buSzPts val="1400"/>
              <a:buChar char="○"/>
            </a:pPr>
            <a:r>
              <a:rPr lang="en-US" sz="1800"/>
              <a:t>sum, groupby, saved figs, Chi Square test, </a:t>
            </a:r>
            <a:endParaRPr/>
          </a:p>
          <a:p>
            <a:pPr marL="0" lvl="0" indent="0" algn="l" rtl="0">
              <a:lnSpc>
                <a:spcPct val="100000"/>
              </a:lnSpc>
              <a:spcBef>
                <a:spcPts val="0"/>
              </a:spcBef>
              <a:spcAft>
                <a:spcPts val="0"/>
              </a:spcAft>
              <a:buSzPts val="1400"/>
              <a:buNone/>
            </a:pPr>
            <a:endParaRPr/>
          </a:p>
        </p:txBody>
      </p:sp>
      <p:sp>
        <p:nvSpPr>
          <p:cNvPr id="128" name="Google Shape;12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Louie</a:t>
            </a:r>
            <a:endParaRPr dirty="0"/>
          </a:p>
          <a:p>
            <a:pPr marL="0" lvl="0" indent="0" algn="l" rtl="0">
              <a:lnSpc>
                <a:spcPct val="100000"/>
              </a:lnSpc>
              <a:spcBef>
                <a:spcPts val="0"/>
              </a:spcBef>
              <a:spcAft>
                <a:spcPts val="0"/>
              </a:spcAft>
              <a:buSzPts val="1400"/>
              <a:buNone/>
            </a:pPr>
            <a:endParaRPr dirty="0"/>
          </a:p>
        </p:txBody>
      </p:sp>
      <p:sp>
        <p:nvSpPr>
          <p:cNvPr id="135" name="Google Shape;1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00000"/>
              </a:lnSpc>
              <a:spcBef>
                <a:spcPts val="0"/>
              </a:spcBef>
              <a:spcAft>
                <a:spcPts val="0"/>
              </a:spcAft>
              <a:buClr>
                <a:schemeClr val="dk1"/>
              </a:buClr>
              <a:buSzPts val="1200"/>
              <a:buFont typeface="Calibri"/>
              <a:buChar char="-"/>
            </a:pPr>
            <a:r>
              <a:rPr lang="en-US" dirty="0"/>
              <a:t>Adal</a:t>
            </a:r>
            <a:endParaRPr dirty="0"/>
          </a:p>
          <a:p>
            <a:pPr marL="171450" marR="0" lvl="0" indent="-171450" algn="l" rtl="0">
              <a:lnSpc>
                <a:spcPct val="100000"/>
              </a:lnSpc>
              <a:spcBef>
                <a:spcPts val="0"/>
              </a:spcBef>
              <a:spcAft>
                <a:spcPts val="0"/>
              </a:spcAft>
              <a:buClr>
                <a:schemeClr val="dk1"/>
              </a:buClr>
              <a:buSzPts val="1200"/>
              <a:buFont typeface="Calibri"/>
              <a:buChar char="-"/>
            </a:pPr>
            <a:r>
              <a:rPr lang="en-US" dirty="0"/>
              <a:t>The highest weekly hospitalization was during 1/19/22 (5.6M cases), Omicron started on late 11/19/21</a:t>
            </a:r>
            <a:endParaRPr dirty="0"/>
          </a:p>
          <a:p>
            <a:pPr marL="171450" marR="0" lvl="0" indent="-171450" algn="l" rtl="0">
              <a:lnSpc>
                <a:spcPct val="100000"/>
              </a:lnSpc>
              <a:spcBef>
                <a:spcPts val="0"/>
              </a:spcBef>
              <a:spcAft>
                <a:spcPts val="0"/>
              </a:spcAft>
              <a:buClr>
                <a:schemeClr val="dk1"/>
              </a:buClr>
              <a:buSzPts val="1200"/>
              <a:buFont typeface="Calibri"/>
              <a:buChar char="-"/>
            </a:pPr>
            <a:r>
              <a:rPr lang="en-US" dirty="0"/>
              <a:t>Total cumulative hospitalization as of 2/8/23 is 102M, with current hospitalization of 23K for </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In December 2022, compared to adults ages 18 years and older who received an updated COVID-19 bivalent booster dose, monthly rates of COVID-19-associated hospitalizations were 16.0x Higher in Unvaccinated and 2.7x Higher in Vaccinated Adults without an updated booster.</a:t>
            </a:r>
          </a:p>
          <a:p>
            <a:pPr marL="171450" marR="0" lvl="0" indent="-171450" algn="l" rtl="0">
              <a:lnSpc>
                <a:spcPct val="100000"/>
              </a:lnSpc>
              <a:spcBef>
                <a:spcPts val="0"/>
              </a:spcBef>
              <a:spcAft>
                <a:spcPts val="0"/>
              </a:spcAft>
              <a:buClr>
                <a:schemeClr val="dk1"/>
              </a:buClr>
              <a:buSzPts val="1200"/>
              <a:buFont typeface="Calibri"/>
              <a:buChar char="-"/>
            </a:pPr>
            <a:r>
              <a:rPr lang="en-US" dirty="0"/>
              <a:t>https://covid.cdc.gov/covid-data-tracker/#trends_weeklycases_currenthospitaladmissions_00</a:t>
            </a:r>
          </a:p>
          <a:p>
            <a:pPr marL="171450" marR="0" lvl="0" indent="-95250" algn="l" rtl="0">
              <a:lnSpc>
                <a:spcPct val="100000"/>
              </a:lnSpc>
              <a:spcBef>
                <a:spcPts val="0"/>
              </a:spcBef>
              <a:spcAft>
                <a:spcPts val="0"/>
              </a:spcAft>
              <a:buClr>
                <a:schemeClr val="dk1"/>
              </a:buClr>
              <a:buSzPts val="1200"/>
              <a:buFont typeface="Calibri"/>
              <a:buNone/>
            </a:pPr>
            <a:endParaRPr dirty="0"/>
          </a:p>
          <a:p>
            <a:pPr marL="0" lvl="0" indent="0" algn="l" rtl="0">
              <a:lnSpc>
                <a:spcPct val="100000"/>
              </a:lnSpc>
              <a:spcBef>
                <a:spcPts val="0"/>
              </a:spcBef>
              <a:spcAft>
                <a:spcPts val="0"/>
              </a:spcAft>
              <a:buClr>
                <a:schemeClr val="dk1"/>
              </a:buClr>
              <a:buSzPts val="1200"/>
              <a:buFont typeface="Calibri"/>
              <a:buNone/>
            </a:pPr>
            <a:endParaRPr dirty="0"/>
          </a:p>
        </p:txBody>
      </p:sp>
      <p:sp>
        <p:nvSpPr>
          <p:cNvPr id="146" name="Google Shape;146;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147" name="Google Shape;147;p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dirty="0"/>
              <a:t>Adal</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Highest number of death was on the week of 1/31/21 (7.04 per 100K population)</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Total # of death 1.1M in the U.S.A (total cases worldwide were 673M and deaths were 6.58M, that is 1% deaths)</a:t>
            </a:r>
            <a:endParaRPr dirty="0"/>
          </a:p>
          <a:p>
            <a:pPr marL="171450" lvl="0" indent="-95250" algn="l" rtl="0">
              <a:lnSpc>
                <a:spcPct val="100000"/>
              </a:lnSpc>
              <a:spcBef>
                <a:spcPts val="0"/>
              </a:spcBef>
              <a:spcAft>
                <a:spcPts val="0"/>
              </a:spcAft>
              <a:buClr>
                <a:schemeClr val="dk1"/>
              </a:buClr>
              <a:buSzPts val="1200"/>
              <a:buFont typeface="Calibri"/>
              <a:buNone/>
            </a:pPr>
            <a:endParaRPr dirty="0"/>
          </a:p>
          <a:p>
            <a:pPr marL="171450" lvl="0" indent="-171450" algn="l" rtl="0">
              <a:lnSpc>
                <a:spcPct val="100000"/>
              </a:lnSpc>
              <a:spcBef>
                <a:spcPts val="0"/>
              </a:spcBef>
              <a:spcAft>
                <a:spcPts val="0"/>
              </a:spcAft>
              <a:buClr>
                <a:schemeClr val="dk1"/>
              </a:buClr>
              <a:buSzPts val="1200"/>
              <a:buFont typeface="Calibri"/>
              <a:buChar char="-"/>
            </a:pPr>
            <a:r>
              <a:rPr lang="en-US" dirty="0"/>
              <a:t>https://covid.cdc.gov/covid-data-tracker/#trends_weeklycases_7daydeathsper100k_00</a:t>
            </a:r>
            <a:endParaRPr dirty="0"/>
          </a:p>
          <a:p>
            <a:pPr marL="171450" lvl="0" indent="-95250" algn="l" rtl="0">
              <a:lnSpc>
                <a:spcPct val="100000"/>
              </a:lnSpc>
              <a:spcBef>
                <a:spcPts val="0"/>
              </a:spcBef>
              <a:spcAft>
                <a:spcPts val="0"/>
              </a:spcAft>
              <a:buClr>
                <a:schemeClr val="dk1"/>
              </a:buClr>
              <a:buSzPts val="1200"/>
              <a:buFont typeface="Calibri"/>
              <a:buNone/>
            </a:pPr>
            <a:endParaRPr dirty="0"/>
          </a:p>
        </p:txBody>
      </p:sp>
      <p:sp>
        <p:nvSpPr>
          <p:cNvPr id="157" name="Google Shape;157;p3: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158" name="Google Shape;158;p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dirty="0"/>
              <a:t>Adal</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Vaccination in the U.S. started on 12/9/20</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Highest vaccination per week happened on 4/14/21 at 23.3M doses</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Total cumulative vaccination administered in the U.S.A are 670.3M</a:t>
            </a:r>
            <a:endParaRPr dirty="0"/>
          </a:p>
          <a:p>
            <a:pPr marL="171450" lvl="0" indent="-171450" algn="l" rtl="0">
              <a:lnSpc>
                <a:spcPct val="100000"/>
              </a:lnSpc>
              <a:spcBef>
                <a:spcPts val="0"/>
              </a:spcBef>
              <a:spcAft>
                <a:spcPts val="0"/>
              </a:spcAft>
              <a:buClr>
                <a:schemeClr val="dk1"/>
              </a:buClr>
              <a:buSzPts val="1200"/>
              <a:buFont typeface="Calibri"/>
              <a:buChar char="-"/>
            </a:pPr>
            <a:r>
              <a:rPr lang="en-US" dirty="0"/>
              <a:t>https://covid.cdc.gov/covid-data-tracker/#trends_weeklycases_7daytotaldailyvaccdoses_00</a:t>
            </a:r>
            <a:endParaRPr dirty="0"/>
          </a:p>
          <a:p>
            <a:pPr marL="171450" lvl="0" indent="-95250" algn="l" rtl="0">
              <a:lnSpc>
                <a:spcPct val="100000"/>
              </a:lnSpc>
              <a:spcBef>
                <a:spcPts val="0"/>
              </a:spcBef>
              <a:spcAft>
                <a:spcPts val="0"/>
              </a:spcAft>
              <a:buClr>
                <a:schemeClr val="dk1"/>
              </a:buClr>
              <a:buSzPts val="1200"/>
              <a:buFont typeface="Calibri"/>
              <a:buNone/>
            </a:pPr>
            <a:endParaRPr dirty="0"/>
          </a:p>
        </p:txBody>
      </p:sp>
      <p:sp>
        <p:nvSpPr>
          <p:cNvPr id="168" name="Google Shape;168;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169" name="Google Shape;169;p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n-US" b="1" dirty="0"/>
              <a:t>Adal</a:t>
            </a:r>
            <a:endParaRPr dirty="0"/>
          </a:p>
          <a:p>
            <a:pPr marL="171450" lvl="0" indent="-171450" algn="l" rtl="0">
              <a:lnSpc>
                <a:spcPct val="100000"/>
              </a:lnSpc>
              <a:spcBef>
                <a:spcPts val="0"/>
              </a:spcBef>
              <a:spcAft>
                <a:spcPts val="0"/>
              </a:spcAft>
              <a:buClr>
                <a:schemeClr val="dk1"/>
              </a:buClr>
              <a:buSzPts val="1200"/>
              <a:buFont typeface="Calibri"/>
              <a:buChar char="-"/>
            </a:pPr>
            <a:r>
              <a:rPr lang="en-US" b="1" dirty="0"/>
              <a:t>Due to Pearson’s Correlation</a:t>
            </a:r>
            <a:r>
              <a:rPr lang="en-US" dirty="0"/>
              <a:t>--r value is about 0.2 which is less than 0.3.  Therefore, the correlation between weekly deaths and weekly administered doses are very weak or none </a:t>
            </a:r>
            <a:endParaRPr dirty="0"/>
          </a:p>
          <a:p>
            <a:pPr marL="171450" lvl="0" indent="-95250" algn="l" rtl="0">
              <a:lnSpc>
                <a:spcPct val="100000"/>
              </a:lnSpc>
              <a:spcBef>
                <a:spcPts val="0"/>
              </a:spcBef>
              <a:spcAft>
                <a:spcPts val="0"/>
              </a:spcAft>
              <a:buClr>
                <a:schemeClr val="dk1"/>
              </a:buClr>
              <a:buSzPts val="1200"/>
              <a:buFont typeface="Calibri"/>
              <a:buNone/>
            </a:pPr>
            <a:endParaRPr dirty="0"/>
          </a:p>
        </p:txBody>
      </p:sp>
      <p:sp>
        <p:nvSpPr>
          <p:cNvPr id="179" name="Google Shape;179;p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a:t>
            </a:r>
            <a:endParaRPr/>
          </a:p>
        </p:txBody>
      </p:sp>
      <p:sp>
        <p:nvSpPr>
          <p:cNvPr id="180" name="Google Shape;180;p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5"/>
        <p:cNvGrpSpPr/>
        <p:nvPr/>
      </p:nvGrpSpPr>
      <p:grpSpPr>
        <a:xfrm>
          <a:off x="0" y="0"/>
          <a:ext cx="0" cy="0"/>
          <a:chOff x="0" y="0"/>
          <a:chExt cx="0" cy="0"/>
        </a:xfrm>
      </p:grpSpPr>
      <p:sp>
        <p:nvSpPr>
          <p:cNvPr id="16" name="Google Shape;16;p19"/>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9"/>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lvl="1" algn="ctr">
              <a:lnSpc>
                <a:spcPct val="85000"/>
              </a:lnSpc>
              <a:spcBef>
                <a:spcPts val="600"/>
              </a:spcBef>
              <a:spcAft>
                <a:spcPts val="0"/>
              </a:spcAft>
              <a:buClr>
                <a:srgbClr val="FEFEFE"/>
              </a:buClr>
              <a:buSzPts val="2800"/>
              <a:buNone/>
              <a:defRPr sz="2800"/>
            </a:lvl2pPr>
            <a:lvl3pPr lvl="2" algn="ctr">
              <a:lnSpc>
                <a:spcPct val="85000"/>
              </a:lnSpc>
              <a:spcBef>
                <a:spcPts val="600"/>
              </a:spcBef>
              <a:spcAft>
                <a:spcPts val="0"/>
              </a:spcAft>
              <a:buClr>
                <a:srgbClr val="FEFEFE"/>
              </a:buClr>
              <a:buSzPts val="2400"/>
              <a:buNone/>
              <a:defRPr sz="2400"/>
            </a:lvl3pPr>
            <a:lvl4pPr lvl="3" algn="ctr">
              <a:lnSpc>
                <a:spcPct val="85000"/>
              </a:lnSpc>
              <a:spcBef>
                <a:spcPts val="600"/>
              </a:spcBef>
              <a:spcAft>
                <a:spcPts val="0"/>
              </a:spcAft>
              <a:buClr>
                <a:srgbClr val="FEFEFE"/>
              </a:buClr>
              <a:buSzPts val="2000"/>
              <a:buNone/>
              <a:defRPr sz="2000"/>
            </a:lvl4pPr>
            <a:lvl5pPr lvl="4" algn="ctr">
              <a:lnSpc>
                <a:spcPct val="85000"/>
              </a:lnSpc>
              <a:spcBef>
                <a:spcPts val="600"/>
              </a:spcBef>
              <a:spcAft>
                <a:spcPts val="0"/>
              </a:spcAft>
              <a:buClr>
                <a:srgbClr val="FEFEFE"/>
              </a:buClr>
              <a:buSzPts val="2000"/>
              <a:buNone/>
              <a:defRPr sz="2000"/>
            </a:lvl5pPr>
            <a:lvl6pPr lvl="5" algn="ctr">
              <a:lnSpc>
                <a:spcPct val="85000"/>
              </a:lnSpc>
              <a:spcBef>
                <a:spcPts val="600"/>
              </a:spcBef>
              <a:spcAft>
                <a:spcPts val="0"/>
              </a:spcAft>
              <a:buClr>
                <a:srgbClr val="FEFEFE"/>
              </a:buClr>
              <a:buSzPts val="2000"/>
              <a:buNone/>
              <a:defRPr sz="2000"/>
            </a:lvl6pPr>
            <a:lvl7pPr lvl="6" algn="ctr">
              <a:lnSpc>
                <a:spcPct val="85000"/>
              </a:lnSpc>
              <a:spcBef>
                <a:spcPts val="600"/>
              </a:spcBef>
              <a:spcAft>
                <a:spcPts val="0"/>
              </a:spcAft>
              <a:buClr>
                <a:srgbClr val="FEFEFE"/>
              </a:buClr>
              <a:buSzPts val="2000"/>
              <a:buNone/>
              <a:defRPr sz="2000"/>
            </a:lvl7pPr>
            <a:lvl8pPr lvl="7" algn="ctr">
              <a:lnSpc>
                <a:spcPct val="85000"/>
              </a:lnSpc>
              <a:spcBef>
                <a:spcPts val="600"/>
              </a:spcBef>
              <a:spcAft>
                <a:spcPts val="0"/>
              </a:spcAft>
              <a:buClr>
                <a:srgbClr val="FEFEFE"/>
              </a:buClr>
              <a:buSzPts val="2000"/>
              <a:buNone/>
              <a:defRPr sz="2000"/>
            </a:lvl8pPr>
            <a:lvl9pPr lvl="8" algn="ctr">
              <a:lnSpc>
                <a:spcPct val="85000"/>
              </a:lnSpc>
              <a:spcBef>
                <a:spcPts val="600"/>
              </a:spcBef>
              <a:spcAft>
                <a:spcPts val="0"/>
              </a:spcAft>
              <a:buClr>
                <a:srgbClr val="FEFEFE"/>
              </a:buClr>
              <a:buSzPts val="2000"/>
              <a:buNone/>
              <a:defRPr sz="2000"/>
            </a:lvl9pPr>
          </a:lstStyle>
          <a:p>
            <a:endParaRPr/>
          </a:p>
        </p:txBody>
      </p:sp>
      <p:sp>
        <p:nvSpPr>
          <p:cNvPr id="19" name="Google Shape;19;p1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7"/>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80" name="Google Shape;80;p27"/>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81" name="Google Shape;81;p2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accent1"/>
        </a:solidFill>
        <a:effectLst/>
      </p:bgPr>
    </p:bg>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649224" y="5418667"/>
            <a:ext cx="10780776"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a:spLocks noGrp="1"/>
          </p:cNvSpPr>
          <p:nvPr>
            <p:ph type="pic" idx="2"/>
          </p:nvPr>
        </p:nvSpPr>
        <p:spPr>
          <a:xfrm>
            <a:off x="0" y="0"/>
            <a:ext cx="12192000" cy="5330952"/>
          </a:xfrm>
          <a:prstGeom prst="rect">
            <a:avLst/>
          </a:prstGeom>
          <a:solidFill>
            <a:srgbClr val="B7E0E9"/>
          </a:solidFill>
          <a:ln>
            <a:noFill/>
          </a:ln>
        </p:spPr>
      </p:sp>
      <p:sp>
        <p:nvSpPr>
          <p:cNvPr id="87" name="Google Shape;87;p28"/>
          <p:cNvSpPr txBox="1">
            <a:spLocks noGrp="1"/>
          </p:cNvSpPr>
          <p:nvPr>
            <p:ph type="body" idx="1"/>
          </p:nvPr>
        </p:nvSpPr>
        <p:spPr>
          <a:xfrm>
            <a:off x="676656" y="5909735"/>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88" name="Google Shape;88;p2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4170426" y="-1482090"/>
            <a:ext cx="3766185" cy="10753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94" name="Google Shape;94;p2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30"/>
          <p:cNvSpPr txBox="1">
            <a:spLocks noGrp="1"/>
          </p:cNvSpPr>
          <p:nvPr>
            <p:ph type="title"/>
          </p:nvPr>
        </p:nvSpPr>
        <p:spPr>
          <a:xfrm rot="5400000">
            <a:off x="7658100" y="1781175"/>
            <a:ext cx="4800600" cy="26289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txBox="1">
            <a:spLocks noGrp="1"/>
          </p:cNvSpPr>
          <p:nvPr>
            <p:ph type="body" idx="1"/>
          </p:nvPr>
        </p:nvSpPr>
        <p:spPr>
          <a:xfrm rot="5400000">
            <a:off x="1938338" y="-452437"/>
            <a:ext cx="5400675"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100" name="Google Shape;100;p30"/>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0"/>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2. Text Only">
  <p:cSld name="12. Text Only">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lvl1pPr lvl="0" algn="l">
              <a:lnSpc>
                <a:spcPct val="85000"/>
              </a:lnSpc>
              <a:spcBef>
                <a:spcPts val="0"/>
              </a:spcBef>
              <a:spcAft>
                <a:spcPts val="0"/>
              </a:spcAft>
              <a:buClr>
                <a:schemeClr val="accent1"/>
              </a:buClr>
              <a:buSzPts val="3200"/>
              <a:buFont typeface="Roboto Medium"/>
              <a:buNone/>
              <a:defRPr sz="3200">
                <a:latin typeface="Roboto Medium"/>
                <a:ea typeface="Roboto Medium"/>
                <a:cs typeface="Roboto Medium"/>
                <a:sym typeface="Roboto Medium"/>
              </a:defRPr>
            </a:lvl1pPr>
            <a:lvl2pPr lvl="1" algn="l">
              <a:lnSpc>
                <a:spcPct val="100000"/>
              </a:lnSpc>
              <a:spcBef>
                <a:spcPts val="0"/>
              </a:spcBef>
              <a:spcAft>
                <a:spcPts val="0"/>
              </a:spcAft>
              <a:buSzPts val="1800"/>
              <a:buFont typeface="Roboto"/>
              <a:buNone/>
              <a:defRPr>
                <a:latin typeface="Roboto"/>
                <a:ea typeface="Roboto"/>
                <a:cs typeface="Roboto"/>
                <a:sym typeface="Roboto"/>
              </a:defRPr>
            </a:lvl2pPr>
            <a:lvl3pPr lvl="2" algn="l">
              <a:lnSpc>
                <a:spcPct val="100000"/>
              </a:lnSpc>
              <a:spcBef>
                <a:spcPts val="0"/>
              </a:spcBef>
              <a:spcAft>
                <a:spcPts val="0"/>
              </a:spcAft>
              <a:buSzPts val="1800"/>
              <a:buFont typeface="Roboto"/>
              <a:buNone/>
              <a:defRPr>
                <a:latin typeface="Roboto"/>
                <a:ea typeface="Roboto"/>
                <a:cs typeface="Roboto"/>
                <a:sym typeface="Roboto"/>
              </a:defRPr>
            </a:lvl3pPr>
            <a:lvl4pPr lvl="3" algn="l">
              <a:lnSpc>
                <a:spcPct val="100000"/>
              </a:lnSpc>
              <a:spcBef>
                <a:spcPts val="0"/>
              </a:spcBef>
              <a:spcAft>
                <a:spcPts val="0"/>
              </a:spcAft>
              <a:buSzPts val="1800"/>
              <a:buFont typeface="Roboto"/>
              <a:buNone/>
              <a:defRPr>
                <a:latin typeface="Roboto"/>
                <a:ea typeface="Roboto"/>
                <a:cs typeface="Roboto"/>
                <a:sym typeface="Roboto"/>
              </a:defRPr>
            </a:lvl4pPr>
            <a:lvl5pPr lvl="4" algn="l">
              <a:lnSpc>
                <a:spcPct val="100000"/>
              </a:lnSpc>
              <a:spcBef>
                <a:spcPts val="0"/>
              </a:spcBef>
              <a:spcAft>
                <a:spcPts val="0"/>
              </a:spcAft>
              <a:buSzPts val="1800"/>
              <a:buFont typeface="Roboto"/>
              <a:buNone/>
              <a:defRPr>
                <a:latin typeface="Roboto"/>
                <a:ea typeface="Roboto"/>
                <a:cs typeface="Roboto"/>
                <a:sym typeface="Roboto"/>
              </a:defRPr>
            </a:lvl5pPr>
            <a:lvl6pPr lvl="5" algn="l">
              <a:lnSpc>
                <a:spcPct val="100000"/>
              </a:lnSpc>
              <a:spcBef>
                <a:spcPts val="0"/>
              </a:spcBef>
              <a:spcAft>
                <a:spcPts val="0"/>
              </a:spcAft>
              <a:buSzPts val="1800"/>
              <a:buFont typeface="Roboto"/>
              <a:buNone/>
              <a:defRPr>
                <a:latin typeface="Roboto"/>
                <a:ea typeface="Roboto"/>
                <a:cs typeface="Roboto"/>
                <a:sym typeface="Roboto"/>
              </a:defRPr>
            </a:lvl6pPr>
            <a:lvl7pPr lvl="6" algn="l">
              <a:lnSpc>
                <a:spcPct val="100000"/>
              </a:lnSpc>
              <a:spcBef>
                <a:spcPts val="0"/>
              </a:spcBef>
              <a:spcAft>
                <a:spcPts val="0"/>
              </a:spcAft>
              <a:buSzPts val="1800"/>
              <a:buFont typeface="Roboto"/>
              <a:buNone/>
              <a:defRPr>
                <a:latin typeface="Roboto"/>
                <a:ea typeface="Roboto"/>
                <a:cs typeface="Roboto"/>
                <a:sym typeface="Roboto"/>
              </a:defRPr>
            </a:lvl7pPr>
            <a:lvl8pPr lvl="7" algn="l">
              <a:lnSpc>
                <a:spcPct val="100000"/>
              </a:lnSpc>
              <a:spcBef>
                <a:spcPts val="0"/>
              </a:spcBef>
              <a:spcAft>
                <a:spcPts val="0"/>
              </a:spcAft>
              <a:buSzPts val="1800"/>
              <a:buFont typeface="Roboto"/>
              <a:buNone/>
              <a:defRPr>
                <a:latin typeface="Roboto"/>
                <a:ea typeface="Roboto"/>
                <a:cs typeface="Roboto"/>
                <a:sym typeface="Roboto"/>
              </a:defRPr>
            </a:lvl8pPr>
            <a:lvl9pPr lvl="8" algn="l">
              <a:lnSpc>
                <a:spcPct val="100000"/>
              </a:lnSpc>
              <a:spcBef>
                <a:spcPts val="0"/>
              </a:spcBef>
              <a:spcAft>
                <a:spcPts val="0"/>
              </a:spcAft>
              <a:buSzPts val="1800"/>
              <a:buFont typeface="Roboto"/>
              <a:buNone/>
              <a:defRPr>
                <a:latin typeface="Roboto"/>
                <a:ea typeface="Roboto"/>
                <a:cs typeface="Roboto"/>
                <a:sym typeface="Roboto"/>
              </a:defRPr>
            </a:lvl9pPr>
          </a:lstStyle>
          <a:p>
            <a:endParaRPr/>
          </a:p>
        </p:txBody>
      </p:sp>
      <p:sp>
        <p:nvSpPr>
          <p:cNvPr id="30" name="Google Shape;30;p20"/>
          <p:cNvSpPr txBox="1">
            <a:spLocks noGrp="1"/>
          </p:cNvSpPr>
          <p:nvPr>
            <p:ph type="subTitle" idx="1"/>
          </p:nvPr>
        </p:nvSpPr>
        <p:spPr>
          <a:xfrm>
            <a:off x="0" y="901300"/>
            <a:ext cx="12192000" cy="486400"/>
          </a:xfrm>
          <a:prstGeom prst="rect">
            <a:avLst/>
          </a:prstGeom>
          <a:noFill/>
          <a:ln>
            <a:noFill/>
          </a:ln>
        </p:spPr>
        <p:txBody>
          <a:bodyPr spcFirstLastPara="1" wrap="square" lIns="457200" tIns="91425" rIns="457200" bIns="0" anchor="t" anchorCtr="0">
            <a:noAutofit/>
          </a:bodyPr>
          <a:lstStyle>
            <a:lvl1pPr lvl="0" algn="l">
              <a:lnSpc>
                <a:spcPct val="85000"/>
              </a:lnSpc>
              <a:spcBef>
                <a:spcPts val="0"/>
              </a:spcBef>
              <a:spcAft>
                <a:spcPts val="0"/>
              </a:spcAft>
              <a:buClr>
                <a:srgbClr val="262626"/>
              </a:buClr>
              <a:buSzPts val="2400"/>
              <a:buNone/>
              <a:defRPr sz="2400">
                <a:latin typeface="Roboto"/>
                <a:ea typeface="Roboto"/>
                <a:cs typeface="Roboto"/>
                <a:sym typeface="Roboto"/>
              </a:defRPr>
            </a:lvl1pPr>
            <a:lvl2pPr lvl="1" algn="l">
              <a:lnSpc>
                <a:spcPct val="85000"/>
              </a:lnSpc>
              <a:spcBef>
                <a:spcPts val="0"/>
              </a:spcBef>
              <a:spcAft>
                <a:spcPts val="0"/>
              </a:spcAft>
              <a:buClr>
                <a:srgbClr val="262626"/>
              </a:buClr>
              <a:buSzPts val="2400"/>
              <a:buNone/>
              <a:defRPr>
                <a:latin typeface="Roboto"/>
                <a:ea typeface="Roboto"/>
                <a:cs typeface="Roboto"/>
                <a:sym typeface="Roboto"/>
              </a:defRPr>
            </a:lvl2pPr>
            <a:lvl3pPr lvl="2" algn="l">
              <a:lnSpc>
                <a:spcPct val="85000"/>
              </a:lnSpc>
              <a:spcBef>
                <a:spcPts val="0"/>
              </a:spcBef>
              <a:spcAft>
                <a:spcPts val="0"/>
              </a:spcAft>
              <a:buClr>
                <a:srgbClr val="262626"/>
              </a:buClr>
              <a:buSzPts val="2000"/>
              <a:buNone/>
              <a:defRPr>
                <a:latin typeface="Roboto"/>
                <a:ea typeface="Roboto"/>
                <a:cs typeface="Roboto"/>
                <a:sym typeface="Roboto"/>
              </a:defRPr>
            </a:lvl3pPr>
            <a:lvl4pPr lvl="3" algn="l">
              <a:lnSpc>
                <a:spcPct val="85000"/>
              </a:lnSpc>
              <a:spcBef>
                <a:spcPts val="0"/>
              </a:spcBef>
              <a:spcAft>
                <a:spcPts val="0"/>
              </a:spcAft>
              <a:buClr>
                <a:srgbClr val="262626"/>
              </a:buClr>
              <a:buSzPts val="1800"/>
              <a:buNone/>
              <a:defRPr>
                <a:latin typeface="Roboto"/>
                <a:ea typeface="Roboto"/>
                <a:cs typeface="Roboto"/>
                <a:sym typeface="Roboto"/>
              </a:defRPr>
            </a:lvl4pPr>
            <a:lvl5pPr lvl="4" algn="l">
              <a:lnSpc>
                <a:spcPct val="85000"/>
              </a:lnSpc>
              <a:spcBef>
                <a:spcPts val="0"/>
              </a:spcBef>
              <a:spcAft>
                <a:spcPts val="0"/>
              </a:spcAft>
              <a:buClr>
                <a:srgbClr val="262626"/>
              </a:buClr>
              <a:buSzPts val="1800"/>
              <a:buNone/>
              <a:defRPr>
                <a:latin typeface="Roboto"/>
                <a:ea typeface="Roboto"/>
                <a:cs typeface="Roboto"/>
                <a:sym typeface="Roboto"/>
              </a:defRPr>
            </a:lvl5pPr>
            <a:lvl6pPr lvl="5" algn="l">
              <a:lnSpc>
                <a:spcPct val="85000"/>
              </a:lnSpc>
              <a:spcBef>
                <a:spcPts val="0"/>
              </a:spcBef>
              <a:spcAft>
                <a:spcPts val="0"/>
              </a:spcAft>
              <a:buClr>
                <a:srgbClr val="262626"/>
              </a:buClr>
              <a:buSzPts val="1800"/>
              <a:buNone/>
              <a:defRPr>
                <a:latin typeface="Roboto"/>
                <a:ea typeface="Roboto"/>
                <a:cs typeface="Roboto"/>
                <a:sym typeface="Roboto"/>
              </a:defRPr>
            </a:lvl6pPr>
            <a:lvl7pPr lvl="6" algn="l">
              <a:lnSpc>
                <a:spcPct val="85000"/>
              </a:lnSpc>
              <a:spcBef>
                <a:spcPts val="0"/>
              </a:spcBef>
              <a:spcAft>
                <a:spcPts val="0"/>
              </a:spcAft>
              <a:buClr>
                <a:srgbClr val="262626"/>
              </a:buClr>
              <a:buSzPts val="1800"/>
              <a:buNone/>
              <a:defRPr>
                <a:latin typeface="Roboto"/>
                <a:ea typeface="Roboto"/>
                <a:cs typeface="Roboto"/>
                <a:sym typeface="Roboto"/>
              </a:defRPr>
            </a:lvl7pPr>
            <a:lvl8pPr lvl="7" algn="l">
              <a:lnSpc>
                <a:spcPct val="85000"/>
              </a:lnSpc>
              <a:spcBef>
                <a:spcPts val="0"/>
              </a:spcBef>
              <a:spcAft>
                <a:spcPts val="0"/>
              </a:spcAft>
              <a:buClr>
                <a:srgbClr val="262626"/>
              </a:buClr>
              <a:buSzPts val="1800"/>
              <a:buNone/>
              <a:defRPr>
                <a:latin typeface="Roboto"/>
                <a:ea typeface="Roboto"/>
                <a:cs typeface="Roboto"/>
                <a:sym typeface="Roboto"/>
              </a:defRPr>
            </a:lvl8pPr>
            <a:lvl9pPr lvl="8" algn="l">
              <a:lnSpc>
                <a:spcPct val="85000"/>
              </a:lnSpc>
              <a:spcBef>
                <a:spcPts val="0"/>
              </a:spcBef>
              <a:spcAft>
                <a:spcPts val="0"/>
              </a:spcAft>
              <a:buClr>
                <a:srgbClr val="262626"/>
              </a:buClr>
              <a:buSzPts val="1800"/>
              <a:buNone/>
              <a:defRPr>
                <a:latin typeface="Roboto"/>
                <a:ea typeface="Roboto"/>
                <a:cs typeface="Roboto"/>
                <a:sym typeface="Roboto"/>
              </a:defRPr>
            </a:lvl9pPr>
          </a:lstStyle>
          <a:p>
            <a:endParaRPr/>
          </a:p>
        </p:txBody>
      </p:sp>
      <p:sp>
        <p:nvSpPr>
          <p:cNvPr id="31" name="Google Shape;31;p20"/>
          <p:cNvSpPr txBox="1">
            <a:spLocks noGrp="1"/>
          </p:cNvSpPr>
          <p:nvPr>
            <p:ph type="body" idx="2"/>
          </p:nvPr>
        </p:nvSpPr>
        <p:spPr>
          <a:xfrm>
            <a:off x="233" y="1712333"/>
            <a:ext cx="12192000" cy="4829600"/>
          </a:xfrm>
          <a:prstGeom prst="rect">
            <a:avLst/>
          </a:prstGeom>
          <a:noFill/>
          <a:ln>
            <a:noFill/>
          </a:ln>
        </p:spPr>
        <p:txBody>
          <a:bodyPr spcFirstLastPara="1" wrap="square" lIns="457200" tIns="0" rIns="457200" bIns="914400" anchor="t" anchorCtr="0">
            <a:noAutofit/>
          </a:bodyPr>
          <a:lstStyle>
            <a:lvl1pPr marL="457200" lvl="0" indent="-317500" algn="l">
              <a:lnSpc>
                <a:spcPct val="85000"/>
              </a:lnSpc>
              <a:spcBef>
                <a:spcPts val="0"/>
              </a:spcBef>
              <a:spcAft>
                <a:spcPts val="0"/>
              </a:spcAft>
              <a:buClr>
                <a:srgbClr val="262626"/>
              </a:buClr>
              <a:buSzPts val="1400"/>
              <a:buFont typeface="Roboto"/>
              <a:buChar char="●"/>
              <a:defRPr>
                <a:latin typeface="Roboto"/>
                <a:ea typeface="Roboto"/>
                <a:cs typeface="Roboto"/>
                <a:sym typeface="Roboto"/>
              </a:defRPr>
            </a:lvl1pPr>
            <a:lvl2pPr marL="914400" lvl="1"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2pPr>
            <a:lvl3pPr marL="1371600" lvl="2"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3pPr>
            <a:lvl4pPr marL="1828800" lvl="3"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4pPr>
            <a:lvl5pPr marL="2286000" lvl="4"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5pPr>
            <a:lvl6pPr marL="2743200" lvl="5"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6pPr>
            <a:lvl7pPr marL="3200400" lvl="6"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7pPr>
            <a:lvl8pPr marL="3657600" lvl="7" indent="-317500" algn="l">
              <a:lnSpc>
                <a:spcPct val="85000"/>
              </a:lnSpc>
              <a:spcBef>
                <a:spcPts val="1067"/>
              </a:spcBef>
              <a:spcAft>
                <a:spcPts val="0"/>
              </a:spcAft>
              <a:buClr>
                <a:srgbClr val="262626"/>
              </a:buClr>
              <a:buSzPts val="1400"/>
              <a:buFont typeface="Roboto"/>
              <a:buChar char="○"/>
              <a:defRPr>
                <a:latin typeface="Roboto"/>
                <a:ea typeface="Roboto"/>
                <a:cs typeface="Roboto"/>
                <a:sym typeface="Roboto"/>
              </a:defRPr>
            </a:lvl8pPr>
            <a:lvl9pPr marL="4114800" lvl="8" indent="-317500" algn="l">
              <a:lnSpc>
                <a:spcPct val="85000"/>
              </a:lnSpc>
              <a:spcBef>
                <a:spcPts val="1067"/>
              </a:spcBef>
              <a:spcAft>
                <a:spcPts val="1067"/>
              </a:spcAft>
              <a:buClr>
                <a:srgbClr val="262626"/>
              </a:buClr>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32"/>
        <p:cNvGrpSpPr/>
        <p:nvPr/>
      </p:nvGrpSpPr>
      <p:grpSpPr>
        <a:xfrm>
          <a:off x="0" y="0"/>
          <a:ext cx="0" cy="0"/>
          <a:chOff x="0" y="0"/>
          <a:chExt cx="0" cy="0"/>
        </a:xfrm>
      </p:grpSpPr>
      <p:sp>
        <p:nvSpPr>
          <p:cNvPr id="33" name="Google Shape;33;p18"/>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8"/>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36" name="Google Shape;36;p1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2" name="Google Shape;42;p2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603504" y="767419"/>
            <a:ext cx="10780776"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667512" y="4204209"/>
            <a:ext cx="9226296"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48" name="Google Shape;48;p2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4" name="Google Shape;54;p23"/>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5" name="Google Shape;55;p23"/>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676656" y="2040467"/>
            <a:ext cx="466344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61" name="Google Shape;61;p24"/>
          <p:cNvSpPr txBox="1">
            <a:spLocks noGrp="1"/>
          </p:cNvSpPr>
          <p:nvPr>
            <p:ph type="body" idx="2"/>
          </p:nvPr>
        </p:nvSpPr>
        <p:spPr>
          <a:xfrm>
            <a:off x="676656" y="2753084"/>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62" name="Google Shape;62;p24"/>
          <p:cNvSpPr txBox="1">
            <a:spLocks noGrp="1"/>
          </p:cNvSpPr>
          <p:nvPr>
            <p:ph type="body" idx="3"/>
          </p:nvPr>
        </p:nvSpPr>
        <p:spPr>
          <a:xfrm>
            <a:off x="6007608" y="2038435"/>
            <a:ext cx="466344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63" name="Google Shape;63;p24"/>
          <p:cNvSpPr txBox="1">
            <a:spLocks noGrp="1"/>
          </p:cNvSpPr>
          <p:nvPr>
            <p:ph type="body" idx="4"/>
          </p:nvPr>
        </p:nvSpPr>
        <p:spPr>
          <a:xfrm>
            <a:off x="6007608" y="2750990"/>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64" name="Google Shape;64;p24"/>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FEFEFE"/>
              </a:buClr>
              <a:buSzPts val="2400"/>
              <a:buFont typeface="Arial"/>
              <a:buChar char=" "/>
              <a:defRPr sz="2400" b="0" i="0" u="none" strike="noStrike" cap="none">
                <a:solidFill>
                  <a:srgbClr val="FEFEFE"/>
                </a:solidFill>
                <a:latin typeface="Calibri"/>
                <a:ea typeface="Calibri"/>
                <a:cs typeface="Calibri"/>
                <a:sym typeface="Calibri"/>
              </a:defRPr>
            </a:lvl1pPr>
            <a:lvl2pPr marL="914400" marR="0" lvl="1" indent="-381000" algn="l" rtl="0">
              <a:lnSpc>
                <a:spcPct val="85000"/>
              </a:lnSpc>
              <a:spcBef>
                <a:spcPts val="600"/>
              </a:spcBef>
              <a:spcAft>
                <a:spcPts val="0"/>
              </a:spcAft>
              <a:buClr>
                <a:srgbClr val="FEFEFE"/>
              </a:buClr>
              <a:buSzPts val="2400"/>
              <a:buFont typeface="Arial"/>
              <a:buChar char=" "/>
              <a:defRPr sz="2400" b="0" i="0" u="none" strike="noStrike" cap="none">
                <a:solidFill>
                  <a:srgbClr val="FEFEFE"/>
                </a:solidFill>
                <a:latin typeface="Calibri"/>
                <a:ea typeface="Calibri"/>
                <a:cs typeface="Calibri"/>
                <a:sym typeface="Calibri"/>
              </a:defRPr>
            </a:lvl2pPr>
            <a:lvl3pPr marL="1371600" marR="0" lvl="2" indent="-355600" algn="l" rtl="0">
              <a:lnSpc>
                <a:spcPct val="85000"/>
              </a:lnSpc>
              <a:spcBef>
                <a:spcPts val="600"/>
              </a:spcBef>
              <a:spcAft>
                <a:spcPts val="0"/>
              </a:spcAft>
              <a:buClr>
                <a:srgbClr val="FEFEFE"/>
              </a:buClr>
              <a:buSzPts val="2000"/>
              <a:buFont typeface="Arial"/>
              <a:buChar char=" "/>
              <a:defRPr sz="2000" b="0" i="1" u="none" strike="noStrike" cap="none">
                <a:solidFill>
                  <a:srgbClr val="FEFEFE"/>
                </a:solidFill>
                <a:latin typeface="Calibri"/>
                <a:ea typeface="Calibri"/>
                <a:cs typeface="Calibri"/>
                <a:sym typeface="Calibri"/>
              </a:defRPr>
            </a:lvl3pPr>
            <a:lvl4pPr marL="1828800" marR="0" lvl="3"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4pPr>
            <a:lvl5pPr marL="2286000" marR="0" lvl="4"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5pPr>
            <a:lvl6pPr marL="2743200" marR="0" lvl="5"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6pPr>
            <a:lvl7pPr marL="3200400" marR="0" lvl="6"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7pPr>
            <a:lvl8pPr marL="3657600" marR="0" lvl="7"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8pPr>
            <a:lvl9pPr marL="4114800" marR="0" lvl="8" indent="-342900" algn="l" rtl="0">
              <a:lnSpc>
                <a:spcPct val="85000"/>
              </a:lnSpc>
              <a:spcBef>
                <a:spcPts val="600"/>
              </a:spcBef>
              <a:spcAft>
                <a:spcPts val="0"/>
              </a:spcAft>
              <a:buClr>
                <a:srgbClr val="FEFEFE"/>
              </a:buClr>
              <a:buSzPts val="1800"/>
              <a:buFont typeface="Arial"/>
              <a:buChar char=" "/>
              <a:defRPr sz="1800" b="0" i="0" u="none" strike="noStrike" cap="none">
                <a:solidFill>
                  <a:srgbClr val="FEFEFE"/>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6"/>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25" name="Google Shape;25;p1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1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hyperlink" Target="https://covid.cdc.gov/covid-data-tracker/#demographics" TargetMode="External"/><Relationship Id="rId3" Type="http://schemas.openxmlformats.org/officeDocument/2006/relationships/hyperlink" Target="https://github.com/rvafaeis/project-1--group-1" TargetMode="External"/><Relationship Id="rId7" Type="http://schemas.openxmlformats.org/officeDocument/2006/relationships/hyperlink" Target="https://covid.cdc.gov/covid-data-tracker/#trends_weeklycases_7daytotaldailyvaccdoses_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ovid.cdc.gov/covid-data-tracker/#trends_weeklycases_7daydeathsper100k_00" TargetMode="External"/><Relationship Id="rId5" Type="http://schemas.openxmlformats.org/officeDocument/2006/relationships/hyperlink" Target="https://covid.cdc.gov/covid-data-tracker/#trends_weeklycases_currenthospitaladmissions_00" TargetMode="External"/><Relationship Id="rId4" Type="http://schemas.openxmlformats.org/officeDocument/2006/relationships/hyperlink" Target="https://covid.cdc.gov/covid-data-tracker/#datatracker-home" TargetMode="External"/><Relationship Id="rId9" Type="http://schemas.openxmlformats.org/officeDocument/2006/relationships/hyperlink" Target="https://www.cdc.gov/coronavirus/2019-ncov/science/data-review/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pic>
        <p:nvPicPr>
          <p:cNvPr id="107" name="Google Shape;107;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Total Deaths per Age Group:</a:t>
            </a:r>
            <a:endParaRPr/>
          </a:p>
        </p:txBody>
      </p:sp>
      <p:sp>
        <p:nvSpPr>
          <p:cNvPr id="194" name="Google Shape;194;p6"/>
          <p:cNvSpPr txBox="1">
            <a:spLocks noGrp="1"/>
          </p:cNvSpPr>
          <p:nvPr>
            <p:ph type="subTitle" idx="1"/>
          </p:nvPr>
        </p:nvSpPr>
        <p:spPr>
          <a:xfrm>
            <a:off x="137344" y="901300"/>
            <a:ext cx="11760366"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400"/>
              <a:buNone/>
            </a:pPr>
            <a:r>
              <a:rPr lang="en-US" dirty="0"/>
              <a:t>5- What have been the relationship between age group and COVID-19 deaths? </a:t>
            </a:r>
            <a:endParaRPr dirty="0"/>
          </a:p>
        </p:txBody>
      </p:sp>
      <p:pic>
        <p:nvPicPr>
          <p:cNvPr id="195" name="Google Shape;195;p6" descr="A picture containing table, cake, food&#10;&#10;Description automatically generated"/>
          <p:cNvPicPr preferRelativeResize="0"/>
          <p:nvPr/>
        </p:nvPicPr>
        <p:blipFill rotWithShape="1">
          <a:blip r:embed="rId3">
            <a:alphaModFix/>
          </a:blip>
          <a:srcRect/>
          <a:stretch/>
        </p:blipFill>
        <p:spPr>
          <a:xfrm>
            <a:off x="10972799" y="0"/>
            <a:ext cx="1081857" cy="1156785"/>
          </a:xfrm>
          <a:prstGeom prst="rect">
            <a:avLst/>
          </a:prstGeom>
          <a:noFill/>
          <a:ln>
            <a:noFill/>
          </a:ln>
        </p:spPr>
      </p:pic>
      <p:sp>
        <p:nvSpPr>
          <p:cNvPr id="196" name="Google Shape;196;p6"/>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8</a:t>
            </a:r>
            <a:endParaRPr sz="1400" b="0" i="0" u="none" strike="noStrike" cap="none" dirty="0">
              <a:solidFill>
                <a:srgbClr val="000000"/>
              </a:solidFill>
              <a:latin typeface="Arial"/>
              <a:ea typeface="Arial"/>
              <a:cs typeface="Arial"/>
              <a:sym typeface="Arial"/>
            </a:endParaRPr>
          </a:p>
        </p:txBody>
      </p:sp>
      <p:pic>
        <p:nvPicPr>
          <p:cNvPr id="197" name="Google Shape;197;p6"/>
          <p:cNvPicPr preferRelativeResize="0"/>
          <p:nvPr/>
        </p:nvPicPr>
        <p:blipFill rotWithShape="1">
          <a:blip r:embed="rId4">
            <a:alphaModFix/>
          </a:blip>
          <a:srcRect/>
          <a:stretch/>
        </p:blipFill>
        <p:spPr>
          <a:xfrm>
            <a:off x="715675" y="1540100"/>
            <a:ext cx="10589250" cy="516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dirty="0"/>
              <a:t>COVID Total Deaths per Age Group (Chi Square Test)</a:t>
            </a:r>
            <a:endParaRPr dirty="0"/>
          </a:p>
        </p:txBody>
      </p:sp>
      <p:sp>
        <p:nvSpPr>
          <p:cNvPr id="205" name="Google Shape;205;p7"/>
          <p:cNvSpPr txBox="1">
            <a:spLocks noGrp="1"/>
          </p:cNvSpPr>
          <p:nvPr>
            <p:ph type="subTitle" idx="1"/>
          </p:nvPr>
        </p:nvSpPr>
        <p:spPr>
          <a:xfrm>
            <a:off x="137344" y="820592"/>
            <a:ext cx="11833939"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200"/>
              <a:buNone/>
            </a:pPr>
            <a:r>
              <a:rPr lang="en-US" sz="2200" dirty="0"/>
              <a:t>6- What does the Chi Square Test Reveal for the Number of COVID Deaths by Age?</a:t>
            </a:r>
            <a:endParaRPr sz="2200" dirty="0"/>
          </a:p>
        </p:txBody>
      </p:sp>
      <p:pic>
        <p:nvPicPr>
          <p:cNvPr id="206" name="Google Shape;206;p7" descr="A picture containing table, cake, food&#10;&#10;Description automatically generated"/>
          <p:cNvPicPr preferRelativeResize="0"/>
          <p:nvPr/>
        </p:nvPicPr>
        <p:blipFill rotWithShape="1">
          <a:blip r:embed="rId3">
            <a:alphaModFix/>
          </a:blip>
          <a:srcRect/>
          <a:stretch/>
        </p:blipFill>
        <p:spPr>
          <a:xfrm>
            <a:off x="10972799" y="0"/>
            <a:ext cx="1081857" cy="1156785"/>
          </a:xfrm>
          <a:prstGeom prst="rect">
            <a:avLst/>
          </a:prstGeom>
          <a:noFill/>
          <a:ln>
            <a:noFill/>
          </a:ln>
        </p:spPr>
      </p:pic>
      <p:sp>
        <p:nvSpPr>
          <p:cNvPr id="207" name="Google Shape;207;p7"/>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9</a:t>
            </a:r>
            <a:endParaRPr sz="1400" b="0" i="0" u="none" strike="noStrike" cap="none" dirty="0">
              <a:solidFill>
                <a:srgbClr val="000000"/>
              </a:solidFill>
              <a:latin typeface="Arial"/>
              <a:ea typeface="Arial"/>
              <a:cs typeface="Arial"/>
              <a:sym typeface="Arial"/>
            </a:endParaRPr>
          </a:p>
        </p:txBody>
      </p:sp>
      <p:pic>
        <p:nvPicPr>
          <p:cNvPr id="208" name="Google Shape;208;p7"/>
          <p:cNvPicPr preferRelativeResize="0"/>
          <p:nvPr/>
        </p:nvPicPr>
        <p:blipFill rotWithShape="1">
          <a:blip r:embed="rId4">
            <a:alphaModFix/>
          </a:blip>
          <a:srcRect/>
          <a:stretch/>
        </p:blipFill>
        <p:spPr>
          <a:xfrm>
            <a:off x="554481" y="1433793"/>
            <a:ext cx="7605226" cy="5313664"/>
          </a:xfrm>
          <a:prstGeom prst="rect">
            <a:avLst/>
          </a:prstGeom>
          <a:noFill/>
          <a:ln>
            <a:noFill/>
          </a:ln>
        </p:spPr>
      </p:pic>
      <p:pic>
        <p:nvPicPr>
          <p:cNvPr id="209" name="Google Shape;209;p7"/>
          <p:cNvPicPr preferRelativeResize="0"/>
          <p:nvPr/>
        </p:nvPicPr>
        <p:blipFill rotWithShape="1">
          <a:blip r:embed="rId5">
            <a:alphaModFix/>
          </a:blip>
          <a:srcRect/>
          <a:stretch/>
        </p:blipFill>
        <p:spPr>
          <a:xfrm>
            <a:off x="8281329" y="2060591"/>
            <a:ext cx="3480451" cy="678010"/>
          </a:xfrm>
          <a:prstGeom prst="rect">
            <a:avLst/>
          </a:prstGeom>
          <a:noFill/>
          <a:ln>
            <a:noFill/>
          </a:ln>
        </p:spPr>
      </p:pic>
      <p:sp>
        <p:nvSpPr>
          <p:cNvPr id="210" name="Google Shape;210;p7"/>
          <p:cNvSpPr txBox="1"/>
          <p:nvPr/>
        </p:nvSpPr>
        <p:spPr>
          <a:xfrm>
            <a:off x="8491180" y="3429000"/>
            <a:ext cx="3270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Null Hypothesis: Deaths from COVID-19 do not vary by age group</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US" dirty="0">
                <a:latin typeface="Calibri"/>
                <a:ea typeface="Calibri"/>
                <a:cs typeface="Calibri"/>
                <a:sym typeface="Calibri"/>
              </a:rPr>
              <a:t>Alternate Hypothesis: Deaths vary based on age group</a:t>
            </a:r>
            <a:endParaRPr dirty="0">
              <a:latin typeface="Calibri"/>
              <a:ea typeface="Calibri"/>
              <a:cs typeface="Calibri"/>
              <a:sym typeface="Calibri"/>
            </a:endParaRPr>
          </a:p>
        </p:txBody>
      </p:sp>
      <p:sp>
        <p:nvSpPr>
          <p:cNvPr id="211" name="Google Shape;211;p7"/>
          <p:cNvSpPr txBox="1"/>
          <p:nvPr/>
        </p:nvSpPr>
        <p:spPr>
          <a:xfrm>
            <a:off x="8491180" y="4914401"/>
            <a:ext cx="340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latin typeface="Calibri"/>
                <a:ea typeface="Calibri"/>
                <a:cs typeface="Calibri"/>
                <a:sym typeface="Calibri"/>
              </a:rPr>
              <a:t>Based on this analysis, we reject the Null Hypothesis</a:t>
            </a:r>
            <a:endParaRPr b="1"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Underlying Disease and Deaths</a:t>
            </a:r>
            <a:endParaRPr/>
          </a:p>
        </p:txBody>
      </p:sp>
      <p:sp>
        <p:nvSpPr>
          <p:cNvPr id="219" name="Google Shape;219;p8"/>
          <p:cNvSpPr txBox="1">
            <a:spLocks noGrp="1"/>
          </p:cNvSpPr>
          <p:nvPr>
            <p:ph type="subTitle" idx="1"/>
          </p:nvPr>
        </p:nvSpPr>
        <p:spPr>
          <a:xfrm>
            <a:off x="137344" y="750538"/>
            <a:ext cx="12054656"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000"/>
              <a:buNone/>
            </a:pPr>
            <a:r>
              <a:rPr lang="en-US" sz="2000" dirty="0"/>
              <a:t>7- What Is the Relationship of Underlying Diseases with the Number of COVID Deaths?</a:t>
            </a:r>
            <a:endParaRPr sz="2000" dirty="0"/>
          </a:p>
        </p:txBody>
      </p:sp>
      <p:pic>
        <p:nvPicPr>
          <p:cNvPr id="220" name="Google Shape;220;p8" descr="A picture containing table, cake, food&#10;&#10;Description automatically generated"/>
          <p:cNvPicPr preferRelativeResize="0"/>
          <p:nvPr/>
        </p:nvPicPr>
        <p:blipFill rotWithShape="1">
          <a:blip r:embed="rId3">
            <a:alphaModFix/>
          </a:blip>
          <a:srcRect/>
          <a:stretch/>
        </p:blipFill>
        <p:spPr>
          <a:xfrm>
            <a:off x="10972799" y="0"/>
            <a:ext cx="1081857" cy="1156785"/>
          </a:xfrm>
          <a:prstGeom prst="rect">
            <a:avLst/>
          </a:prstGeom>
          <a:noFill/>
          <a:ln>
            <a:noFill/>
          </a:ln>
        </p:spPr>
      </p:pic>
      <p:sp>
        <p:nvSpPr>
          <p:cNvPr id="221" name="Google Shape;221;p8"/>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10</a:t>
            </a:r>
            <a:endParaRPr sz="1400" b="0" i="0" u="none" strike="noStrike" cap="none" dirty="0">
              <a:solidFill>
                <a:srgbClr val="000000"/>
              </a:solidFill>
              <a:latin typeface="Arial"/>
              <a:ea typeface="Arial"/>
              <a:cs typeface="Arial"/>
              <a:sym typeface="Arial"/>
            </a:endParaRPr>
          </a:p>
        </p:txBody>
      </p:sp>
      <p:pic>
        <p:nvPicPr>
          <p:cNvPr id="222" name="Google Shape;222;p8"/>
          <p:cNvPicPr preferRelativeResize="0"/>
          <p:nvPr/>
        </p:nvPicPr>
        <p:blipFill rotWithShape="1">
          <a:blip r:embed="rId4">
            <a:alphaModFix/>
          </a:blip>
          <a:srcRect/>
          <a:stretch/>
        </p:blipFill>
        <p:spPr>
          <a:xfrm>
            <a:off x="632300" y="1373002"/>
            <a:ext cx="10340500" cy="52792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8997c2168d_1_0"/>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dirty="0">
                <a:latin typeface="Roboto Medium" panose="02000000000000000000" pitchFamily="2" charset="0"/>
                <a:ea typeface="Roboto Medium" panose="02000000000000000000" pitchFamily="2" charset="0"/>
                <a:cs typeface="Roboto"/>
                <a:sym typeface="Roboto"/>
              </a:rPr>
              <a:t>Conclusions: Including Visualization </a:t>
            </a:r>
            <a:br>
              <a:rPr lang="en-US" b="1" dirty="0">
                <a:latin typeface="Roboto"/>
                <a:ea typeface="Roboto"/>
                <a:cs typeface="Roboto"/>
                <a:sym typeface="Roboto"/>
              </a:rPr>
            </a:br>
            <a:endParaRPr b="1" dirty="0">
              <a:latin typeface="Roboto"/>
              <a:ea typeface="Roboto"/>
              <a:cs typeface="Roboto"/>
              <a:sym typeface="Roboto"/>
            </a:endParaRPr>
          </a:p>
          <a:p>
            <a:pPr marL="0" lvl="0" indent="0" algn="l" rtl="0">
              <a:lnSpc>
                <a:spcPct val="85000"/>
              </a:lnSpc>
              <a:spcBef>
                <a:spcPts val="0"/>
              </a:spcBef>
              <a:spcAft>
                <a:spcPts val="0"/>
              </a:spcAft>
              <a:buClr>
                <a:schemeClr val="accent1"/>
              </a:buClr>
              <a:buSzPts val="3200"/>
              <a:buFont typeface="Roboto Medium"/>
              <a:buNone/>
            </a:pPr>
            <a:endParaRPr dirty="0"/>
          </a:p>
        </p:txBody>
      </p:sp>
      <p:sp>
        <p:nvSpPr>
          <p:cNvPr id="228" name="Google Shape;228;g18997c2168d_1_0"/>
          <p:cNvSpPr txBox="1">
            <a:spLocks noGrp="1"/>
          </p:cNvSpPr>
          <p:nvPr>
            <p:ph type="body" idx="2"/>
          </p:nvPr>
        </p:nvSpPr>
        <p:spPr>
          <a:xfrm>
            <a:off x="342900" y="924911"/>
            <a:ext cx="11338910" cy="5443992"/>
          </a:xfrm>
          <a:prstGeom prst="rect">
            <a:avLst/>
          </a:prstGeom>
          <a:noFill/>
          <a:ln>
            <a:noFill/>
          </a:ln>
        </p:spPr>
        <p:txBody>
          <a:bodyPr spcFirstLastPara="1" wrap="square" lIns="457200" tIns="0" rIns="457200" bIns="914400" anchor="t" anchorCtr="0">
            <a:noAutofit/>
          </a:bodyPr>
          <a:lstStyle/>
          <a:p>
            <a:pPr marL="609584" lvl="0" indent="-334422" algn="l" rtl="0">
              <a:lnSpc>
                <a:spcPct val="85000"/>
              </a:lnSpc>
              <a:spcBef>
                <a:spcPts val="0"/>
              </a:spcBef>
              <a:spcAft>
                <a:spcPts val="0"/>
              </a:spcAft>
              <a:buClr>
                <a:srgbClr val="043461"/>
              </a:buClr>
              <a:buSzPts val="2000"/>
              <a:buFont typeface="Roboto"/>
              <a:buNone/>
            </a:pPr>
            <a:endParaRPr sz="2200" dirty="0">
              <a:solidFill>
                <a:srgbClr val="043461"/>
              </a:solidFill>
            </a:endParaRPr>
          </a:p>
          <a:p>
            <a:pPr marL="609584" lvl="0" indent="-461422" algn="l" rtl="0">
              <a:lnSpc>
                <a:spcPct val="85000"/>
              </a:lnSpc>
              <a:spcBef>
                <a:spcPts val="0"/>
              </a:spcBef>
              <a:spcAft>
                <a:spcPts val="0"/>
              </a:spcAft>
              <a:buClr>
                <a:srgbClr val="043461"/>
              </a:buClr>
              <a:buSzPts val="2000"/>
              <a:buFont typeface="Roboto"/>
              <a:buChar char="●"/>
            </a:pPr>
            <a:r>
              <a:rPr lang="en-US" sz="2200" dirty="0">
                <a:solidFill>
                  <a:srgbClr val="043461"/>
                </a:solidFill>
              </a:rPr>
              <a:t>Vaccination drastically reduced the number of the deaths when initially was administered Dec 2020-March 2021</a:t>
            </a:r>
            <a:endParaRPr sz="2200" dirty="0">
              <a:solidFill>
                <a:srgbClr val="043461"/>
              </a:solidFill>
            </a:endParaRPr>
          </a:p>
          <a:p>
            <a:pPr marL="1219169" lvl="0" indent="0" algn="l" rtl="0">
              <a:lnSpc>
                <a:spcPct val="85000"/>
              </a:lnSpc>
              <a:spcBef>
                <a:spcPts val="1067"/>
              </a:spcBef>
              <a:spcAft>
                <a:spcPts val="0"/>
              </a:spcAft>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229" name="Google Shape;229;g18997c2168d_1_0"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230" name="Google Shape;230;g18997c2168d_1_0"/>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11</a:t>
            </a:r>
            <a:endParaRPr sz="1400" b="0" i="0" u="none" strike="noStrike" cap="none" dirty="0">
              <a:solidFill>
                <a:srgbClr val="000000"/>
              </a:solidFill>
              <a:latin typeface="Arial"/>
              <a:ea typeface="Arial"/>
              <a:cs typeface="Arial"/>
              <a:sym typeface="Arial"/>
            </a:endParaRPr>
          </a:p>
        </p:txBody>
      </p:sp>
      <p:pic>
        <p:nvPicPr>
          <p:cNvPr id="232" name="Google Shape;232;g18997c2168d_1_0"/>
          <p:cNvPicPr preferRelativeResize="0"/>
          <p:nvPr/>
        </p:nvPicPr>
        <p:blipFill rotWithShape="1">
          <a:blip r:embed="rId4">
            <a:alphaModFix/>
          </a:blip>
          <a:srcRect/>
          <a:stretch/>
        </p:blipFill>
        <p:spPr>
          <a:xfrm>
            <a:off x="457337" y="2490952"/>
            <a:ext cx="5165698" cy="3865168"/>
          </a:xfrm>
          <a:prstGeom prst="rect">
            <a:avLst/>
          </a:prstGeom>
          <a:noFill/>
          <a:ln>
            <a:noFill/>
          </a:ln>
        </p:spPr>
      </p:pic>
      <p:pic>
        <p:nvPicPr>
          <p:cNvPr id="233" name="Google Shape;233;g18997c2168d_1_0"/>
          <p:cNvPicPr preferRelativeResize="0"/>
          <p:nvPr/>
        </p:nvPicPr>
        <p:blipFill rotWithShape="1">
          <a:blip r:embed="rId5">
            <a:alphaModFix/>
          </a:blip>
          <a:srcRect/>
          <a:stretch/>
        </p:blipFill>
        <p:spPr>
          <a:xfrm>
            <a:off x="5707503" y="2517684"/>
            <a:ext cx="5633159" cy="38651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l" rtl="0">
              <a:lnSpc>
                <a:spcPct val="115000"/>
              </a:lnSpc>
              <a:spcBef>
                <a:spcPts val="0"/>
              </a:spcBef>
              <a:spcAft>
                <a:spcPts val="0"/>
              </a:spcAft>
              <a:buClr>
                <a:schemeClr val="dk1"/>
              </a:buClr>
              <a:buSzPts val="1100"/>
              <a:buNone/>
            </a:pPr>
            <a:r>
              <a:rPr lang="en-US" b="1" dirty="0"/>
              <a:t>Conclusions: Including Visualization </a:t>
            </a:r>
            <a:br>
              <a:rPr lang="en-US" b="1" dirty="0"/>
            </a:br>
            <a:endParaRPr dirty="0">
              <a:latin typeface="Roboto"/>
              <a:ea typeface="Roboto"/>
              <a:cs typeface="Roboto"/>
              <a:sym typeface="Roboto"/>
            </a:endParaRPr>
          </a:p>
          <a:p>
            <a:pPr marL="0" lvl="0" indent="0" algn="l" rtl="0">
              <a:lnSpc>
                <a:spcPct val="85000"/>
              </a:lnSpc>
              <a:spcBef>
                <a:spcPts val="0"/>
              </a:spcBef>
              <a:spcAft>
                <a:spcPts val="0"/>
              </a:spcAft>
              <a:buClr>
                <a:schemeClr val="accent1"/>
              </a:buClr>
              <a:buSzPts val="3200"/>
              <a:buFont typeface="Roboto Medium"/>
              <a:buNone/>
            </a:pPr>
            <a:endParaRPr dirty="0"/>
          </a:p>
        </p:txBody>
      </p:sp>
      <p:sp>
        <p:nvSpPr>
          <p:cNvPr id="239" name="Google Shape;239;p31"/>
          <p:cNvSpPr txBox="1">
            <a:spLocks noGrp="1"/>
          </p:cNvSpPr>
          <p:nvPr>
            <p:ph type="body" idx="2"/>
          </p:nvPr>
        </p:nvSpPr>
        <p:spPr>
          <a:xfrm>
            <a:off x="536026" y="880111"/>
            <a:ext cx="10825394" cy="5760719"/>
          </a:xfrm>
          <a:prstGeom prst="rect">
            <a:avLst/>
          </a:prstGeom>
          <a:noFill/>
          <a:ln>
            <a:noFill/>
          </a:ln>
        </p:spPr>
        <p:txBody>
          <a:bodyPr spcFirstLastPara="1" wrap="square" lIns="457200" tIns="0" rIns="457200" bIns="914400" anchor="t" anchorCtr="0">
            <a:noAutofit/>
          </a:bodyPr>
          <a:lstStyle/>
          <a:p>
            <a:pPr marL="609584" lvl="0" indent="-461422" algn="l" rtl="0">
              <a:lnSpc>
                <a:spcPct val="85000"/>
              </a:lnSpc>
              <a:spcBef>
                <a:spcPts val="0"/>
              </a:spcBef>
              <a:spcAft>
                <a:spcPts val="0"/>
              </a:spcAft>
              <a:buClr>
                <a:srgbClr val="043461"/>
              </a:buClr>
              <a:buSzPts val="2000"/>
              <a:buChar char="●"/>
            </a:pPr>
            <a:r>
              <a:rPr lang="en-US" sz="2200" dirty="0">
                <a:solidFill>
                  <a:srgbClr val="043461"/>
                </a:solidFill>
              </a:rPr>
              <a:t>Age is a significant factor in mortality rate</a:t>
            </a:r>
            <a:endParaRPr sz="2200" dirty="0"/>
          </a:p>
          <a:p>
            <a:pPr marL="609584" lvl="0" indent="-461422" algn="l" rtl="0">
              <a:lnSpc>
                <a:spcPct val="85000"/>
              </a:lnSpc>
              <a:spcBef>
                <a:spcPts val="0"/>
              </a:spcBef>
              <a:spcAft>
                <a:spcPts val="0"/>
              </a:spcAft>
              <a:buClr>
                <a:srgbClr val="043461"/>
              </a:buClr>
              <a:buSzPts val="2000"/>
              <a:buChar char="●"/>
            </a:pPr>
            <a:r>
              <a:rPr lang="en-US" sz="2200" dirty="0">
                <a:solidFill>
                  <a:srgbClr val="043461"/>
                </a:solidFill>
              </a:rPr>
              <a:t>Percentage of deaths with people aged 55 and older consisted of 89% of total COVID-19 deaths</a:t>
            </a:r>
            <a:endParaRPr sz="2200" dirty="0"/>
          </a:p>
          <a:p>
            <a:pPr marL="605362" lvl="1" indent="0" algn="l" rtl="0">
              <a:lnSpc>
                <a:spcPct val="85000"/>
              </a:lnSpc>
              <a:spcBef>
                <a:spcPts val="0"/>
              </a:spcBef>
              <a:spcAft>
                <a:spcPts val="0"/>
              </a:spcAft>
              <a:buClr>
                <a:srgbClr val="043461"/>
              </a:buClr>
              <a:buSzPts val="2000"/>
              <a:buNone/>
            </a:pPr>
            <a:r>
              <a:rPr lang="en-US" dirty="0">
                <a:solidFill>
                  <a:srgbClr val="043461"/>
                </a:solidFill>
              </a:rPr>
              <a:t> </a:t>
            </a:r>
            <a:endParaRPr dirty="0">
              <a:solidFill>
                <a:srgbClr val="043461"/>
              </a:solidFill>
            </a:endParaRPr>
          </a:p>
          <a:p>
            <a:pPr marL="1219169" lvl="0" indent="0" algn="l" rtl="0">
              <a:lnSpc>
                <a:spcPct val="85000"/>
              </a:lnSpc>
              <a:spcBef>
                <a:spcPts val="1067"/>
              </a:spcBef>
              <a:spcAft>
                <a:spcPts val="0"/>
              </a:spcAft>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240" name="Google Shape;240;p31"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241" name="Google Shape;241;p31"/>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12</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04E2CE6-01EE-4A8D-A75A-0B0E70505EEE}"/>
              </a:ext>
            </a:extLst>
          </p:cNvPr>
          <p:cNvPicPr>
            <a:picLocks noChangeAspect="1"/>
          </p:cNvPicPr>
          <p:nvPr/>
        </p:nvPicPr>
        <p:blipFill>
          <a:blip r:embed="rId4"/>
          <a:stretch>
            <a:fillRect/>
          </a:stretch>
        </p:blipFill>
        <p:spPr>
          <a:xfrm>
            <a:off x="998484" y="1839310"/>
            <a:ext cx="10239740" cy="48988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dirty="0">
                <a:latin typeface="Roboto"/>
                <a:ea typeface="Roboto"/>
                <a:cs typeface="Roboto"/>
                <a:sym typeface="Roboto"/>
              </a:rPr>
              <a:t>The Implications of Our Findings: Our Findings Mean</a:t>
            </a:r>
            <a:endParaRPr b="1" dirty="0"/>
          </a:p>
        </p:txBody>
      </p:sp>
      <p:sp>
        <p:nvSpPr>
          <p:cNvPr id="248" name="Google Shape;248;p32"/>
          <p:cNvSpPr txBox="1">
            <a:spLocks noGrp="1"/>
          </p:cNvSpPr>
          <p:nvPr>
            <p:ph type="body" idx="2"/>
          </p:nvPr>
        </p:nvSpPr>
        <p:spPr>
          <a:xfrm>
            <a:off x="480270" y="1156784"/>
            <a:ext cx="10949730" cy="5455196"/>
          </a:xfrm>
          <a:prstGeom prst="rect">
            <a:avLst/>
          </a:prstGeom>
          <a:noFill/>
          <a:ln>
            <a:noFill/>
          </a:ln>
        </p:spPr>
        <p:txBody>
          <a:bodyPr spcFirstLastPara="1" wrap="square" lIns="457200" tIns="0" rIns="457200" bIns="914400" anchor="t" anchorCtr="0">
            <a:noAutofit/>
          </a:bodyPr>
          <a:lstStyle/>
          <a:p>
            <a:pPr marL="609584" lvl="0" indent="-461422" algn="l" rtl="0">
              <a:lnSpc>
                <a:spcPct val="85000"/>
              </a:lnSpc>
              <a:spcBef>
                <a:spcPts val="0"/>
              </a:spcBef>
              <a:spcAft>
                <a:spcPts val="0"/>
              </a:spcAft>
              <a:buClr>
                <a:srgbClr val="043461"/>
              </a:buClr>
              <a:buSzPts val="2000"/>
              <a:buFont typeface="Roboto"/>
              <a:buChar char="●"/>
            </a:pPr>
            <a:r>
              <a:rPr lang="en-US" sz="2600" dirty="0">
                <a:solidFill>
                  <a:srgbClr val="043461"/>
                </a:solidFill>
              </a:rPr>
              <a:t>In case of potential future pandemic outbreak, we recommend: </a:t>
            </a:r>
            <a:endParaRPr sz="2600" dirty="0"/>
          </a:p>
          <a:p>
            <a:pPr marL="1066784" lvl="1" indent="-461422" algn="l" rtl="0">
              <a:lnSpc>
                <a:spcPct val="85000"/>
              </a:lnSpc>
              <a:spcBef>
                <a:spcPts val="0"/>
              </a:spcBef>
              <a:spcAft>
                <a:spcPts val="0"/>
              </a:spcAft>
              <a:buClr>
                <a:srgbClr val="043461"/>
              </a:buClr>
              <a:buSzPts val="2000"/>
              <a:buFont typeface="Roboto"/>
              <a:buChar char="●"/>
            </a:pPr>
            <a:r>
              <a:rPr lang="en-US" sz="2200" dirty="0">
                <a:solidFill>
                  <a:srgbClr val="043461"/>
                </a:solidFill>
              </a:rPr>
              <a:t>Social distancing and stay at home until vaccination is available </a:t>
            </a:r>
            <a:endParaRPr sz="2200" dirty="0"/>
          </a:p>
          <a:p>
            <a:pPr marL="1066784" lvl="1" indent="-461422" algn="l" rtl="0">
              <a:lnSpc>
                <a:spcPct val="85000"/>
              </a:lnSpc>
              <a:spcBef>
                <a:spcPts val="0"/>
              </a:spcBef>
              <a:spcAft>
                <a:spcPts val="0"/>
              </a:spcAft>
              <a:buClr>
                <a:srgbClr val="043461"/>
              </a:buClr>
              <a:buSzPts val="2000"/>
              <a:buFont typeface="Roboto"/>
              <a:buChar char="●"/>
            </a:pPr>
            <a:r>
              <a:rPr lang="en-US" sz="2200" dirty="0">
                <a:solidFill>
                  <a:srgbClr val="043461"/>
                </a:solidFill>
              </a:rPr>
              <a:t>Vaccination to be available to people with underlying respiratory conditions and 55 years and older</a:t>
            </a:r>
            <a:endParaRPr sz="2200" dirty="0"/>
          </a:p>
          <a:p>
            <a:pPr marL="1219169" lvl="0" indent="0" algn="l" rtl="0">
              <a:lnSpc>
                <a:spcPct val="85000"/>
              </a:lnSpc>
              <a:spcBef>
                <a:spcPts val="1067"/>
              </a:spcBef>
              <a:spcAft>
                <a:spcPts val="0"/>
              </a:spcAft>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249" name="Google Shape;249;p32"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250" name="Google Shape;250;p32"/>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13</a:t>
            </a:r>
            <a:endParaRPr sz="1400" b="0" i="0" u="none" strike="noStrike" cap="none" dirty="0">
              <a:solidFill>
                <a:srgbClr val="000000"/>
              </a:solidFill>
              <a:latin typeface="Arial"/>
              <a:ea typeface="Arial"/>
              <a:cs typeface="Arial"/>
              <a:sym typeface="Arial"/>
            </a:endParaRPr>
          </a:p>
        </p:txBody>
      </p:sp>
      <p:pic>
        <p:nvPicPr>
          <p:cNvPr id="251" name="Google Shape;251;p32"/>
          <p:cNvPicPr preferRelativeResize="0"/>
          <p:nvPr/>
        </p:nvPicPr>
        <p:blipFill rotWithShape="1">
          <a:blip r:embed="rId4">
            <a:alphaModFix/>
          </a:blip>
          <a:srcRect/>
          <a:stretch/>
        </p:blipFill>
        <p:spPr>
          <a:xfrm>
            <a:off x="1313794" y="2532993"/>
            <a:ext cx="8996855" cy="4078987"/>
          </a:xfrm>
          <a:prstGeom prst="rect">
            <a:avLst/>
          </a:prstGeom>
          <a:noFill/>
          <a:ln>
            <a:noFill/>
          </a:ln>
        </p:spPr>
      </p:pic>
      <p:sp>
        <p:nvSpPr>
          <p:cNvPr id="252" name="Google Shape;252;p32"/>
          <p:cNvSpPr/>
          <p:nvPr/>
        </p:nvSpPr>
        <p:spPr>
          <a:xfrm>
            <a:off x="7262648" y="2680138"/>
            <a:ext cx="3207134" cy="2245519"/>
          </a:xfrm>
          <a:prstGeom prst="ellipse">
            <a:avLst/>
          </a:prstGeom>
          <a:noFill/>
          <a:ln w="25400" cap="flat" cmpd="sng">
            <a:solidFill>
              <a:srgbClr val="FF0000"/>
            </a:solidFill>
            <a:prstDash val="solid"/>
            <a:round/>
            <a:headEnd type="none" w="sm" len="sm"/>
            <a:tailEnd type="none" w="sm" len="sm"/>
          </a:ln>
          <a:effectLst>
            <a:outerShdw blurRad="50800" dist="38100" dir="2700000" algn="tl" rotWithShape="0">
              <a:srgbClr val="FF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9"/>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dirty="0"/>
              <a:t>Summary Write-up of Findings:</a:t>
            </a:r>
            <a:endParaRPr dirty="0"/>
          </a:p>
        </p:txBody>
      </p:sp>
      <p:sp>
        <p:nvSpPr>
          <p:cNvPr id="258" name="Google Shape;258;p9"/>
          <p:cNvSpPr txBox="1">
            <a:spLocks noGrp="1"/>
          </p:cNvSpPr>
          <p:nvPr>
            <p:ph type="body" idx="2"/>
          </p:nvPr>
        </p:nvSpPr>
        <p:spPr>
          <a:xfrm>
            <a:off x="262759" y="711600"/>
            <a:ext cx="11587950" cy="6026602"/>
          </a:xfrm>
          <a:prstGeom prst="rect">
            <a:avLst/>
          </a:prstGeom>
          <a:noFill/>
          <a:ln>
            <a:noFill/>
          </a:ln>
        </p:spPr>
        <p:txBody>
          <a:bodyPr spcFirstLastPara="1" wrap="square" lIns="457200" tIns="0" rIns="457200" bIns="914400" anchor="t" anchorCtr="0">
            <a:noAutofit/>
          </a:bodyPr>
          <a:lstStyle/>
          <a:p>
            <a:pPr marL="0" indent="0">
              <a:lnSpc>
                <a:spcPct val="115000"/>
              </a:lnSpc>
              <a:buNone/>
            </a:pPr>
            <a:r>
              <a:rPr lang="en-US" sz="1400" b="1" dirty="0"/>
              <a:t>1- What has been the weekly COVID-19 hospitalization?</a:t>
            </a:r>
          </a:p>
          <a:p>
            <a:pPr marL="171450" indent="-171450">
              <a:lnSpc>
                <a:spcPct val="115000"/>
              </a:lnSpc>
            </a:pPr>
            <a:r>
              <a:rPr lang="en-US" sz="1200" dirty="0"/>
              <a:t>The highest weekly hospitalization was during 1/19/22 (5.6M cases), Omicron started on late 11/19/21. Total cumulative hospitalization as of 2/8/23 is 102M, with current hospitalization of 23K  (Slide# 4 (page #)- Plot)</a:t>
            </a:r>
          </a:p>
          <a:p>
            <a:pPr marL="0" indent="0">
              <a:lnSpc>
                <a:spcPct val="115000"/>
              </a:lnSpc>
              <a:buNone/>
            </a:pPr>
            <a:endParaRPr lang="en-US" sz="1200" b="1" dirty="0"/>
          </a:p>
          <a:p>
            <a:pPr marL="0" indent="0">
              <a:lnSpc>
                <a:spcPct val="115000"/>
              </a:lnSpc>
              <a:buNone/>
            </a:pPr>
            <a:r>
              <a:rPr lang="en-US" sz="1400" b="1" dirty="0"/>
              <a:t>2- What has been the COVID weekly deaths? </a:t>
            </a:r>
          </a:p>
          <a:p>
            <a:pPr marL="171450" indent="-171450">
              <a:lnSpc>
                <a:spcPct val="115000"/>
              </a:lnSpc>
            </a:pPr>
            <a:r>
              <a:rPr lang="en-US" sz="1200" dirty="0"/>
              <a:t>Highest number of death was on the week of 1/31/21 (7.04 per 100K population)</a:t>
            </a:r>
          </a:p>
          <a:p>
            <a:pPr marL="171450" indent="-171450">
              <a:lnSpc>
                <a:spcPct val="115000"/>
              </a:lnSpc>
            </a:pPr>
            <a:r>
              <a:rPr lang="en-US" sz="1200" dirty="0"/>
              <a:t>Total # of death 1.1M in the U.S.A (total cases worldwide were 673M and deaths were 6.58M, that is 1% deaths) (Slide# 5 (page#)- Plot)</a:t>
            </a:r>
          </a:p>
          <a:p>
            <a:pPr marL="0" indent="0">
              <a:lnSpc>
                <a:spcPct val="115000"/>
              </a:lnSpc>
              <a:buNone/>
            </a:pPr>
            <a:endParaRPr lang="en-US" sz="1200" dirty="0"/>
          </a:p>
          <a:p>
            <a:pPr marL="0" indent="0">
              <a:lnSpc>
                <a:spcPct val="115000"/>
              </a:lnSpc>
              <a:buNone/>
            </a:pPr>
            <a:r>
              <a:rPr lang="en-US" sz="1400" b="1" dirty="0"/>
              <a:t>3 and 4- What has been the weekly COVID-19 vaccination administered? </a:t>
            </a:r>
          </a:p>
          <a:p>
            <a:pPr marL="285750" indent="-285750">
              <a:lnSpc>
                <a:spcPct val="115000"/>
              </a:lnSpc>
            </a:pPr>
            <a:r>
              <a:rPr lang="en-US" sz="1200" dirty="0"/>
              <a:t>Vaccination in the U.S. started on 12/9/20</a:t>
            </a:r>
          </a:p>
          <a:p>
            <a:pPr marL="285750" indent="-285750">
              <a:lnSpc>
                <a:spcPct val="115000"/>
              </a:lnSpc>
            </a:pPr>
            <a:r>
              <a:rPr lang="en-US" sz="1200" dirty="0"/>
              <a:t>Highest vaccination per week happened on 4/14/21 at 23.3M doses</a:t>
            </a:r>
          </a:p>
          <a:p>
            <a:pPr marL="285750" indent="-285750">
              <a:lnSpc>
                <a:spcPct val="115000"/>
              </a:lnSpc>
            </a:pPr>
            <a:r>
              <a:rPr lang="en-US" sz="1200" dirty="0"/>
              <a:t>Total cumulative vaccination administered in the U.S.A are 670.3M (Slide# 6 and 7 (page#)-Plot)</a:t>
            </a:r>
          </a:p>
          <a:p>
            <a:pPr marL="0" indent="0">
              <a:lnSpc>
                <a:spcPct val="115000"/>
              </a:lnSpc>
              <a:buNone/>
            </a:pPr>
            <a:endParaRPr lang="en-US" sz="1400" b="1" dirty="0"/>
          </a:p>
          <a:p>
            <a:pPr marL="0" lvl="0" indent="0" algn="l" rtl="0">
              <a:lnSpc>
                <a:spcPct val="85000"/>
              </a:lnSpc>
              <a:spcBef>
                <a:spcPts val="0"/>
              </a:spcBef>
              <a:spcAft>
                <a:spcPts val="0"/>
              </a:spcAft>
              <a:buClr>
                <a:srgbClr val="262626"/>
              </a:buClr>
              <a:buSzPts val="2400"/>
              <a:buNone/>
            </a:pPr>
            <a:r>
              <a:rPr lang="en-US" sz="1400" b="1" dirty="0"/>
              <a:t>5- What have been the relationship between age group and COVID-19 deaths?</a:t>
            </a:r>
          </a:p>
          <a:p>
            <a:pPr marL="285750" indent="-285750">
              <a:lnSpc>
                <a:spcPct val="115000"/>
              </a:lnSpc>
            </a:pPr>
            <a:r>
              <a:rPr lang="en-US" sz="1200" dirty="0"/>
              <a:t>Due to Pearson’s Correlation--r value is about 0.2 which is less than 0.3.  Therefore, the correlation between weekly deaths and weekly administered doses are very weak or none </a:t>
            </a:r>
          </a:p>
          <a:p>
            <a:pPr marL="285750" indent="-285750">
              <a:lnSpc>
                <a:spcPct val="115000"/>
              </a:lnSpc>
            </a:pPr>
            <a:r>
              <a:rPr lang="en-US" sz="1200" dirty="0"/>
              <a:t>89% of COVID deaths were among people aged 55 years and older (Slide# 8 (page#)-Plot)</a:t>
            </a:r>
          </a:p>
          <a:p>
            <a:pPr marL="0" indent="0">
              <a:buSzPts val="2400"/>
              <a:buNone/>
            </a:pPr>
            <a:endParaRPr lang="en-US" sz="1200" dirty="0"/>
          </a:p>
          <a:p>
            <a:pPr marL="285750" indent="-285750">
              <a:buSzPts val="2400"/>
            </a:pPr>
            <a:endParaRPr lang="en-US" sz="1200" dirty="0"/>
          </a:p>
          <a:p>
            <a:pPr marL="0" indent="0">
              <a:buSzPts val="2400"/>
              <a:buNone/>
            </a:pPr>
            <a:r>
              <a:rPr lang="en-US" sz="1400" b="1" dirty="0"/>
              <a:t>6- What does the Chi Square Test Reveal for the Number of COVID Deaths by Age?</a:t>
            </a:r>
          </a:p>
          <a:p>
            <a:pPr marL="285750" indent="-285750">
              <a:lnSpc>
                <a:spcPct val="115000"/>
              </a:lnSpc>
            </a:pPr>
            <a:r>
              <a:rPr lang="en-US" sz="1200" dirty="0"/>
              <a:t>With the Chi Square Test, Critical Value of 18.31 shows that the statistics are very significant. Null hypothesis is rejected and your statistical is significantly different.  We expected the total deaths would be the same across all age groups (100,176). However, the test shows that our expectation was far from reality  (Total deaths: 1.1M, Expected COVID-19 Deaths: 100,176.55 (Slide# 9 (page#)-Plot)</a:t>
            </a:r>
          </a:p>
          <a:p>
            <a:pPr marL="285750" indent="-285750">
              <a:lnSpc>
                <a:spcPct val="115000"/>
              </a:lnSpc>
            </a:pPr>
            <a:endParaRPr lang="en-US" sz="1200" dirty="0"/>
          </a:p>
          <a:p>
            <a:pPr marL="285750" indent="-285750">
              <a:lnSpc>
                <a:spcPct val="115000"/>
              </a:lnSpc>
            </a:pPr>
            <a:r>
              <a:rPr lang="en-US" sz="1200" dirty="0"/>
              <a:t>4 of the top 5 underlying conditions associated with respiratory condition </a:t>
            </a:r>
          </a:p>
          <a:p>
            <a:pPr marL="285750" indent="-285750">
              <a:lnSpc>
                <a:spcPct val="115000"/>
              </a:lnSpc>
            </a:pPr>
            <a:r>
              <a:rPr lang="en-US" sz="1200" dirty="0"/>
              <a:t>The top two conditions have much larger associated deaths. About 35% of COVID-19 deaths with underlying conditions were Influenza/Pneumonia and Respiratory failure</a:t>
            </a:r>
          </a:p>
          <a:p>
            <a:pPr marL="285750" indent="-285750">
              <a:lnSpc>
                <a:spcPct val="115000"/>
              </a:lnSpc>
            </a:pPr>
            <a:r>
              <a:rPr lang="en-US" sz="1200" dirty="0"/>
              <a:t>About 45% of the COVID-19 deaths with underlying conditions were respiratory diseases, 4 of the top 5 underlying conditions were respiratory.</a:t>
            </a:r>
          </a:p>
          <a:p>
            <a:pPr marL="285750" indent="-285750">
              <a:lnSpc>
                <a:spcPct val="115000"/>
              </a:lnSpc>
            </a:pPr>
            <a:endParaRPr lang="en-US" sz="1200" dirty="0"/>
          </a:p>
          <a:p>
            <a:pPr marL="285750" indent="-285750">
              <a:buSzPts val="2400"/>
            </a:pPr>
            <a:endParaRPr lang="en-US" sz="1400" dirty="0"/>
          </a:p>
          <a:p>
            <a:pPr marL="0" lvl="0" indent="0" algn="l" rtl="0">
              <a:lnSpc>
                <a:spcPct val="85000"/>
              </a:lnSpc>
              <a:spcBef>
                <a:spcPts val="0"/>
              </a:spcBef>
              <a:spcAft>
                <a:spcPts val="0"/>
              </a:spcAft>
              <a:buClr>
                <a:srgbClr val="262626"/>
              </a:buClr>
              <a:buSzPts val="2400"/>
              <a:buNone/>
            </a:pPr>
            <a:r>
              <a:rPr lang="en-US" dirty="0"/>
              <a:t> </a:t>
            </a:r>
          </a:p>
          <a:p>
            <a:pPr marL="0" indent="0">
              <a:lnSpc>
                <a:spcPct val="115000"/>
              </a:lnSpc>
              <a:buNone/>
            </a:pPr>
            <a:endParaRPr lang="en-US" dirty="0"/>
          </a:p>
          <a:p>
            <a:pPr marL="0" indent="0">
              <a:lnSpc>
                <a:spcPct val="115000"/>
              </a:lnSpc>
              <a:buNone/>
            </a:pPr>
            <a:endParaRPr lang="en-US" dirty="0"/>
          </a:p>
          <a:p>
            <a:pPr marL="0" lvl="0" indent="0" algn="l" rtl="0">
              <a:lnSpc>
                <a:spcPct val="115000"/>
              </a:lnSpc>
              <a:spcBef>
                <a:spcPts val="0"/>
              </a:spcBef>
              <a:spcAft>
                <a:spcPts val="0"/>
              </a:spcAft>
              <a:buNone/>
            </a:pPr>
            <a:endParaRPr lang="en-US" sz="2400" dirty="0">
              <a:solidFill>
                <a:srgbClr val="043461"/>
              </a:solidFill>
              <a:latin typeface="Roboto"/>
              <a:ea typeface="Roboto"/>
              <a:cs typeface="Roboto"/>
              <a:sym typeface="Roboto"/>
            </a:endParaRPr>
          </a:p>
        </p:txBody>
      </p:sp>
      <p:sp>
        <p:nvSpPr>
          <p:cNvPr id="4" name="Google Shape;250;p32">
            <a:extLst>
              <a:ext uri="{FF2B5EF4-FFF2-40B4-BE49-F238E27FC236}">
                <a16:creationId xmlns:a16="http://schemas.microsoft.com/office/drawing/2014/main" id="{4F10D377-80B8-48A7-9371-421E2C4CA838}"/>
              </a:ext>
            </a:extLst>
          </p:cNvPr>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0000" b="1" dirty="0">
                <a:latin typeface="Roboto"/>
                <a:ea typeface="Roboto"/>
                <a:cs typeface="Roboto"/>
                <a:sym typeface="Roboto"/>
              </a:rPr>
              <a:t>Questions</a:t>
            </a:r>
            <a:endParaRPr sz="10000" b="1" dirty="0"/>
          </a:p>
        </p:txBody>
      </p:sp>
      <p:sp>
        <p:nvSpPr>
          <p:cNvPr id="248" name="Google Shape;248;p32"/>
          <p:cNvSpPr txBox="1">
            <a:spLocks noGrp="1"/>
          </p:cNvSpPr>
          <p:nvPr>
            <p:ph type="body" idx="2"/>
          </p:nvPr>
        </p:nvSpPr>
        <p:spPr>
          <a:xfrm>
            <a:off x="427549" y="1271752"/>
            <a:ext cx="10872233" cy="5466450"/>
          </a:xfrm>
          <a:prstGeom prst="rect">
            <a:avLst/>
          </a:prstGeom>
          <a:noFill/>
          <a:ln>
            <a:noFill/>
          </a:ln>
        </p:spPr>
        <p:txBody>
          <a:bodyPr spcFirstLastPara="1" wrap="square" lIns="457200" tIns="0" rIns="457200" bIns="914400" anchor="t" anchorCtr="0">
            <a:noAutofit/>
          </a:bodyPr>
          <a:lstStyle/>
          <a:p>
            <a:pPr marL="609584" lvl="0" indent="-334422" algn="l" rtl="0">
              <a:lnSpc>
                <a:spcPct val="85000"/>
              </a:lnSpc>
              <a:spcBef>
                <a:spcPts val="0"/>
              </a:spcBef>
              <a:spcAft>
                <a:spcPts val="0"/>
              </a:spcAft>
              <a:buClr>
                <a:srgbClr val="043461"/>
              </a:buClr>
              <a:buSzPts val="2000"/>
              <a:buFont typeface="Roboto"/>
              <a:buNone/>
            </a:pPr>
            <a:endParaRPr sz="2000" dirty="0">
              <a:solidFill>
                <a:srgbClr val="043461"/>
              </a:solidFill>
            </a:endParaRPr>
          </a:p>
          <a:p>
            <a:pPr marL="1219169" lvl="0" indent="0" algn="l" rtl="0">
              <a:lnSpc>
                <a:spcPct val="85000"/>
              </a:lnSpc>
              <a:spcBef>
                <a:spcPts val="1067"/>
              </a:spcBef>
              <a:spcAft>
                <a:spcPts val="0"/>
              </a:spcAft>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249" name="Google Shape;249;p32"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250" name="Google Shape;250;p32"/>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15</a:t>
            </a:r>
            <a:endParaRPr sz="1400" b="0" i="0" u="none" strike="noStrike" cap="none" dirty="0">
              <a:solidFill>
                <a:srgbClr val="000000"/>
              </a:solidFill>
              <a:latin typeface="Arial"/>
              <a:ea typeface="Arial"/>
              <a:cs typeface="Arial"/>
              <a:sym typeface="Arial"/>
            </a:endParaRPr>
          </a:p>
        </p:txBody>
      </p:sp>
      <p:pic>
        <p:nvPicPr>
          <p:cNvPr id="2050" name="Picture 2" descr="The power of the question mark - SWOOP Analytics® | Workforce Analytics |  Digital Workplace Solution">
            <a:extLst>
              <a:ext uri="{FF2B5EF4-FFF2-40B4-BE49-F238E27FC236}">
                <a16:creationId xmlns:a16="http://schemas.microsoft.com/office/drawing/2014/main" id="{FE849E8B-108F-4C71-8046-CACD877CC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56054">
            <a:off x="3838092" y="2116275"/>
            <a:ext cx="4248492" cy="22338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 Students, Why the Question is More Important Than the Answer | KQED">
            <a:extLst>
              <a:ext uri="{FF2B5EF4-FFF2-40B4-BE49-F238E27FC236}">
                <a16:creationId xmlns:a16="http://schemas.microsoft.com/office/drawing/2014/main" id="{9831D79B-6491-45A5-9A30-AD1451F077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17532">
            <a:off x="648883" y="3923106"/>
            <a:ext cx="3431889" cy="19487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estions We All Have During COVID-19 - Greater Living - GBMC HealthCare">
            <a:extLst>
              <a:ext uri="{FF2B5EF4-FFF2-40B4-BE49-F238E27FC236}">
                <a16:creationId xmlns:a16="http://schemas.microsoft.com/office/drawing/2014/main" id="{4BBD0949-89EF-4C1C-8A4A-FE4C94054A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75527">
            <a:off x="7406686" y="3897037"/>
            <a:ext cx="3676218" cy="1838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5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9"/>
          <p:cNvSpPr txBox="1">
            <a:spLocks noGrp="1"/>
          </p:cNvSpPr>
          <p:nvPr>
            <p:ph type="title"/>
          </p:nvPr>
        </p:nvSpPr>
        <p:spPr>
          <a:xfrm>
            <a:off x="-16400" y="0"/>
            <a:ext cx="12224800" cy="596348"/>
          </a:xfrm>
          <a:prstGeom prst="rect">
            <a:avLst/>
          </a:prstGeom>
          <a:noFill/>
          <a:ln>
            <a:noFill/>
          </a:ln>
        </p:spPr>
        <p:txBody>
          <a:bodyPr spcFirstLastPara="1" wrap="square" lIns="457200" tIns="182875" rIns="274300" bIns="91425"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dirty="0"/>
              <a:t>Project and Data Links:</a:t>
            </a:r>
            <a:endParaRPr dirty="0"/>
          </a:p>
        </p:txBody>
      </p:sp>
      <p:sp>
        <p:nvSpPr>
          <p:cNvPr id="258" name="Google Shape;258;p9"/>
          <p:cNvSpPr txBox="1">
            <a:spLocks noGrp="1"/>
          </p:cNvSpPr>
          <p:nvPr>
            <p:ph type="body" idx="2"/>
          </p:nvPr>
        </p:nvSpPr>
        <p:spPr>
          <a:xfrm>
            <a:off x="336564" y="711600"/>
            <a:ext cx="10951546" cy="5967496"/>
          </a:xfrm>
          <a:prstGeom prst="rect">
            <a:avLst/>
          </a:prstGeom>
          <a:noFill/>
          <a:ln>
            <a:noFill/>
          </a:ln>
        </p:spPr>
        <p:txBody>
          <a:bodyPr spcFirstLastPara="1" wrap="square" lIns="457200" tIns="0" rIns="457200" bIns="914400" anchor="t" anchorCtr="0">
            <a:noAutofit/>
          </a:bodyPr>
          <a:lstStyle/>
          <a:p>
            <a:pPr marL="609585" indent="-423323"/>
            <a:r>
              <a:rPr lang="en-US" dirty="0">
                <a:hlinkClick r:id="rId3">
                  <a:extLst>
                    <a:ext uri="{A12FA001-AC4F-418D-AE19-62706E023703}">
                      <ahyp:hlinkClr xmlns:ahyp="http://schemas.microsoft.com/office/drawing/2018/hyperlinkcolor" val="tx"/>
                    </a:ext>
                  </a:extLst>
                </a:hlinkClick>
              </a:rPr>
              <a:t>GitHub </a:t>
            </a:r>
          </a:p>
          <a:p>
            <a:pPr marL="186262" indent="0">
              <a:buNone/>
            </a:pPr>
            <a:endParaRPr lang="en-US" sz="500" dirty="0">
              <a:hlinkClick r:id="rId3">
                <a:extLst>
                  <a:ext uri="{A12FA001-AC4F-418D-AE19-62706E023703}">
                    <ahyp:hlinkClr xmlns:ahyp="http://schemas.microsoft.com/office/drawing/2018/hyperlinkcolor" val="tx"/>
                  </a:ext>
                </a:extLst>
              </a:hlinkClick>
            </a:endParaRPr>
          </a:p>
          <a:p>
            <a:pPr marL="1066785" lvl="1" indent="-423323">
              <a:spcBef>
                <a:spcPts val="0"/>
              </a:spcBef>
              <a:buFont typeface="Roboto"/>
              <a:buChar char="●"/>
            </a:pPr>
            <a:r>
              <a:rPr lang="en-US" dirty="0">
                <a:hlinkClick r:id="rId3"/>
              </a:rPr>
              <a:t>https://github.com/rvafaeis/project-1--group-1</a:t>
            </a:r>
            <a:endParaRPr lang="en-US" dirty="0"/>
          </a:p>
          <a:p>
            <a:pPr marL="609585" lvl="0" indent="-423323" algn="l" rtl="0">
              <a:lnSpc>
                <a:spcPct val="85000"/>
              </a:lnSpc>
              <a:spcBef>
                <a:spcPts val="0"/>
              </a:spcBef>
              <a:spcAft>
                <a:spcPts val="0"/>
              </a:spcAft>
              <a:buClr>
                <a:srgbClr val="262626"/>
              </a:buClr>
              <a:buSzPts val="1400"/>
              <a:buFont typeface="Roboto"/>
              <a:buChar char="●"/>
            </a:pPr>
            <a:endParaRPr lang="en-US" dirty="0"/>
          </a:p>
          <a:p>
            <a:pPr marL="609585" lvl="0" indent="-423323" algn="l" rtl="0">
              <a:lnSpc>
                <a:spcPct val="85000"/>
              </a:lnSpc>
              <a:spcBef>
                <a:spcPts val="0"/>
              </a:spcBef>
              <a:spcAft>
                <a:spcPts val="0"/>
              </a:spcAft>
              <a:buClr>
                <a:srgbClr val="262626"/>
              </a:buClr>
              <a:buSzPts val="1400"/>
              <a:buFont typeface="Roboto"/>
              <a:buChar char="●"/>
            </a:pPr>
            <a:r>
              <a:rPr lang="en-US" dirty="0"/>
              <a:t>Data Links</a:t>
            </a:r>
          </a:p>
          <a:p>
            <a:pPr marL="1066785" lvl="1" indent="-423323"/>
            <a:r>
              <a:rPr lang="en-US" u="sng" dirty="0">
                <a:solidFill>
                  <a:schemeClr val="hlink"/>
                </a:solidFill>
                <a:hlinkClick r:id="rId4"/>
              </a:rPr>
              <a:t>https://covid.cdc.gov/covid-data-tracker/#datatracker-home</a:t>
            </a:r>
            <a:endParaRPr lang="en-US" u="sng" dirty="0">
              <a:solidFill>
                <a:schemeClr val="hlink"/>
              </a:solidFill>
            </a:endParaRPr>
          </a:p>
          <a:p>
            <a:pPr marL="1066785" lvl="1" indent="-423323"/>
            <a:r>
              <a:rPr lang="en-US" dirty="0">
                <a:hlinkClick r:id="rId5"/>
              </a:rPr>
              <a:t>https://covid.cdc.gov/covid-data-tracker/#trends_weeklycases_currenthospitaladmissions_00</a:t>
            </a:r>
            <a:endParaRPr lang="en-US" dirty="0"/>
          </a:p>
          <a:p>
            <a:pPr marL="1066785" lvl="1" indent="-423323"/>
            <a:r>
              <a:rPr lang="en-US" dirty="0">
                <a:hlinkClick r:id="rId6"/>
              </a:rPr>
              <a:t>https://covid.cdc.gov/covid-data-tracker/#trends_weeklycases_7daydeathsper100k_00</a:t>
            </a:r>
            <a:endParaRPr lang="en-US" dirty="0"/>
          </a:p>
          <a:p>
            <a:pPr marL="1066785" lvl="1" indent="-423323"/>
            <a:r>
              <a:rPr lang="en-US" dirty="0">
                <a:hlinkClick r:id="rId7"/>
              </a:rPr>
              <a:t>https://covid.cdc.gov/covid-data-tracker/#trends_weeklycases_7daytotaldailyvaccdoses_00</a:t>
            </a:r>
            <a:endParaRPr lang="en-US" dirty="0"/>
          </a:p>
          <a:p>
            <a:pPr marL="1066785" lvl="1" indent="-423323"/>
            <a:r>
              <a:rPr lang="en-US" dirty="0">
                <a:hlinkClick r:id="rId8"/>
              </a:rPr>
              <a:t>https://covid.cdc.gov/covid-data-tracker/#demographics</a:t>
            </a:r>
            <a:endParaRPr lang="en-US" dirty="0"/>
          </a:p>
          <a:p>
            <a:pPr marL="1066785" lvl="1" indent="-423323"/>
            <a:r>
              <a:rPr lang="en-US" u="sng" dirty="0">
                <a:solidFill>
                  <a:schemeClr val="hlink"/>
                </a:solidFill>
                <a:hlinkClick r:id="rId9"/>
              </a:rPr>
              <a:t>https://www.cdc.gov/coronavirus/2019-ncov/science/data-review/index.html</a:t>
            </a:r>
            <a:endParaRPr lang="en-US" dirty="0"/>
          </a:p>
          <a:p>
            <a:pPr marL="1066785" lvl="1" indent="-423323"/>
            <a:endParaRPr lang="en-US" dirty="0"/>
          </a:p>
          <a:p>
            <a:pPr marL="1066785" lvl="1" indent="-423323"/>
            <a:endParaRPr lang="en-US" dirty="0"/>
          </a:p>
          <a:p>
            <a:pPr marL="1066785" lvl="1" indent="-423323"/>
            <a:endParaRPr lang="en-US" dirty="0"/>
          </a:p>
          <a:p>
            <a:pPr marL="1066785" lvl="1" indent="-423323"/>
            <a:endParaRPr lang="en-US" dirty="0"/>
          </a:p>
          <a:p>
            <a:pPr marL="1066785" lvl="1" indent="-423323"/>
            <a:endParaRPr lang="en-US" dirty="0"/>
          </a:p>
          <a:p>
            <a:pPr marL="1066785" lvl="1" indent="-423323"/>
            <a:endParaRPr lang="en-US" dirty="0"/>
          </a:p>
          <a:p>
            <a:pPr marL="1066785" lvl="1" indent="-423323"/>
            <a:endParaRPr lang="en-US" dirty="0"/>
          </a:p>
          <a:p>
            <a:pPr marL="1066785" lvl="1" indent="-423323"/>
            <a:endParaRPr lang="en-US" u="sng" dirty="0">
              <a:solidFill>
                <a:schemeClr val="hlink"/>
              </a:solidFill>
            </a:endParaRPr>
          </a:p>
          <a:p>
            <a:pPr marL="1066785" lvl="1" indent="-423323"/>
            <a:endParaRPr lang="en-US" u="sng" dirty="0">
              <a:solidFill>
                <a:schemeClr val="hlink"/>
              </a:solidFill>
            </a:endParaRPr>
          </a:p>
          <a:p>
            <a:pPr marL="609585" indent="-423323"/>
            <a:endParaRPr dirty="0"/>
          </a:p>
        </p:txBody>
      </p:sp>
      <p:sp>
        <p:nvSpPr>
          <p:cNvPr id="4" name="Google Shape;250;p32">
            <a:extLst>
              <a:ext uri="{FF2B5EF4-FFF2-40B4-BE49-F238E27FC236}">
                <a16:creationId xmlns:a16="http://schemas.microsoft.com/office/drawing/2014/main" id="{FC2C58D5-24AF-4D96-B1B0-265024FCFE66}"/>
              </a:ext>
            </a:extLst>
          </p:cNvPr>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16</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883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f24ea41403_0_0"/>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SzPts val="8800"/>
              <a:buNone/>
            </a:pPr>
            <a:r>
              <a:rPr lang="en-US"/>
              <a:t>COVID-19</a:t>
            </a:r>
            <a:endParaRPr/>
          </a:p>
          <a:p>
            <a:pPr marL="0" lvl="0" indent="0" algn="ctr" rtl="0">
              <a:lnSpc>
                <a:spcPct val="80000"/>
              </a:lnSpc>
              <a:spcBef>
                <a:spcPts val="0"/>
              </a:spcBef>
              <a:spcAft>
                <a:spcPts val="0"/>
              </a:spcAft>
              <a:buSzPts val="8800"/>
              <a:buNone/>
            </a:pPr>
            <a:r>
              <a:rPr lang="en-US" sz="6000"/>
              <a:t>Project 1, Group 1</a:t>
            </a:r>
            <a:endParaRPr sz="6000"/>
          </a:p>
          <a:p>
            <a:pPr marL="0" lvl="0" indent="0" algn="ctr" rtl="0">
              <a:lnSpc>
                <a:spcPct val="80000"/>
              </a:lnSpc>
              <a:spcBef>
                <a:spcPts val="0"/>
              </a:spcBef>
              <a:spcAft>
                <a:spcPts val="0"/>
              </a:spcAft>
              <a:buSzPts val="8800"/>
              <a:buNone/>
            </a:pPr>
            <a:r>
              <a:rPr lang="en-US" sz="6000"/>
              <a:t>GWU Bootcamp</a:t>
            </a:r>
            <a:endParaRPr sz="6000"/>
          </a:p>
        </p:txBody>
      </p:sp>
      <p:sp>
        <p:nvSpPr>
          <p:cNvPr id="114" name="Google Shape;114;g1f24ea41403_0_0"/>
          <p:cNvSpPr txBox="1">
            <a:spLocks noGrp="1"/>
          </p:cNvSpPr>
          <p:nvPr>
            <p:ph type="subTitle" idx="1"/>
          </p:nvPr>
        </p:nvSpPr>
        <p:spPr>
          <a:xfrm>
            <a:off x="1246787" y="4618001"/>
            <a:ext cx="9228300" cy="1645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sz="4000" b="1">
                <a:solidFill>
                  <a:srgbClr val="FEFEFE"/>
                </a:solidFill>
              </a:rPr>
              <a:t>Prepared and Presented by: </a:t>
            </a:r>
            <a:endParaRPr sz="4000" b="1">
              <a:solidFill>
                <a:srgbClr val="FEFEFE"/>
              </a:solidFill>
            </a:endParaRPr>
          </a:p>
          <a:p>
            <a:pPr marL="0" lvl="0" indent="0" algn="l" rtl="0">
              <a:lnSpc>
                <a:spcPct val="100000"/>
              </a:lnSpc>
              <a:spcBef>
                <a:spcPts val="0"/>
              </a:spcBef>
              <a:spcAft>
                <a:spcPts val="0"/>
              </a:spcAft>
              <a:buSzPts val="3200"/>
              <a:buNone/>
            </a:pPr>
            <a:r>
              <a:rPr lang="en-US" sz="3000" b="1">
                <a:solidFill>
                  <a:srgbClr val="FEFEFE"/>
                </a:solidFill>
              </a:rPr>
              <a:t>Adal, Louie, Patricia, Raheleh, and Rasha</a:t>
            </a:r>
            <a:endParaRPr sz="3000" b="1">
              <a:solidFill>
                <a:srgbClr val="FEFEFE"/>
              </a:solidFill>
            </a:endParaRPr>
          </a:p>
          <a:p>
            <a:pPr marL="0" lvl="0" indent="0" algn="l" rtl="0">
              <a:lnSpc>
                <a:spcPct val="100000"/>
              </a:lnSpc>
              <a:spcBef>
                <a:spcPts val="0"/>
              </a:spcBef>
              <a:spcAft>
                <a:spcPts val="0"/>
              </a:spcAft>
              <a:buClr>
                <a:srgbClr val="328D9F"/>
              </a:buClr>
              <a:buSzPts val="1600"/>
              <a:buFont typeface="Arial"/>
              <a:buNone/>
            </a:pPr>
            <a:r>
              <a:rPr lang="en-US" sz="3000" b="1">
                <a:solidFill>
                  <a:srgbClr val="FEFEFE"/>
                </a:solidFill>
              </a:rPr>
              <a:t>2/15/2023</a:t>
            </a:r>
            <a:endParaRPr sz="3000" b="1">
              <a:solidFill>
                <a:srgbClr val="FEFEFE"/>
              </a:solidFill>
            </a:endParaRPr>
          </a:p>
        </p:txBody>
      </p:sp>
      <p:pic>
        <p:nvPicPr>
          <p:cNvPr id="115" name="Google Shape;115;g1f24ea41403_0_0"/>
          <p:cNvPicPr preferRelativeResize="0"/>
          <p:nvPr/>
        </p:nvPicPr>
        <p:blipFill rotWithShape="1">
          <a:blip r:embed="rId3">
            <a:alphaModFix/>
          </a:blip>
          <a:srcRect/>
          <a:stretch/>
        </p:blipFill>
        <p:spPr>
          <a:xfrm>
            <a:off x="8842723" y="4410048"/>
            <a:ext cx="3038175" cy="224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COVID-19 Project Questions and Findings: </a:t>
            </a:r>
            <a:endParaRPr/>
          </a:p>
        </p:txBody>
      </p:sp>
      <p:sp>
        <p:nvSpPr>
          <p:cNvPr id="122" name="Google Shape;122;p13"/>
          <p:cNvSpPr txBox="1">
            <a:spLocks noGrp="1"/>
          </p:cNvSpPr>
          <p:nvPr>
            <p:ph type="body" idx="2"/>
          </p:nvPr>
        </p:nvSpPr>
        <p:spPr>
          <a:xfrm>
            <a:off x="294290" y="956442"/>
            <a:ext cx="11477296" cy="5585592"/>
          </a:xfrm>
          <a:prstGeom prst="rect">
            <a:avLst/>
          </a:prstGeom>
          <a:noFill/>
          <a:ln>
            <a:noFill/>
          </a:ln>
        </p:spPr>
        <p:txBody>
          <a:bodyPr spcFirstLastPara="1" wrap="square" lIns="457200" tIns="0" rIns="457200" bIns="914400" anchor="t" anchorCtr="0">
            <a:noAutofit/>
          </a:bodyPr>
          <a:lstStyle/>
          <a:p>
            <a:pPr marL="609584" lvl="0" indent="-563022" algn="l" rtl="0">
              <a:lnSpc>
                <a:spcPct val="85000"/>
              </a:lnSpc>
              <a:spcBef>
                <a:spcPts val="0"/>
              </a:spcBef>
              <a:spcAft>
                <a:spcPts val="0"/>
              </a:spcAft>
              <a:buClr>
                <a:srgbClr val="043461"/>
              </a:buClr>
              <a:buSzPts val="3600"/>
              <a:buFont typeface="Roboto"/>
              <a:buChar char="●"/>
            </a:pPr>
            <a:r>
              <a:rPr lang="en-US" sz="3600" dirty="0">
                <a:solidFill>
                  <a:srgbClr val="043461"/>
                </a:solidFill>
                <a:latin typeface="Roboto"/>
                <a:ea typeface="Roboto"/>
                <a:cs typeface="Roboto"/>
                <a:sym typeface="Roboto"/>
              </a:rPr>
              <a:t>Questions that you found interesting and what motivated you to answer them</a:t>
            </a:r>
            <a:endParaRPr sz="3600" dirty="0"/>
          </a:p>
          <a:p>
            <a:pPr marL="1219169" lvl="1" indent="-486822" algn="l" rtl="0">
              <a:lnSpc>
                <a:spcPct val="85000"/>
              </a:lnSpc>
              <a:spcBef>
                <a:spcPts val="1067"/>
              </a:spcBef>
              <a:spcAft>
                <a:spcPts val="0"/>
              </a:spcAft>
              <a:buClr>
                <a:srgbClr val="262626"/>
              </a:buClr>
              <a:buSzPts val="2400"/>
              <a:buChar char="○"/>
            </a:pPr>
            <a:r>
              <a:rPr lang="en-US" dirty="0"/>
              <a:t>How the pandemic affected our normal lives and how to prepare for potential future pandemic spread?</a:t>
            </a:r>
            <a:endParaRPr dirty="0"/>
          </a:p>
          <a:p>
            <a:pPr marL="1219169" lvl="1" indent="-486822" algn="l" rtl="0">
              <a:lnSpc>
                <a:spcPct val="85000"/>
              </a:lnSpc>
              <a:spcBef>
                <a:spcPts val="1067"/>
              </a:spcBef>
              <a:spcAft>
                <a:spcPts val="0"/>
              </a:spcAft>
              <a:buClr>
                <a:srgbClr val="262626"/>
              </a:buClr>
              <a:buSzPts val="2400"/>
              <a:buChar char="○"/>
            </a:pPr>
            <a:r>
              <a:rPr lang="en-US" b="1" i="1" u="sng" dirty="0"/>
              <a:t>Fact: </a:t>
            </a:r>
            <a:r>
              <a:rPr lang="en-US" dirty="0"/>
              <a:t>In the first two years of the pandemic, COVID-19 was identified as the third leading cause of death in the United States, trailing only heart disease and cancer.</a:t>
            </a:r>
            <a:endParaRPr dirty="0"/>
          </a:p>
          <a:p>
            <a:pPr marL="1219169" lvl="0" indent="0" algn="l" rtl="0">
              <a:lnSpc>
                <a:spcPct val="85000"/>
              </a:lnSpc>
              <a:spcBef>
                <a:spcPts val="1067"/>
              </a:spcBef>
              <a:spcAft>
                <a:spcPts val="0"/>
              </a:spcAft>
              <a:buSzPts val="1400"/>
              <a:buNone/>
            </a:pPr>
            <a:endParaRPr dirty="0"/>
          </a:p>
          <a:p>
            <a:pPr marL="609584" lvl="0" indent="-563022" algn="l" rtl="0">
              <a:lnSpc>
                <a:spcPct val="85000"/>
              </a:lnSpc>
              <a:spcBef>
                <a:spcPts val="0"/>
              </a:spcBef>
              <a:spcAft>
                <a:spcPts val="0"/>
              </a:spcAft>
              <a:buClr>
                <a:srgbClr val="262626"/>
              </a:buClr>
              <a:buSzPts val="3600"/>
              <a:buFont typeface="Roboto"/>
              <a:buChar char="●"/>
            </a:pPr>
            <a:r>
              <a:rPr lang="en-US" sz="3600" dirty="0"/>
              <a:t>Where and how you found the data you used to answer these questions</a:t>
            </a:r>
            <a:endParaRPr sz="3600" dirty="0"/>
          </a:p>
          <a:p>
            <a:pPr marL="1219169" lvl="1" indent="-486822" algn="l" rtl="0">
              <a:lnSpc>
                <a:spcPct val="85000"/>
              </a:lnSpc>
              <a:spcBef>
                <a:spcPts val="1067"/>
              </a:spcBef>
              <a:spcAft>
                <a:spcPts val="0"/>
              </a:spcAft>
              <a:buClr>
                <a:srgbClr val="262626"/>
              </a:buClr>
              <a:buSzPts val="2400"/>
              <a:buChar char="○"/>
            </a:pPr>
            <a:r>
              <a:rPr lang="en-US" dirty="0"/>
              <a:t>CDC </a:t>
            </a:r>
            <a:r>
              <a:rPr lang="en-US" u="sng" dirty="0">
                <a:solidFill>
                  <a:schemeClr val="hlink"/>
                </a:solidFill>
                <a:hlinkClick r:id="rId3"/>
              </a:rPr>
              <a:t>website</a:t>
            </a:r>
            <a:endParaRPr dirty="0"/>
          </a:p>
          <a:p>
            <a:pPr marL="1219169" lvl="1" indent="-486822" algn="l" rtl="0">
              <a:lnSpc>
                <a:spcPct val="85000"/>
              </a:lnSpc>
              <a:spcBef>
                <a:spcPts val="1067"/>
              </a:spcBef>
              <a:spcAft>
                <a:spcPts val="0"/>
              </a:spcAft>
              <a:buClr>
                <a:srgbClr val="262626"/>
              </a:buClr>
              <a:buSzPts val="2400"/>
              <a:buChar char="○"/>
            </a:pPr>
            <a:r>
              <a:rPr lang="en-US" dirty="0"/>
              <a:t>Downloaded raw CSV and Excel files from the CDC website </a:t>
            </a:r>
            <a:endParaRPr dirty="0"/>
          </a:p>
          <a:p>
            <a:pPr marL="1219169" lvl="0" indent="0" algn="l" rtl="0">
              <a:lnSpc>
                <a:spcPct val="85000"/>
              </a:lnSpc>
              <a:spcBef>
                <a:spcPts val="1067"/>
              </a:spcBef>
              <a:spcAft>
                <a:spcPts val="0"/>
              </a:spcAft>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123" name="Google Shape;123;p13" descr="A picture containing table, cake, food&#10;&#10;Description automatically generated"/>
          <p:cNvPicPr preferRelativeResize="0"/>
          <p:nvPr/>
        </p:nvPicPr>
        <p:blipFill rotWithShape="1">
          <a:blip r:embed="rId4">
            <a:alphaModFix/>
          </a:blip>
          <a:srcRect/>
          <a:stretch/>
        </p:blipFill>
        <p:spPr>
          <a:xfrm>
            <a:off x="10972799" y="0"/>
            <a:ext cx="1081856" cy="1156784"/>
          </a:xfrm>
          <a:prstGeom prst="rect">
            <a:avLst/>
          </a:prstGeom>
          <a:noFill/>
          <a:ln>
            <a:noFill/>
          </a:ln>
        </p:spPr>
      </p:pic>
      <p:sp>
        <p:nvSpPr>
          <p:cNvPr id="124" name="Google Shape;124;p13"/>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1</a:t>
            </a:r>
            <a:endParaRPr sz="1400" b="0" i="0" u="none" strike="noStrike" cap="none" dirty="0">
              <a:solidFill>
                <a:srgbClr val="000000"/>
              </a:solidFill>
              <a:latin typeface="Arial"/>
              <a:ea typeface="Arial"/>
              <a:cs typeface="Arial"/>
              <a:sym typeface="Arial"/>
            </a:endParaRPr>
          </a:p>
        </p:txBody>
      </p:sp>
      <p:pic>
        <p:nvPicPr>
          <p:cNvPr id="125" name="Google Shape;125;p13" descr="Star with solid fill"/>
          <p:cNvPicPr preferRelativeResize="0"/>
          <p:nvPr/>
        </p:nvPicPr>
        <p:blipFill rotWithShape="1">
          <a:blip r:embed="rId5">
            <a:alphaModFix/>
          </a:blip>
          <a:srcRect/>
          <a:stretch/>
        </p:blipFill>
        <p:spPr>
          <a:xfrm>
            <a:off x="525780" y="2612541"/>
            <a:ext cx="1352550"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a:off x="-16400" y="0"/>
            <a:ext cx="12224700" cy="711600"/>
          </a:xfrm>
          <a:prstGeom prst="rect">
            <a:avLst/>
          </a:prstGeom>
          <a:noFill/>
          <a:ln>
            <a:noFill/>
          </a:ln>
        </p:spPr>
        <p:txBody>
          <a:bodyPr spcFirstLastPara="1" wrap="square" lIns="457200" tIns="182875" rIns="274300" bIns="91425"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Data Exploration and Cleaning:</a:t>
            </a:r>
            <a:endParaRPr/>
          </a:p>
        </p:txBody>
      </p:sp>
      <p:sp>
        <p:nvSpPr>
          <p:cNvPr id="131" name="Google Shape;131;p14"/>
          <p:cNvSpPr txBox="1">
            <a:spLocks noGrp="1"/>
          </p:cNvSpPr>
          <p:nvPr>
            <p:ph type="body" idx="2"/>
          </p:nvPr>
        </p:nvSpPr>
        <p:spPr>
          <a:xfrm>
            <a:off x="171450" y="711600"/>
            <a:ext cx="11601450" cy="5510524"/>
          </a:xfrm>
          <a:prstGeom prst="rect">
            <a:avLst/>
          </a:prstGeom>
          <a:noFill/>
          <a:ln>
            <a:noFill/>
          </a:ln>
        </p:spPr>
        <p:txBody>
          <a:bodyPr spcFirstLastPara="1" wrap="square" lIns="457200" tIns="0" rIns="457200" bIns="914400" anchor="t" anchorCtr="0">
            <a:noAutofit/>
          </a:bodyPr>
          <a:lstStyle/>
          <a:p>
            <a:pPr marL="609584" lvl="0" indent="-423322" algn="l" rtl="0">
              <a:lnSpc>
                <a:spcPct val="85000"/>
              </a:lnSpc>
              <a:spcBef>
                <a:spcPts val="0"/>
              </a:spcBef>
              <a:spcAft>
                <a:spcPts val="0"/>
              </a:spcAft>
              <a:buClr>
                <a:srgbClr val="262626"/>
              </a:buClr>
              <a:buSzPts val="1400"/>
              <a:buFont typeface="Roboto"/>
              <a:buChar char="●"/>
            </a:pPr>
            <a:r>
              <a:rPr lang="en-US" sz="2000" b="1" dirty="0"/>
              <a:t>The data exploration and cleanup process</a:t>
            </a:r>
          </a:p>
          <a:p>
            <a:pPr marL="1219169" lvl="1" indent="-423322" algn="l" rtl="0">
              <a:lnSpc>
                <a:spcPct val="85000"/>
              </a:lnSpc>
              <a:spcBef>
                <a:spcPts val="1067"/>
              </a:spcBef>
              <a:spcAft>
                <a:spcPts val="0"/>
              </a:spcAft>
              <a:buClr>
                <a:srgbClr val="262626"/>
              </a:buClr>
              <a:buSzPts val="1400"/>
              <a:buFont typeface="Courier New"/>
              <a:buChar char="o"/>
            </a:pPr>
            <a:r>
              <a:rPr lang="en-US" sz="1800" dirty="0"/>
              <a:t>Fetched the data from CDC website</a:t>
            </a:r>
          </a:p>
          <a:p>
            <a:pPr marL="1219169" lvl="1" indent="-423322" algn="l" rtl="0">
              <a:lnSpc>
                <a:spcPct val="85000"/>
              </a:lnSpc>
              <a:spcBef>
                <a:spcPts val="1067"/>
              </a:spcBef>
              <a:spcAft>
                <a:spcPts val="0"/>
              </a:spcAft>
              <a:buClr>
                <a:srgbClr val="262626"/>
              </a:buClr>
              <a:buSzPts val="1400"/>
              <a:buChar char="○"/>
            </a:pPr>
            <a:r>
              <a:rPr lang="en-US" sz="1800" dirty="0"/>
              <a:t>Saved the CSV/Excel files to our local drive</a:t>
            </a:r>
          </a:p>
          <a:p>
            <a:pPr marL="795847" lvl="1" indent="0" algn="l" rtl="0">
              <a:lnSpc>
                <a:spcPct val="85000"/>
              </a:lnSpc>
              <a:spcBef>
                <a:spcPts val="1067"/>
              </a:spcBef>
              <a:spcAft>
                <a:spcPts val="0"/>
              </a:spcAft>
              <a:buClr>
                <a:srgbClr val="262626"/>
              </a:buClr>
              <a:buSzPts val="1400"/>
              <a:buNone/>
            </a:pPr>
            <a:endParaRPr sz="500" dirty="0"/>
          </a:p>
          <a:p>
            <a:pPr marL="609584" lvl="0" indent="-423322" algn="l" rtl="0">
              <a:lnSpc>
                <a:spcPct val="85000"/>
              </a:lnSpc>
              <a:spcBef>
                <a:spcPts val="0"/>
              </a:spcBef>
              <a:spcAft>
                <a:spcPts val="0"/>
              </a:spcAft>
              <a:buClr>
                <a:srgbClr val="262626"/>
              </a:buClr>
              <a:buSzPts val="1400"/>
              <a:buFont typeface="Roboto"/>
              <a:buChar char="●"/>
            </a:pPr>
            <a:r>
              <a:rPr lang="en-US" sz="1800" dirty="0"/>
              <a:t>Original raw data had the information from the newest to the oldest (top to bottom). Therefore, we sorted the columns from the oldest  data (e.g. 2020) at the top to the newest data at the bottom (descending order into ascending).</a:t>
            </a:r>
            <a:endParaRPr sz="1800" dirty="0"/>
          </a:p>
          <a:p>
            <a:pPr marL="1371554" lvl="1" indent="-423321" algn="l" rtl="0">
              <a:lnSpc>
                <a:spcPct val="85000"/>
              </a:lnSpc>
              <a:spcBef>
                <a:spcPts val="1067"/>
              </a:spcBef>
              <a:spcAft>
                <a:spcPts val="0"/>
              </a:spcAft>
              <a:buSzPts val="1400"/>
              <a:buFont typeface="Courier New"/>
              <a:buChar char="o"/>
            </a:pPr>
            <a:r>
              <a:rPr lang="en-US" sz="1800" dirty="0"/>
              <a:t>New column was also created to differentiate the sorting from the original data (Datetime)</a:t>
            </a:r>
            <a:endParaRPr sz="1800" dirty="0"/>
          </a:p>
          <a:p>
            <a:pPr marL="1371554" lvl="1" indent="-423321" algn="l" rtl="0">
              <a:lnSpc>
                <a:spcPct val="85000"/>
              </a:lnSpc>
              <a:spcBef>
                <a:spcPts val="1067"/>
              </a:spcBef>
              <a:spcAft>
                <a:spcPts val="0"/>
              </a:spcAft>
              <a:buSzPts val="1400"/>
              <a:buFont typeface="Courier New"/>
              <a:buChar char="o"/>
            </a:pPr>
            <a:r>
              <a:rPr lang="en-US" sz="1800" dirty="0"/>
              <a:t>Then deleted the old “date” column</a:t>
            </a:r>
            <a:endParaRPr sz="1800" dirty="0"/>
          </a:p>
          <a:p>
            <a:pPr marL="1371554" lvl="1" indent="-423321" algn="l" rtl="0">
              <a:lnSpc>
                <a:spcPct val="85000"/>
              </a:lnSpc>
              <a:spcBef>
                <a:spcPts val="1067"/>
              </a:spcBef>
              <a:spcAft>
                <a:spcPts val="0"/>
              </a:spcAft>
              <a:buSzPts val="1400"/>
              <a:buFont typeface="Courier New"/>
              <a:buChar char="o"/>
            </a:pPr>
            <a:r>
              <a:rPr lang="en-US" sz="1800" dirty="0"/>
              <a:t>Merged two csv files on “Geography” and “Date” which resulted in some Nan. As the result, we filled Nan with 0. At the end, we plotted the data.</a:t>
            </a:r>
          </a:p>
          <a:p>
            <a:pPr marL="948233" lvl="1" indent="0" algn="l" rtl="0">
              <a:lnSpc>
                <a:spcPct val="85000"/>
              </a:lnSpc>
              <a:spcBef>
                <a:spcPts val="1067"/>
              </a:spcBef>
              <a:spcAft>
                <a:spcPts val="0"/>
              </a:spcAft>
              <a:buSzPts val="1400"/>
              <a:buNone/>
            </a:pPr>
            <a:endParaRPr sz="500" dirty="0"/>
          </a:p>
          <a:p>
            <a:pPr marL="609584" lvl="0" indent="-423322" algn="l" rtl="0">
              <a:lnSpc>
                <a:spcPct val="85000"/>
              </a:lnSpc>
              <a:spcBef>
                <a:spcPts val="0"/>
              </a:spcBef>
              <a:spcAft>
                <a:spcPts val="0"/>
              </a:spcAft>
              <a:buClr>
                <a:srgbClr val="262626"/>
              </a:buClr>
              <a:buSzPts val="1400"/>
              <a:buFont typeface="Roboto"/>
              <a:buChar char="●"/>
            </a:pPr>
            <a:r>
              <a:rPr lang="en-US" sz="1800" dirty="0"/>
              <a:t>Ignore gender and add the total COVID-19 deaths for all three years, separating them by age group. Make a </a:t>
            </a:r>
            <a:r>
              <a:rPr lang="en-US" sz="1800" dirty="0" err="1"/>
              <a:t>DataFrame</a:t>
            </a:r>
            <a:r>
              <a:rPr lang="en-US" sz="1800" dirty="0"/>
              <a:t> showing age group and Covid-19 Deaths. Save the new </a:t>
            </a:r>
            <a:r>
              <a:rPr lang="en-US" sz="1800" dirty="0" err="1"/>
              <a:t>DataFrame</a:t>
            </a:r>
            <a:r>
              <a:rPr lang="en-US" sz="1800" dirty="0"/>
              <a:t> into a .csv.</a:t>
            </a:r>
            <a:endParaRPr sz="1800" dirty="0"/>
          </a:p>
          <a:p>
            <a:pPr marL="1219169" lvl="1" indent="-423322" algn="l" rtl="0">
              <a:lnSpc>
                <a:spcPct val="85000"/>
              </a:lnSpc>
              <a:spcBef>
                <a:spcPts val="1067"/>
              </a:spcBef>
              <a:spcAft>
                <a:spcPts val="0"/>
              </a:spcAft>
              <a:buClr>
                <a:srgbClr val="262626"/>
              </a:buClr>
              <a:buSzPts val="1400"/>
              <a:buChar char="○"/>
            </a:pPr>
            <a:r>
              <a:rPr lang="en-US" sz="1800" dirty="0"/>
              <a:t>Sum, </a:t>
            </a:r>
            <a:r>
              <a:rPr lang="en-US" sz="1800" dirty="0" err="1"/>
              <a:t>groupby</a:t>
            </a:r>
            <a:r>
              <a:rPr lang="en-US" sz="1800" dirty="0"/>
              <a:t>, saved figs, and Chi Square test</a:t>
            </a:r>
            <a:endParaRPr sz="1800" dirty="0"/>
          </a:p>
          <a:p>
            <a:pPr marL="1219169" lvl="1" indent="-334422" algn="l" rtl="0">
              <a:lnSpc>
                <a:spcPct val="85000"/>
              </a:lnSpc>
              <a:spcBef>
                <a:spcPts val="1067"/>
              </a:spcBef>
              <a:spcAft>
                <a:spcPts val="0"/>
              </a:spcAft>
              <a:buClr>
                <a:srgbClr val="262626"/>
              </a:buClr>
              <a:buSzPts val="1400"/>
              <a:buNone/>
            </a:pPr>
            <a:endParaRPr dirty="0"/>
          </a:p>
          <a:p>
            <a:pPr marL="1219169" lvl="1" indent="-334422" algn="l" rtl="0">
              <a:lnSpc>
                <a:spcPct val="85000"/>
              </a:lnSpc>
              <a:spcBef>
                <a:spcPts val="1067"/>
              </a:spcBef>
              <a:spcAft>
                <a:spcPts val="0"/>
              </a:spcAft>
              <a:buClr>
                <a:srgbClr val="262626"/>
              </a:buClr>
              <a:buSzPts val="1400"/>
              <a:buNone/>
            </a:pPr>
            <a:endParaRPr dirty="0"/>
          </a:p>
          <a:p>
            <a:pPr marL="1219169" lvl="1" indent="-334422" algn="l" rtl="0">
              <a:lnSpc>
                <a:spcPct val="85000"/>
              </a:lnSpc>
              <a:spcBef>
                <a:spcPts val="1067"/>
              </a:spcBef>
              <a:spcAft>
                <a:spcPts val="0"/>
              </a:spcAft>
              <a:buClr>
                <a:srgbClr val="262626"/>
              </a:buClr>
              <a:buSzPts val="1400"/>
              <a:buNone/>
            </a:pPr>
            <a:endParaRPr dirty="0"/>
          </a:p>
          <a:p>
            <a:pPr marL="1219169" lvl="1" indent="-334422" algn="l" rtl="0">
              <a:lnSpc>
                <a:spcPct val="85000"/>
              </a:lnSpc>
              <a:spcBef>
                <a:spcPts val="1067"/>
              </a:spcBef>
              <a:spcAft>
                <a:spcPts val="0"/>
              </a:spcAft>
              <a:buClr>
                <a:srgbClr val="262626"/>
              </a:buClr>
              <a:buSzPts val="1400"/>
              <a:buNone/>
            </a:pPr>
            <a:endParaRPr dirty="0"/>
          </a:p>
        </p:txBody>
      </p:sp>
      <p:pic>
        <p:nvPicPr>
          <p:cNvPr id="132" name="Google Shape;132;p14"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6" name="Google Shape;124;p13">
            <a:extLst>
              <a:ext uri="{FF2B5EF4-FFF2-40B4-BE49-F238E27FC236}">
                <a16:creationId xmlns:a16="http://schemas.microsoft.com/office/drawing/2014/main" id="{CAB69522-34FD-4155-B196-87B90A622F32}"/>
              </a:ext>
            </a:extLst>
          </p:cNvPr>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2</a:t>
            </a:r>
            <a:endParaRPr sz="14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A8657F58-4299-4475-B7AF-292BBDB8CA28}"/>
              </a:ext>
            </a:extLst>
          </p:cNvPr>
          <p:cNvPicPr>
            <a:picLocks noChangeAspect="1"/>
          </p:cNvPicPr>
          <p:nvPr/>
        </p:nvPicPr>
        <p:blipFill>
          <a:blip r:embed="rId4"/>
          <a:stretch>
            <a:fillRect/>
          </a:stretch>
        </p:blipFill>
        <p:spPr>
          <a:xfrm>
            <a:off x="7020909" y="4616004"/>
            <a:ext cx="3242167" cy="21180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title"/>
          </p:nvPr>
        </p:nvSpPr>
        <p:spPr>
          <a:xfrm>
            <a:off x="-16400" y="0"/>
            <a:ext cx="12224800" cy="711600"/>
          </a:xfrm>
          <a:prstGeom prst="rect">
            <a:avLst/>
          </a:prstGeom>
          <a:noFill/>
          <a:ln>
            <a:noFill/>
          </a:ln>
        </p:spPr>
        <p:txBody>
          <a:bodyPr spcFirstLastPara="1" wrap="square" lIns="457200" tIns="182875" rIns="274300" bIns="91425"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Data Exploration and Cleaning, continued </a:t>
            </a:r>
            <a:endParaRPr/>
          </a:p>
        </p:txBody>
      </p:sp>
      <p:sp>
        <p:nvSpPr>
          <p:cNvPr id="139" name="Google Shape;139;p15"/>
          <p:cNvSpPr txBox="1">
            <a:spLocks noGrp="1"/>
          </p:cNvSpPr>
          <p:nvPr>
            <p:ph type="body" idx="2"/>
          </p:nvPr>
        </p:nvSpPr>
        <p:spPr>
          <a:xfrm>
            <a:off x="288918" y="924910"/>
            <a:ext cx="11614164" cy="5194681"/>
          </a:xfrm>
          <a:prstGeom prst="rect">
            <a:avLst/>
          </a:prstGeom>
          <a:noFill/>
          <a:ln>
            <a:noFill/>
          </a:ln>
        </p:spPr>
        <p:txBody>
          <a:bodyPr spcFirstLastPara="1" wrap="square" lIns="457200" tIns="0" rIns="457200" bIns="914400" anchor="t" anchorCtr="0">
            <a:noAutofit/>
          </a:bodyPr>
          <a:lstStyle/>
          <a:p>
            <a:pPr marL="609585" lvl="0" indent="-423323" algn="l" rtl="0">
              <a:lnSpc>
                <a:spcPct val="85000"/>
              </a:lnSpc>
              <a:spcBef>
                <a:spcPts val="0"/>
              </a:spcBef>
              <a:spcAft>
                <a:spcPts val="0"/>
              </a:spcAft>
              <a:buClr>
                <a:srgbClr val="262626"/>
              </a:buClr>
              <a:buSzPts val="1400"/>
              <a:buFont typeface="Roboto"/>
              <a:buChar char="●"/>
            </a:pPr>
            <a:r>
              <a:rPr lang="en-US" sz="2200" b="1" dirty="0"/>
              <a:t>The analysis process:</a:t>
            </a:r>
            <a:endParaRPr sz="2200" b="1" dirty="0"/>
          </a:p>
          <a:p>
            <a:pPr marL="186262" lvl="0" indent="0" algn="l" rtl="0">
              <a:lnSpc>
                <a:spcPct val="85000"/>
              </a:lnSpc>
              <a:spcBef>
                <a:spcPts val="0"/>
              </a:spcBef>
              <a:spcAft>
                <a:spcPts val="0"/>
              </a:spcAft>
              <a:buClr>
                <a:srgbClr val="262626"/>
              </a:buClr>
              <a:buSzPts val="1400"/>
              <a:buNone/>
            </a:pPr>
            <a:endParaRPr sz="1800" dirty="0"/>
          </a:p>
          <a:p>
            <a:pPr marL="929212" lvl="1" indent="-285750" algn="l" rtl="0">
              <a:lnSpc>
                <a:spcPct val="85000"/>
              </a:lnSpc>
              <a:spcBef>
                <a:spcPts val="0"/>
              </a:spcBef>
              <a:spcAft>
                <a:spcPts val="0"/>
              </a:spcAft>
              <a:buSzPts val="1400"/>
              <a:buFont typeface="Courier New" panose="02070309020205020404" pitchFamily="49" charset="0"/>
              <a:buChar char="o"/>
            </a:pPr>
            <a:r>
              <a:rPr lang="en-US" sz="1800" dirty="0"/>
              <a:t>After plotting using our clean data, we analyzed the following for 2020-2023:</a:t>
            </a:r>
            <a:endParaRPr sz="1800" dirty="0"/>
          </a:p>
          <a:p>
            <a:pPr marL="1828754" lvl="2" indent="-423323" algn="l" rtl="0">
              <a:lnSpc>
                <a:spcPct val="85000"/>
              </a:lnSpc>
              <a:spcBef>
                <a:spcPts val="1067"/>
              </a:spcBef>
              <a:spcAft>
                <a:spcPts val="0"/>
              </a:spcAft>
              <a:buClr>
                <a:srgbClr val="262626"/>
              </a:buClr>
              <a:buSzPts val="1400"/>
              <a:buFont typeface="Arial" panose="020B0604020202020204" pitchFamily="34" charset="0"/>
              <a:buChar char="•"/>
            </a:pPr>
            <a:r>
              <a:rPr lang="en-US" sz="1800" i="0" dirty="0"/>
              <a:t>Weekly overview of COVID Hospitalization </a:t>
            </a:r>
            <a:endParaRPr sz="1800" dirty="0"/>
          </a:p>
          <a:p>
            <a:pPr marL="1828754" lvl="2" indent="-423323" algn="l" rtl="0">
              <a:lnSpc>
                <a:spcPct val="85000"/>
              </a:lnSpc>
              <a:spcBef>
                <a:spcPts val="1067"/>
              </a:spcBef>
              <a:spcAft>
                <a:spcPts val="0"/>
              </a:spcAft>
              <a:buClr>
                <a:srgbClr val="262626"/>
              </a:buClr>
              <a:buSzPts val="1400"/>
              <a:buFont typeface="Arial" panose="020B0604020202020204" pitchFamily="34" charset="0"/>
              <a:buChar char="•"/>
            </a:pPr>
            <a:r>
              <a:rPr lang="en-US" sz="1800" i="0" dirty="0"/>
              <a:t>Weekly COVID deaths</a:t>
            </a:r>
            <a:endParaRPr sz="1800" dirty="0"/>
          </a:p>
          <a:p>
            <a:pPr marL="1828754" lvl="2" indent="-423323" algn="l" rtl="0">
              <a:lnSpc>
                <a:spcPct val="85000"/>
              </a:lnSpc>
              <a:spcBef>
                <a:spcPts val="1067"/>
              </a:spcBef>
              <a:spcAft>
                <a:spcPts val="0"/>
              </a:spcAft>
              <a:buClr>
                <a:srgbClr val="262626"/>
              </a:buClr>
              <a:buSzPts val="1400"/>
              <a:buFont typeface="Arial" panose="020B0604020202020204" pitchFamily="34" charset="0"/>
              <a:buChar char="•"/>
            </a:pPr>
            <a:r>
              <a:rPr lang="en-US" sz="1800" i="0" dirty="0"/>
              <a:t>Weekly Administered Vaccine Doses</a:t>
            </a:r>
            <a:endParaRPr sz="1800" dirty="0"/>
          </a:p>
          <a:p>
            <a:pPr marL="1219170" lvl="1" indent="-334423" algn="l" rtl="0">
              <a:lnSpc>
                <a:spcPct val="85000"/>
              </a:lnSpc>
              <a:spcBef>
                <a:spcPts val="1067"/>
              </a:spcBef>
              <a:spcAft>
                <a:spcPts val="0"/>
              </a:spcAft>
              <a:buClr>
                <a:srgbClr val="262626"/>
              </a:buClr>
              <a:buSzPts val="1400"/>
              <a:buNone/>
            </a:pPr>
            <a:endParaRPr sz="1400" dirty="0"/>
          </a:p>
          <a:p>
            <a:pPr marL="1219170" lvl="1" indent="-334423" algn="l" rtl="0">
              <a:lnSpc>
                <a:spcPct val="85000"/>
              </a:lnSpc>
              <a:spcBef>
                <a:spcPts val="1067"/>
              </a:spcBef>
              <a:spcAft>
                <a:spcPts val="0"/>
              </a:spcAft>
              <a:buClr>
                <a:srgbClr val="262626"/>
              </a:buClr>
              <a:buSzPts val="1400"/>
              <a:buNone/>
            </a:pPr>
            <a:endParaRPr dirty="0"/>
          </a:p>
        </p:txBody>
      </p:sp>
      <p:pic>
        <p:nvPicPr>
          <p:cNvPr id="140" name="Google Shape;140;p15" descr="A picture containing table, cake, food&#10;&#10;Description automatically generated"/>
          <p:cNvPicPr preferRelativeResize="0"/>
          <p:nvPr/>
        </p:nvPicPr>
        <p:blipFill rotWithShape="1">
          <a:blip r:embed="rId3">
            <a:alphaModFix/>
          </a:blip>
          <a:srcRect/>
          <a:stretch/>
        </p:blipFill>
        <p:spPr>
          <a:xfrm>
            <a:off x="10972799" y="0"/>
            <a:ext cx="1081856" cy="1156784"/>
          </a:xfrm>
          <a:prstGeom prst="rect">
            <a:avLst/>
          </a:prstGeom>
          <a:noFill/>
          <a:ln>
            <a:noFill/>
          </a:ln>
        </p:spPr>
      </p:pic>
      <p:sp>
        <p:nvSpPr>
          <p:cNvPr id="141" name="Google Shape;141;p15"/>
          <p:cNvSpPr txBox="1"/>
          <p:nvPr/>
        </p:nvSpPr>
        <p:spPr>
          <a:xfrm>
            <a:off x="10544832" y="6368902"/>
            <a:ext cx="15099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3</a:t>
            </a:r>
            <a:endParaRPr sz="1400" b="0" i="0" u="none" strike="noStrike" cap="none" dirty="0">
              <a:solidFill>
                <a:srgbClr val="000000"/>
              </a:solidFill>
              <a:latin typeface="Arial"/>
              <a:ea typeface="Arial"/>
              <a:cs typeface="Arial"/>
              <a:sym typeface="Arial"/>
            </a:endParaRPr>
          </a:p>
        </p:txBody>
      </p:sp>
      <p:pic>
        <p:nvPicPr>
          <p:cNvPr id="142" name="Google Shape;142;p15"/>
          <p:cNvPicPr preferRelativeResize="0"/>
          <p:nvPr/>
        </p:nvPicPr>
        <p:blipFill rotWithShape="1">
          <a:blip r:embed="rId4">
            <a:alphaModFix/>
          </a:blip>
          <a:srcRect/>
          <a:stretch/>
        </p:blipFill>
        <p:spPr>
          <a:xfrm>
            <a:off x="2461753" y="3011099"/>
            <a:ext cx="6295696" cy="30900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Weekly Hospitalization Cases: </a:t>
            </a:r>
            <a:endParaRPr/>
          </a:p>
        </p:txBody>
      </p:sp>
      <p:sp>
        <p:nvSpPr>
          <p:cNvPr id="150" name="Google Shape;150;p2"/>
          <p:cNvSpPr txBox="1">
            <a:spLocks noGrp="1"/>
          </p:cNvSpPr>
          <p:nvPr>
            <p:ph type="subTitle" idx="1"/>
          </p:nvPr>
        </p:nvSpPr>
        <p:spPr>
          <a:xfrm>
            <a:off x="137344" y="693683"/>
            <a:ext cx="11571180" cy="463102"/>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400"/>
              <a:buNone/>
            </a:pPr>
            <a:r>
              <a:rPr lang="en-US" dirty="0"/>
              <a:t>1- What has been the weekly COVID-19 hospitalization? </a:t>
            </a:r>
            <a:endParaRPr dirty="0"/>
          </a:p>
        </p:txBody>
      </p:sp>
      <p:pic>
        <p:nvPicPr>
          <p:cNvPr id="151" name="Google Shape;151;p2" descr="A picture containing table, cake, food&#10;&#10;Description automatically generated"/>
          <p:cNvPicPr preferRelativeResize="0"/>
          <p:nvPr/>
        </p:nvPicPr>
        <p:blipFill rotWithShape="1">
          <a:blip r:embed="rId3">
            <a:alphaModFix/>
          </a:blip>
          <a:srcRect/>
          <a:stretch/>
        </p:blipFill>
        <p:spPr>
          <a:xfrm>
            <a:off x="10972799" y="0"/>
            <a:ext cx="1081857" cy="1156785"/>
          </a:xfrm>
          <a:prstGeom prst="rect">
            <a:avLst/>
          </a:prstGeom>
          <a:noFill/>
          <a:ln>
            <a:noFill/>
          </a:ln>
        </p:spPr>
      </p:pic>
      <p:pic>
        <p:nvPicPr>
          <p:cNvPr id="152" name="Google Shape;152;p2"/>
          <p:cNvPicPr preferRelativeResize="0"/>
          <p:nvPr/>
        </p:nvPicPr>
        <p:blipFill rotWithShape="1">
          <a:blip r:embed="rId4">
            <a:alphaModFix/>
          </a:blip>
          <a:srcRect/>
          <a:stretch/>
        </p:blipFill>
        <p:spPr>
          <a:xfrm>
            <a:off x="586379" y="1290893"/>
            <a:ext cx="10600660" cy="5567107"/>
          </a:xfrm>
          <a:prstGeom prst="rect">
            <a:avLst/>
          </a:prstGeom>
          <a:noFill/>
          <a:ln>
            <a:noFill/>
          </a:ln>
        </p:spPr>
      </p:pic>
      <p:sp>
        <p:nvSpPr>
          <p:cNvPr id="153" name="Google Shape;153;p2"/>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Weekly Deaths</a:t>
            </a:r>
            <a:endParaRPr/>
          </a:p>
        </p:txBody>
      </p:sp>
      <p:sp>
        <p:nvSpPr>
          <p:cNvPr id="161" name="Google Shape;161;p3"/>
          <p:cNvSpPr txBox="1">
            <a:spLocks noGrp="1"/>
          </p:cNvSpPr>
          <p:nvPr>
            <p:ph type="subTitle" idx="1"/>
          </p:nvPr>
        </p:nvSpPr>
        <p:spPr>
          <a:xfrm>
            <a:off x="-16400" y="740087"/>
            <a:ext cx="12192000"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400"/>
              <a:buNone/>
            </a:pPr>
            <a:r>
              <a:rPr lang="en-US" dirty="0"/>
              <a:t>2- What has been the COVID weekly deaths? </a:t>
            </a:r>
            <a:endParaRPr dirty="0"/>
          </a:p>
        </p:txBody>
      </p:sp>
      <p:pic>
        <p:nvPicPr>
          <p:cNvPr id="162" name="Google Shape;162;p3"/>
          <p:cNvPicPr preferRelativeResize="0"/>
          <p:nvPr/>
        </p:nvPicPr>
        <p:blipFill rotWithShape="1">
          <a:blip r:embed="rId3">
            <a:alphaModFix/>
          </a:blip>
          <a:srcRect/>
          <a:stretch/>
        </p:blipFill>
        <p:spPr>
          <a:xfrm>
            <a:off x="588580" y="1234021"/>
            <a:ext cx="10501178" cy="5145757"/>
          </a:xfrm>
          <a:prstGeom prst="rect">
            <a:avLst/>
          </a:prstGeom>
          <a:noFill/>
          <a:ln>
            <a:noFill/>
          </a:ln>
        </p:spPr>
      </p:pic>
      <p:pic>
        <p:nvPicPr>
          <p:cNvPr id="163" name="Google Shape;163;p3" descr="A picture containing table, cake, food&#10;&#10;Description automatically generated"/>
          <p:cNvPicPr preferRelativeResize="0"/>
          <p:nvPr/>
        </p:nvPicPr>
        <p:blipFill rotWithShape="1">
          <a:blip r:embed="rId4">
            <a:alphaModFix/>
          </a:blip>
          <a:srcRect/>
          <a:stretch/>
        </p:blipFill>
        <p:spPr>
          <a:xfrm>
            <a:off x="10972799" y="0"/>
            <a:ext cx="1081857" cy="1156785"/>
          </a:xfrm>
          <a:prstGeom prst="rect">
            <a:avLst/>
          </a:prstGeom>
          <a:noFill/>
          <a:ln>
            <a:noFill/>
          </a:ln>
        </p:spPr>
      </p:pic>
      <p:sp>
        <p:nvSpPr>
          <p:cNvPr id="164" name="Google Shape;164;p3"/>
          <p:cNvSpPr txBox="1"/>
          <p:nvPr/>
        </p:nvSpPr>
        <p:spPr>
          <a:xfrm>
            <a:off x="10544832" y="6261473"/>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Weekly Vaccination Administered:</a:t>
            </a:r>
            <a:endParaRPr/>
          </a:p>
        </p:txBody>
      </p:sp>
      <p:sp>
        <p:nvSpPr>
          <p:cNvPr id="172" name="Google Shape;172;p4"/>
          <p:cNvSpPr txBox="1">
            <a:spLocks noGrp="1"/>
          </p:cNvSpPr>
          <p:nvPr>
            <p:ph type="subTitle" idx="1"/>
          </p:nvPr>
        </p:nvSpPr>
        <p:spPr>
          <a:xfrm>
            <a:off x="0" y="806450"/>
            <a:ext cx="12192000"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400"/>
              <a:buNone/>
            </a:pPr>
            <a:r>
              <a:rPr lang="en-US" dirty="0"/>
              <a:t>3- What has been the weekly COVID-19 vaccination administered? </a:t>
            </a:r>
            <a:endParaRPr dirty="0"/>
          </a:p>
        </p:txBody>
      </p:sp>
      <p:pic>
        <p:nvPicPr>
          <p:cNvPr id="173" name="Google Shape;173;p4"/>
          <p:cNvPicPr preferRelativeResize="0"/>
          <p:nvPr/>
        </p:nvPicPr>
        <p:blipFill rotWithShape="1">
          <a:blip r:embed="rId3">
            <a:alphaModFix/>
          </a:blip>
          <a:srcRect/>
          <a:stretch/>
        </p:blipFill>
        <p:spPr>
          <a:xfrm>
            <a:off x="499730" y="1387700"/>
            <a:ext cx="10473069" cy="5260583"/>
          </a:xfrm>
          <a:prstGeom prst="rect">
            <a:avLst/>
          </a:prstGeom>
          <a:noFill/>
          <a:ln>
            <a:noFill/>
          </a:ln>
        </p:spPr>
      </p:pic>
      <p:pic>
        <p:nvPicPr>
          <p:cNvPr id="174" name="Google Shape;174;p4" descr="A picture containing table, cake, food&#10;&#10;Description automatically generated"/>
          <p:cNvPicPr preferRelativeResize="0"/>
          <p:nvPr/>
        </p:nvPicPr>
        <p:blipFill rotWithShape="1">
          <a:blip r:embed="rId4">
            <a:alphaModFix/>
          </a:blip>
          <a:srcRect/>
          <a:stretch/>
        </p:blipFill>
        <p:spPr>
          <a:xfrm>
            <a:off x="10972799" y="0"/>
            <a:ext cx="1081857" cy="1156785"/>
          </a:xfrm>
          <a:prstGeom prst="rect">
            <a:avLst/>
          </a:prstGeom>
          <a:noFill/>
          <a:ln>
            <a:noFill/>
          </a:ln>
        </p:spPr>
      </p:pic>
      <p:sp>
        <p:nvSpPr>
          <p:cNvPr id="175" name="Google Shape;175;p4"/>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6</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a:spLocks noGrp="1"/>
          </p:cNvSpPr>
          <p:nvPr>
            <p:ph type="title"/>
          </p:nvPr>
        </p:nvSpPr>
        <p:spPr>
          <a:xfrm>
            <a:off x="-16400" y="0"/>
            <a:ext cx="12224800" cy="711600"/>
          </a:xfrm>
          <a:prstGeom prst="rect">
            <a:avLst/>
          </a:prstGeom>
          <a:noFill/>
          <a:ln>
            <a:noFill/>
          </a:ln>
        </p:spPr>
        <p:txBody>
          <a:bodyPr spcFirstLastPara="1" wrap="square" lIns="609600" tIns="243825" rIns="365725" bIns="121900" anchor="t" anchorCtr="0">
            <a:noAutofit/>
          </a:bodyPr>
          <a:lstStyle/>
          <a:p>
            <a:pPr marL="0" lvl="0" indent="0" algn="l" rtl="0">
              <a:lnSpc>
                <a:spcPct val="85000"/>
              </a:lnSpc>
              <a:spcBef>
                <a:spcPts val="0"/>
              </a:spcBef>
              <a:spcAft>
                <a:spcPts val="0"/>
              </a:spcAft>
              <a:buClr>
                <a:schemeClr val="accent1"/>
              </a:buClr>
              <a:buSzPts val="3200"/>
              <a:buFont typeface="Roboto Medium"/>
              <a:buNone/>
            </a:pPr>
            <a:r>
              <a:rPr lang="en-US"/>
              <a:t>COVID Weekly Vaccination Administered:</a:t>
            </a:r>
            <a:endParaRPr/>
          </a:p>
        </p:txBody>
      </p:sp>
      <p:sp>
        <p:nvSpPr>
          <p:cNvPr id="183" name="Google Shape;183;p5"/>
          <p:cNvSpPr txBox="1">
            <a:spLocks noGrp="1"/>
          </p:cNvSpPr>
          <p:nvPr>
            <p:ph type="subTitle" idx="1"/>
          </p:nvPr>
        </p:nvSpPr>
        <p:spPr>
          <a:xfrm>
            <a:off x="0" y="806450"/>
            <a:ext cx="12192000" cy="486400"/>
          </a:xfrm>
          <a:prstGeom prst="rect">
            <a:avLst/>
          </a:prstGeom>
          <a:noFill/>
          <a:ln>
            <a:noFill/>
          </a:ln>
        </p:spPr>
        <p:txBody>
          <a:bodyPr spcFirstLastPara="1" wrap="square" lIns="609600" tIns="121900" rIns="609600" bIns="0" anchor="t" anchorCtr="0">
            <a:noAutofit/>
          </a:bodyPr>
          <a:lstStyle/>
          <a:p>
            <a:pPr marL="0" lvl="0" indent="0" algn="l" rtl="0">
              <a:lnSpc>
                <a:spcPct val="85000"/>
              </a:lnSpc>
              <a:spcBef>
                <a:spcPts val="0"/>
              </a:spcBef>
              <a:spcAft>
                <a:spcPts val="0"/>
              </a:spcAft>
              <a:buClr>
                <a:srgbClr val="262626"/>
              </a:buClr>
              <a:buSzPts val="2400"/>
              <a:buNone/>
            </a:pPr>
            <a:r>
              <a:rPr lang="en-US" dirty="0"/>
              <a:t>4- What has been the weekly COVID-19 vaccination administered? Continued </a:t>
            </a:r>
            <a:endParaRPr dirty="0"/>
          </a:p>
        </p:txBody>
      </p:sp>
      <p:pic>
        <p:nvPicPr>
          <p:cNvPr id="184" name="Google Shape;184;p5" descr="A picture containing table, cake, food&#10;&#10;Description automatically generated"/>
          <p:cNvPicPr preferRelativeResize="0"/>
          <p:nvPr/>
        </p:nvPicPr>
        <p:blipFill rotWithShape="1">
          <a:blip r:embed="rId3">
            <a:alphaModFix/>
          </a:blip>
          <a:srcRect/>
          <a:stretch/>
        </p:blipFill>
        <p:spPr>
          <a:xfrm>
            <a:off x="10972799" y="0"/>
            <a:ext cx="1081857" cy="1156785"/>
          </a:xfrm>
          <a:prstGeom prst="rect">
            <a:avLst/>
          </a:prstGeom>
          <a:noFill/>
          <a:ln>
            <a:noFill/>
          </a:ln>
        </p:spPr>
      </p:pic>
      <p:sp>
        <p:nvSpPr>
          <p:cNvPr id="185" name="Google Shape;185;p5"/>
          <p:cNvSpPr txBox="1"/>
          <p:nvPr/>
        </p:nvSpPr>
        <p:spPr>
          <a:xfrm>
            <a:off x="10544832" y="6368902"/>
            <a:ext cx="1509824"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7</a:t>
            </a:r>
            <a:endParaRPr sz="1400" b="0" i="0" u="none" strike="noStrike" cap="none" dirty="0">
              <a:solidFill>
                <a:srgbClr val="000000"/>
              </a:solidFill>
              <a:latin typeface="Arial"/>
              <a:ea typeface="Arial"/>
              <a:cs typeface="Arial"/>
              <a:sym typeface="Arial"/>
            </a:endParaRPr>
          </a:p>
        </p:txBody>
      </p:sp>
      <p:pic>
        <p:nvPicPr>
          <p:cNvPr id="186" name="Google Shape;186;p5"/>
          <p:cNvPicPr preferRelativeResize="0"/>
          <p:nvPr/>
        </p:nvPicPr>
        <p:blipFill rotWithShape="1">
          <a:blip r:embed="rId4">
            <a:alphaModFix/>
          </a:blip>
          <a:srcRect/>
          <a:stretch/>
        </p:blipFill>
        <p:spPr>
          <a:xfrm>
            <a:off x="2396358" y="1361969"/>
            <a:ext cx="6416171" cy="5112403"/>
          </a:xfrm>
          <a:prstGeom prst="rect">
            <a:avLst/>
          </a:prstGeom>
          <a:noFill/>
          <a:ln>
            <a:noFill/>
          </a:ln>
        </p:spPr>
      </p:pic>
    </p:spTree>
  </p:cSld>
  <p:clrMapOvr>
    <a:masterClrMapping/>
  </p:clrMapOvr>
</p:sld>
</file>

<file path=ppt/theme/theme1.xml><?xml version="1.0" encoding="utf-8"?>
<a:theme xmlns:a="http://schemas.openxmlformats.org/drawingml/2006/main"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2130</Words>
  <Application>Microsoft Office PowerPoint</Application>
  <PresentationFormat>Widescreen</PresentationFormat>
  <Paragraphs>200</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Courier New</vt:lpstr>
      <vt:lpstr>Roboto</vt:lpstr>
      <vt:lpstr>Calibri</vt:lpstr>
      <vt:lpstr>Arial</vt:lpstr>
      <vt:lpstr>Roboto Medium</vt:lpstr>
      <vt:lpstr>Metropolitan</vt:lpstr>
      <vt:lpstr>Metropolitan</vt:lpstr>
      <vt:lpstr>PowerPoint Presentation</vt:lpstr>
      <vt:lpstr>COVID-19 Project 1, Group 1 GWU Bootcamp</vt:lpstr>
      <vt:lpstr>COVID-19 Project Questions and Findings: </vt:lpstr>
      <vt:lpstr>Data Exploration and Cleaning:</vt:lpstr>
      <vt:lpstr>Data Exploration and Cleaning, continued </vt:lpstr>
      <vt:lpstr>COVID Weekly Hospitalization Cases: </vt:lpstr>
      <vt:lpstr>COVID Weekly Deaths</vt:lpstr>
      <vt:lpstr>COVID Weekly Vaccination Administered:</vt:lpstr>
      <vt:lpstr>COVID Weekly Vaccination Administered:</vt:lpstr>
      <vt:lpstr>COVID Total Deaths per Age Group:</vt:lpstr>
      <vt:lpstr>COVID Total Deaths per Age Group (Chi Square Test)</vt:lpstr>
      <vt:lpstr>COVID Underlying Disease and Deaths</vt:lpstr>
      <vt:lpstr>Conclusions: Including Visualization   </vt:lpstr>
      <vt:lpstr>Conclusions: Including Visualization   </vt:lpstr>
      <vt:lpstr>The Implications of Our Findings: Our Findings Mean</vt:lpstr>
      <vt:lpstr>Summary Write-up of Findings:</vt:lpstr>
      <vt:lpstr>Questions</vt:lpstr>
      <vt:lpstr>Project and Data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Raheleh Vafaei Saadi</dc:creator>
  <cp:lastModifiedBy>Raheleh Vafaei Saadi</cp:lastModifiedBy>
  <cp:revision>22</cp:revision>
  <dcterms:created xsi:type="dcterms:W3CDTF">2023-02-12T19:07:20Z</dcterms:created>
  <dcterms:modified xsi:type="dcterms:W3CDTF">2023-02-16T01:29:19Z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