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0" r:id="rId1"/>
  </p:sldMasterIdLst>
  <p:notesMasterIdLst>
    <p:notesMasterId r:id="rId18"/>
  </p:notesMasterIdLst>
  <p:sldIdLst>
    <p:sldId id="256" r:id="rId2"/>
    <p:sldId id="257" r:id="rId3"/>
    <p:sldId id="277" r:id="rId4"/>
    <p:sldId id="282" r:id="rId5"/>
    <p:sldId id="280" r:id="rId6"/>
    <p:sldId id="261" r:id="rId7"/>
    <p:sldId id="286" r:id="rId8"/>
    <p:sldId id="285" r:id="rId9"/>
    <p:sldId id="281" r:id="rId10"/>
    <p:sldId id="284" r:id="rId11"/>
    <p:sldId id="262" r:id="rId12"/>
    <p:sldId id="263" r:id="rId13"/>
    <p:sldId id="283" r:id="rId14"/>
    <p:sldId id="271" r:id="rId15"/>
    <p:sldId id="275" r:id="rId16"/>
    <p:sldId id="276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Medium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gQ8Q3BQIyr+LcWeMKoH1yb8oix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23" autoAdjust="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coronavirus/2019-ncov/science/data-review/index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Adal</a:t>
            </a:r>
            <a:endParaRPr dirty="0"/>
          </a:p>
        </p:txBody>
      </p:sp>
      <p:sp>
        <p:nvSpPr>
          <p:cNvPr id="146" name="Google Shape;146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147" name="Google Shape;147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8095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Adal</a:t>
            </a:r>
            <a:endParaRPr dirty="0"/>
          </a:p>
        </p:txBody>
      </p:sp>
      <p:sp>
        <p:nvSpPr>
          <p:cNvPr id="157" name="Google Shape;157;p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158" name="Google Shape;158;p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Adal</a:t>
            </a:r>
            <a:endParaRPr dirty="0"/>
          </a:p>
        </p:txBody>
      </p:sp>
      <p:sp>
        <p:nvSpPr>
          <p:cNvPr id="168" name="Google Shape;168;p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169" name="Google Shape;169;p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Adal</a:t>
            </a:r>
            <a:endParaRPr dirty="0"/>
          </a:p>
        </p:txBody>
      </p:sp>
      <p:sp>
        <p:nvSpPr>
          <p:cNvPr id="168" name="Google Shape;168;p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169" name="Google Shape;169;p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4965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Raheleh</a:t>
            </a:r>
            <a:endParaRPr dirty="0"/>
          </a:p>
        </p:txBody>
      </p:sp>
      <p:sp>
        <p:nvSpPr>
          <p:cNvPr id="255" name="Google Shape;2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Raheleh</a:t>
            </a: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u="sng" dirty="0">
              <a:solidFill>
                <a:schemeClr val="hlink"/>
              </a:solidFill>
              <a:hlinkClick r:id="rId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45" name="Google Shape;24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2893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5" name="Google Shape;2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848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4ea414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f24ea4140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1" name="Google Shape;111;g1f24ea4140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Raheleh </a:t>
            </a:r>
            <a:endParaRPr dirty="0"/>
          </a:p>
        </p:txBody>
      </p:sp>
      <p:sp>
        <p:nvSpPr>
          <p:cNvPr id="118" name="Google Shape;1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8446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Louie</a:t>
            </a:r>
            <a:endParaRPr dirty="0"/>
          </a:p>
        </p:txBody>
      </p:sp>
      <p:sp>
        <p:nvSpPr>
          <p:cNvPr id="128" name="Google Shape;1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2655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Louie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357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Rasha</a:t>
            </a:r>
            <a:endParaRPr dirty="0"/>
          </a:p>
        </p:txBody>
      </p:sp>
      <p:sp>
        <p:nvSpPr>
          <p:cNvPr id="146" name="Google Shape;146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147" name="Google Shape;147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Rasha</a:t>
            </a:r>
            <a:endParaRPr dirty="0"/>
          </a:p>
        </p:txBody>
      </p:sp>
      <p:sp>
        <p:nvSpPr>
          <p:cNvPr id="146" name="Google Shape;146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147" name="Google Shape;147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5337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Patricia</a:t>
            </a:r>
            <a:endParaRPr dirty="0"/>
          </a:p>
        </p:txBody>
      </p:sp>
      <p:sp>
        <p:nvSpPr>
          <p:cNvPr id="146" name="Google Shape;146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147" name="Google Shape;147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9035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Patricia</a:t>
            </a:r>
            <a:endParaRPr dirty="0"/>
          </a:p>
        </p:txBody>
      </p:sp>
      <p:sp>
        <p:nvSpPr>
          <p:cNvPr id="146" name="Google Shape;146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147" name="Google Shape;147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441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. Text Only">
  <p:cSld name="12. Text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Medium"/>
              <a:buNone/>
              <a:defRPr sz="32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2"/>
          </p:nvPr>
        </p:nvSpPr>
        <p:spPr>
          <a:xfrm>
            <a:off x="233" y="1712333"/>
            <a:ext cx="12192000" cy="48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914400" anchor="t" anchorCtr="0">
            <a:noAutofit/>
          </a:bodyPr>
          <a:lstStyle>
            <a:lvl1pPr marL="457200" lvl="0" indent="-3175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l">
              <a:lnSpc>
                <a:spcPct val="85000"/>
              </a:lnSpc>
              <a:spcBef>
                <a:spcPts val="1067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85000"/>
              </a:lnSpc>
              <a:spcBef>
                <a:spcPts val="1067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algn="l">
              <a:lnSpc>
                <a:spcPct val="85000"/>
              </a:lnSpc>
              <a:spcBef>
                <a:spcPts val="1067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l">
              <a:lnSpc>
                <a:spcPct val="85000"/>
              </a:lnSpc>
              <a:spcBef>
                <a:spcPts val="1067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85000"/>
              </a:lnSpc>
              <a:spcBef>
                <a:spcPts val="1067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algn="l">
              <a:lnSpc>
                <a:spcPct val="85000"/>
              </a:lnSpc>
              <a:spcBef>
                <a:spcPts val="1067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algn="l">
              <a:lnSpc>
                <a:spcPct val="85000"/>
              </a:lnSpc>
              <a:spcBef>
                <a:spcPts val="1067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algn="l">
              <a:lnSpc>
                <a:spcPct val="85000"/>
              </a:lnSpc>
              <a:spcBef>
                <a:spcPts val="1067"/>
              </a:spcBef>
              <a:spcAft>
                <a:spcPts val="1067"/>
              </a:spcAft>
              <a:buClr>
                <a:srgbClr val="262626"/>
              </a:buClr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solidFill>
          <a:schemeClr val="accen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rgbClr val="B7E0E9"/>
          </a:solidFill>
          <a:ln>
            <a:noFill/>
          </a:ln>
        </p:spPr>
      </p:sp>
      <p:sp>
        <p:nvSpPr>
          <p:cNvPr id="87" name="Google Shape;87;p28"/>
          <p:cNvSpPr txBox="1">
            <a:spLocks noGrp="1"/>
          </p:cNvSpPr>
          <p:nvPr>
            <p:ph type="body" idx="1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9" name="Google Shape;89;p28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0" name="Google Shape;90;p28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9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1"/>
          </p:nvPr>
        </p:nvSpPr>
        <p:spPr>
          <a:xfrm rot="5400000">
            <a:off x="4170426" y="-1482090"/>
            <a:ext cx="3766185" cy="1075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marL="914400" lvl="1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5" name="Google Shape;95;p29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6" name="Google Shape;96;p29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0"/>
          <p:cNvSpPr txBox="1">
            <a:spLocks noGrp="1"/>
          </p:cNvSpPr>
          <p:nvPr>
            <p:ph type="title"/>
          </p:nvPr>
        </p:nvSpPr>
        <p:spPr>
          <a:xfrm rot="5400000">
            <a:off x="7658100" y="1781175"/>
            <a:ext cx="48006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1"/>
          </p:nvPr>
        </p:nvSpPr>
        <p:spPr>
          <a:xfrm rot="5400000">
            <a:off x="1938338" y="-452437"/>
            <a:ext cx="5400675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marL="914400" lvl="1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1" name="Google Shape;101;p30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2" name="Google Shape;102;p30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8"/>
          <p:cNvSpPr txBox="1"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  <a:defRPr sz="8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  <a:defRPr sz="2800"/>
            </a:lvl2pPr>
            <a:lvl3pPr lvl="2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/>
            </a:lvl3pPr>
            <a:lvl4pPr lvl="3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4pPr>
            <a:lvl5pPr lvl="4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5pPr>
            <a:lvl6pPr lvl="5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6pPr>
            <a:lvl7pPr lvl="6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7pPr>
            <a:lvl8pPr lvl="7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8pPr>
            <a:lvl9pPr lvl="8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7" name="Google Shape;37;p18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marL="914400" lvl="1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  <a:defRPr sz="8800" b="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22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0" name="Google Shape;50;p22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body" idx="2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sz="2200" b="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3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sz="2200" b="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body" idx="4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2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24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4" name="Google Shape;74;p26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5" name="Google Shape;75;p26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7"/>
          <p:cNvSpPr txBox="1"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  <a:defRPr sz="3200"/>
            </a:lvl1pPr>
            <a:lvl2pPr marL="914400" lvl="1" indent="-406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  <a:defRPr sz="2800"/>
            </a:lvl2pPr>
            <a:lvl3pPr marL="1371600" lvl="2" indent="-381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3pPr>
            <a:lvl4pPr marL="1828800" lvl="3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4pPr>
            <a:lvl5pPr marL="2286000" lvl="4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5pPr>
            <a:lvl6pPr marL="2743200" lvl="5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6pPr>
            <a:lvl7pPr marL="3200400" lvl="6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7pPr>
            <a:lvl8pPr marL="3657600" lvl="7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8pPr>
            <a:lvl9pPr marL="4114800" lvl="8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2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  <a:defRPr sz="180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Google Shape;26;p16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vafaeis/project-1--group-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apsofworld.com/answers/united-states/nyc-largest-borough-by-population/" TargetMode="External"/><Relationship Id="rId5" Type="http://schemas.openxmlformats.org/officeDocument/2006/relationships/hyperlink" Target="https://data.cityofnewyork.us/Public-Safety/Motor-Vehicle-Collisions-Crashes/h9gi-nx95" TargetMode="External"/><Relationship Id="rId4" Type="http://schemas.openxmlformats.org/officeDocument/2006/relationships/hyperlink" Target="https://github.com/rvafaeis/project_3_data_visualizati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o%09https:/data.cityofnewyork.us/Public-Safety/Motor-Vehicle-Collisions-Crashes/h9gi-nx9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" descr="A close up of a piece of paper with a pencil laying on to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243825" rIns="365725" bIns="12190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Medium"/>
              <a:buNone/>
            </a:pPr>
            <a:r>
              <a:rPr lang="en-US" sz="3000" dirty="0"/>
              <a:t>Annual NYC Persons Injured/Killed’ s Crashes per Borough: </a:t>
            </a:r>
            <a:endParaRPr sz="3000" dirty="0"/>
          </a:p>
        </p:txBody>
      </p:sp>
      <p:sp>
        <p:nvSpPr>
          <p:cNvPr id="153" name="Google Shape;153;p2"/>
          <p:cNvSpPr txBox="1"/>
          <p:nvPr/>
        </p:nvSpPr>
        <p:spPr>
          <a:xfrm>
            <a:off x="10544832" y="6368902"/>
            <a:ext cx="1509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1E33AA-85E7-4861-B250-472DB9E4F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262" y="170418"/>
            <a:ext cx="1024006" cy="1152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A7A67A-7F33-416C-ADB6-D1FBBE955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51" y="1608084"/>
            <a:ext cx="11304897" cy="466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53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8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243825" rIns="365725" bIns="12190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Medium"/>
              <a:buNone/>
            </a:pPr>
            <a:r>
              <a:rPr lang="en-US" dirty="0"/>
              <a:t>Percentage of Vehicle Crashes per Borough: </a:t>
            </a:r>
            <a:endParaRPr dirty="0"/>
          </a:p>
        </p:txBody>
      </p:sp>
      <p:sp>
        <p:nvSpPr>
          <p:cNvPr id="164" name="Google Shape;164;p3"/>
          <p:cNvSpPr txBox="1"/>
          <p:nvPr/>
        </p:nvSpPr>
        <p:spPr>
          <a:xfrm>
            <a:off x="10544832" y="6261473"/>
            <a:ext cx="150982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50F7F6-54C3-405B-82AE-190C94DE7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6937" y="130293"/>
            <a:ext cx="981092" cy="11037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5CD39B-443A-45AD-9F16-FA81829C1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205" y="724332"/>
            <a:ext cx="7403335" cy="59500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243825" rIns="365725" bIns="12190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Medium"/>
              <a:buNone/>
            </a:pPr>
            <a:r>
              <a:rPr lang="en-US" dirty="0"/>
              <a:t>Vehicle Type Crashes:</a:t>
            </a:r>
            <a:endParaRPr dirty="0"/>
          </a:p>
        </p:txBody>
      </p:sp>
      <p:sp>
        <p:nvSpPr>
          <p:cNvPr id="175" name="Google Shape;175;p4"/>
          <p:cNvSpPr txBox="1"/>
          <p:nvPr/>
        </p:nvSpPr>
        <p:spPr>
          <a:xfrm>
            <a:off x="10544832" y="6368902"/>
            <a:ext cx="1509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FE6F82-B1C5-4319-941D-034C245C7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287" y="119766"/>
            <a:ext cx="1042742" cy="1173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D3C8FC-DAF2-4DC4-AE49-F5900E097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320" y="642880"/>
            <a:ext cx="8849710" cy="609535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243825" rIns="365725" bIns="12190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Medium"/>
              <a:buNone/>
            </a:pPr>
            <a:r>
              <a:rPr lang="en-US" dirty="0"/>
              <a:t>NYC Crashes and Heatmap:</a:t>
            </a:r>
            <a:endParaRPr dirty="0"/>
          </a:p>
        </p:txBody>
      </p:sp>
      <p:sp>
        <p:nvSpPr>
          <p:cNvPr id="175" name="Google Shape;175;p4"/>
          <p:cNvSpPr txBox="1"/>
          <p:nvPr/>
        </p:nvSpPr>
        <p:spPr>
          <a:xfrm>
            <a:off x="10544832" y="6368902"/>
            <a:ext cx="1509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FE6F82-B1C5-4319-941D-034C245C7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287" y="119766"/>
            <a:ext cx="1042742" cy="1173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1BDB72-7CAF-4456-B1CB-CADF47B43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939" y="827690"/>
            <a:ext cx="8944302" cy="588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41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"/>
          <p:cNvSpPr txBox="1">
            <a:spLocks noGrp="1"/>
          </p:cNvSpPr>
          <p:nvPr>
            <p:ph type="body" idx="2"/>
          </p:nvPr>
        </p:nvSpPr>
        <p:spPr>
          <a:xfrm>
            <a:off x="262759" y="924910"/>
            <a:ext cx="11587950" cy="5002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914400" anchor="t" anchorCtr="0">
            <a:noAutofit/>
          </a:bodyPr>
          <a:lstStyle/>
          <a:p>
            <a:pPr marL="0" indent="0" algn="ctr">
              <a:lnSpc>
                <a:spcPct val="115000"/>
              </a:lnSpc>
              <a:buNone/>
            </a:pPr>
            <a:endParaRPr lang="en-US" sz="12000" b="1" dirty="0"/>
          </a:p>
          <a:p>
            <a:pPr marL="0" indent="0" algn="ctr">
              <a:lnSpc>
                <a:spcPct val="115000"/>
              </a:lnSpc>
              <a:buNone/>
            </a:pPr>
            <a:r>
              <a:rPr lang="en-US" sz="12000" b="1" dirty="0"/>
              <a:t>DEMO</a:t>
            </a:r>
            <a:endParaRPr lang="en-US" sz="12000" dirty="0"/>
          </a:p>
          <a:p>
            <a:pPr marL="0" indent="0">
              <a:lnSpc>
                <a:spcPct val="115000"/>
              </a:lnSpc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250;p32">
            <a:extLst>
              <a:ext uri="{FF2B5EF4-FFF2-40B4-BE49-F238E27FC236}">
                <a16:creationId xmlns:a16="http://schemas.microsoft.com/office/drawing/2014/main" id="{4F10D377-80B8-48A7-9371-421E2C4CA838}"/>
              </a:ext>
            </a:extLst>
          </p:cNvPr>
          <p:cNvSpPr txBox="1"/>
          <p:nvPr/>
        </p:nvSpPr>
        <p:spPr>
          <a:xfrm>
            <a:off x="10544832" y="6368902"/>
            <a:ext cx="150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FC5E7B-9D73-4846-874D-B9FA5D04A5CD}"/>
              </a:ext>
            </a:extLst>
          </p:cNvPr>
          <p:cNvCxnSpPr>
            <a:cxnSpLocks/>
          </p:cNvCxnSpPr>
          <p:nvPr/>
        </p:nvCxnSpPr>
        <p:spPr>
          <a:xfrm>
            <a:off x="620110" y="4645572"/>
            <a:ext cx="11014842" cy="0"/>
          </a:xfrm>
          <a:prstGeom prst="line">
            <a:avLst/>
          </a:prstGeom>
          <a:ln cap="flat" cmpd="thickThin"/>
          <a:effectLst>
            <a:outerShdw blurRad="774700" dist="1092200" dir="5400000" algn="ctr" rotWithShape="0">
              <a:srgbClr val="000000">
                <a:alpha val="64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7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0" b="1" dirty="0">
                <a:latin typeface="Roboto"/>
                <a:ea typeface="Roboto"/>
                <a:cs typeface="Roboto"/>
                <a:sym typeface="Roboto"/>
              </a:rPr>
              <a:t>Questions</a:t>
            </a:r>
            <a:endParaRPr sz="10000" b="1" dirty="0"/>
          </a:p>
        </p:txBody>
      </p:sp>
      <p:sp>
        <p:nvSpPr>
          <p:cNvPr id="248" name="Google Shape;248;p32"/>
          <p:cNvSpPr txBox="1">
            <a:spLocks noGrp="1"/>
          </p:cNvSpPr>
          <p:nvPr>
            <p:ph type="body" idx="2"/>
          </p:nvPr>
        </p:nvSpPr>
        <p:spPr>
          <a:xfrm>
            <a:off x="427549" y="1271752"/>
            <a:ext cx="10872233" cy="54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914400" anchor="t" anchorCtr="0">
            <a:noAutofit/>
          </a:bodyPr>
          <a:lstStyle/>
          <a:p>
            <a:pPr marL="609584" lvl="0" indent="-33442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000"/>
              <a:buFont typeface="Roboto"/>
              <a:buNone/>
            </a:pPr>
            <a:endParaRPr sz="2000" dirty="0">
              <a:solidFill>
                <a:srgbClr val="043461"/>
              </a:solidFill>
            </a:endParaRPr>
          </a:p>
          <a:p>
            <a:pPr marL="1219169" lvl="0" indent="0" algn="l" rtl="0">
              <a:lnSpc>
                <a:spcPct val="85000"/>
              </a:lnSpc>
              <a:spcBef>
                <a:spcPts val="1067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1219169" lvl="1" indent="-334422" algn="l" rtl="0">
              <a:lnSpc>
                <a:spcPct val="85000"/>
              </a:lnSpc>
              <a:spcBef>
                <a:spcPts val="1067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endParaRPr dirty="0"/>
          </a:p>
        </p:txBody>
      </p:sp>
      <p:sp>
        <p:nvSpPr>
          <p:cNvPr id="250" name="Google Shape;250;p32"/>
          <p:cNvSpPr txBox="1"/>
          <p:nvPr/>
        </p:nvSpPr>
        <p:spPr>
          <a:xfrm>
            <a:off x="10544832" y="6368902"/>
            <a:ext cx="150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The power of the question mark - SWOOP Analytics® | Workforce Analytics |  Digital Workplace Solution">
            <a:extLst>
              <a:ext uri="{FF2B5EF4-FFF2-40B4-BE49-F238E27FC236}">
                <a16:creationId xmlns:a16="http://schemas.microsoft.com/office/drawing/2014/main" id="{FE849E8B-108F-4C71-8046-CACD877CC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054">
            <a:off x="3838092" y="2116275"/>
            <a:ext cx="4248492" cy="223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r Students, Why the Question is More Important Than the Answer | KQED">
            <a:extLst>
              <a:ext uri="{FF2B5EF4-FFF2-40B4-BE49-F238E27FC236}">
                <a16:creationId xmlns:a16="http://schemas.microsoft.com/office/drawing/2014/main" id="{9831D79B-6491-45A5-9A30-AD1451F07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7532">
            <a:off x="951259" y="3853770"/>
            <a:ext cx="3386696" cy="192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question mark illustration. Flat vector icon. can use for, icon design  element,ui, web, app Stock Photo - Alamy">
            <a:extLst>
              <a:ext uri="{FF2B5EF4-FFF2-40B4-BE49-F238E27FC236}">
                <a16:creationId xmlns:a16="http://schemas.microsoft.com/office/drawing/2014/main" id="{50EBE439-F65E-4C36-EDCD-527FD595E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5"/>
          <a:stretch/>
        </p:blipFill>
        <p:spPr bwMode="auto">
          <a:xfrm rot="19358054">
            <a:off x="7493701" y="2587506"/>
            <a:ext cx="3061912" cy="313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9F4992-7C6A-42FD-9F07-E190F117FE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5287" y="119766"/>
            <a:ext cx="1042742" cy="117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57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59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Medium"/>
              <a:buNone/>
            </a:pPr>
            <a:r>
              <a:rPr lang="en-US" dirty="0"/>
              <a:t>Project and Data Links:</a:t>
            </a:r>
            <a:endParaRPr dirty="0"/>
          </a:p>
        </p:txBody>
      </p:sp>
      <p:sp>
        <p:nvSpPr>
          <p:cNvPr id="258" name="Google Shape;258;p9"/>
          <p:cNvSpPr txBox="1">
            <a:spLocks noGrp="1"/>
          </p:cNvSpPr>
          <p:nvPr>
            <p:ph type="body" idx="2"/>
          </p:nvPr>
        </p:nvSpPr>
        <p:spPr>
          <a:xfrm>
            <a:off x="336564" y="711600"/>
            <a:ext cx="10951546" cy="596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914400" anchor="t" anchorCtr="0">
            <a:noAutofit/>
          </a:bodyPr>
          <a:lstStyle/>
          <a:p>
            <a:pPr marL="609585" indent="-423323"/>
            <a:r>
              <a:rPr lang="en-US" sz="38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</a:t>
            </a:r>
          </a:p>
          <a:p>
            <a:pPr marL="186262" indent="0">
              <a:buNone/>
            </a:pPr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86262" indent="0">
              <a:buNone/>
            </a:pPr>
            <a:endParaRPr lang="en-US" sz="5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066785" lvl="1" indent="-423323">
              <a:spcBef>
                <a:spcPts val="0"/>
              </a:spcBef>
              <a:buFont typeface="Roboto"/>
              <a:buChar char="●"/>
            </a:pPr>
            <a:r>
              <a:rPr lang="en-US" dirty="0">
                <a:hlinkClick r:id="rId4"/>
              </a:rPr>
              <a:t>https://github.com/rvafaeis/project_3_data_visualizations</a:t>
            </a:r>
            <a:endParaRPr lang="en-US" dirty="0"/>
          </a:p>
          <a:p>
            <a:pPr marL="643462" lvl="1" indent="0">
              <a:spcBef>
                <a:spcPts val="0"/>
              </a:spcBef>
              <a:buNone/>
            </a:pPr>
            <a:endParaRPr lang="en-US" sz="3800" dirty="0"/>
          </a:p>
          <a:p>
            <a:pPr marL="609585" lvl="0" indent="-42332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Roboto"/>
              <a:buChar char="●"/>
            </a:pPr>
            <a:r>
              <a:rPr lang="en-US" sz="3800" b="1" u="sng" dirty="0"/>
              <a:t>Data Links</a:t>
            </a:r>
          </a:p>
          <a:p>
            <a:pPr marL="186262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endParaRPr lang="en-US" dirty="0"/>
          </a:p>
          <a:p>
            <a:pPr marL="1066785" lvl="1" indent="-423323"/>
            <a:r>
              <a:rPr lang="en-US" dirty="0">
                <a:hlinkClick r:id="rId5"/>
              </a:rPr>
              <a:t>https://data.cityofnewyork.us/Public-Safety/Motor-Vehicle-Collisions-Crashes/h9gi-nx95</a:t>
            </a:r>
            <a:endParaRPr lang="en-US" dirty="0"/>
          </a:p>
          <a:p>
            <a:pPr marL="1066785" lvl="1" indent="-423323"/>
            <a:r>
              <a:rPr lang="en-US" dirty="0">
                <a:hlinkClick r:id="rId6"/>
              </a:rPr>
              <a:t>https://www.mapsofworld.com/answers/united-states/nyc-largest-borough-by-population/#</a:t>
            </a:r>
            <a:endParaRPr lang="en-US" dirty="0"/>
          </a:p>
          <a:p>
            <a:pPr marL="1066785" lvl="1" indent="-423323"/>
            <a:endParaRPr lang="en-US" dirty="0"/>
          </a:p>
          <a:p>
            <a:pPr marL="1066785" lvl="1" indent="-423323"/>
            <a:endParaRPr lang="en-US" dirty="0"/>
          </a:p>
          <a:p>
            <a:pPr marL="1066785" lvl="1" indent="-423323"/>
            <a:endParaRPr lang="en-US" dirty="0"/>
          </a:p>
          <a:p>
            <a:pPr marL="1066785" lvl="1" indent="-423323"/>
            <a:endParaRPr lang="en-US" dirty="0"/>
          </a:p>
          <a:p>
            <a:pPr marL="1066785" lvl="1" indent="-423323"/>
            <a:endParaRPr lang="en-US" dirty="0"/>
          </a:p>
          <a:p>
            <a:pPr marL="1066785" lvl="1" indent="-423323"/>
            <a:endParaRPr lang="en-US" dirty="0"/>
          </a:p>
          <a:p>
            <a:pPr marL="1066785" lvl="1" indent="-423323"/>
            <a:endParaRPr lang="en-US" dirty="0"/>
          </a:p>
          <a:p>
            <a:pPr marL="1066785" lvl="1" indent="-423323"/>
            <a:endParaRPr lang="en-US" u="sng" dirty="0">
              <a:solidFill>
                <a:schemeClr val="hlink"/>
              </a:solidFill>
            </a:endParaRPr>
          </a:p>
          <a:p>
            <a:pPr marL="1066785" lvl="1" indent="-423323"/>
            <a:endParaRPr lang="en-US" u="sng" dirty="0">
              <a:solidFill>
                <a:schemeClr val="hlink"/>
              </a:solidFill>
            </a:endParaRPr>
          </a:p>
          <a:p>
            <a:pPr marL="609585" indent="-423323"/>
            <a:endParaRPr dirty="0"/>
          </a:p>
        </p:txBody>
      </p:sp>
      <p:sp>
        <p:nvSpPr>
          <p:cNvPr id="4" name="Google Shape;250;p32">
            <a:extLst>
              <a:ext uri="{FF2B5EF4-FFF2-40B4-BE49-F238E27FC236}">
                <a16:creationId xmlns:a16="http://schemas.microsoft.com/office/drawing/2014/main" id="{FC2C58D5-24AF-4D96-B1B0-265024FCFE66}"/>
              </a:ext>
            </a:extLst>
          </p:cNvPr>
          <p:cNvSpPr txBox="1"/>
          <p:nvPr/>
        </p:nvSpPr>
        <p:spPr>
          <a:xfrm>
            <a:off x="10544832" y="6368902"/>
            <a:ext cx="150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837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24ea41403_0_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lang="en-US" dirty="0"/>
              <a:t>NY Crashes WebApp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lang="en-US" sz="6000" dirty="0"/>
              <a:t>Project 3, Group 1</a:t>
            </a:r>
            <a:endParaRPr sz="6000"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lang="en-US" sz="6000" dirty="0"/>
              <a:t>GWU Bootcamp</a:t>
            </a:r>
            <a:endParaRPr sz="6000" dirty="0"/>
          </a:p>
        </p:txBody>
      </p:sp>
      <p:sp>
        <p:nvSpPr>
          <p:cNvPr id="114" name="Google Shape;114;g1f24ea41403_0_0"/>
          <p:cNvSpPr txBox="1">
            <a:spLocks noGrp="1"/>
          </p:cNvSpPr>
          <p:nvPr>
            <p:ph type="subTitle" idx="1"/>
          </p:nvPr>
        </p:nvSpPr>
        <p:spPr>
          <a:xfrm>
            <a:off x="1246787" y="4618001"/>
            <a:ext cx="9228300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 dirty="0">
                <a:solidFill>
                  <a:srgbClr val="FEFEFE"/>
                </a:solidFill>
              </a:rPr>
              <a:t>Prepared and Presented by: </a:t>
            </a:r>
            <a:endParaRPr sz="4000" b="1" dirty="0">
              <a:solidFill>
                <a:srgbClr val="FEFEFE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000" b="1" dirty="0">
                <a:solidFill>
                  <a:srgbClr val="FEFEFE"/>
                </a:solidFill>
              </a:rPr>
              <a:t>Adal, Louie, Patricia, Raheleh, and Rasha</a:t>
            </a:r>
            <a:endParaRPr sz="3000" b="1" dirty="0">
              <a:solidFill>
                <a:srgbClr val="FEFEFE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8D9F"/>
              </a:buClr>
              <a:buSzPts val="1600"/>
              <a:buFont typeface="Arial"/>
              <a:buNone/>
            </a:pPr>
            <a:r>
              <a:rPr lang="en-US" sz="3000" b="1" dirty="0">
                <a:solidFill>
                  <a:srgbClr val="FEFEFE"/>
                </a:solidFill>
              </a:rPr>
              <a:t>4/24/2023</a:t>
            </a:r>
            <a:endParaRPr sz="3000" b="1" dirty="0">
              <a:solidFill>
                <a:srgbClr val="FEFEFE"/>
              </a:solidFill>
            </a:endParaRPr>
          </a:p>
        </p:txBody>
      </p:sp>
      <p:pic>
        <p:nvPicPr>
          <p:cNvPr id="115" name="Google Shape;115;g1f24ea41403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42723" y="4410048"/>
            <a:ext cx="3038175" cy="22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7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Medium"/>
              <a:buNone/>
            </a:pPr>
            <a:r>
              <a:rPr lang="en-US" dirty="0"/>
              <a:t>Who will this WebApp inform?</a:t>
            </a:r>
            <a:endParaRPr dirty="0"/>
          </a:p>
        </p:txBody>
      </p:sp>
      <p:sp>
        <p:nvSpPr>
          <p:cNvPr id="122" name="Google Shape;122;p13"/>
          <p:cNvSpPr txBox="1">
            <a:spLocks noGrp="1"/>
          </p:cNvSpPr>
          <p:nvPr>
            <p:ph type="body" idx="2"/>
          </p:nvPr>
        </p:nvSpPr>
        <p:spPr>
          <a:xfrm>
            <a:off x="252248" y="809298"/>
            <a:ext cx="11477296" cy="57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914400" anchor="t" anchorCtr="0">
            <a:noAutofit/>
          </a:bodyPr>
          <a:lstStyle/>
          <a:p>
            <a:pPr marL="609584" lvl="0" indent="-56302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3600"/>
              <a:buFont typeface="Roboto"/>
              <a:buChar char="●"/>
            </a:pPr>
            <a:endParaRPr lang="en-US" sz="2800" dirty="0"/>
          </a:p>
          <a:p>
            <a:pPr marL="609584" lvl="0" indent="-56302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3600"/>
              <a:buFont typeface="Roboto"/>
              <a:buChar char="●"/>
            </a:pPr>
            <a:r>
              <a:rPr lang="en-US" sz="3400" b="1" dirty="0"/>
              <a:t>Individuals concerned about traffic safety: </a:t>
            </a:r>
          </a:p>
          <a:p>
            <a:pPr marL="46562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3600"/>
              <a:buNone/>
            </a:pPr>
            <a:endParaRPr lang="en-US" sz="2800" dirty="0"/>
          </a:p>
          <a:p>
            <a:pPr marL="1066784" lvl="1" indent="-563022">
              <a:spcBef>
                <a:spcPts val="0"/>
              </a:spcBef>
              <a:buClr>
                <a:srgbClr val="043461"/>
              </a:buClr>
              <a:buSzPts val="3600"/>
              <a:buFont typeface="Roboto"/>
              <a:buChar char="●"/>
            </a:pPr>
            <a:r>
              <a:rPr lang="en-US" sz="2800" dirty="0"/>
              <a:t>Police departments monitoring traffic safety </a:t>
            </a:r>
          </a:p>
          <a:p>
            <a:pPr marL="503762" lvl="1" indent="0">
              <a:spcBef>
                <a:spcPts val="0"/>
              </a:spcBef>
              <a:buClr>
                <a:srgbClr val="043461"/>
              </a:buClr>
              <a:buSzPts val="3600"/>
              <a:buNone/>
            </a:pPr>
            <a:endParaRPr lang="en-US" sz="2800" dirty="0"/>
          </a:p>
          <a:p>
            <a:pPr marL="1066784" lvl="1" indent="-563022">
              <a:spcBef>
                <a:spcPts val="0"/>
              </a:spcBef>
              <a:buClr>
                <a:srgbClr val="043461"/>
              </a:buClr>
              <a:buSzPts val="3600"/>
              <a:buFont typeface="Roboto"/>
              <a:buChar char="●"/>
            </a:pPr>
            <a:r>
              <a:rPr lang="en-US" sz="2800" dirty="0"/>
              <a:t>Urban planning professionals</a:t>
            </a:r>
          </a:p>
          <a:p>
            <a:pPr marL="503762" lvl="1" indent="0">
              <a:spcBef>
                <a:spcPts val="0"/>
              </a:spcBef>
              <a:buClr>
                <a:srgbClr val="043461"/>
              </a:buClr>
              <a:buSzPts val="3600"/>
              <a:buNone/>
            </a:pPr>
            <a:endParaRPr lang="en-US" sz="2800" dirty="0"/>
          </a:p>
          <a:p>
            <a:pPr marL="1066784" lvl="1" indent="-563022">
              <a:spcBef>
                <a:spcPts val="0"/>
              </a:spcBef>
              <a:buClr>
                <a:srgbClr val="043461"/>
              </a:buClr>
              <a:buSzPts val="3600"/>
              <a:buFont typeface="Roboto"/>
              <a:buChar char="●"/>
            </a:pPr>
            <a:r>
              <a:rPr lang="en-US" sz="2800" dirty="0"/>
              <a:t>Traffic management applications for building smart cities </a:t>
            </a:r>
          </a:p>
          <a:p>
            <a:pPr marL="503762" lvl="1" indent="0">
              <a:spcBef>
                <a:spcPts val="0"/>
              </a:spcBef>
              <a:buClr>
                <a:srgbClr val="043461"/>
              </a:buClr>
              <a:buSzPts val="3600"/>
              <a:buNone/>
            </a:pPr>
            <a:endParaRPr lang="en-US" sz="2800" dirty="0"/>
          </a:p>
          <a:p>
            <a:pPr marL="1066784" lvl="1" indent="-563022">
              <a:spcBef>
                <a:spcPts val="0"/>
              </a:spcBef>
              <a:buClr>
                <a:srgbClr val="043461"/>
              </a:buClr>
              <a:buSzPts val="3600"/>
              <a:buFont typeface="Roboto"/>
              <a:buChar char="●"/>
            </a:pPr>
            <a:r>
              <a:rPr lang="en-US" sz="2800" dirty="0"/>
              <a:t>Mapping, navigation, and route planning businesses </a:t>
            </a:r>
          </a:p>
          <a:p>
            <a:pPr marL="503762" lvl="1" indent="0">
              <a:spcBef>
                <a:spcPts val="0"/>
              </a:spcBef>
              <a:buClr>
                <a:srgbClr val="043461"/>
              </a:buClr>
              <a:buSzPts val="3600"/>
              <a:buNone/>
            </a:pPr>
            <a:endParaRPr lang="en-US" sz="2800" dirty="0"/>
          </a:p>
          <a:p>
            <a:pPr marL="1066784" lvl="1" indent="-563022">
              <a:spcBef>
                <a:spcPts val="0"/>
              </a:spcBef>
              <a:buClr>
                <a:srgbClr val="043461"/>
              </a:buClr>
              <a:buSzPts val="3600"/>
              <a:buFont typeface="Roboto"/>
              <a:buChar char="●"/>
            </a:pPr>
            <a:r>
              <a:rPr lang="en-US" sz="2800" dirty="0"/>
              <a:t>Location intelligence companies </a:t>
            </a:r>
          </a:p>
          <a:p>
            <a:pPr marL="503762" lvl="1" indent="0">
              <a:spcBef>
                <a:spcPts val="0"/>
              </a:spcBef>
              <a:buClr>
                <a:srgbClr val="043461"/>
              </a:buClr>
              <a:buSzPts val="3600"/>
              <a:buNone/>
            </a:pPr>
            <a:endParaRPr lang="en-US" sz="2800" dirty="0"/>
          </a:p>
          <a:p>
            <a:pPr marL="1066784" lvl="1" indent="-563022">
              <a:spcBef>
                <a:spcPts val="0"/>
              </a:spcBef>
              <a:buClr>
                <a:srgbClr val="043461"/>
              </a:buClr>
              <a:buSzPts val="3600"/>
              <a:buFont typeface="Roboto"/>
              <a:buChar char="●"/>
            </a:pPr>
            <a:r>
              <a:rPr lang="en-US" sz="2800" dirty="0"/>
              <a:t>General populations looking to relocate</a:t>
            </a:r>
            <a:endParaRPr dirty="0"/>
          </a:p>
          <a:p>
            <a:pPr marL="1219169" lvl="0" indent="0" algn="l" rtl="0">
              <a:lnSpc>
                <a:spcPct val="85000"/>
              </a:lnSpc>
              <a:spcBef>
                <a:spcPts val="1067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1219169" lvl="1" indent="-334422" algn="l" rtl="0">
              <a:lnSpc>
                <a:spcPct val="85000"/>
              </a:lnSpc>
              <a:spcBef>
                <a:spcPts val="1067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endParaRPr dirty="0"/>
          </a:p>
        </p:txBody>
      </p:sp>
      <p:sp>
        <p:nvSpPr>
          <p:cNvPr id="124" name="Google Shape;124;p13"/>
          <p:cNvSpPr txBox="1"/>
          <p:nvPr/>
        </p:nvSpPr>
        <p:spPr>
          <a:xfrm>
            <a:off x="10544832" y="6368902"/>
            <a:ext cx="150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48FD7-E36B-49A7-B182-625FE3CDE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707" y="119798"/>
            <a:ext cx="1192125" cy="134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7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7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Medium"/>
              <a:buNone/>
            </a:pPr>
            <a:r>
              <a:rPr lang="en-US" dirty="0"/>
              <a:t>Data Exploration and Cleaning:</a:t>
            </a:r>
            <a:endParaRPr dirty="0"/>
          </a:p>
        </p:txBody>
      </p:sp>
      <p:sp>
        <p:nvSpPr>
          <p:cNvPr id="131" name="Google Shape;131;p14"/>
          <p:cNvSpPr txBox="1">
            <a:spLocks noGrp="1"/>
          </p:cNvSpPr>
          <p:nvPr>
            <p:ph type="body" idx="2"/>
          </p:nvPr>
        </p:nvSpPr>
        <p:spPr>
          <a:xfrm>
            <a:off x="196025" y="858378"/>
            <a:ext cx="11601450" cy="57186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457200" tIns="0" rIns="457200" bIns="914400" anchor="t" anchorCtr="0">
            <a:noAutofit/>
          </a:bodyPr>
          <a:lstStyle/>
          <a:p>
            <a:pPr marL="609584" lvl="0" indent="-42332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Roboto"/>
              <a:buChar char="●"/>
            </a:pPr>
            <a:r>
              <a:rPr lang="en-US" sz="2000" b="1" dirty="0"/>
              <a:t>The data exploration and cleanup process</a:t>
            </a:r>
          </a:p>
          <a:p>
            <a:pPr marL="1219169" lvl="1" indent="-486822">
              <a:buSzPts val="2400"/>
            </a:pPr>
            <a:r>
              <a:rPr lang="en-US" sz="1800" dirty="0"/>
              <a:t>Fetched the data from NYC Motor Vehicle Collisions OpenData </a:t>
            </a:r>
            <a:r>
              <a:rPr lang="en-US" sz="1800" u="sng" dirty="0">
                <a:solidFill>
                  <a:schemeClr val="hlink"/>
                </a:solidFill>
                <a:hlinkClick r:id="rId3"/>
              </a:rPr>
              <a:t>website</a:t>
            </a:r>
            <a:r>
              <a:rPr lang="en-US" sz="1800" dirty="0"/>
              <a:t> </a:t>
            </a:r>
          </a:p>
          <a:p>
            <a:pPr marL="1219169" lvl="1" indent="-423322" algn="l" rtl="0">
              <a:lnSpc>
                <a:spcPct val="85000"/>
              </a:lnSpc>
              <a:spcBef>
                <a:spcPts val="1067"/>
              </a:spcBef>
              <a:spcAft>
                <a:spcPts val="0"/>
              </a:spcAft>
              <a:buClr>
                <a:srgbClr val="262626"/>
              </a:buClr>
              <a:buSzPts val="1400"/>
              <a:buChar char="○"/>
            </a:pPr>
            <a:r>
              <a:rPr lang="en-US" sz="1800" dirty="0"/>
              <a:t>Saved the CSV files to our local drive</a:t>
            </a:r>
          </a:p>
          <a:p>
            <a:pPr marL="1676369" lvl="2" indent="-423322">
              <a:buChar char="○"/>
            </a:pPr>
            <a:r>
              <a:rPr lang="en-US" sz="1400" dirty="0"/>
              <a:t>~1.98M rows of data, updated daily</a:t>
            </a:r>
          </a:p>
          <a:p>
            <a:pPr marL="1676369" lvl="2" indent="-423322">
              <a:buChar char="○"/>
            </a:pPr>
            <a:r>
              <a:rPr lang="en-US" sz="1400" dirty="0"/>
              <a:t>○ Only used January 2022- December 2022 (~69K, cleaned data: ~42K)</a:t>
            </a:r>
          </a:p>
          <a:p>
            <a:pPr marL="1676369" lvl="2" indent="-423322">
              <a:buChar char="○"/>
            </a:pPr>
            <a:r>
              <a:rPr lang="en-US" sz="1400" dirty="0"/>
              <a:t>● Source: NY Police Department (NYPD)</a:t>
            </a:r>
          </a:p>
          <a:p>
            <a:pPr marL="795847" lvl="1" indent="0" algn="l" rtl="0">
              <a:lnSpc>
                <a:spcPct val="85000"/>
              </a:lnSpc>
              <a:spcBef>
                <a:spcPts val="1067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endParaRPr sz="500" dirty="0"/>
          </a:p>
          <a:p>
            <a:pPr marL="1219169" lvl="1" indent="-334422" algn="l" rtl="0">
              <a:lnSpc>
                <a:spcPct val="85000"/>
              </a:lnSpc>
              <a:spcBef>
                <a:spcPts val="1067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endParaRPr dirty="0"/>
          </a:p>
          <a:p>
            <a:pPr marL="1219169" lvl="1" indent="-334422" algn="l" rtl="0">
              <a:lnSpc>
                <a:spcPct val="85000"/>
              </a:lnSpc>
              <a:spcBef>
                <a:spcPts val="1067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endParaRPr dirty="0"/>
          </a:p>
          <a:p>
            <a:pPr marL="1219169" lvl="1" indent="-334422" algn="l" rtl="0">
              <a:lnSpc>
                <a:spcPct val="85000"/>
              </a:lnSpc>
              <a:spcBef>
                <a:spcPts val="1067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endParaRPr dirty="0"/>
          </a:p>
          <a:p>
            <a:pPr marL="1219169" lvl="1" indent="-334422" algn="l" rtl="0">
              <a:lnSpc>
                <a:spcPct val="85000"/>
              </a:lnSpc>
              <a:spcBef>
                <a:spcPts val="1067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endParaRPr dirty="0"/>
          </a:p>
        </p:txBody>
      </p:sp>
      <p:sp>
        <p:nvSpPr>
          <p:cNvPr id="6" name="Google Shape;124;p13">
            <a:extLst>
              <a:ext uri="{FF2B5EF4-FFF2-40B4-BE49-F238E27FC236}">
                <a16:creationId xmlns:a16="http://schemas.microsoft.com/office/drawing/2014/main" id="{CAB69522-34FD-4155-B196-87B90A622F32}"/>
              </a:ext>
            </a:extLst>
          </p:cNvPr>
          <p:cNvSpPr txBox="1"/>
          <p:nvPr/>
        </p:nvSpPr>
        <p:spPr>
          <a:xfrm>
            <a:off x="10544832" y="6368902"/>
            <a:ext cx="150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B112F6-A027-425E-9DFF-E76479B9A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799" y="119798"/>
            <a:ext cx="1158580" cy="1303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C41C9C-2C29-474F-B367-F0B782D82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2301" y="1607671"/>
            <a:ext cx="1356996" cy="133158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91DE2E-7349-D276-789B-55223AE76948}"/>
              </a:ext>
            </a:extLst>
          </p:cNvPr>
          <p:cNvCxnSpPr>
            <a:cxnSpLocks/>
          </p:cNvCxnSpPr>
          <p:nvPr/>
        </p:nvCxnSpPr>
        <p:spPr>
          <a:xfrm>
            <a:off x="1746173" y="3922005"/>
            <a:ext cx="0" cy="5068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45423AD-9B96-6FA4-45B8-36400D503870}"/>
              </a:ext>
            </a:extLst>
          </p:cNvPr>
          <p:cNvSpPr/>
          <p:nvPr/>
        </p:nvSpPr>
        <p:spPr>
          <a:xfrm>
            <a:off x="394525" y="3123727"/>
            <a:ext cx="11071951" cy="3300286"/>
          </a:xfrm>
          <a:prstGeom prst="rect">
            <a:avLst/>
          </a:prstGeom>
          <a:ln w="539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92BEE0-D2F4-60DF-9FA3-38D12D956026}"/>
              </a:ext>
            </a:extLst>
          </p:cNvPr>
          <p:cNvSpPr/>
          <p:nvPr/>
        </p:nvSpPr>
        <p:spPr>
          <a:xfrm>
            <a:off x="652175" y="3308627"/>
            <a:ext cx="2302525" cy="2690996"/>
          </a:xfrm>
          <a:prstGeom prst="rect">
            <a:avLst/>
          </a:prstGeom>
          <a:solidFill>
            <a:schemeClr val="accent1"/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CSV Request 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Pandas df</a:t>
            </a:r>
          </a:p>
          <a:p>
            <a:pPr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to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Requests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(.json) 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DCA651-8A98-C791-06B4-DF4777E63020}"/>
              </a:ext>
            </a:extLst>
          </p:cNvPr>
          <p:cNvSpPr/>
          <p:nvPr/>
        </p:nvSpPr>
        <p:spPr>
          <a:xfrm>
            <a:off x="3355016" y="3308625"/>
            <a:ext cx="5006786" cy="2690996"/>
          </a:xfrm>
          <a:prstGeom prst="rect">
            <a:avLst/>
          </a:prstGeom>
          <a:solidFill>
            <a:schemeClr val="accent1"/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Dropped Null Rows</a:t>
            </a:r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Did not have vehicle type, borough, crash factor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Changed Datatypes</a:t>
            </a: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Date to datetime64 “yyyy/mm/dd”</a:t>
            </a:r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Numbers to “int”</a:t>
            </a:r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Lat/Lon to “float”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Dropped Columns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(29 to 14), and added new Column (1, index)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9F876-3F5C-648A-47C6-B66660AE0E5C}"/>
              </a:ext>
            </a:extLst>
          </p:cNvPr>
          <p:cNvSpPr/>
          <p:nvPr/>
        </p:nvSpPr>
        <p:spPr>
          <a:xfrm>
            <a:off x="8747564" y="3291638"/>
            <a:ext cx="2302525" cy="2707984"/>
          </a:xfrm>
          <a:prstGeom prst="rect">
            <a:avLst/>
          </a:prstGeom>
          <a:solidFill>
            <a:schemeClr val="accent1"/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Saved as PostgreSQL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Created an </a:t>
            </a:r>
            <a:r>
              <a:rPr lang="en-US" sz="1800" dirty="0" err="1">
                <a:solidFill>
                  <a:schemeClr val="tx1"/>
                </a:solidFill>
              </a:rPr>
              <a:t>sqlalchemy</a:t>
            </a:r>
            <a:r>
              <a:rPr lang="en-US" sz="1800" dirty="0">
                <a:solidFill>
                  <a:schemeClr val="tx1"/>
                </a:solidFill>
              </a:rPr>
              <a:t> engine </a:t>
            </a: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DED2E39-BEAB-A23C-25EC-67B826D2FB67}"/>
              </a:ext>
            </a:extLst>
          </p:cNvPr>
          <p:cNvSpPr/>
          <p:nvPr/>
        </p:nvSpPr>
        <p:spPr>
          <a:xfrm>
            <a:off x="2954700" y="4460344"/>
            <a:ext cx="383497" cy="42161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F933453-7EC4-283D-9AF7-CE09ABBEAB42}"/>
              </a:ext>
            </a:extLst>
          </p:cNvPr>
          <p:cNvSpPr/>
          <p:nvPr/>
        </p:nvSpPr>
        <p:spPr>
          <a:xfrm>
            <a:off x="8368553" y="4397808"/>
            <a:ext cx="383497" cy="42161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7B31A1-BBE7-F344-2D60-2B67B494229F}"/>
              </a:ext>
            </a:extLst>
          </p:cNvPr>
          <p:cNvCxnSpPr>
            <a:cxnSpLocks/>
          </p:cNvCxnSpPr>
          <p:nvPr/>
        </p:nvCxnSpPr>
        <p:spPr>
          <a:xfrm>
            <a:off x="1746173" y="3742225"/>
            <a:ext cx="0" cy="4331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23973AF-6B5A-4A91-E03C-D46EA9556E5A}"/>
              </a:ext>
            </a:extLst>
          </p:cNvPr>
          <p:cNvCxnSpPr>
            <a:cxnSpLocks/>
          </p:cNvCxnSpPr>
          <p:nvPr/>
        </p:nvCxnSpPr>
        <p:spPr>
          <a:xfrm>
            <a:off x="9896907" y="4268752"/>
            <a:ext cx="0" cy="433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C21075-A873-8CB4-0FFE-703763DD6F5E}"/>
              </a:ext>
            </a:extLst>
          </p:cNvPr>
          <p:cNvSpPr txBox="1"/>
          <p:nvPr/>
        </p:nvSpPr>
        <p:spPr>
          <a:xfrm>
            <a:off x="1225677" y="5968792"/>
            <a:ext cx="1280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chemeClr val="bg1"/>
                </a:solidFill>
              </a:rPr>
              <a:t>Extract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BB7476-2D2A-4858-5737-62133D47E5F2}"/>
              </a:ext>
            </a:extLst>
          </p:cNvPr>
          <p:cNvSpPr txBox="1"/>
          <p:nvPr/>
        </p:nvSpPr>
        <p:spPr>
          <a:xfrm>
            <a:off x="4658987" y="5965091"/>
            <a:ext cx="1673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chemeClr val="bg1"/>
                </a:solidFill>
              </a:rPr>
              <a:t>Transform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92E82B-1FAB-CAB6-872E-144002AB7E86}"/>
              </a:ext>
            </a:extLst>
          </p:cNvPr>
          <p:cNvSpPr txBox="1"/>
          <p:nvPr/>
        </p:nvSpPr>
        <p:spPr>
          <a:xfrm>
            <a:off x="9482310" y="5946345"/>
            <a:ext cx="1280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chemeClr val="bg1"/>
                </a:solidFill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352092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BE11-E71B-02B1-AF27-E06539A3E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39" y="224965"/>
            <a:ext cx="12048162" cy="6504607"/>
          </a:xfrm>
        </p:spPr>
        <p:txBody>
          <a:bodyPr>
            <a:normAutofit/>
          </a:bodyPr>
          <a:lstStyle/>
          <a:p>
            <a:r>
              <a:rPr lang="en-US" sz="6800">
                <a:solidFill>
                  <a:srgbClr val="FFFFFF"/>
                </a:solidFill>
              </a:rPr>
              <a:t>WebApp</a:t>
            </a:r>
            <a:br>
              <a:rPr lang="en-US" sz="4800">
                <a:solidFill>
                  <a:srgbClr val="FFFFFF"/>
                </a:solidFill>
              </a:rPr>
            </a:br>
            <a:br>
              <a:rPr lang="en-US" sz="4800">
                <a:solidFill>
                  <a:srgbClr val="FFFFFF"/>
                </a:solidFill>
              </a:rPr>
            </a:br>
            <a:br>
              <a:rPr lang="en-US" sz="4800">
                <a:solidFill>
                  <a:srgbClr val="FFFFFF"/>
                </a:solidFill>
              </a:rPr>
            </a:br>
            <a:br>
              <a:rPr lang="en-US" sz="4800">
                <a:solidFill>
                  <a:srgbClr val="FFFFFF"/>
                </a:solidFill>
              </a:rPr>
            </a:br>
            <a:br>
              <a:rPr lang="en-US" sz="4800">
                <a:solidFill>
                  <a:srgbClr val="FFFFFF"/>
                </a:solidFill>
              </a:rPr>
            </a:br>
            <a:br>
              <a:rPr lang="en-US" sz="4800">
                <a:solidFill>
                  <a:srgbClr val="FFFFFF"/>
                </a:solidFill>
              </a:rPr>
            </a:br>
            <a:br>
              <a:rPr lang="en-US" sz="4800">
                <a:solidFill>
                  <a:srgbClr val="FFFFFF"/>
                </a:solidFill>
              </a:rPr>
            </a:br>
            <a:br>
              <a:rPr lang="en-US" sz="4800">
                <a:solidFill>
                  <a:srgbClr val="FFFFFF"/>
                </a:solidFill>
              </a:rPr>
            </a:b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A2AC89D-7D58-05BA-CC92-E77AF8A71E4E}"/>
              </a:ext>
            </a:extLst>
          </p:cNvPr>
          <p:cNvSpPr/>
          <p:nvPr/>
        </p:nvSpPr>
        <p:spPr>
          <a:xfrm>
            <a:off x="2352775" y="3410812"/>
            <a:ext cx="525334" cy="48545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6BADDC-BC70-7486-B4DD-ABDC2EA89323}"/>
              </a:ext>
            </a:extLst>
          </p:cNvPr>
          <p:cNvSpPr txBox="1"/>
          <p:nvPr/>
        </p:nvSpPr>
        <p:spPr>
          <a:xfrm>
            <a:off x="6083494" y="1634029"/>
            <a:ext cx="2469876" cy="39274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0AF7FA-88A0-455B-C3C6-531C47ED2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893" y="2046401"/>
            <a:ext cx="2363145" cy="15159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6ECC7B-EBA1-5FCE-0675-8BF5BE005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527" y="3516109"/>
            <a:ext cx="2359866" cy="172687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7E31FD1-5FFB-8E78-0EB2-703B500AB72B}"/>
              </a:ext>
            </a:extLst>
          </p:cNvPr>
          <p:cNvSpPr/>
          <p:nvPr/>
        </p:nvSpPr>
        <p:spPr>
          <a:xfrm>
            <a:off x="2880539" y="2979630"/>
            <a:ext cx="2668302" cy="12362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800" dirty="0">
                <a:solidFill>
                  <a:schemeClr val="bg1"/>
                </a:solidFill>
              </a:rPr>
              <a:t>Data</a:t>
            </a:r>
            <a:r>
              <a:rPr lang="en-US" sz="38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A135E322-6B81-89DF-BA3C-7FE445D4A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342" y="3260585"/>
            <a:ext cx="1411394" cy="71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B0E30132-AA7F-0F7D-FF6B-8C190E3083DB}"/>
              </a:ext>
            </a:extLst>
          </p:cNvPr>
          <p:cNvSpPr/>
          <p:nvPr/>
        </p:nvSpPr>
        <p:spPr>
          <a:xfrm>
            <a:off x="9076525" y="200562"/>
            <a:ext cx="2427718" cy="63914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1" name="Picture 1040">
            <a:extLst>
              <a:ext uri="{FF2B5EF4-FFF2-40B4-BE49-F238E27FC236}">
                <a16:creationId xmlns:a16="http://schemas.microsoft.com/office/drawing/2014/main" id="{753E6BCD-2DF0-AA5A-5E62-65D7B0E6A9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5037" y="328285"/>
            <a:ext cx="1561913" cy="1470751"/>
          </a:xfrm>
          <a:prstGeom prst="rect">
            <a:avLst/>
          </a:prstGeom>
        </p:spPr>
      </p:pic>
      <p:pic>
        <p:nvPicPr>
          <p:cNvPr id="1043" name="Picture 1042">
            <a:extLst>
              <a:ext uri="{FF2B5EF4-FFF2-40B4-BE49-F238E27FC236}">
                <a16:creationId xmlns:a16="http://schemas.microsoft.com/office/drawing/2014/main" id="{2062D26D-FEC7-CDC4-1FD0-AF47B12A6D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841" y="1982950"/>
            <a:ext cx="2284394" cy="954438"/>
          </a:xfrm>
          <a:prstGeom prst="rect">
            <a:avLst/>
          </a:prstGeom>
        </p:spPr>
      </p:pic>
      <p:sp>
        <p:nvSpPr>
          <p:cNvPr id="1046" name="Rectangle 1045">
            <a:extLst>
              <a:ext uri="{FF2B5EF4-FFF2-40B4-BE49-F238E27FC236}">
                <a16:creationId xmlns:a16="http://schemas.microsoft.com/office/drawing/2014/main" id="{C6B44BA4-E2D6-C068-68A3-3B2179BC5471}"/>
              </a:ext>
            </a:extLst>
          </p:cNvPr>
          <p:cNvSpPr/>
          <p:nvPr/>
        </p:nvSpPr>
        <p:spPr>
          <a:xfrm>
            <a:off x="249799" y="2000936"/>
            <a:ext cx="2110460" cy="32019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8" name="Picture 1047">
            <a:extLst>
              <a:ext uri="{FF2B5EF4-FFF2-40B4-BE49-F238E27FC236}">
                <a16:creationId xmlns:a16="http://schemas.microsoft.com/office/drawing/2014/main" id="{A29E236E-5D5E-E1DD-3D4F-271FEA7481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983" y="2258127"/>
            <a:ext cx="1638300" cy="2790825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1422EE66-DFF0-4553-8A81-8BEB5D65B5A6}"/>
              </a:ext>
            </a:extLst>
          </p:cNvPr>
          <p:cNvSpPr/>
          <p:nvPr/>
        </p:nvSpPr>
        <p:spPr>
          <a:xfrm>
            <a:off x="5541357" y="3396263"/>
            <a:ext cx="525334" cy="48545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05006F2-3ACD-46D6-8040-D98753C31F66}"/>
              </a:ext>
            </a:extLst>
          </p:cNvPr>
          <p:cNvSpPr/>
          <p:nvPr/>
        </p:nvSpPr>
        <p:spPr>
          <a:xfrm>
            <a:off x="8548331" y="3377814"/>
            <a:ext cx="525334" cy="48545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702FE09-C7FE-42F2-AB6A-87C04C7516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15826" y="3065155"/>
            <a:ext cx="1208009" cy="1714361"/>
          </a:xfrm>
          <a:prstGeom prst="rect">
            <a:avLst/>
          </a:prstGeom>
        </p:spPr>
      </p:pic>
      <p:pic>
        <p:nvPicPr>
          <p:cNvPr id="1026" name="Picture 2" descr="HIghcharts full logo transparent PNG - StickPNG">
            <a:extLst>
              <a:ext uri="{FF2B5EF4-FFF2-40B4-BE49-F238E27FC236}">
                <a16:creationId xmlns:a16="http://schemas.microsoft.com/office/drawing/2014/main" id="{5E7EF8FF-5DB3-42E6-8187-E17D59A39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037" y="5048952"/>
            <a:ext cx="1479382" cy="137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FCED08-8077-D9B4-4830-919CAEEFF254}"/>
              </a:ext>
            </a:extLst>
          </p:cNvPr>
          <p:cNvSpPr txBox="1"/>
          <p:nvPr/>
        </p:nvSpPr>
        <p:spPr>
          <a:xfrm>
            <a:off x="13495663" y="504895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Google Shape;124;p13">
            <a:extLst>
              <a:ext uri="{FF2B5EF4-FFF2-40B4-BE49-F238E27FC236}">
                <a16:creationId xmlns:a16="http://schemas.microsoft.com/office/drawing/2014/main" id="{9AB73C89-1F95-4AAD-8C92-49B826B28887}"/>
              </a:ext>
            </a:extLst>
          </p:cNvPr>
          <p:cNvSpPr txBox="1"/>
          <p:nvPr/>
        </p:nvSpPr>
        <p:spPr>
          <a:xfrm>
            <a:off x="10544832" y="6368902"/>
            <a:ext cx="150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753E47-05EC-4395-88FE-CDB264E642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25665" y="128428"/>
            <a:ext cx="493322" cy="55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7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243825" rIns="365725" bIns="12190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Medium"/>
              <a:buNone/>
            </a:pPr>
            <a:r>
              <a:rPr lang="en-US" dirty="0"/>
              <a:t>NYC Five (5) Boroughs: </a:t>
            </a:r>
            <a:endParaRPr dirty="0"/>
          </a:p>
        </p:txBody>
      </p:sp>
      <p:sp>
        <p:nvSpPr>
          <p:cNvPr id="153" name="Google Shape;153;p2"/>
          <p:cNvSpPr txBox="1"/>
          <p:nvPr/>
        </p:nvSpPr>
        <p:spPr>
          <a:xfrm>
            <a:off x="10544832" y="6368902"/>
            <a:ext cx="15098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1E33AA-85E7-4861-B250-472DB9E4F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262" y="170418"/>
            <a:ext cx="1024006" cy="1152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558992-4CA7-4367-97CA-B709B1450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648" y="746420"/>
            <a:ext cx="6526923" cy="58142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243825" rIns="365725" bIns="12190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Medium"/>
              <a:buNone/>
            </a:pPr>
            <a:r>
              <a:rPr lang="en-US" dirty="0"/>
              <a:t>NYC Five (5) Boroughs’ Populations: </a:t>
            </a:r>
            <a:endParaRPr dirty="0"/>
          </a:p>
        </p:txBody>
      </p:sp>
      <p:sp>
        <p:nvSpPr>
          <p:cNvPr id="153" name="Google Shape;153;p2"/>
          <p:cNvSpPr txBox="1"/>
          <p:nvPr/>
        </p:nvSpPr>
        <p:spPr>
          <a:xfrm>
            <a:off x="10544832" y="6368902"/>
            <a:ext cx="150982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1E33AA-85E7-4861-B250-472DB9E4F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262" y="170418"/>
            <a:ext cx="1024006" cy="11520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5FDFF1-B6C5-4343-9E69-C05DF00CD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043" y="756973"/>
            <a:ext cx="7875914" cy="561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2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243825" rIns="365725" bIns="12190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Medium"/>
              <a:buNone/>
            </a:pPr>
            <a:r>
              <a:rPr lang="en-US" dirty="0"/>
              <a:t>Annual NYC Persons Injured’ s Crashes per Borough: </a:t>
            </a:r>
            <a:endParaRPr dirty="0"/>
          </a:p>
        </p:txBody>
      </p:sp>
      <p:sp>
        <p:nvSpPr>
          <p:cNvPr id="153" name="Google Shape;153;p2"/>
          <p:cNvSpPr txBox="1"/>
          <p:nvPr/>
        </p:nvSpPr>
        <p:spPr>
          <a:xfrm>
            <a:off x="10544832" y="6368902"/>
            <a:ext cx="1509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1E33AA-85E7-4861-B250-472DB9E4F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262" y="170418"/>
            <a:ext cx="1024006" cy="1152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CBAC0B-63C6-4ED3-808E-E01EA606A3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034"/>
          <a:stretch/>
        </p:blipFill>
        <p:spPr>
          <a:xfrm>
            <a:off x="597582" y="1162794"/>
            <a:ext cx="10154502" cy="533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2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243825" rIns="365725" bIns="12190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Medium"/>
              <a:buNone/>
            </a:pPr>
            <a:r>
              <a:rPr lang="en-US" dirty="0"/>
              <a:t>Annual NYC Persons Killed’ s Crashes per Borough: </a:t>
            </a:r>
            <a:endParaRPr dirty="0"/>
          </a:p>
        </p:txBody>
      </p:sp>
      <p:sp>
        <p:nvSpPr>
          <p:cNvPr id="153" name="Google Shape;153;p2"/>
          <p:cNvSpPr txBox="1"/>
          <p:nvPr/>
        </p:nvSpPr>
        <p:spPr>
          <a:xfrm>
            <a:off x="10544832" y="6368902"/>
            <a:ext cx="1509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1E33AA-85E7-4861-B250-472DB9E4F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262" y="170418"/>
            <a:ext cx="1024006" cy="11520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67E433-6A8D-42B2-B404-35E5F772CC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908"/>
          <a:stretch/>
        </p:blipFill>
        <p:spPr>
          <a:xfrm>
            <a:off x="694062" y="1252869"/>
            <a:ext cx="10399924" cy="52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9771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6290</TotalTime>
  <Words>369</Words>
  <Application>Microsoft Office PowerPoint</Application>
  <PresentationFormat>Widescreen</PresentationFormat>
  <Paragraphs>134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Roboto Medium</vt:lpstr>
      <vt:lpstr>Wingdings</vt:lpstr>
      <vt:lpstr>Calibri</vt:lpstr>
      <vt:lpstr>Roboto</vt:lpstr>
      <vt:lpstr>Arial</vt:lpstr>
      <vt:lpstr>Metropolitan</vt:lpstr>
      <vt:lpstr>PowerPoint Presentation</vt:lpstr>
      <vt:lpstr>NY Crashes WebApp Project 3, Group 1 GWU Bootcamp</vt:lpstr>
      <vt:lpstr>Who will this WebApp inform?</vt:lpstr>
      <vt:lpstr>Data Exploration and Cleaning:</vt:lpstr>
      <vt:lpstr>WebApp        </vt:lpstr>
      <vt:lpstr>NYC Five (5) Boroughs: </vt:lpstr>
      <vt:lpstr>NYC Five (5) Boroughs’ Populations: </vt:lpstr>
      <vt:lpstr>Annual NYC Persons Injured’ s Crashes per Borough: </vt:lpstr>
      <vt:lpstr>Annual NYC Persons Killed’ s Crashes per Borough: </vt:lpstr>
      <vt:lpstr>Annual NYC Persons Injured/Killed’ s Crashes per Borough: </vt:lpstr>
      <vt:lpstr>Percentage of Vehicle Crashes per Borough: </vt:lpstr>
      <vt:lpstr>Vehicle Type Crashes:</vt:lpstr>
      <vt:lpstr>NYC Crashes and Heatmap:</vt:lpstr>
      <vt:lpstr>PowerPoint Presentation</vt:lpstr>
      <vt:lpstr>Questions</vt:lpstr>
      <vt:lpstr>Project and Data Links: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Raheleh Vafaei Saadi</dc:creator>
  <cp:lastModifiedBy>Raheleh Vafaei Saadi</cp:lastModifiedBy>
  <cp:revision>52</cp:revision>
  <dcterms:created xsi:type="dcterms:W3CDTF">2023-02-12T19:07:20Z</dcterms:created>
  <dcterms:modified xsi:type="dcterms:W3CDTF">2023-04-24T23:04:45Z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665d9ee-429a-4d5f-97cc-cfb56e044a6e_Enabled">
    <vt:lpwstr>true</vt:lpwstr>
  </property>
  <property fmtid="{D5CDD505-2E9C-101B-9397-08002B2CF9AE}" pid="4" name="MSIP_Label_1665d9ee-429a-4d5f-97cc-cfb56e044a6e_SetDate">
    <vt:lpwstr>2023-04-20T13:41:13Z</vt:lpwstr>
  </property>
  <property fmtid="{D5CDD505-2E9C-101B-9397-08002B2CF9AE}" pid="5" name="MSIP_Label_1665d9ee-429a-4d5f-97cc-cfb56e044a6e_Method">
    <vt:lpwstr>Privileged</vt:lpwstr>
  </property>
  <property fmtid="{D5CDD505-2E9C-101B-9397-08002B2CF9AE}" pid="6" name="MSIP_Label_1665d9ee-429a-4d5f-97cc-cfb56e044a6e_Name">
    <vt:lpwstr>1665d9ee-429a-4d5f-97cc-cfb56e044a6e</vt:lpwstr>
  </property>
  <property fmtid="{D5CDD505-2E9C-101B-9397-08002B2CF9AE}" pid="7" name="MSIP_Label_1665d9ee-429a-4d5f-97cc-cfb56e044a6e_SiteId">
    <vt:lpwstr>66cf5074-5afe-48d1-a691-a12b2121f44b</vt:lpwstr>
  </property>
  <property fmtid="{D5CDD505-2E9C-101B-9397-08002B2CF9AE}" pid="8" name="MSIP_Label_1665d9ee-429a-4d5f-97cc-cfb56e044a6e_ActionId">
    <vt:lpwstr>97dcb62d-03c1-4d4b-9109-527b2be8c077</vt:lpwstr>
  </property>
  <property fmtid="{D5CDD505-2E9C-101B-9397-08002B2CF9AE}" pid="9" name="MSIP_Label_1665d9ee-429a-4d5f-97cc-cfb56e044a6e_ContentBits">
    <vt:lpwstr>0</vt:lpwstr>
  </property>
</Properties>
</file>