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C50B-627B-49D2-A8AD-0D94FCD41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1: predicting customer turnout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21CDA-F0A0-48BE-8A9A-6CFCCC71D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Vagi</a:t>
            </a:r>
          </a:p>
        </p:txBody>
      </p:sp>
    </p:spTree>
    <p:extLst>
      <p:ext uri="{BB962C8B-B14F-4D97-AF65-F5344CB8AC3E}">
        <p14:creationId xmlns:p14="http://schemas.microsoft.com/office/powerpoint/2010/main" val="102745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BB13-F4D1-4EEA-8918-103D33BC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724E-3081-44CA-8BDB-C2246A26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were collected from </a:t>
            </a:r>
            <a:r>
              <a:rPr lang="en-US" dirty="0" err="1"/>
              <a:t>AirRegi</a:t>
            </a:r>
            <a:r>
              <a:rPr lang="en-US" dirty="0"/>
              <a:t>, a dining app that allows users to make reservations and pay with increased flexibility and convenience.</a:t>
            </a:r>
          </a:p>
          <a:p>
            <a:r>
              <a:rPr lang="en-US" dirty="0"/>
              <a:t>These included the date of each transaction, the number of visitors per transaction, if and when a reservation was made, the location of the restaurant, and the genre of the restaurant.</a:t>
            </a:r>
          </a:p>
          <a:p>
            <a:r>
              <a:rPr lang="en-US" dirty="0"/>
              <a:t>These data were supplemented with daily weather data gathered from the weather station closest to the restaurant.</a:t>
            </a:r>
          </a:p>
          <a:p>
            <a:r>
              <a:rPr lang="en-US" dirty="0"/>
              <a:t>Data were aggregated resampled by day to include the daily sum of visitors for each restaurant.</a:t>
            </a:r>
          </a:p>
        </p:txBody>
      </p:sp>
    </p:spTree>
    <p:extLst>
      <p:ext uri="{BB962C8B-B14F-4D97-AF65-F5344CB8AC3E}">
        <p14:creationId xmlns:p14="http://schemas.microsoft.com/office/powerpoint/2010/main" val="241788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F0B6-0A61-406E-854B-C9CCE3D8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D9F6B-8D18-45E6-AD7D-3B4D08E8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296,279 unique day-restaurant observations in the dataset.</a:t>
            </a:r>
          </a:p>
          <a:p>
            <a:r>
              <a:rPr lang="en-US" dirty="0"/>
              <a:t>The data contained daily observations from Friday, January 1</a:t>
            </a:r>
            <a:r>
              <a:rPr lang="en-US" baseline="30000" dirty="0"/>
              <a:t>st</a:t>
            </a:r>
            <a:r>
              <a:rPr lang="en-US" dirty="0"/>
              <a:t>, 2016 through Saturday, April 22</a:t>
            </a:r>
            <a:r>
              <a:rPr lang="en-US" baseline="30000" dirty="0"/>
              <a:t>nd</a:t>
            </a:r>
            <a:r>
              <a:rPr lang="en-US" dirty="0"/>
              <a:t>, 2017.</a:t>
            </a:r>
          </a:p>
          <a:p>
            <a:r>
              <a:rPr lang="en-US" dirty="0"/>
              <a:t>The data contained information for 829 restaurants in 103 neighborhoods.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936B-A100-48FA-8FFC-F0A7686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2C8852-4157-4A83-BFB3-0D9AA0D1E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077157"/>
              </p:ext>
            </p:extLst>
          </p:nvPr>
        </p:nvGraphicFramePr>
        <p:xfrm>
          <a:off x="1298344" y="2635906"/>
          <a:ext cx="9592136" cy="3895881"/>
        </p:xfrm>
        <a:graphic>
          <a:graphicData uri="http://schemas.openxmlformats.org/drawingml/2006/table">
            <a:tbl>
              <a:tblPr/>
              <a:tblGrid>
                <a:gridCol w="4796068">
                  <a:extLst>
                    <a:ext uri="{9D8B030D-6E8A-4147-A177-3AD203B41FA5}">
                      <a16:colId xmlns:a16="http://schemas.microsoft.com/office/drawing/2014/main" val="2125873657"/>
                    </a:ext>
                  </a:extLst>
                </a:gridCol>
                <a:gridCol w="4796068">
                  <a:extLst>
                    <a:ext uri="{9D8B030D-6E8A-4147-A177-3AD203B41FA5}">
                      <a16:colId xmlns:a16="http://schemas.microsoft.com/office/drawing/2014/main" val="814209704"/>
                    </a:ext>
                  </a:extLst>
                </a:gridCol>
              </a:tblGrid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sng" dirty="0">
                          <a:solidFill>
                            <a:schemeClr val="bg1"/>
                          </a:solidFill>
                          <a:effectLst/>
                        </a:rPr>
                        <a:t>Neighborhood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sng" dirty="0">
                          <a:solidFill>
                            <a:schemeClr val="bg1"/>
                          </a:solidFill>
                          <a:effectLst/>
                        </a:rPr>
                        <a:t>Number of Restaurants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33792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Fukuoka-ken Fukuoka-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shi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Daimyō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64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84647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Tōkyō-to Shibuya-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ku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Shibuya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58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055016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Tōkyō-to Minato-ku 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Shibakōen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51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97716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Tōkyō-to Shinjuku-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ku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Kabukichō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360440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Tōkyō-to Setagaya-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ku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Setagaya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87000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Tōkyō-to 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Chūō-ku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Tsukiji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12208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chemeClr val="bg1"/>
                          </a:solidFill>
                          <a:effectLst/>
                        </a:rPr>
                        <a:t>Ōsaka-fu Ōsaka-shi Ōgimachi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605578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Hiroshima-ken Hiroshima-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shi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Kokutaijimachi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065423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chemeClr val="bg1"/>
                          </a:solidFill>
                          <a:effectLst/>
                        </a:rPr>
                        <a:t>Tōkyō-to Meguro-ku Kamimeguro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57904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Hokkaidō Sapporo-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shi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Minami 3 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Jōnishi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334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9A0786-9E74-4361-95F7-7C207DE2DC2D}"/>
              </a:ext>
            </a:extLst>
          </p:cNvPr>
          <p:cNvSpPr txBox="1"/>
          <p:nvPr/>
        </p:nvSpPr>
        <p:spPr>
          <a:xfrm>
            <a:off x="1298344" y="1904831"/>
            <a:ext cx="815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ten neighborhoods with the most restaurants are listed below.</a:t>
            </a:r>
          </a:p>
        </p:txBody>
      </p:sp>
    </p:spTree>
    <p:extLst>
      <p:ext uri="{BB962C8B-B14F-4D97-AF65-F5344CB8AC3E}">
        <p14:creationId xmlns:p14="http://schemas.microsoft.com/office/powerpoint/2010/main" val="66522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208D-3811-4BE4-974C-C2BDDC95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EDA</a:t>
            </a:r>
          </a:p>
        </p:txBody>
      </p:sp>
      <p:sp>
        <p:nvSpPr>
          <p:cNvPr id="15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06F978-B0FF-45B6-977C-66A4C1A82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982219"/>
            <a:ext cx="6112382" cy="2888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5C16-38AC-411E-9CCF-938FBFF6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Restaurants represented 14 ‘genres.’</a:t>
            </a:r>
          </a:p>
          <a:p>
            <a:r>
              <a:rPr lang="en-US" sz="1800" dirty="0"/>
              <a:t>‘Izakaya’ and ‘Café/Sweets’ were the most common genres.</a:t>
            </a:r>
          </a:p>
        </p:txBody>
      </p:sp>
      <p:sp>
        <p:nvSpPr>
          <p:cNvPr id="7" name="AutoShape 4" descr="data:image/png;base64,iVBORw0KGgoAAAANSUhEUgAAAhUAAAD8CAYAAADAMFYdAAAABHNCSVQICAgIfAhkiAAAAAlwSFlzAAALEgAACxIB0t1+/AAAADl0RVh0U29mdHdhcmUAbWF0cGxvdGxpYiB2ZXJzaW9uIDIuMi4yLCBodHRwOi8vbWF0cGxvdGxpYi5vcmcvhp/UCwAAIABJREFUeJzs3XmcneP9//HXW5AISVCqQWuCtLZIyNiXJi0aS4uiqFrbpqqt0tLyo6qLaks3pQi1NpZaS6ktpYQEM9mpWNOvROwVgmgkn98f13U4mZwz58zknFmS9/PxmMecc53rvu/PuWeS85nrvu7ro4jAzMzMbEkt19kBmJmZ2dLBSYWZmZnVhJMKMzMzqwknFWZmZlYTTirMzMysJpxUmJmZWU04qTAzM7OacFJhZmZmNeGkwszMzGpi+c4OwKwjrbHGGtHQ0NDZYZiZdRvNzc2vRsSa1fR1UmHLlIaGBpqamjo7DDOzbkPSf6rt68sfZmZmVhNOKszMzKwmfPnDloikuRGxSkdtt6SmzppDw0m3dfRhzcw61Yxf7tkhx/FIhZmZmdWEkwqrCUk/lTQpf82SdGluv1lSs6THJI0ssd0aksZJ2lPSKpLGSJogaaqkvXOfn0n6btE2Z0g6tlx/MzPrHIqIzo7BurGWlzEk9QMeAI6MiGZJq0fE65JWAh4FPh0Rr0maC2wA3AKcGhF3S1oe6B0Rb0paAxgPDATWA26MiC0lLQc8BWwNzCnVP1r5pe7Zf2D0P/z39TgVZmZd1pJc/pDUHBGN1fT1nAqrGUkCRgO/i4jm3HyspH3z44+TkoTXgBWAMcC3IuJfhV0Av5C0M7AQWAdYKyJmSHpN0hbAWsDEnJisUKo/8GKLuEYCIwF69K3qVmszM2sHJxVWS6cDMyOicOljGLALsF1EvCPpPqBX7vs+0Ax8DigkFYcAawJDI2K+pBlF/S8GjgA+BlxSRf8PRMQoYBSkkYqavFMzM1uM51RYTUjaC9gVOLaouR/w35xQbARsW/RaAEcBG0k6qaj/yzlBGE667FFwEzAC2Aq4s4r+ZmbWwTxSYbXyfWBt4JF0FYRbgDOAoyVNAaaT5jx8ICIWSDoIuFXSm6RLJ7dKagImAU8U9f2fpHuBNyJiQW4u29/MzDqeJ2pat5AnaE4ADoiIp9q7n8bGxvAy3WZm1WvLRE1f/rAuT9ImwNPAmCVJKMzMrL58+cO6vIh4HFi/s+MwM7PWeaTCzMzMasJJhZmZmdWEkwozMzOrCScVZmZmVhNOKszMzKwmfPfHUk7Sx4Dfk1aifA+YARwXEU+W6X8s8E1gQkQcUmHfzcB2wFeA40mrZC4HnBIRf6vVeyg63hBg7Yi4vb37mDprDg0n3VbDqMzM2m9JCn11RU4qlmK5wNdNwOURcVBuG0IqulUyqQCOAXaPiOcq7LsBmAV8FDgF2DIi5khahVSPox6GAI1Au5MKMzOrH1/+WLoNB+ZHxAWFhoiYBEyUNEbSBElTJe0NIOkC0noQt0g6XtLKki6R9KikiYV+2e7AHaSk4i1gbt7/3Ih4TtJH80gGkgZLCkmfyM+fkdRb0pqSbsj7f1TSDvn1xY4raUXgp8CBkiZJOlDSp/PjSblfnzqfTzMza4VHKpZum5EqgbY0D9g3It6UtAYwXtItEXG0pBHA8Ih4VdIvgH9GxFGSViXV9bgnIt4mFfc6HvgP8BLwnKQxwI0RcWtEvCypl6S+wE5AE7CTpLGkImDvSLqYVCZ9bE447gQ2Jo18LHJc4B7gNKAxIr4NIOlWUun0B/MIybx6nEQzM6uOk4plk4BfSNoZWAisQ7ok8mKLfrsBX5B0Qn7eC/iEpGeAdSPiWYCciGwFfBb4naShEXE68BCwA7Az8AtSIiLggby/XYBNcgEygL55tKHkcUu8jweB30oaTUpmZpZ8s9JIYCRAj771ujJjZmZOKpZujwH7l2g/hDTvYWguGz6D9MHdkoD9ImL6Io3SZ4GxheeRqtI9QhrJuBu4FDidlDzsRCpJ/jfgh6TJnH/Pmy4HbBcR77bYf7njblP8PCJ+Kek2YA/SaMsuEbFYpdKIGAWMAujZf6Ar6JmZ1YnnVCzd/gn0lPT1QoOkrUgf8i/nhGJ4fl7KncB38oc8krbI7SOAf+S2tSVtWbTNENIlEYD7SXeGPBURC4HXSQnAg/n1u4BvF8U2pMJx3wL6FPXfICKmRsSvSJdXNqp8SszMrF6cVCzF8gjCvsCueXLkY6QRhNuBRklNpFGLxf66z34GrABMkTQtPwcYBvwrP14BOFvSE5ImAQcC383Hn5H73J+/jwXeiIj/5ufH5jimSHocOLrCce8lXS6ZJOlA4DhJ0yRNBt4lJzpmZtY5lD53zKojaV3goojYvbNjaY/GxsZoamrq7DDMzLoNSc0R0VhNX8+psDbJkyG7ZUJhZmb15csfZmZmVhNOKszMzKwmnFSYmZlZTTipMDMzs5pwUmFmZmY14bs/bJni0ufWHS1t5bFt6eWRCkPSgryg1GOSJkv6nqTl8muNks6pYh8P1SiWIySdW4t9mZlZx/JIhQG8GxFDACR9FLgK6Af8OCKaSEtgtyoitq9viNWR1CMiFnR2HGZmyyKPVNgiIuJlUkXPbysZJunvAJJOl3SJpPskPSvp2MJ2kubm78Py69fnpbtHF9Xw2CO3jZV0TmG/JXxc0h2Spkv6cdExbpbUnEdURhYfW9JPJT0MbFf7s2JmZtXwSIUtJiKezZc/Plri5Y2A4aTCXtMlnR8R81v02QLYFHiBVDxsh1xn5EJg54h4TtLVrYSwNbAZ8A7wqKTb8ojJURHxuqSVcvsNEfEasDIwLSJOK7Uzlz43M+sYHqmwclSm/baIeC8iXgVeBtYq0eeRiJiZK5NOAhpIycizEfFc7tNaUnF3RLyWS6LfCOyY24/NxcPGAx8HBub2BcAN5XYWEaMiojEiGnv07tfKYc3MbEk4qbDFSFqf9EH9comX3yt6vIDSo12l+pRLUkppWeUuJA0DdgG2i4jBwESgV359nudRmJl1PicVtghJawIXAOdGbUvYPgGsL6khPz+wlb67Slo9X+bYh3QJpR/w34h4R9JGwLY1jM3MzGrAcyoMYCVJk4AVgPeBK4Hf1vIAEfGupGOAOyS9CjzSSvexOYYNgasioknSVOBoSVOA6aRLIG02aJ1+NPmefzOzulBt/xg1K0/SKhExN98Nch7wVET8riNjaGxsjKaminfImplZJqk5Ihqr6evLH9aRvp5HRB4jXc64sJPjMTOzGvLlD+sweVSiQ0cmzMys43ikwszMzGrCSYWZmZnVhJMKMzMzqwknFWZmZlYTnqi5FJA0NyJWyQtLbR8RV1Xo3wD8PSI2k9QIHBYRx7a2TYX9nQz8H2nZ7K8Dr+SX7oiIk9q73yqOex9wQq4LUpWps+bQcNJt9QrJrM1meN0UW4o4qVi6NABfJpUur0q1pc0r2A34Eimp+F1EnF2uo0uTm5ktvXz5Y+nyS2AnSZMkHS+pQdIDkibkr+1bbtCitPnWkh6SNDF//1RuP0LSjbkc+VOSfl20fV9gxYh4peW+i/rMkHSapLHAAZI2yPtqzvFtlPtdlkuiP5RLq+9ftI8fSJoqabKkXxbt/gBJj0h6UtJOS3oCzcys/TxSsXQ5iXQ5YC8ASb2BXSNinqSBpMqgra2K9gSpNPn7knYBfgHsl18bQipp/h6p5PkfI+J5UpGvMUX7OF7SV/LjH0bEnfnxvIjYMcc1Bjg6Ip6StA3wJ+AzuV9/UlXSjYBbgOsl7U6qAbJNrv2xetHxlo+IrSXtAfw4x2NmZp3AScXSbQXgXElDSNVCP1mhfz/g8pyARN6+YExEzAGQ9DiwHvA8MAK4tKhfucsf1+ZtVwG2B65Lq3UD0LOo3825ZPrjkgpl1XcBLo2IdwAi4vWi/jfm782kyz+LkTQSGAnQo++aJd+4mZktOScVS7fjgZeAwaRLXfMq9P8ZcG9E7Jsnc95X9Fq5kudbA9+sIpa38/flgDciYkiZfsXHUdH3ckVqCv3LlWEnIkYBowB69h/oYjdmZnXiORVLl7eAPkXP+wGz81/+hwI9KmzfD5iVHx9R6WCSNgWeaMvEy4h4E3hO0gF5H5I0uMJmdwFH5cs5tLj8YWZmXYSTiqXLFOD9PJnxeNJchcMljSdd+ni71a3h18CZkh6kcgICsDtwRzviPAT4qqTJpOJie7fWOSLuIM2vaMoFyU5oxzHNzKzOXPrc2k3S3aQ1LmZ3dizVculzM7O2aUvpc8+psHaLiF07OwYzM+s6fPnDzMzMasJJhZmZmdWEkwozMzOrCScVZmZmVhNOKszMzKwmfPeHLVNc+nzZ5jLjZvXlkYplgKQFuXLp5HLVSqvcz8mSDsmPD5M0TdJjkh6X1OYFqYorpJZorxijpC9IOik/Pr09MZiZWe14pGLZ8G6h1oakzwFnAp+uZkOlql/KS33vBnwpVw09DtgtIl6Q1Iu0DHitDAPmAg+11ikibiGttGlmZl2ARyqWPX2B/0KqGCppTB69mCpp79zeIOnfkv4ETAA+LqkvsGJEvAKcTCqx/gJARMyLiIvytkMkjZc0RdJNklbL7RtKuqdotGSD4qAkbSVpoqT1gaNJJdQnSdpJ0uclPZxfv6dQvVTSEZLO7YiTZmZmlVVMKvKHwZ25TgOSNpd0cv1DsxpaKX9APwFcTKpGCqlq6b4RsSUwHPiNPqxH/ingiojYIiL+Qyo/Pia/thmp1HgpVwA/jIjNganAj3P7aOC8iBhMKn3+wdLe+VLHBcDeEfFsfvy7iBgSEQ8AY4FtI2IL4BrgB21585JGSmqS1LTgnTlt2dTMzNqgmpGKi4GfAAvz86nAV+oWkdXDu/kDeiNgBHBF4bIG8AtJU4B7gHWAtfI2/4mI8UX7GAH8o7WDSOoHrBoR/8pNlwM7S+oDrBMRN8EHIxvv5D4bk8qSfz4i/q/MrtcF7pQ0FTgR2LTqd56ONyoiGiOisUfvfm3Z1MzM2qCapGLliPjg2nakCmTz6xeS1VNEjAPWANYkVQtdExia51y8BPTKXVtWNN0aeCQ/fgwY2obDqpXXZpNGTLZopc8fgXMjYhDwjaIYzcysC6kmqXhN0gAgACTtA7xY16isbiRtRCpr/hrQD3g5IuZLGg6sV2abTYEnImJBbjoT+LWkj+XXe0o6NiLmAP+VtFPudyjwr4h4E5iZf3cK/XvnPm8Ae5JGTIbltreAPkUh9ANm5ceHL8HbNzOzOqrm7o9vA38GNpL0H9JflgfVNSqrtZUkTcqPBRweEQskjQZuldQETAKeKLP97sAdhScRcXueLHlPvowSwCX55cOBC3LS8CxwZG4/FLhQ0k9JI10HFO3vJUmfB/4h6SjgVuD6PHH0O8DpwHWSZgHjgQHtPRGD1ulHk9cqMDOrC6WrGVV0TNfLFRFv1Dck62ok3Q0cFhGzK3bu4hobG6OpqamzwzAz6zYkNUdEYzV9K45U5FsCfwTsCISkscDPI+K/SxamdRcRsWtnx2BmZl1fNXMqriFd4z6EdNfHm8C19QzKzMzMup9q5lSsERE/Lnr+E0nl1igwMzOzZVQ1IxX/krR/4YmkL1JhvQIzMzNb9lQzUnEkcJyk+aRZ/isCcyR9i7Rsxer1DNDMzMy6h6ouf9Q9CjMzM+v2qkkqRpPWILg7qr3/1DqMpLkRsUpnx9EeeSGua0gjYPtHxDNLsK/TgbkRcXZr/abOmkPDSbe19zBWJzO8dojZUqGaORWXAV8FnpT0c0kb1jckW4bsA/wtFy1rd0JhZmZdQ8WkIiLuiIgDSbUfXgTulXS/pEMlVTPSYXVWoYT5E5Iuz6XIry8sjy3pNEmPSpomaVShOqmk+yT9StIjkp4sLLktqYeks/I2UyR9I7f3z78Pk/K+Cv13kzQux3SdpFVaxLwHcBzwNUn35rbv5X1Mk3RcUd9y7adImi7pHlJVVTMz60TVjFQUFsD6Mmmp5SnAhaTy1Xe0tp11mEolzEflUuRvAsfk9nMjYquI2AxYCdiraH/LR8TWpA/9wu3EXwXmRMRWwFbA13NNmC8Dd+aCZIOBSZLWAE4FdskxNQHfKw44Im7nwxLnwyUNJU0K3gbYNu9/iwrtB5EKkX0xx2RmZp2omhU1/woMAq4C9ouImfml0ZIm1jM4q1qhhPnOpBL1xSXMn4+IB/PjvwDHAmcDwyX9AOgNrE6qPHpr7ndj/t4MNOTHuwGbF91e3A8YCDwKXCJpBeDmiJgk6dPAJsCDObdZERhX4T3sCNwUEW8DSLoR2Cm/t1Lty+X2d3L7LWVPjjQSGAnQo++aFcIwM7P2KptUSNo2IsYDF1NmkmZEtFau2jpOcQnz+ZJm8GF58JY/t5DUC/gT0BgRz+dJjsXlxN/L3xfw4e+IgO9ExJ0tD56TmT2BKyWdBfyX9DtzcBveQ7ny6K2VTa9q4nBEjAJGAfTsP9CTjc3M6qS1yx9/AoiIu3zXR5fXWgnzT0jaLj8+GBjLhwnEq3muw/5UdifwzTwigaRPSlpZ0nr52BeRqtluSaokukNhUq+k3pI+WWH/9wP75L4rA/sCD1Ro31fSSpL6AJ+v4j2YmVkdeaJlN5Ynyr5Huu23XAnzfwOHS7oQeAo4PyLekXQRMBWYQbqEUcnFpEshE/J8jVdId28MA07Mi6PNJVUzfUXSEcDVknrm7U8Fniy384iYIOky4JHC8SJiYn6f5dqvze/3P6REw8zMOlHZ0ueS3iD9NVhSRHyhXkFZdSQNBi7KkypLvd4A/D1PxjRc+tzMrK1Uo9LnrwC/qU1IVmuSjiZNujyuUl8zM7OO0FpS8VZE/KvDIrE2iYgLSLdkttZnBuBRCjMz6xCtTdSc0VFBmJmZWfdXNqmIiC92ZCBmZmbWvVW1oqaZmZlZJU4qzMzMrCaqWaZ7TER8tlKbWXfQnUqfuxy4mXU3ZUcqJPWStDqwhqTVJK2evxqAtTsqQFs6SFpX0t8kPSXpGUl/kLSipCG5Ymmh3+mSTujMWM3MrH1au/zxDVJBqY3y98LX34Dz6h+aLS3yCpw3kgqODQQ+CawCnAEMAfZoZfO2HqtHrfZlZmZtU/byR0T8AfiDpO9ExB87MCZb+nwGmBcRlwJExAJJx5OW155Pyjt2BM7M/TeRdB/wCeD3EXEOqdNXSAt+rQg8DByT9zUX+C3wOeD7pPomZmbWwSrOqYiIP0ranlT3Yfmi9ivqGJctXTYljXJ9ICLezNVULwU+GRHfhnT5gzQ6NhzoA0yXdD6wIXAgsEMunPYnUnXWK4CVgWkRcVqpg7v0uZlZx6hmouaVwAakwk0LcnOQ/jM3q4YoXaa8XPttEfEe8J6kl4G1gM8CQ4FH09UUVgJezv0XADeUO7hLn5uZdYxqqpQ2Apu4/LktgceA/YobJPUFPs6HiWqx94oeLyD9ngq4PCJOLtF/XkSU2o+ZmXWgatapmAZ8rN6B2FJtDNBb0mHwwWTK3wCXAS+RLnNUs4/9JX0072N1SevVJ1wzM2uPakYq1gAel/QIRX9BuvS5VSsiQtK+wJ8k/YiUzN4O/D/SfIiTJE3iw4mapfbxuKRTgbskLUea4Pkt0mTPqg1apx9NXv/BzKwuqkkqTq93ELb0i4jngc+XeOk9YKtWttus6PG1wLUl+qxSixjNzGzJVHP3h8ufm5mZWUUV51RI2lbSo5LmSvqfpAWS3uyI4MzMzKz7qGai5rnAwcBTpNv4vpbbzMzMzD5QzZwKIuJpST3ybXuXSnqoznGZmZlZN1NNUvGOpBWBSZJ+Dcwmzdg3MzMz+0A1lz8Ozf2+DbxNWrBov1a3MDMzs2WOWlsoMy9SdHlEfKXjQuq6crXNB4AzIuIfue1LwFERMaJE/+WBVyNi1RbtHwfOjogDKxzvTmB/0jLV10fEkDbG+yPgSWBQjuP3klYCbgPGRMQZbdlfPUgqFAK7NSJOWoL9lDzXLfXsPzD6H/779h6mLmZ43Qwz68IkNUdEYzV9W738kStArilpxYj4X23C677yIk5HA9dJuhfoQSrfvVhCUWE/z5OKY1Xq9zkASWu1I1yAXUll6gfl/fQEbgIeqjahyImUImJhO2OotO+vAR+JiPm13r+ZmXWsai5/zAAelPQjSd8rfNU5ri4rIqYBtwI/BH4MXBERz0i6VVKzpMckfa3ldjk5e1jSCEkb5hUkkfQ1SddLulPSU5LOLNpmpqSWoxwbSpooacu87e+LXrsjlxCnsF1EvJ5fXgH4K/BYRJxatM0PJE3LX98pOsY0SRcAE4D+knaXNE7SBEnXSlo59/1JvuV4mqQLcqKApLGSfinpEUnTc6Xblm4jzc95VNL+kgZIulfSFEl3S1o376tc+wb5nD6KF2kzM+t01SQVLwB/z337FH0ty34CfBnYHfh1bjs8IoaSVof8nqTVCp0l9SctS31yRNxRYn+DSZc5Nge+ImntUgeVtDFwHXBYREyoEONuwD1Fz08G3o6I7xftb2tS+fCtge2AYyRtnl/eBPhzRGxBWhL7JOCzEbElMAX4bu73h4jYijQa0o9FR20UEVsDJwKlypJ/AXgrIoZExPXAn4CLI2Lz/D4LCVO59j8WHf+VCufDzMzqrJoVNX/SEYF0JxHxtqRrgbm5RDfA8ZIK9VDW5cNy8SuSPty/ERFjy+zynoh4C0DSE8AnSMlcsbVIly72iYgnqghzBHB+0fP7gR0lbRgRT+e2nYAbIuKdfOybgR2Bu4BnIuLR3G97UpLxUB6IWBEovJfPSjoR6EWqE9MM/CO/dmP+3gw0VBHzNsBe+fEVwM8qtG/Hh0t/X0lK9hYjaSQwEqBH3zWrCMPMzNqjYlKR5w4sNpszIj5Tl4i6j4X5C0m7ADsD20bEu5LGkj5kIf2VP4k0clAuqShV6rulN0iJxg5AIal4n0VHm3oVPR5K+jAvuA+4GviHpJ0i4kVSOfFy3i56LOCOiDi0uIOk3qSF0LaMiFmSft4ihsL7KveellRQ4ndzsU4Ro4BRkCZq1iEOMzOjussfJ5CGr08EfkT6gGyqZ1DdUD/g9ZxQbMqiBbICOBwYLOmEJTjGe8DewFfzHSeQ5rtsoaSBlEggaTAwteXkylyQ6w+kxKIvafRiX0krSVol7/+BEsd+CPi0pPXz/leWNJC0wupC4FVJfVjyW43HA4X39pUcX7Xthyzhsc3MbAlVc/mjuUXTg5JcZGxRtwEjJU0mjSI8XPxiRLyfE4HbJL0FjGnPQSJirqS9gLslvU2apzELmApMIyV8kOZ6lJq7QUScK+ljwN9Il0iuBgqXOc6PiKmSNmyxzUuSvgpcq7QQGsD/i4jbJF2ej/2flu+7Hb4N/FnSycBLwJEV2o8FRueJwzct4bHNzGwJtbpOBYCk1YueLkf6a/iciPhUPQOz9pP0T+DAiPDkxRYaGxujqckDbWZm1VKt1qnImklD+CJdw38O+Gr7w7N683wXMzPrDNVc/hjQEYGYmZlZ91bVjHxJm5FuKfxgZn9EXFGvoMzMzKz7qeaW0h8Dw0hJxe2kSYBjSesFmJmZmQHV3VK6P/BZ4MWIOJK0+mPPukZlZmZm3U41ScW7eb2D9/PaBi8D69c3LDMzM+tuqplT0ZSLU11EuhNkLvBIXaMyq5Ops+bQcNJtdT+Oy5mb2bKo4khFRBwTEW9ExAWkUtqH58sg1oVI+p2k44qe3ynp4qLnv2lPdVlJx+XluOtC0lm5sutZNdjX3FrEZGZm7VMxqZD0weqPETEjIqYUt1mX8RCp8BeSliMV99q06PXtgQfbsd/jgDYlFZJ6tKH7N0i1Q05sU1RmZtbllE0qJPXKq2muIWk1SavnrwagZGlu61QPkpMKUjIxDXgr/+x6AhsDEwEknSjpUUlTJP0kt60s6TZJkyVNk3SgpGNJP+t7c2E5JO0maZykCZKuyzVDkDRD0mm5mNoBku6T9CtJj0h6UtJOLQOWdAuwMvBwPt56ksbkuMZI+kTuV659QI7lUUk/a7l/MzPrWK2NVHyDNIdio/y98PU34Lz6h2ZtEREvkCbTfoKUXIwj1eLYDmgEpkTE/yTtBgwEtgaGAEMl7UyqA/JCRAyOiM1IVUnPIVVGHR4RwyWtAZwK7BIRW5IKyxVfUpkXETtGxDX5+fIRsTVptOPHJWL+Amki8JBc7Oxc4IqI2BwYDZyTu5Zr/wOpXslWwIvlzo2kkZKaJDUteGdOdSfUzMzarGxSERF/yKtpnhAR60fEgPw1OCLO7cAYrXqF0YpCUjGu6PlDuc9u+WsiMIGUNA4kFSXbJY8u7BQRpT59tyWtV/KgpEmk6qvrFb1+bYv+N+bvzUBDFfFvB1yVH18J7FihfQdSQbRCe0kRMSoiGiOisUfvflWEYWZm7VHN3R8vSuoTEW9JOhXYEvh5REyoc2zWdoV5FYNIlz+eB74PvAlckvsIODMiLmy5saShwB7AmZLuioiftuwC3B0RB5c5/tstnr+Xvy+gytVbWyhX7S6q6GNmZh2smnUqfpQTih2BzwGXA+fXNyxrpweBvYDXI2JBRLwOrEr6S39c7nMncFTRXIh1JH1U0trAOxHxF+BsUvII8BbQJz8eD+xQKI0uqbekT9Yw/oeAg/LjQ0grt7bW/mCLdjMz60TV/PW4IH/fk3T9+m+STq9fSLYEppLu+riqRdsqEfEqQETcJWljYJwkSOuOfAXYEDhL0kJgPvDNvP0o4B+SZud5FUcAV+fJn5DmWDxZo/iPBS6RdCLwCnBkhfbvAldJ+i5wQzUHGLROP5q8hoSZWV0oovXRY0l/B2YBuwBDgXeBRyJicP3DM6utxsbGaGpq6uwwzMy6DUnNEdFYTd9qLn98iTRkPiIi3gBWB7ymgJmZmS2imhU13yHV+yjMuH8feKqeQZmZmVn3U82Kmj8GfgicnJtWAP5Sz6DMzMys+6nm8se+wBfItwvmRZb6tLqFmZmZLXOqSSr+F2k2Z0Bazrm+IZmZmVl3VE1S8VdJFwKrSvo6cA9wcYVtzMzMbBlT8ZZSAEm7kpZ2FnBnRNxd1c6ldUl1QjYhJTB/J9058mWgMSK+3c64a0LS0aQFn65ox7b3kZYwb2qgXSv8AAAc2klEQVTRfjvw5XynDDkhuwL4OulOmrUi4q382h9IazCsWVhHoo0x/BS4PyLuqdCvsMx1YentDUm3Cb9LqglyWFuP3Vkk7QJ8OyL2adG+L7BhRLRaQr1n/4HR//Df1zyuGV77wsyWUm25pbSqpZNzEnF33nkPSYdExOgKQYhU++H8iNg7l8MeBZwBPFbNcestIi6owz73aNG0DXAMKal4Gtgb+EsuTz6c9OHe3mOdVmXXEaQE6AYonxB1ZxFxU2fHYGa2rGut9HlfSSdLOjeXu5akbwPPkv7iruQzpKqVlwJExALgeOAooHfRcfbM5avXaKXE9WWSzpH0kKRnJe2f2yXprFyqe6qkA3P7MEn/kvTXXHb7l5IOyWW4p0raIPc7XdIJkjaQNKEopoGSmvPj03Jp7WmSRuVkqfg8LSfpckk/z89n5Gqe5JUrn8zvHVLxqwPz42GkZabfL9rX9/Jxpkk6Lrc1SPq3pIskPSbpLkkrFZ2XwrloLc7Pki5blSRpeUm/zedniqSv5fZdJN0r6WZJj0s6L5/z5SW9Iel3SiXQ75b0kbzN0TmOyUql0Qux/kXSH4p+hvvm9qsl7VkUy7WS9sg/kwckTZTULGmbEnFvk4/fIOlrkmo/BGFmZlVrbU7FlcCnSMs8fw24CzgA2Dsi9q5i35uSqlN+ICLeBP6PPEKSP1hOAvbIw//lSlwD9CetlbEX8Mvc9kVS+e7BpBU/z5LUP782mLSM8yDgUOCTuQz3xcB3WsT1DDBH0pDcdCRwWX58bkRslcuBr5SPX7B8jvPJiDi1xDnYHbij6PlTwJqSVgMOBgolwgvFvI4kjWxsC3xd0hb55YHAeRGxKfAGsF+JY5WMMyc488tUHS0YCbycz89WwLcKCV2O5zjSedyYNNIC0A8Yn0ugjwN+lNuvy3EMBp4Bjig6zkdJlUX3Ac7MbRfn900+L1uRFlubDewaEVuQ6noU/y4gaSfSpbUvRMSMVt6bmZl1kNaSivUj4ohczfJgoBHYKyImVblvUbqCZKF9OGn9iz0j4r/5tXIlrgFujoiFEfE4sFZu2xG4OhfPegn4F+lDCeDRiJgdEe+RPtzuyu1TKV2G+2LgSKXLNAcWxTFc0sOSppJGXzYt2uZCYFpEnFHmHHyORZMKSJeEDiJ9WD9Q1L4jcFNEvB0Rc3O/nfJrzxWd93JlxMvFuRsfvvdydiO990nAw6QiZAPza+MjYkYebbmGRRdBuy4//ktR++Z5hGFqfp/F5+vmSKYA6+S2fwKb5JGOQ4C/5mP1BP4saVo+7iZF+9kM+BPp93FmhfeGpJGSmiQ1LXintdzKzMyWRGtJxfzCg/yf/HOFCYZVeoyUiHxAUl/g46QiZc+S1rtorcplcVLyXtFjtfheSnH/hUXPF1J6LskNpJGFvYDmiHhNUi/Sh9f+ETEIuAjoVbTNQ6QP814tdyapN7BqXtej2DXAz0glxBeWeE+V3stiZcQrxNlytKQUAcdExJD8NSAixuTXWiaGUaH9CuCbOY6fs+j5WuxnmG9XHk2avHskcGl+/fuk0u2DgK1JSUbBC8D/SKNUFUXEqIhojIjGHr37VbOJmZm1Q2tJxWBJb+avt0h/gb4p6S1Jb1ax7zFAb0mHQZrgCfyGdFnhHeA/pMsXV0gq/DVbrsR1OfcDBypNHl0T2Bl4pIrYFhMR80jD7ufz4Qdb4QPxVaVS4fu32OzPwO3AdZJaJirDgXtLHOf/gFNISUDL97KPUjnxlUmLjj3QcvsySsaZ51VsDlQaXboTOKbwHiR9qjAXAthW0ifyz+9LfPgzWYH084OUEBTaVwZelLRCbq/GpaS7guZFxPTc1g+YnZOOw1k06XqdlPz9Ol8GMTOzLqBsUhERPSKib/7qExHLFz3uW2nH+cNgX+AASU+RymPPA/5fUZ/ppOThOqXJk8eShuGnkOZBfLfCYW4CpgCTScPoP4iIFyvF1orRpL+478rxvUH6q38qcDPwaMsNIuK3wATgSqU7OgrKjhBExIV5Hkdx2wRSwvUI6RLExRExsYqYo5U4hwITo/J9wxeS5ntMypcbzufD0ZCHSMngVNLP8JbcPgfYUmmC646kUQmA0/J7uBt4vIr4C6u0PsmHyRyk+TVfkzQeWI9FRzmIiNmklV4vlFTVrU5mZlZfVa1TsayQdALQLyJ+VLFz5X1NALaJiPkVO7f/GLcCv42IxUZE8uunAk9HxDWlXq9i/+XWhFgeeDUiVm3PfkscZ2VS0jK4jZfY2sylz83M2ka1XqdiWSDpJmAD0iTHJZbviqgbSZeQbs0te4koIn5e7rWuQtLnSKMsZ9U7oTAzs/rySIUtUzxSYWbWNm0Zqaim9oeZmZlZRU4qzMzMrCacVJiZmVlNOKkwMzOzmnBSYWZmZjXhW0q7IEkfA35PqmPyHjADOC4inqzBvo8DRkXEO/n57cCX8wJaHUbSQxGxfSuv1yWuqbPm0HDSbbXcJTN+uWflTmZmywCPVHQxeWntm4D7ImKDiNiEtArpWi369WjnIY6jqPR8ROzR0QlFPm7ZhCK/3ilxmZlZ+zmp6HqGk0qVX1BoiIhJEfGApGGS7pV0FWkFSiR9RdIjkiZJurCQbEg6P1fmfEzST3LbscDawL2S7s1tMyStIelXko4pHFPS6ZK+nx+fKOlRSVMK+2pJ0ghJEyRNljSmaB8nFPWZJqkhP56bv/eXdH+Of1qhlkdRXA2S/i3povxe7irUJZG0gaQ7JDXnyqgb1eIHYGZm7eOkouvZjFTevJytgVMiYhNJG5PKtO8QEUNIFUwPyf1OyYuVbA58WtLmEXEOqcLn8IgY3mK/1+R9FXyJVJNlN1IZ9K1JVUGHStq5eMNczO0iYL+IGAwc0Ib3+2Xgzhz/YEoXPxsInBcRmwJvAPvl9lHAdyJiKHACixdpK8Tn0udmZh3Acyq6n0ci4rn8+LOkomGPpqsmrAS8nF/7kqSRpJ9xf2ATUvG1kiJioqSPSlobWBP4b0T8Xx7d2A0oFDdbhfQhf3/R5tsC9xfiiojX2/B+HgUuyVVNb46IUknFc0XtzUBDrsa6PSnxKfTrWWJbImIUKQGhZ/+BXkLWzKxOnFR0PY+xeIn1Ym8XPRZweUScXNxB0gDSX+5bRcR/JV3Gh+XRW3N9PvbHSCMXhWOcGREXtrKdSNVdW3qfRUfDFoshIu7PIx97kiq9nhURV7ToVlyhdAEpeVoOeCOPcJiZWRfgyx9dzz+BnpK+XmiQtJWkT5foOwbYX9JHc7/VJa0H9CUlH3MkrUUqw17wFtCnzLGvAQ4iJRbX57Y7gaPyyACS1ikcr8g40iWWAYU4cvsMYMvctiUwoOUBc7wvR8RFwJ8L/SuJiDeB5yQdkPcjSYOr2dbMzOrDIxVdTESEpH2B30s6CZhHvqUUWKdF38dzefO7JC0HzAe+FRHjJU0kjXo8CzxYtNko4B+SZrecVxERj0nqA8yKiNm57a48d2NcvswwF/gKH15mISJeyZdabsxxvAzsCtwAHCZpEukyR6lbYocBJ0qan/d9WBtO1yHA+fkcrEBKiia3tsGgdfrR5FtAzczqwlVKbZniKqVmZm3jKqVmZmbW4ZxUmJmZWU04qTAzM7OacFJhZmZmNeGkwszMzGrCSYWZmZnVhJOKbq5QmCs/3kPSU5I+UcfjDZP093Zs1yxpxVwobGouPHZXLvPelv0ckZcSb5dC6fNalz83MzMnFUsNSZ8F/giMiIj/q3KbDln8LFcmnRUR/8tNw3PhsSZSWfdq99MDOIJUadXMzLoYJxVLgVwu/CJgz4h4Jrd9XtLDkiZKuicv110oRz5K0l3AFbm0+AO5bPkESdvnfpJ0Vi5HPlXSgSWOu1Xe//qSVpZ0iVKJ9ImS9i7qujtwR4nQ7wc2zPtarFR7bp8h6TRJY4GDgUZgdC6Vvqekm4r67irpxiU7m2Zm1l5eprv76wn8DRgWEU8UtY8Fts3Lfn8N+AHw/fzaUGDHiHhXUm9g14iYJ2kgcDXpg/uLpFLng4E1SJVQP6hMmpOPPwJ752qmvwD+GRFHSVoVeETSPRHxNjACOL5E7HsBU/PjUyLi9TwaMSaXai9UVZ0XETvm434NOCEimpTWDf+NpDUj4hXgSODSdp5HMzNbQh6p6P7mAw8BX23Rvi5wp6SpwInApkWv3RIR7+bHKwAX5X7XkUqkA+wIXB0RCyLiJeBfwFb5tY1JNUQ+X3SpZTfgpFzn4z5SRdJPSFoRWDcini06/r25X1/gzNz2JUkTSCXWNy2KA+DaUm880hrzVwJfyYnMdsA/WvaTNDKPgjQteGdOqV2ZmVkNeKSi+1sIfAm4R9L/i4hf5PY/Ar+NiFskDQNOL9qmuHz68cBLpBGJ5UgFzCCVMy9nNilp2AJ4oaj/fhExvbhjnusxtsX2wyPi1aI+lUq1v015lwK35rivi4j3W3aIiFGkJIie/Qe62I2ZWZ14pGIpEBHvkC4lHCKpMGLRD5iVHx/eyub9gNkRsRA4FOiR2+8HDpTUQ9KawM7AI/m1N4A9gV/khAVSifTv5EsSSNoit4+gxOhBC62Vam9pkdLtEfECKbE5FbiswnHMzKyOnFQsJSLiddIH+Kl5kuTpwHWSHgBebWXTPwGHSxoPfJIPRwVuAqaQSon/E/hBRLxYdLyXgM8D50naBvgZ6VLKFEnT8nNIpc3/VSH2yaTLHo8Bl7BoqfaWLgMuyBM1V8pto4HnI+Lx1o5jZmb15dLnVjeS1gUuiojWRh5qcZxzgYkR8edKfV363MysbdpS+txzKqxuImImrV/KWGKSmkmjK9+v1NfMzOrLSYV1axExtLNjMDOzxHMqzMzMrCacVJiZmVlNOKkwMzOzmnBSYWZmZjXhpMLMzMxqwknFEpA0t4o+x+WiXfWOpUHSl4ueN0o6pw7HmSFpjRrs56EKr9+e63nU1NRZc2g46TYaTrqt1rs2M1vmOamov+OANiUVuVJnWzUAHyQVEdEUEce2Yz8dIiK2r/D6HhHxRkfFY2ZmS85JRQ1IGibpPknXS3pC0mglxwJrk6py3pv77iZpnKQJkq6TtEpunyHpNEljgQPy/n4l6RFJT0raKfdrkPRA3n5CLkEO8Etgp7x89fE5pr/nbVaXdLOkKZLGS9o8t58u6ZJ8rGdzvIX3dLOkZkmPSRpZxTkYkeOZLGlM0f5PKOozTVJDfjw3f+8v6f4c97Si9zlD0hr5/f5b0kU5lrsKy3NL2kDSHTnOByRt1O4fopmZLTEvflU7W5BKdr9Aql2xQ0ScI+l75Kqc+bLBqcAuEfG2pB8C3wN+mvcxLyJ2BJB0NLB8RGwtaQ/gx8AuwMvArhExT9JA4GqgETgJOCEi9srbDyuK7SekZaz3kfQZ4ApgSH5tI2A4qUjXdEnnR8R84KiIeD1/gD8q6YaIeK3UG88Fxy4Cdo6I5ySt3obz9mXgzog4I4/QlBrVGQgcHBFfl/RXYD/gL6TKo0dHxFO5/sifgM+04dgAzJ8/n5kzZzJv3rzKnW2J9erVi3XXXZcVVlihs0MxsxpzUlE7j+RlqZE0iXQ5omXJ722BTYAHczHPFYFxRa9f26L/jfl7c94fpKJd50oaAiwgFQGrZEfSBzER8U9JH5HUL792W0S8B7wn6WVgLWAmcKykfXOfj5M+2EsmFfl93R8Rz+VjvF5FTAWPApdIWgG4OSImlejzXFF7M9CQR3i2JxVNK/TrWeoAeaRlJECPvmsu9vrMmTPp06cPDQ0NFO3L6iAieO2115g5cyYDBgzo7HDMrMacVNTOe0WPF1D63Aq4OyIOLrOPt1s8L+yzeH/HAy8Bg0mXr6r587rUJ2WhktxicedRjl2A7SLiHUn3Ab0q7L9UZbr3WfQS22L7iIj7Je1MKqV+paSzIuKKFt1axrhS3u8bETGECiJiFGlUg579By4W57x585xQdBBJfOQjH+GVV17p7FDMrA48p6L+3iJdWgAYD+wgaUMASb0lVTPSUKwfMDsiFgKHAoVJncXHael+4JB8zGHAqxHxZoVj/DcnFBuRRiJaMw74tKQB+RiFyx8zgC1z25bAYn+aSloPeDkiLgL+XOhfSY7/OUkH5P1I0uBqti3FCUXH8bk2W3p5pKL+RgH/kDQ7IoZLOgK4WlJhqP5U4Mk27O9PwA35w/RePhzdmAK8L2kycBkwsWib04FLJU0B3gEOr3CMO4Cjc//ppGSorIh4JV9iuFHScuR5H8ANwGH5ctCjlH6fw4ATJc0H5gKHVYit2CHA+ZJOJV0WugaY3NoGg9bpR9Mv92zDIczMrFqKKDVqbbZ0amxsjKampkXa/v3vf7Pxxht/8LzWa1jMaGcSs8cee3DVVVex6qrtX67jsssuY7fddmPttddu9z4queCCC+jduzeHHbZoPjhjxgz22msvpk2bttg2Lc+5mXVdkpojorGavh6pMOuibr/99sXaIoKIYLnlqrtyedlll7HZZpu1KalYsGABPXpUv1TK0UcfXXVfM1u6eU6FWRewzz77MHToUDbddFNGjRoFQENDA6+++iozZsxg44035phjjmHLLbfk+eefX2z7BQsWcMQRR7DZZpsxaNAgfve733H99dfT1NTEIYccwpAhQ3j33XcZM2YMW2yxBYMGDeKoo47ivffe++BYP/3pT9lxxx257rrreOaZZxgxYgRDhw5lp5124oknnigb++mnn87ZZ58NQHNzM4MHD2a77bbjvPPOq8OZMrOuzEmFWRdwySWX0NzcTFNTE+eccw6vvbbo3bvTp0/nsMMOY+LEiay33nqLbT9p0iRmzZrFtGnTmDp1KkceeST7778/jY2NjB49mkmTJiGJI444gmuvvZapU6fy/vvvc/7553+wj169ejF27FgOOuggRo4cyR//+Eeam5s5++yzOeaYY6p6H0ceeSTnnHMO48aNq9zZzJY6TirMuoBzzjmHwYMHs+222/L888/z1FNPLfL6euutx7bblr8JZ/311+fZZ5/lO9/5DnfccQd9+/ZdrM/06dMZMGAAn/xkuuHo8MMP5/777//g9QMPPBCAuXPn8tBDD3HAAQcwZMgQvvGNbzB79uyK72HOnDm88cYbfPrTnwbg0EMPrfzGzWyp4jkVZp3svvvu45577mHcuHH07t2bYcOGLba658orr9zqPlZbbTUmT57MnXfeyXnnncdf//pXLrnkkkX6VJqUXTjGwoULWXXVVZk0qdQ6ZOVFhG8XNVvGeaTCrJPNmTOH1VZbjd69e/PEE08wfnyrd/CW9Oqrr7Jw4UL2228/fvaznzFhwgQA+vTpw1tvvQXARhttxIwZM3j66acBuPLKKz8YVSjWt29fBgwYwHXXXQekZGHy5Fbv1AVg1VVXpV+/fowdmxaSHT16dJvfh5l1bx6psA6Tl/2+Edg4IsrO/JN0O/DlelQpLZQ+h/K3erb3FtD2GjFiBBdccAGbb745n/rUp1q9zFHOrFmzOPLII1m4cCEAZ555JgBHHHEERx99NCuttBLjxo3j0ksv5YADDuD9999nq622KnvnxujRo/nmN7/Jz3/+c+bPn89BBx3E4MGV1xa79NJLOeqoo+jduzef+9zn2vw+zKx78zoV1mFyMbD+wJiIOL0zYujZf2D0P/z3wIfJg9dM6Hg+52bdR1vWqfDlD+sQuQDYDsBXgYNyW6tlz/PjkiXYJc2VdEYutT5e0lqd8LbMzKyIL39YR9kHuCMinpT0eq4FMpzKZc/LlWBfGRgfEadI+jXwdeDnHfVmOtM222zzwfoSBVdeeSWDBg2q63HPOOOMD+ZZFBxwwAGccsopdT2umXUfTiqsoxwM/D4/viY/v5XKZc/LlWD/H/D33N5MqjVSUqXS593Nww8/3CnHPeWUU5xAmFmrnFRY3Un6CPAZYDNJQaqsGsAPgLJlzyuUYJ8fH04IKldqHqhc+jz38e2QHcTzuMyWXp5TYR1hf+CKiFgvIhoi4uPAc6SEorWy520twd4uvXr14rXXXvOHXQeICF577TV69epVubOZdTseqbCOcDDwyxZtN5BKtL/dStnzNpVgb691112XmTNn8sorr9Rj99ZCr169WHfddTs7DDOrA99SasuUUqXPzcysPN9SamZmZh3OSYWZmZnVhJMKMzMzqwnPqbBliqS3SJM+u6o1gFc7O4gKunqMXT0+6PoxOr4l19VjbEt860VEVYv8+O4PW9ZMr3bCUWeQ1NSV44OuH2NXjw+6foyOb8l19RjrFZ8vf5iZmVlNOKkwMzOzmnBSYcuaUZ0dQAVdPT7o+jF29fig68fo+JZcV4+xLvF5oqaZmZnVhEcqzMzMrCacVNgyQdIISdMlPS3ppM6OB0DSxyXdK+nfkh6T9N3cfrqkWZIm5a89OjHGGZKm5jiactvqku6W9FT+vlonxvepovM0SdKbko7rzHMo6RJJL0uaVtRW8pwpOSf/Xk6R1LKoXkfGeJakJ3IcN0laNbc3SHq36Fxe0Enxlf2ZSjo5n8Ppkj7XSfFdWxTbDEmTcnuHn7983HL/v9T3dzEi/OWvpfqLVGr9GWB9YEVgMrBJF4irP7BlftwHeBLYBDgdOKGz48txzQDWaNH2a+Ck/Pgk4FedHWfRz/lFYL3OPIek6rtbAtMqnTNgD+AfgEhVeB/uxBh3A5bPj39VFGNDcb9OjK/kzzT/m5kM9AQG5H/rPTo6vhav/wY4rbPOXz5uuf9f6vq76JEKWxZsDTwdEc9GxP+Aa4C9OzkmImJ2REzIj98C/g2s07lRVWVv4PL8+HJgn06MpdhngWci4j+dGURE3A+83qK53DnbG7gikvHAqpL6d0aMEXFXRLyfn44HOq2UbJlzWM7ewDUR8V5EPAc8Tfo3XzetxSdJwJeAq+sZQyWt/P9S199FJxW2LFgHeL7o+Uy62Ie3pAZgC+Dh3PTtPAR5SWdeXgACuEtSs6SRuW2tiJgN6T8u4KOdFt2iDmLR/8i7yjmE8uesq/5uHkX6q7VggKSJkv4laafOCorSP9Oudg53Al6KiKeK2jr1/LX4/6Wuv4tOKmxZoBJtXea2J0mrADcAx0XEm8D5wAbAEGA2aSi1s+wQEVsCuwPfkrRzJ8ZSlqQVgS8A1+WmrnQOW9PlfjclnQK8D4zOTbOBT0TEFsD3gKsk9e2E0Mr9TLvaOTyYRZPbTj1/Jf5/Kdu1RFubz6OTClsWzAQ+XvR8XeCFToplEZJWIP2DHx0RNwJExEsRsSAiFgIXUeeh3NZExAv5+8vATTmWlwrDovn7y50VX5HdgQkR8RJ0rXOYlTtnXep3U9LhwF7AIZEvtOfLCq/lx82kOQuf7OjYWvmZdplzKGl54IvAtYW2zjx/pf5/oc6/i04qbFnwKDBQ0oD8F+1BwC2dHFPh2uufgX9HxG+L2ouvY+4LTGu5bUeQtLKkPoXHpIl800jn7vDc7XDgb50RXwuL/HXYVc5hkXLn7BbgsDzzfltgTmFouqNJGgH8EPhCRLxT1L6mpB758frAQODZToiv3M/0FuAgST0lDcjxPdLR8WW7AE9ExMxCQ2edv3L/v1Dv38WOnpHqL391xhdpZvOTpL8STunseHJMO5KGF6cAk/LXHsCVwNTcfgvQv5PiW580q34y8FjhvAEfAcYAT+Xvq3fyeewNvAb0K2rrtHNISm5mA/NJf/19tdw5Iw05n5d/L6cCjZ0Y49Oka+qF38ULct/98s9/MjAB+HwnxVf2Zwqcks/h9P/fzh2bAAwCQBS99bKJYzlqGivB7kya90oRFAnyIWCS54/9rfGZZGxzPz+/te7pfrn6LXpREwCo8PsDAKgQFQBAhagAACpEBQBQISoAgApRAQBUiAoAoEJUAAAVL4ZQE+gakePTAAAAAElFTkSuQmCC">
            <a:extLst>
              <a:ext uri="{FF2B5EF4-FFF2-40B4-BE49-F238E27FC236}">
                <a16:creationId xmlns:a16="http://schemas.microsoft.com/office/drawing/2014/main" id="{B34F5BC8-E3EE-4040-BC70-CD9B687BAA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84163" y="3276599"/>
            <a:ext cx="3164237" cy="316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hUAAAD8CAYAAADAMFYdAAAABHNCSVQICAgIfAhkiAAAAAlwSFlzAAALEgAACxIB0t1+/AAAADl0RVh0U29mdHdhcmUAbWF0cGxvdGxpYiB2ZXJzaW9uIDIuMi4yLCBodHRwOi8vbWF0cGxvdGxpYi5vcmcvhp/UCwAAIABJREFUeJzs3XmcneP9//HXW5AISVCqQWuCtLZIyNiXJi0aS4uiqFrbpqqt0tLyo6qLaks3pQi1NpZaS6ktpYQEM9mpWNOvROwVgmgkn98f13U4mZwz58zknFmS9/PxmMecc53rvu/PuWeS85nrvu7ro4jAzMzMbEkt19kBmJmZ2dLBSYWZmZnVhJMKMzMzqwknFWZmZlYTTirMzMysJpxUmJmZWU04qTAzM7OacFJhZmZmNeGkwszMzGpi+c4OwKwjrbHGGtHQ0NDZYZiZdRvNzc2vRsSa1fR1UmHLlIaGBpqamjo7DDOzbkPSf6rt68sfZmZmVhNOKszMzKwmfPnDloikuRGxSkdtt6SmzppDw0m3dfRhzcw61Yxf7tkhx/FIhZmZmdWEkwqrCUk/lTQpf82SdGluv1lSs6THJI0ssd0aksZJ2lPSKpLGSJogaaqkvXOfn0n6btE2Z0g6tlx/MzPrHIqIzo7BurGWlzEk9QMeAI6MiGZJq0fE65JWAh4FPh0Rr0maC2wA3AKcGhF3S1oe6B0Rb0paAxgPDATWA26MiC0lLQc8BWwNzCnVP1r5pe7Zf2D0P/z39TgVZmZd1pJc/pDUHBGN1fT1nAqrGUkCRgO/i4jm3HyspH3z44+TkoTXgBWAMcC3IuJfhV0Av5C0M7AQWAdYKyJmSHpN0hbAWsDEnJisUKo/8GKLuEYCIwF69K3qVmszM2sHJxVWS6cDMyOicOljGLALsF1EvCPpPqBX7vs+0Ax8DigkFYcAawJDI2K+pBlF/S8GjgA+BlxSRf8PRMQoYBSkkYqavFMzM1uM51RYTUjaC9gVOLaouR/w35xQbARsW/RaAEcBG0k6qaj/yzlBGE667FFwEzAC2Aq4s4r+ZmbWwTxSYbXyfWBt4JF0FYRbgDOAoyVNAaaT5jx8ICIWSDoIuFXSm6RLJ7dKagImAU8U9f2fpHuBNyJiQW4u29/MzDqeJ2pat5AnaE4ADoiIp9q7n8bGxvAy3WZm1WvLRE1f/rAuT9ImwNPAmCVJKMzMrL58+cO6vIh4HFi/s+MwM7PWeaTCzMzMasJJhZmZmdWEkwozMzOrCScVZmZmVhNOKszMzKwmfPfHUk7Sx4Dfk1aifA+YARwXEU+W6X8s8E1gQkQcUmHfzcB2wFeA40mrZC4HnBIRf6vVeyg63hBg7Yi4vb37mDprDg0n3VbDqMzM2m9JCn11RU4qlmK5wNdNwOURcVBuG0IqulUyqQCOAXaPiOcq7LsBmAV8FDgF2DIi5khahVSPox6GAI1Au5MKMzOrH1/+WLoNB+ZHxAWFhoiYBEyUNEbSBElTJe0NIOkC0noQt0g6XtLKki6R9KikiYV+2e7AHaSk4i1gbt7/3Ih4TtJH80gGkgZLCkmfyM+fkdRb0pqSbsj7f1TSDvn1xY4raUXgp8CBkiZJOlDSp/PjSblfnzqfTzMza4VHKpZum5EqgbY0D9g3It6UtAYwXtItEXG0pBHA8Ih4VdIvgH9GxFGSViXV9bgnIt4mFfc6HvgP8BLwnKQxwI0RcWtEvCypl6S+wE5AE7CTpLGkImDvSLqYVCZ9bE447gQ2Jo18LHJc4B7gNKAxIr4NIOlWUun0B/MIybx6nEQzM6uOk4plk4BfSNoZWAisQ7ok8mKLfrsBX5B0Qn7eC/iEpGeAdSPiWYCciGwFfBb4naShEXE68BCwA7Az8AtSIiLggby/XYBNcgEygL55tKHkcUu8jweB30oaTUpmZpZ8s9JIYCRAj771ujJjZmZOKpZujwH7l2g/hDTvYWguGz6D9MHdkoD9ImL6Io3SZ4GxheeRqtI9QhrJuBu4FDidlDzsRCpJ/jfgh6TJnH/Pmy4HbBcR77bYf7njblP8PCJ+Kek2YA/SaMsuEbFYpdKIGAWMAujZf6Ar6JmZ1YnnVCzd/gn0lPT1QoOkrUgf8i/nhGJ4fl7KncB38oc8krbI7SOAf+S2tSVtWbTNENIlEYD7SXeGPBURC4HXSQnAg/n1u4BvF8U2pMJx3wL6FPXfICKmRsSvSJdXNqp8SszMrF6cVCzF8gjCvsCueXLkY6QRhNuBRklNpFGLxf66z34GrABMkTQtPwcYBvwrP14BOFvSE5ImAQcC383Hn5H73J+/jwXeiIj/5ufH5jimSHocOLrCce8lXS6ZJOlA4DhJ0yRNBt4lJzpmZtY5lD53zKojaV3goojYvbNjaY/GxsZoamrq7DDMzLoNSc0R0VhNX8+psDbJkyG7ZUJhZmb15csfZmZmVhNOKszMzKwmnFSYmZlZTTipMDMzs5pwUmFmZmY14bs/bJni0ufWHS1t5bFt6eWRCkPSgryg1GOSJkv6nqTl8muNks6pYh8P1SiWIySdW4t9mZlZx/JIhQG8GxFDACR9FLgK6Af8OCKaSEtgtyoitq9viNWR1CMiFnR2HGZmyyKPVNgiIuJlUkXPbysZJunvAJJOl3SJpPskPSvp2MJ2kubm78Py69fnpbtHF9Xw2CO3jZV0TmG/JXxc0h2Spkv6cdExbpbUnEdURhYfW9JPJT0MbFf7s2JmZtXwSIUtJiKezZc/Plri5Y2A4aTCXtMlnR8R81v02QLYFHiBVDxsh1xn5EJg54h4TtLVrYSwNbAZ8A7wqKTb8ojJURHxuqSVcvsNEfEasDIwLSJOK7Uzlz43M+sYHqmwclSm/baIeC8iXgVeBtYq0eeRiJiZK5NOAhpIycizEfFc7tNaUnF3RLyWS6LfCOyY24/NxcPGAx8HBub2BcAN5XYWEaMiojEiGnv07tfKYc3MbEk4qbDFSFqf9EH9comX3yt6vIDSo12l+pRLUkppWeUuJA0DdgG2i4jBwESgV359nudRmJl1PicVtghJawIXAOdGbUvYPgGsL6khPz+wlb67Slo9X+bYh3QJpR/w34h4R9JGwLY1jM3MzGrAcyoMYCVJk4AVgPeBK4Hf1vIAEfGupGOAOyS9CjzSSvexOYYNgasioknSVOBoSVOA6aRLIG02aJ1+NPmefzOzulBt/xg1K0/SKhExN98Nch7wVET8riNjaGxsjKaminfImplZJqk5Ihqr6evLH9aRvp5HRB4jXc64sJPjMTOzGvLlD+sweVSiQ0cmzMys43ikwszMzGrCSYWZmZnVhJMKMzMzqwknFWZmZlYTnqi5FJA0NyJWyQtLbR8RV1Xo3wD8PSI2k9QIHBYRx7a2TYX9nQz8H2nZ7K8Dr+SX7oiIk9q73yqOex9wQq4LUpWps+bQcNJt9QrJrM1meN0UW4o4qVi6NABfJpUur0q1pc0r2A34Eimp+F1EnF2uo0uTm5ktvXz5Y+nyS2AnSZMkHS+pQdIDkibkr+1bbtCitPnWkh6SNDF//1RuP0LSjbkc+VOSfl20fV9gxYh4peW+i/rMkHSapLHAAZI2yPtqzvFtlPtdlkuiP5RLq+9ftI8fSJoqabKkXxbt/gBJj0h6UtJOS3oCzcys/TxSsXQ5iXQ5YC8ASb2BXSNinqSBpMqgra2K9gSpNPn7knYBfgHsl18bQipp/h6p5PkfI+J5UpGvMUX7OF7SV/LjH0bEnfnxvIjYMcc1Bjg6Ip6StA3wJ+AzuV9/UlXSjYBbgOsl7U6qAbJNrv2xetHxlo+IrSXtAfw4x2NmZp3AScXSbQXgXElDSNVCP1mhfz/g8pyARN6+YExEzAGQ9DiwHvA8MAK4tKhfucsf1+ZtVwG2B65Lq3UD0LOo3825ZPrjkgpl1XcBLo2IdwAi4vWi/jfm782kyz+LkTQSGAnQo++aJd+4mZktOScVS7fjgZeAwaRLXfMq9P8ZcG9E7Jsnc95X9Fq5kudbA9+sIpa38/flgDciYkiZfsXHUdH3ckVqCv3LlWEnIkYBowB69h/oYjdmZnXiORVLl7eAPkXP+wGz81/+hwI9KmzfD5iVHx9R6WCSNgWeaMvEy4h4E3hO0gF5H5I0uMJmdwFH5cs5tLj8YWZmXYSTiqXLFOD9PJnxeNJchcMljSdd+ni71a3h18CZkh6kcgICsDtwRzviPAT4qqTJpOJie7fWOSLuIM2vaMoFyU5oxzHNzKzOXPrc2k3S3aQ1LmZ3dizVculzM7O2aUvpc8+psHaLiF07OwYzM+s6fPnDzMzMasJJhZmZmdWEkwozMzOrCScVZmZmVhNOKszMzKwmfPeHLVNc+nzZ5jLjZvXlkYplgKQFuXLp5HLVSqvcz8mSDsmPD5M0TdJjkh6X1OYFqYorpJZorxijpC9IOik/Pr09MZiZWe14pGLZ8G6h1oakzwFnAp+uZkOlql/KS33vBnwpVw09DtgtIl6Q1Iu0DHitDAPmAg+11ikibiGttGlmZl2ARyqWPX2B/0KqGCppTB69mCpp79zeIOnfkv4ETAA+LqkvsGJEvAKcTCqx/gJARMyLiIvytkMkjZc0RdJNklbL7RtKuqdotGSD4qAkbSVpoqT1gaNJJdQnSdpJ0uclPZxfv6dQvVTSEZLO7YiTZmZmlVVMKvKHwZ25TgOSNpd0cv1DsxpaKX9APwFcTKpGCqlq6b4RsSUwHPiNPqxH/ingiojYIiL+Qyo/Pia/thmp1HgpVwA/jIjNganAj3P7aOC8iBhMKn3+wdLe+VLHBcDeEfFsfvy7iBgSEQ8AY4FtI2IL4BrgB21585JGSmqS1LTgnTlt2dTMzNqgmpGKi4GfAAvz86nAV+oWkdXDu/kDeiNgBHBF4bIG8AtJU4B7gHWAtfI2/4mI8UX7GAH8o7WDSOoHrBoR/8pNlwM7S+oDrBMRN8EHIxvv5D4bk8qSfz4i/q/MrtcF7pQ0FTgR2LTqd56ONyoiGiOisUfvfm3Z1MzM2qCapGLliPjg2nakCmTz6xeS1VNEjAPWANYkVQtdExia51y8BPTKXVtWNN0aeCQ/fgwY2obDqpXXZpNGTLZopc8fgXMjYhDwjaIYzcysC6kmqXhN0gAgACTtA7xY16isbiRtRCpr/hrQD3g5IuZLGg6sV2abTYEnImJBbjoT+LWkj+XXe0o6NiLmAP+VtFPudyjwr4h4E5iZf3cK/XvnPm8Ae5JGTIbltreAPkUh9ANm5ceHL8HbNzOzOqrm7o9vA38GNpL0H9JflgfVNSqrtZUkTcqPBRweEQskjQZuldQETAKeKLP97sAdhScRcXueLHlPvowSwCX55cOBC3LS8CxwZG4/FLhQ0k9JI10HFO3vJUmfB/4h6SjgVuD6PHH0O8DpwHWSZgHjgQHtPRGD1ulHk9cqMDOrC6WrGVV0TNfLFRFv1Dck62ok3Q0cFhGzK3bu4hobG6OpqamzwzAz6zYkNUdEYzV9K45U5FsCfwTsCISkscDPI+K/SxamdRcRsWtnx2BmZl1fNXMqriFd4z6EdNfHm8C19QzKzMzMup9q5lSsERE/Lnr+E0nl1igwMzOzZVQ1IxX/krR/4YmkL1JhvQIzMzNb9lQzUnEkcJyk+aRZ/isCcyR9i7Rsxer1DNDMzMy6h6ouf9Q9CjMzM+v2qkkqRpPWILg7qr3/1DqMpLkRsUpnx9EeeSGua0gjYPtHxDNLsK/TgbkRcXZr/abOmkPDSbe19zBWJzO8dojZUqGaORWXAV8FnpT0c0kb1jckW4bsA/wtFy1rd0JhZmZdQ8WkIiLuiIgDSbUfXgTulXS/pEMlVTPSYXVWoYT5E5Iuz6XIry8sjy3pNEmPSpomaVShOqmk+yT9StIjkp4sLLktqYeks/I2UyR9I7f3z78Pk/K+Cv13kzQux3SdpFVaxLwHcBzwNUn35rbv5X1Mk3RcUd9y7adImi7pHlJVVTMz60TVjFQUFsD6Mmmp5SnAhaTy1Xe0tp11mEolzEflUuRvAsfk9nMjYquI2AxYCdiraH/LR8TWpA/9wu3EXwXmRMRWwFbA13NNmC8Dd+aCZIOBSZLWAE4FdskxNQHfKw44Im7nwxLnwyUNJU0K3gbYNu9/iwrtB5EKkX0xx2RmZp2omhU1/woMAq4C9ouImfml0ZIm1jM4q1qhhPnOpBL1xSXMn4+IB/PjvwDHAmcDwyX9AOgNrE6qPHpr7ndj/t4MNOTHuwGbF91e3A8YCDwKXCJpBeDmiJgk6dPAJsCDObdZERhX4T3sCNwUEW8DSLoR2Cm/t1Lty+X2d3L7LWVPjjQSGAnQo++aFcIwM7P2KptUSNo2IsYDF1NmkmZEtFau2jpOcQnz+ZJm8GF58JY/t5DUC/gT0BgRz+dJjsXlxN/L3xfw4e+IgO9ExJ0tD56TmT2BKyWdBfyX9DtzcBveQ7ny6K2VTa9q4nBEjAJGAfTsP9CTjc3M6qS1yx9/AoiIu3zXR5fXWgnzT0jaLj8+GBjLhwnEq3muw/5UdifwzTwigaRPSlpZ0nr52BeRqtluSaokukNhUq+k3pI+WWH/9wP75L4rA/sCD1Ro31fSSpL6AJ+v4j2YmVkdeaJlN5Ynyr5Huu23XAnzfwOHS7oQeAo4PyLekXQRMBWYQbqEUcnFpEshE/J8jVdId28MA07Mi6PNJVUzfUXSEcDVknrm7U8Fniy384iYIOky4JHC8SJiYn6f5dqvze/3P6REw8zMOlHZ0ueS3iD9NVhSRHyhXkFZdSQNBi7KkypLvd4A/D1PxjRc+tzMrK1Uo9LnrwC/qU1IVmuSjiZNujyuUl8zM7OO0FpS8VZE/KvDIrE2iYgLSLdkttZnBuBRCjMz6xCtTdSc0VFBmJmZWfdXNqmIiC92ZCBmZmbWvVW1oqaZmZlZJU4qzMzMrCaqWaZ7TER8tlKbWXfQnUqfuxy4mXU3ZUcqJPWStDqwhqTVJK2evxqAtTsqQFs6SFpX0t8kPSXpGUl/kLSipCG5Ymmh3+mSTujMWM3MrH1au/zxDVJBqY3y98LX34Dz6h+aLS3yCpw3kgqODQQ+CawCnAEMAfZoZfO2HqtHrfZlZmZtU/byR0T8AfiDpO9ExB87MCZb+nwGmBcRlwJExAJJx5OW155Pyjt2BM7M/TeRdB/wCeD3EXEOqdNXSAt+rQg8DByT9zUX+C3wOeD7pPomZmbWwSrOqYiIP0ranlT3Yfmi9ivqGJctXTYljXJ9ICLezNVULwU+GRHfhnT5gzQ6NhzoA0yXdD6wIXAgsEMunPYnUnXWK4CVgWkRcVqpg7v0uZlZx6hmouaVwAakwk0LcnOQ/jM3q4YoXaa8XPttEfEe8J6kl4G1gM8CQ4FH09UUVgJezv0XADeUO7hLn5uZdYxqqpQ2Apu4/LktgceA/YobJPUFPs6HiWqx94oeLyD9ngq4PCJOLtF/XkSU2o+ZmXWgatapmAZ8rN6B2FJtDNBb0mHwwWTK3wCXAS+RLnNUs4/9JX0072N1SevVJ1wzM2uPakYq1gAel/QIRX9BuvS5VSsiQtK+wJ8k/YiUzN4O/D/SfIiTJE3iw4mapfbxuKRTgbskLUea4Pkt0mTPqg1apx9NXv/BzKwuqkkqTq93ELb0i4jngc+XeOk9YKtWttus6PG1wLUl+qxSixjNzGzJVHP3h8ufm5mZWUUV51RI2lbSo5LmSvqfpAWS3uyI4MzMzKz7qGai5rnAwcBTpNv4vpbbzMzMzD5QzZwKIuJpST3ybXuXSnqoznGZmZlZN1NNUvGOpBWBSZJ+Dcwmzdg3MzMz+0A1lz8Ozf2+DbxNWrBov1a3MDMzs2WOWlsoMy9SdHlEfKXjQuq6crXNB4AzIuIfue1LwFERMaJE/+WBVyNi1RbtHwfOjogDKxzvTmB/0jLV10fEkDbG+yPgSWBQjuP3klYCbgPGRMQZbdlfPUgqFAK7NSJOWoL9lDzXLfXsPzD6H/779h6mLmZ43Qwz68IkNUdEYzV9W738kStArilpxYj4X23C677yIk5HA9dJuhfoQSrfvVhCUWE/z5OKY1Xq9zkASWu1I1yAXUll6gfl/fQEbgIeqjahyImUImJhO2OotO+vAR+JiPm13r+ZmXWsai5/zAAelPQjSd8rfNU5ri4rIqYBtwI/BH4MXBERz0i6VVKzpMckfa3ldjk5e1jSCEkb5hUkkfQ1SddLulPSU5LOLNpmpqSWoxwbSpooacu87e+LXrsjlxCnsF1EvJ5fXgH4K/BYRJxatM0PJE3LX98pOsY0SRcAE4D+knaXNE7SBEnXSlo59/1JvuV4mqQLcqKApLGSfinpEUnTc6Xblm4jzc95VNL+kgZIulfSFEl3S1o376tc+wb5nD6KF2kzM+t01SQVLwB/z337FH0ty34CfBnYHfh1bjs8IoaSVof8nqTVCp0l9SctS31yRNxRYn+DSZc5Nge+ImntUgeVtDFwHXBYREyoEONuwD1Fz08G3o6I7xftb2tS+fCtge2AYyRtnl/eBPhzRGxBWhL7JOCzEbElMAX4bu73h4jYijQa0o9FR20UEVsDJwKlypJ/AXgrIoZExPXAn4CLI2Lz/D4LCVO59j8WHf+VCufDzMzqrJoVNX/SEYF0JxHxtqRrgbm5RDfA8ZIK9VDW5cNy8SuSPty/ERFjy+zynoh4C0DSE8AnSMlcsbVIly72iYgnqghzBHB+0fP7gR0lbRgRT+e2nYAbIuKdfOybgR2Bu4BnIuLR3G97UpLxUB6IWBEovJfPSjoR6EWqE9MM/CO/dmP+3gw0VBHzNsBe+fEVwM8qtG/Hh0t/X0lK9hYjaSQwEqBH3zWrCMPMzNqjYlKR5w4sNpszIj5Tl4i6j4X5C0m7ADsD20bEu5LGkj5kIf2VP4k0clAuqShV6rulN0iJxg5AIal4n0VHm3oVPR5K+jAvuA+4GviHpJ0i4kVSOfFy3i56LOCOiDi0uIOk3qSF0LaMiFmSft4ihsL7KveellRQ4ndzsU4Ro4BRkCZq1iEOMzOjussfJ5CGr08EfkT6gGyqZ1DdUD/g9ZxQbMqiBbICOBwYLOmEJTjGe8DewFfzHSeQ5rtsoaSBlEggaTAwteXkylyQ6w+kxKIvafRiX0krSVol7/+BEsd+CPi0pPXz/leWNJC0wupC4FVJfVjyW43HA4X39pUcX7Xthyzhsc3MbAlVc/mjuUXTg5JcZGxRtwEjJU0mjSI8XPxiRLyfE4HbJL0FjGnPQSJirqS9gLslvU2apzELmApMIyV8kOZ6lJq7QUScK+ljwN9Il0iuBgqXOc6PiKmSNmyxzUuSvgpcq7QQGsD/i4jbJF2ej/2flu+7Hb4N/FnSycBLwJEV2o8FRueJwzct4bHNzGwJtbpOBYCk1YueLkf6a/iciPhUPQOz9pP0T+DAiPDkxRYaGxujqckDbWZm1VKt1qnImklD+CJdw38O+Gr7w7N683wXMzPrDNVc/hjQEYGYmZlZ91bVjHxJm5FuKfxgZn9EXFGvoMzMzKz7qeaW0h8Dw0hJxe2kSYBjSesFmJmZmQHV3VK6P/BZ4MWIOJK0+mPPukZlZmZm3U41ScW7eb2D9/PaBi8D69c3LDMzM+tuqplT0ZSLU11EuhNkLvBIXaMyq5Ops+bQcNJtdT+Oy5mb2bKo4khFRBwTEW9ExAWkUtqH58sg1oVI+p2k44qe3ynp4qLnv2lPdVlJx+XluOtC0lm5sutZNdjX3FrEZGZm7VMxqZD0weqPETEjIqYUt1mX8RCp8BeSliMV99q06PXtgQfbsd/jgDYlFZJ6tKH7N0i1Q05sU1RmZtbllE0qJPXKq2muIWk1SavnrwagZGlu61QPkpMKUjIxDXgr/+x6AhsDEwEknSjpUUlTJP0kt60s6TZJkyVNk3SgpGNJP+t7c2E5JO0maZykCZKuyzVDkDRD0mm5mNoBku6T9CtJj0h6UtJOLQOWdAuwMvBwPt56ksbkuMZI+kTuV659QI7lUUk/a7l/MzPrWK2NVHyDNIdio/y98PU34Lz6h2ZtEREvkCbTfoKUXIwj1eLYDmgEpkTE/yTtBgwEtgaGAEMl7UyqA/JCRAyOiM1IVUnPIVVGHR4RwyWtAZwK7BIRW5IKyxVfUpkXETtGxDX5+fIRsTVptOPHJWL+Amki8JBc7Oxc4IqI2BwYDZyTu5Zr/wOpXslWwIvlzo2kkZKaJDUteGdOdSfUzMzarGxSERF/yKtpnhAR60fEgPw1OCLO7cAYrXqF0YpCUjGu6PlDuc9u+WsiMIGUNA4kFSXbJY8u7BQRpT59tyWtV/KgpEmk6qvrFb1+bYv+N+bvzUBDFfFvB1yVH18J7FihfQdSQbRCe0kRMSoiGiOisUfvflWEYWZm7VHN3R8vSuoTEW9JOhXYEvh5REyoc2zWdoV5FYNIlz+eB74PvAlckvsIODMiLmy5saShwB7AmZLuioiftuwC3B0RB5c5/tstnr+Xvy+gytVbWyhX7S6q6GNmZh2smnUqfpQTih2BzwGXA+fXNyxrpweBvYDXI2JBRLwOrEr6S39c7nMncFTRXIh1JH1U0trAOxHxF+BsUvII8BbQJz8eD+xQKI0uqbekT9Yw/oeAg/LjQ0grt7bW/mCLdjMz60TV/PW4IH/fk3T9+m+STq9fSLYEppLu+riqRdsqEfEqQETcJWljYJwkSOuOfAXYEDhL0kJgPvDNvP0o4B+SZud5FUcAV+fJn5DmWDxZo/iPBS6RdCLwCnBkhfbvAldJ+i5wQzUHGLROP5q8hoSZWV0oovXRY0l/B2YBuwBDgXeBRyJicP3DM6utxsbGaGpq6uwwzMy6DUnNEdFYTd9qLn98iTRkPiIi3gBWB7ymgJmZmS2imhU13yHV+yjMuH8feKqeQZmZmVn3U82Kmj8GfgicnJtWAP5Sz6DMzMys+6nm8se+wBfItwvmRZb6tLqFmZmZLXOqSSr+F2k2Z0Bazrm+IZmZmVl3VE1S8VdJFwKrSvo6cA9wcYVtzMzMbBlT8ZZSAEm7kpZ2FnBnRNxd1c6ldUl1QjYhJTB/J9058mWgMSK+3c64a0LS0aQFn65ox7b3kZYwb2qgXSv8AAAc2klEQVTRfjvw5XynDDkhuwL4OulOmrUi4q382h9IazCsWVhHoo0x/BS4PyLuqdCvsMx1YentDUm3Cb9LqglyWFuP3Vkk7QJ8OyL2adG+L7BhRLRaQr1n/4HR//Df1zyuGV77wsyWUm25pbSqpZNzEnF33nkPSYdExOgKQYhU++H8iNg7l8MeBZwBPFbNcestIi6owz73aNG0DXAMKal4Gtgb+EsuTz6c9OHe3mOdVmXXEaQE6AYonxB1ZxFxU2fHYGa2rGut9HlfSSdLOjeXu5akbwPPkv7iruQzpKqVlwJExALgeOAooHfRcfbM5avXaKXE9WWSzpH0kKRnJe2f2yXprFyqe6qkA3P7MEn/kvTXXHb7l5IOyWW4p0raIPc7XdIJkjaQNKEopoGSmvPj03Jp7WmSRuVkqfg8LSfpckk/z89n5Gqe5JUrn8zvHVLxqwPz42GkZabfL9rX9/Jxpkk6Lrc1SPq3pIskPSbpLkkrFZ2XwrloLc7Pki5blSRpeUm/zedniqSv5fZdJN0r6WZJj0s6L5/z5SW9Iel3SiXQ75b0kbzN0TmOyUql0Qux/kXSH4p+hvvm9qsl7VkUy7WS9sg/kwckTZTULGmbEnFvk4/fIOlrkmo/BGFmZlVrbU7FlcCnSMs8fw24CzgA2Dsi9q5i35uSqlN+ICLeBP6PPEKSP1hOAvbIw//lSlwD9CetlbEX8Mvc9kVS+e7BpBU/z5LUP782mLSM8yDgUOCTuQz3xcB3WsT1DDBH0pDcdCRwWX58bkRslcuBr5SPX7B8jvPJiDi1xDnYHbij6PlTwJqSVgMOBgolwgvFvI4kjWxsC3xd0hb55YHAeRGxKfAGsF+JY5WMMyc488tUHS0YCbycz89WwLcKCV2O5zjSedyYNNIC0A8Yn0ugjwN+lNuvy3EMBp4Bjig6zkdJlUX3Ac7MbRfn900+L1uRFlubDewaEVuQ6noU/y4gaSfSpbUvRMSMVt6bmZl1kNaSivUj4ohczfJgoBHYKyImVblvUbqCZKF9OGn9iz0j4r/5tXIlrgFujoiFEfE4sFZu2xG4OhfPegn4F+lDCeDRiJgdEe+RPtzuyu1TKV2G+2LgSKXLNAcWxTFc0sOSppJGXzYt2uZCYFpEnFHmHHyORZMKSJeEDiJ9WD9Q1L4jcFNEvB0Rc3O/nfJrzxWd93JlxMvFuRsfvvdydiO990nAw6QiZAPza+MjYkYebbmGRRdBuy4//ktR++Z5hGFqfp/F5+vmSKYA6+S2fwKb5JGOQ4C/5mP1BP4saVo+7iZF+9kM+BPp93FmhfeGpJGSmiQ1LXintdzKzMyWRGtJxfzCg/yf/HOFCYZVeoyUiHxAUl/g46QiZc+S1rtorcplcVLyXtFjtfheSnH/hUXPF1J6LskNpJGFvYDmiHhNUi/Sh9f+ETEIuAjoVbTNQ6QP814tdyapN7BqXtej2DXAz0glxBeWeE+V3stiZcQrxNlytKQUAcdExJD8NSAixuTXWiaGUaH9CuCbOY6fs+j5WuxnmG9XHk2avHskcGl+/fuk0u2DgK1JSUbBC8D/SKNUFUXEqIhojIjGHr37VbOJmZm1Q2tJxWBJb+avt0h/gb4p6S1Jb1ax7zFAb0mHQZrgCfyGdFnhHeA/pMsXV0gq/DVbrsR1OfcDBypNHl0T2Bl4pIrYFhMR80jD7ufz4Qdb4QPxVaVS4fu32OzPwO3AdZJaJirDgXtLHOf/gFNISUDL97KPUjnxlUmLjj3QcvsySsaZ51VsDlQaXboTOKbwHiR9qjAXAthW0ifyz+9LfPgzWYH084OUEBTaVwZelLRCbq/GpaS7guZFxPTc1g+YnZOOw1k06XqdlPz9Ol8GMTOzLqBsUhERPSKib/7qExHLFz3uW2nH+cNgX+AASU+RymPPA/5fUZ/ppOThOqXJk8eShuGnkOZBfLfCYW4CpgCTScPoP4iIFyvF1orRpL+478rxvUH6q38qcDPwaMsNIuK3wATgSqU7OgrKjhBExIV5Hkdx2wRSwvUI6RLExRExsYqYo5U4hwITo/J9wxeS5ntMypcbzufD0ZCHSMngVNLP8JbcPgfYUmmC646kUQmA0/J7uBt4vIr4C6u0PsmHyRyk+TVfkzQeWI9FRzmIiNmklV4vlFTVrU5mZlZfVa1TsayQdALQLyJ+VLFz5X1NALaJiPkVO7f/GLcCv42IxUZE8uunAk9HxDWlXq9i/+XWhFgeeDUiVm3PfkscZ2VS0jK4jZfY2sylz83M2ka1XqdiWSDpJmAD0iTHJZbviqgbSZeQbs0te4koIn5e7rWuQtLnSKMsZ9U7oTAzs/rySIUtUzxSYWbWNm0Zqaim9oeZmZlZRU4qzMzMrCacVJiZmVlNOKkwMzOzmnBSYWZmZjXhW0q7IEkfA35PqmPyHjADOC4inqzBvo8DRkXEO/n57cCX8wJaHUbSQxGxfSuv1yWuqbPm0HDSbbXcJTN+uWflTmZmywCPVHQxeWntm4D7ImKDiNiEtArpWi369WjnIY6jqPR8ROzR0QlFPm7ZhCK/3ilxmZlZ+zmp6HqGk0qVX1BoiIhJEfGApGGS7pV0FWkFSiR9RdIjkiZJurCQbEg6P1fmfEzST3LbscDawL2S7s1tMyStIelXko4pHFPS6ZK+nx+fKOlRSVMK+2pJ0ghJEyRNljSmaB8nFPWZJqkhP56bv/eXdH+Of1qhlkdRXA2S/i3povxe7irUJZG0gaQ7JDXnyqgb1eIHYGZm7eOkouvZjFTevJytgVMiYhNJG5PKtO8QEUNIFUwPyf1OyYuVbA58WtLmEXEOqcLn8IgY3mK/1+R9FXyJVJNlN1IZ9K1JVUGHStq5eMNczO0iYL+IGAwc0Ib3+2Xgzhz/YEoXPxsInBcRmwJvAPvl9lHAdyJiKHACixdpK8Tn0udmZh3Acyq6n0ci4rn8+LOkomGPpqsmrAS8nF/7kqSRpJ9xf2ATUvG1kiJioqSPSlobWBP4b0T8Xx7d2A0oFDdbhfQhf3/R5tsC9xfiiojX2/B+HgUuyVVNb46IUknFc0XtzUBDrsa6PSnxKfTrWWJbImIUKQGhZ/+BXkLWzKxOnFR0PY+xeIn1Ym8XPRZweUScXNxB0gDSX+5bRcR/JV3Gh+XRW3N9PvbHSCMXhWOcGREXtrKdSNVdW3qfRUfDFoshIu7PIx97kiq9nhURV7ToVlyhdAEpeVoOeCOPcJiZWRfgyx9dzz+BnpK+XmiQtJWkT5foOwbYX9JHc7/VJa0H9CUlH3MkrUUqw17wFtCnzLGvAQ4iJRbX57Y7gaPyyACS1ikcr8g40iWWAYU4cvsMYMvctiUwoOUBc7wvR8RFwJ8L/SuJiDeB5yQdkPcjSYOr2dbMzOrDIxVdTESEpH2B30s6CZhHvqUUWKdF38dzefO7JC0HzAe+FRHjJU0kjXo8CzxYtNko4B+SZrecVxERj0nqA8yKiNm57a48d2NcvswwF/gKH15mISJeyZdabsxxvAzsCtwAHCZpEukyR6lbYocBJ0qan/d9WBtO1yHA+fkcrEBKiia3tsGgdfrR5FtAzczqwlVKbZniKqVmZm3jKqVmZmbW4ZxUmJmZWU04qTAzM7OacFJhZmZmNeGkwszMzGrCSYWZmZnVhJOKbq5QmCs/3kPSU5I+UcfjDZP093Zs1yxpxVwobGouPHZXLvPelv0ckZcSb5dC6fNalz83MzMnFUsNSZ8F/giMiIj/q3KbDln8LFcmnRUR/8tNw3PhsSZSWfdq99MDOIJUadXMzLoYJxVLgVwu/CJgz4h4Jrd9XtLDkiZKuicv110oRz5K0l3AFbm0+AO5bPkESdvnfpJ0Vi5HPlXSgSWOu1Xe//qSVpZ0iVKJ9ImS9i7qujtwR4nQ7wc2zPtarFR7bp8h6TRJY4GDgUZgdC6Vvqekm4r67irpxiU7m2Zm1l5eprv76wn8DRgWEU8UtY8Fts3Lfn8N+AHw/fzaUGDHiHhXUm9g14iYJ2kgcDXpg/uLpFLng4E1SJVQP6hMmpOPPwJ752qmvwD+GRFHSVoVeETSPRHxNjACOL5E7HsBU/PjUyLi9TwaMSaXai9UVZ0XETvm434NOCEimpTWDf+NpDUj4hXgSODSdp5HMzNbQh6p6P7mAw8BX23Rvi5wp6SpwInApkWv3RIR7+bHKwAX5X7XkUqkA+wIXB0RCyLiJeBfwFb5tY1JNUQ+X3SpZTfgpFzn4z5SRdJPSFoRWDcini06/r25X1/gzNz2JUkTSCXWNy2KA+DaUm880hrzVwJfyYnMdsA/WvaTNDKPgjQteGdOqV2ZmVkNeKSi+1sIfAm4R9L/i4hf5PY/Ar+NiFskDQNOL9qmuHz68cBLpBGJ5UgFzCCVMy9nNilp2AJ4oaj/fhExvbhjnusxtsX2wyPi1aI+lUq1v015lwK35rivi4j3W3aIiFGkJIie/Qe62I2ZWZ14pGIpEBHvkC4lHCKpMGLRD5iVHx/eyub9gNkRsRA4FOiR2+8HDpTUQ9KawM7AI/m1N4A9gV/khAVSifTv5EsSSNoit4+gxOhBC62Vam9pkdLtEfECKbE5FbiswnHMzKyOnFQsJSLiddIH+Kl5kuTpwHWSHgBebWXTPwGHSxoPfJIPRwVuAqaQSon/E/hBRLxYdLyXgM8D50naBvgZ6VLKFEnT8nNIpc3/VSH2yaTLHo8Bl7BoqfaWLgMuyBM1V8pto4HnI+Lx1o5jZmb15dLnVjeS1gUuiojWRh5qcZxzgYkR8edKfV363MysbdpS+txzKqxuImImrV/KWGKSmkmjK9+v1NfMzOrLSYV1axExtLNjMDOzxHMqzMzMrCacVJiZmVlNOKkwMzOzmnBSYWZmZjXhpMLMzMxqwknFEpA0t4o+x+WiXfWOpUHSl4ueN0o6pw7HmSFpjRrs56EKr9+e63nU1NRZc2g46TYaTrqt1rs2M1vmOamov+OANiUVuVJnWzUAHyQVEdEUEce2Yz8dIiK2r/D6HhHxRkfFY2ZmS85JRQ1IGibpPknXS3pC0mglxwJrk6py3pv77iZpnKQJkq6TtEpunyHpNEljgQPy/n4l6RFJT0raKfdrkPRA3n5CLkEO8Etgp7x89fE5pr/nbVaXdLOkKZLGS9o8t58u6ZJ8rGdzvIX3dLOkZkmPSRpZxTkYkeOZLGlM0f5PKOozTVJDfjw3f+8v6f4c97Si9zlD0hr5/f5b0kU5lrsKy3NL2kDSHTnOByRt1O4fopmZLTEvflU7W5BKdr9Aql2xQ0ScI+l75Kqc+bLBqcAuEfG2pB8C3wN+mvcxLyJ2BJB0NLB8RGwtaQ/gx8AuwMvArhExT9JA4GqgETgJOCEi9srbDyuK7SekZaz3kfQZ4ApgSH5tI2A4qUjXdEnnR8R84KiIeD1/gD8q6YaIeK3UG88Fxy4Cdo6I5ySt3obz9mXgzog4I4/QlBrVGQgcHBFfl/RXYD/gL6TKo0dHxFO5/sifgM+04dgAzJ8/n5kzZzJv3rzKnW2J9erVi3XXXZcVVlihs0MxsxpzUlE7j+RlqZE0iXQ5omXJ722BTYAHczHPFYFxRa9f26L/jfl7c94fpKJd50oaAiwgFQGrZEfSBzER8U9JH5HUL792W0S8B7wn6WVgLWAmcKykfXOfj5M+2EsmFfl93R8Rz+VjvF5FTAWPApdIWgG4OSImlejzXFF7M9CQR3i2JxVNK/TrWeoAeaRlJECPvmsu9vrMmTPp06cPDQ0NFO3L6iAieO2115g5cyYDBgzo7HDMrMacVNTOe0WPF1D63Aq4OyIOLrOPt1s8L+yzeH/HAy8Bg0mXr6r587rUJ2WhktxicedRjl2A7SLiHUn3Ab0q7L9UZbr3WfQS22L7iIj7Je1MKqV+paSzIuKKFt1axrhS3u8bETGECiJiFGlUg579By4W57x585xQdBBJfOQjH+GVV17p7FDMrA48p6L+3iJdWgAYD+wgaUMASb0lVTPSUKwfMDsiFgKHAoVJncXHael+4JB8zGHAqxHxZoVj/DcnFBuRRiJaMw74tKQB+RiFyx8zgC1z25bAYn+aSloPeDkiLgL+XOhfSY7/OUkH5P1I0uBqti3FCUXH8bk2W3p5pKL+RgH/kDQ7IoZLOgK4WlJhqP5U4Mk27O9PwA35w/RePhzdmAK8L2kycBkwsWib04FLJU0B3gEOr3CMO4Cjc//ppGSorIh4JV9iuFHScuR5H8ANwGH5ctCjlH6fw4ATJc0H5gKHVYit2CHA+ZJOJV0WugaY3NoGg9bpR9Mv92zDIczMrFqKKDVqbbZ0amxsjKampkXa/v3vf7Pxxht/8LzWa1jMaGcSs8cee3DVVVex6qrtX67jsssuY7fddmPttddu9z4queCCC+jduzeHHbZoPjhjxgz22msvpk2bttg2Lc+5mXVdkpojorGavh6pMOuibr/99sXaIoKIYLnlqrtyedlll7HZZpu1KalYsGABPXpUv1TK0UcfXXVfM1u6eU6FWRewzz77MHToUDbddFNGjRoFQENDA6+++iozZsxg44035phjjmHLLbfk+eefX2z7BQsWcMQRR7DZZpsxaNAgfve733H99dfT1NTEIYccwpAhQ3j33XcZM2YMW2yxBYMGDeKoo47ivffe++BYP/3pT9lxxx257rrreOaZZxgxYgRDhw5lp5124oknnigb++mnn87ZZ58NQHNzM4MHD2a77bbjvPPOq8OZMrOuzEmFWRdwySWX0NzcTFNTE+eccw6vvbbo3bvTp0/nsMMOY+LEiay33nqLbT9p0iRmzZrFtGnTmDp1KkceeST7778/jY2NjB49mkmTJiGJI444gmuvvZapU6fy/vvvc/7553+wj169ejF27FgOOuggRo4cyR//+Eeam5s5++yzOeaYY6p6H0ceeSTnnHMO48aNq9zZzJY6TirMuoBzzjmHwYMHs+222/L888/z1FNPLfL6euutx7bblr8JZ/311+fZZ5/lO9/5DnfccQd9+/ZdrM/06dMZMGAAn/xkuuHo8MMP5/777//g9QMPPBCAuXPn8tBDD3HAAQcwZMgQvvGNbzB79uyK72HOnDm88cYbfPrTnwbg0EMPrfzGzWyp4jkVZp3svvvu45577mHcuHH07t2bYcOGLba658orr9zqPlZbbTUmT57MnXfeyXnnncdf//pXLrnkkkX6VJqUXTjGwoULWXXVVZk0qdQ6ZOVFhG8XNVvGeaTCrJPNmTOH1VZbjd69e/PEE08wfnyrd/CW9Oqrr7Jw4UL2228/fvaznzFhwgQA+vTpw1tvvQXARhttxIwZM3j66acBuPLKKz8YVSjWt29fBgwYwHXXXQekZGHy5Fbv1AVg1VVXpV+/fowdmxaSHT16dJvfh5l1bx6psA6Tl/2+Edg4IsrO/JN0O/DlelQpLZQ+h/K3erb3FtD2GjFiBBdccAGbb745n/rUp1q9zFHOrFmzOPLII1m4cCEAZ555JgBHHHEERx99NCuttBLjxo3j0ksv5YADDuD9999nq622KnvnxujRo/nmN7/Jz3/+c+bPn89BBx3E4MGV1xa79NJLOeqoo+jduzef+9zn2vw+zKx78zoV1mFyMbD+wJiIOL0zYujZf2D0P/z3wIfJg9dM6Hg+52bdR1vWqfDlD+sQuQDYDsBXgYNyW6tlz/PjkiXYJc2VdEYutT5e0lqd8LbMzKyIL39YR9kHuCMinpT0eq4FMpzKZc/LlWBfGRgfEadI+jXwdeDnHfVmOtM222zzwfoSBVdeeSWDBg2q63HPOOOMD+ZZFBxwwAGccsopdT2umXUfTiqsoxwM/D4/viY/v5XKZc/LlWD/H/D33N5MqjVSUqXS593Nww8/3CnHPeWUU5xAmFmrnFRY3Un6CPAZYDNJQaqsGsAPgLJlzyuUYJ8fH04IKldqHqhc+jz38e2QHcTzuMyWXp5TYR1hf+CKiFgvIhoi4uPAc6SEorWy520twd4uvXr14rXXXvOHXQeICF577TV69epVubOZdTseqbCOcDDwyxZtN5BKtL/dStnzNpVgb691112XmTNn8sorr9Rj99ZCr169WHfddTs7DDOrA99SasuUUqXPzcysPN9SamZmZh3OSYWZmZnVhJMKMzMzqwnPqbBliqS3SJM+u6o1gFc7O4gKunqMXT0+6PoxOr4l19VjbEt860VEVYv8+O4PW9ZMr3bCUWeQ1NSV44OuH2NXjw+6foyOb8l19RjrFZ8vf5iZmVlNOKkwMzOzmnBSYcuaUZ0dQAVdPT7o+jF29fig68fo+JZcV4+xLvF5oqaZmZnVhEcqzMzMrCacVNgyQdIISdMlPS3ppM6OB0DSxyXdK+nfkh6T9N3cfrqkWZIm5a89OjHGGZKm5jiactvqku6W9FT+vlonxvepovM0SdKbko7rzHMo6RJJL0uaVtRW8pwpOSf/Xk6R1LKoXkfGeJakJ3IcN0laNbc3SHq36Fxe0Enxlf2ZSjo5n8Ppkj7XSfFdWxTbDEmTcnuHn7983HL/v9T3dzEi/OWvpfqLVGr9GWB9YEVgMrBJF4irP7BlftwHeBLYBDgdOKGz48txzQDWaNH2a+Ck/Pgk4FedHWfRz/lFYL3OPIek6rtbAtMqnTNgD+AfgEhVeB/uxBh3A5bPj39VFGNDcb9OjK/kzzT/m5kM9AQG5H/rPTo6vhav/wY4rbPOXz5uuf9f6vq76JEKWxZsDTwdEc9GxP+Aa4C9OzkmImJ2REzIj98C/g2s07lRVWVv4PL8+HJgn06MpdhngWci4j+dGURE3A+83qK53DnbG7gikvHAqpL6d0aMEXFXRLyfn44HOq2UbJlzWM7ewDUR8V5EPAc8Tfo3XzetxSdJwJeAq+sZQyWt/P9S199FJxW2LFgHeL7o+Uy62Ie3pAZgC+Dh3PTtPAR5SWdeXgACuEtSs6SRuW2tiJgN6T8u4KOdFt2iDmLR/8i7yjmE8uesq/5uHkX6q7VggKSJkv4laafOCorSP9Oudg53Al6KiKeK2jr1/LX4/6Wuv4tOKmxZoBJtXea2J0mrADcAx0XEm8D5wAbAEGA2aSi1s+wQEVsCuwPfkrRzJ8ZSlqQVgS8A1+WmrnQOW9PlfjclnQK8D4zOTbOBT0TEFsD3gKsk9e2E0Mr9TLvaOTyYRZPbTj1/Jf5/Kdu1RFubz6OTClsWzAQ+XvR8XeCFToplEZJWIP2DHx0RNwJExEsRsSAiFgIXUeeh3NZExAv5+8vATTmWlwrDovn7y50VX5HdgQkR8RJ0rXOYlTtnXep3U9LhwF7AIZEvtOfLCq/lx82kOQuf7OjYWvmZdplzKGl54IvAtYW2zjx/pf5/oc6/i04qbFnwKDBQ0oD8F+1BwC2dHFPh2uufgX9HxG+L2ouvY+4LTGu5bUeQtLKkPoXHpIl800jn7vDc7XDgb50RXwuL/HXYVc5hkXLn7BbgsDzzfltgTmFouqNJGgH8EPhCRLxT1L6mpB758frAQODZToiv3M/0FuAgST0lDcjxPdLR8WW7AE9ExMxCQ2edv3L/v1Dv38WOnpHqL391xhdpZvOTpL8STunseHJMO5KGF6cAk/LXHsCVwNTcfgvQv5PiW580q34y8FjhvAEfAcYAT+Xvq3fyeewNvAb0K2rrtHNISm5mA/NJf/19tdw5Iw05n5d/L6cCjZ0Y49Oka+qF38ULct/98s9/MjAB+HwnxVf2Zwqcks/h9P/fzh2bAAwCQBS99bKJYzlqGivB7kya90oRFAnyIWCS54/9rfGZZGxzPz+/te7pfrn6LXpREwCo8PsDAKgQFQBAhagAACpEBQBQISoAgApRAQBUiAoAoEJUAAAVL4ZQE+gakePTAAAAAElFTkSuQmCC">
            <a:extLst>
              <a:ext uri="{FF2B5EF4-FFF2-40B4-BE49-F238E27FC236}">
                <a16:creationId xmlns:a16="http://schemas.microsoft.com/office/drawing/2014/main" id="{F92DAFD0-37B8-4A48-AC6D-2B51E4104B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8DAD-8345-4FED-80BD-3BE3422F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EDA</a:t>
            </a:r>
          </a:p>
        </p:txBody>
      </p:sp>
      <p:sp>
        <p:nvSpPr>
          <p:cNvPr id="15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BFEC0A-7A8B-42DE-ABC3-0C29EF67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18993"/>
            <a:ext cx="6112382" cy="4014552"/>
          </a:xfrm>
          <a:prstGeom prst="rect">
            <a:avLst/>
          </a:prstGeom>
        </p:spPr>
      </p:pic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6D30BD-AAF3-442C-97C9-FA7DDB1A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Descriptive Statistics: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n: 296,279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Mean: 17.8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/>
              <a:t>Std</a:t>
            </a:r>
            <a:r>
              <a:rPr lang="en-US" sz="1800" dirty="0"/>
              <a:t>: 16.6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Min: 0.0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25th percentile: 5.0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50th percentile: 14.0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75</a:t>
            </a:r>
            <a:r>
              <a:rPr lang="en-US" sz="1800" baseline="30000" dirty="0"/>
              <a:t>th</a:t>
            </a:r>
            <a:r>
              <a:rPr lang="en-US" sz="1800" dirty="0"/>
              <a:t> percentile: 26.0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Max:  199.9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Note: There were a large number of observations with zero visitors (44,171).</a:t>
            </a:r>
          </a:p>
        </p:txBody>
      </p:sp>
    </p:spTree>
    <p:extLst>
      <p:ext uri="{BB962C8B-B14F-4D97-AF65-F5344CB8AC3E}">
        <p14:creationId xmlns:p14="http://schemas.microsoft.com/office/powerpoint/2010/main" val="415850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87E40D-77CE-4A66-9D66-7729EF7A8D1C}"/>
              </a:ext>
            </a:extLst>
          </p:cNvPr>
          <p:cNvSpPr/>
          <p:nvPr/>
        </p:nvSpPr>
        <p:spPr>
          <a:xfrm>
            <a:off x="1141413" y="2720780"/>
            <a:ext cx="9905998" cy="351870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1A63E-B345-4297-9A2F-B31F33BD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60C3BE-31BE-4677-9E31-A0964CDEA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720779"/>
            <a:ext cx="4728654" cy="3518701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8C1D01-D3A4-459C-BECA-E1BCA2D04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34" y="2720780"/>
            <a:ext cx="4725477" cy="3518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D87A4-A939-4E1C-B5B7-2B8DAEADE52F}"/>
              </a:ext>
            </a:extLst>
          </p:cNvPr>
          <p:cNvSpPr txBox="1"/>
          <p:nvPr/>
        </p:nvSpPr>
        <p:spPr>
          <a:xfrm>
            <a:off x="2127886" y="1485604"/>
            <a:ext cx="7933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seasonal trends both within and across months. The number of visitors is highest in April through July, December, and January.</a:t>
            </a:r>
          </a:p>
          <a:p>
            <a:r>
              <a:rPr lang="en-US" dirty="0"/>
              <a:t>The months between August through November seem to slow down for restaurants.</a:t>
            </a:r>
          </a:p>
        </p:txBody>
      </p:sp>
    </p:spTree>
    <p:extLst>
      <p:ext uri="{BB962C8B-B14F-4D97-AF65-F5344CB8AC3E}">
        <p14:creationId xmlns:p14="http://schemas.microsoft.com/office/powerpoint/2010/main" val="285284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5BA3-FAD9-4037-B9E3-A72F65C2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EDA</a:t>
            </a:r>
          </a:p>
        </p:txBody>
      </p:sp>
      <p:sp>
        <p:nvSpPr>
          <p:cNvPr id="17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48FC96A-1AC0-4A9E-ADEC-6BFDFF754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57360"/>
            <a:ext cx="6112382" cy="433781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558617A-00EB-47F7-BEFC-CF1C0208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Monday is the slowest day of the week. The average number of visitors increases steadily throughout the week and drops sharply on Sunday.</a:t>
            </a:r>
          </a:p>
        </p:txBody>
      </p:sp>
    </p:spTree>
    <p:extLst>
      <p:ext uri="{BB962C8B-B14F-4D97-AF65-F5344CB8AC3E}">
        <p14:creationId xmlns:p14="http://schemas.microsoft.com/office/powerpoint/2010/main" val="49472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>
            <a:extLst>
              <a:ext uri="{FF2B5EF4-FFF2-40B4-BE49-F238E27FC236}">
                <a16:creationId xmlns:a16="http://schemas.microsoft.com/office/drawing/2014/main" id="{E0E0BAE6-61BC-48DD-83A9-915CEF79F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78">
            <a:extLst>
              <a:ext uri="{FF2B5EF4-FFF2-40B4-BE49-F238E27FC236}">
                <a16:creationId xmlns:a16="http://schemas.microsoft.com/office/drawing/2014/main" id="{5069155D-9E80-4D85-9A44-542AB74C5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5B5523D-762B-47C9-9921-5BC7FBE4D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958B4F3-7E79-4F01-9D12-494D0C6D0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3563CFB2-C38C-439F-B134-741689337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D8F5ACB7-A88D-4938-B3ED-5FE13056E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4F4080F2-1A28-479C-BFF7-1E172852F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B49E082C-3B84-4F20-8DAA-5CEADCFA0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CB4BCAF-E1AA-46CF-94F0-5ACEF55AE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70C971D-7A6A-4EC0-8146-1C18444F1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5E44EB81-ABEE-418C-B0CA-EF908DE0F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8DE2C26A-A53A-4911-9B99-BE92C770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0768D3A-C971-4CE6-AC3D-9C419840C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6570AA83-8CF4-4111-8546-4420B384C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175BB19-2374-4442-AA30-27524D53A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C80D9990-AC3E-4030-AE28-052926AF0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AA6BBAF2-8F6F-4461-B77D-5ED11A60C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8E16FD7D-113C-4400-82FB-A13DAB2C3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0F281CFB-6364-46DE-BA59-CF9C738E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8FEAF348-D3DF-40F9-AF77-B9EB6D4AC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64270DEE-C07D-4D37-A793-98F70A509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B355FCF6-64A6-4407-83A1-179EBDCE0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834AD15B-3538-4A13-9BE1-220973274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D88CFD3E-6231-4567-A7C5-0E63F0FA7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493DFEE-835F-4915-BCCD-0322D055B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0941DC7A-8683-4C59-9422-9E8E1123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942241FF-C159-45AD-B3E1-F03600F5A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B1A4D993-F658-4565-850E-741DC884F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55ED0935-6FF4-4055-A125-0FF53F8A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E75BC703-7FB4-4E26-BDA3-AEBA9E552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33">
              <a:extLst>
                <a:ext uri="{FF2B5EF4-FFF2-40B4-BE49-F238E27FC236}">
                  <a16:creationId xmlns:a16="http://schemas.microsoft.com/office/drawing/2014/main" id="{01EB57E5-0165-40F5-90DF-DC98BE12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34FD29D4-BA63-420B-AC32-C22A640F7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D1F98D34-B37F-4B70-AC94-01B561605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67E6F211-903A-40CE-97E0-7C0B4637A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18D95FF0-4919-4D50-A436-E97BBF77F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4F5EE4FF-8336-4813-9A84-1FDA99E87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6D3E0498-DA84-41EE-9EB3-C2F2AB4B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47A7B653-31F7-4A90-932B-FF33F8958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AE8B0A67-84C5-42EE-A5EA-B33F958C8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A5FA0D02-849A-4BB2-BF14-07A1C3DA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4366442A-7D19-4CDB-994A-7CC794285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5C3A85CC-754E-4306-A32E-465CB4FB5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45">
              <a:extLst>
                <a:ext uri="{FF2B5EF4-FFF2-40B4-BE49-F238E27FC236}">
                  <a16:creationId xmlns:a16="http://schemas.microsoft.com/office/drawing/2014/main" id="{8F4DECA5-208B-442F-B92A-FB396FE6E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921A5446-F3FE-4DFC-97BD-D894BE9CD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359662DD-5D07-4E81-A1E0-44EDDD5C1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D61FD059-BCA5-4BE6-BAFF-74DF06D3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D254C02A-BE95-483A-B211-1928D0C27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DED39F1E-8F80-423F-8C0C-05B7EC455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58DCB528-E4D5-4FD3-8C09-9BE71EDB4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437FCCE3-F72A-4DE5-9A73-A79B43ED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F9F78E9E-503B-467C-8D96-7876FF15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AF0E6A7D-19FF-4ACE-912F-6903719B6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B46A2E87-9ABD-41DA-B1E5-669E9F92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80B5641D-02C7-41F2-A790-2359D6BA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46C31AF0-4E60-4AE6-97F5-F92E5685E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454F2E56-1817-40E7-9D87-74126695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0C9DED-4B7C-40B7-94CE-D3D0CE94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63" y="4358275"/>
            <a:ext cx="8957534" cy="7550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EDA</a:t>
            </a:r>
          </a:p>
        </p:txBody>
      </p:sp>
      <p:sp>
        <p:nvSpPr>
          <p:cNvPr id="146" name="Round Diagonal Corner Rectangle 6">
            <a:extLst>
              <a:ext uri="{FF2B5EF4-FFF2-40B4-BE49-F238E27FC236}">
                <a16:creationId xmlns:a16="http://schemas.microsoft.com/office/drawing/2014/main" id="{74C24A7F-C8CA-4A8D-BF5F-532EE0A14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D021766-0695-42A8-8214-41C907076D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335" b="-1"/>
          <a:stretch/>
        </p:blipFill>
        <p:spPr>
          <a:xfrm>
            <a:off x="987014" y="951493"/>
            <a:ext cx="3310219" cy="2975493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1D1095C-5F9C-42B0-8C73-CA5773CC24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51" r="9264" b="-1"/>
          <a:stretch/>
        </p:blipFill>
        <p:spPr>
          <a:xfrm>
            <a:off x="4449025" y="951493"/>
            <a:ext cx="3319744" cy="2975493"/>
          </a:xfrm>
          <a:prstGeom prst="rect">
            <a:avLst/>
          </a:prstGeom>
        </p:spPr>
      </p:pic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6C77126-E8C4-4C67-8194-2B9D0BD366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57" r="15558" b="-1"/>
          <a:stretch/>
        </p:blipFill>
        <p:spPr>
          <a:xfrm>
            <a:off x="7920560" y="951493"/>
            <a:ext cx="3319744" cy="2975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EB1CF8-4869-46E8-AE93-000FBCD2F3E0}"/>
              </a:ext>
            </a:extLst>
          </p:cNvPr>
          <p:cNvSpPr txBox="1"/>
          <p:nvPr/>
        </p:nvSpPr>
        <p:spPr>
          <a:xfrm>
            <a:off x="1950342" y="5055015"/>
            <a:ext cx="9216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does not appear to be a relationship between average daily visitors and average daily temperature or sunlight.  However, there does appear to be a slight negative correlation between average daily visitors and average daily precipitation.  However, a formal statistical test reveals a Pearson’s r of -.o4 (p &lt; .001).  Though this is statistically significant, it is of little practical significance.</a:t>
            </a:r>
          </a:p>
          <a:p>
            <a:r>
              <a:rPr lang="en-US" dirty="0"/>
              <a:t>Note: This test did not account for dependency in the data.</a:t>
            </a:r>
          </a:p>
        </p:txBody>
      </p:sp>
    </p:spTree>
    <p:extLst>
      <p:ext uri="{BB962C8B-B14F-4D97-AF65-F5344CB8AC3E}">
        <p14:creationId xmlns:p14="http://schemas.microsoft.com/office/powerpoint/2010/main" val="305227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55</TotalTime>
  <Words>423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Capstone project 1: predicting customer turnout</vt:lpstr>
      <vt:lpstr>EDA</vt:lpstr>
      <vt:lpstr>EDA</vt:lpstr>
      <vt:lpstr>EDA</vt:lpstr>
      <vt:lpstr>EDA</vt:lpstr>
      <vt:lpstr>EDA</vt:lpstr>
      <vt:lpstr>EDA</vt:lpstr>
      <vt:lpstr>EDA</vt:lpstr>
      <vt:lpstr>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1: predicting customer turnout</dc:title>
  <dc:creator>Robert Vagi</dc:creator>
  <cp:lastModifiedBy>Robert Vagi</cp:lastModifiedBy>
  <cp:revision>11</cp:revision>
  <dcterms:created xsi:type="dcterms:W3CDTF">2018-12-22T05:31:13Z</dcterms:created>
  <dcterms:modified xsi:type="dcterms:W3CDTF">2018-12-22T06:26:33Z</dcterms:modified>
</cp:coreProperties>
</file>