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2DC15-8936-8926-DCE4-B1EE7CAF939F}" v="2425" dt="2024-04-08T22:16:32.237"/>
    <p1510:client id="{2860EB80-E9F2-96B0-8BB6-A69D90F2762D}" v="71" dt="2024-04-08T21:42:51.589"/>
    <p1510:client id="{42DBA023-6DF5-DF95-2E85-45664AB85D74}" v="59" dt="2024-04-08T22:33:11.974"/>
    <p1510:client id="{70778901-FDB9-0373-D886-E36E976F094D}" v="62" dt="2024-04-08T03:51:00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7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473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85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377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2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79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8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8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3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8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5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8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3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8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1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9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rtner.es/es/articulos/que-es-el-blockchain" TargetMode="External"/><Relationship Id="rId3" Type="http://schemas.openxmlformats.org/officeDocument/2006/relationships/hyperlink" Target="https://www.optimaretail.eu/post/criptomonedas-en-el-retail" TargetMode="External"/><Relationship Id="rId7" Type="http://schemas.openxmlformats.org/officeDocument/2006/relationships/hyperlink" Target="https://www.bain.com/insights/technology-enters-its-post-globalization-era-tech-report-2023/" TargetMode="External"/><Relationship Id="rId2" Type="http://schemas.openxmlformats.org/officeDocument/2006/relationships/hyperlink" Target="https://www.emol.com/noticias/Economia/2023/04/20/1092728/radiografia-retail-chile-lapola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ckinsey.com/featured-insights/mckinsey-explainers/what-is-tokenization" TargetMode="External"/><Relationship Id="rId5" Type="http://schemas.openxmlformats.org/officeDocument/2006/relationships/hyperlink" Target="https://www.forrester.com/report/the-state-of-cloud-in-retail-2023/RES179105?ref_search=0_1712607691792" TargetMode="External"/><Relationship Id="rId4" Type="http://schemas.openxmlformats.org/officeDocument/2006/relationships/hyperlink" Target="https://www.df.cl/mercados/divisas/quieres-pagar-con-bitcoins-estas-son-las-45-empresas-que-aceptan-la" TargetMode="External"/><Relationship Id="rId9" Type="http://schemas.openxmlformats.org/officeDocument/2006/relationships/hyperlink" Target="https://www.accenture.com/cl-es/insightsnew/retail/retail-consumer-purchas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5402" y="1709468"/>
            <a:ext cx="9289210" cy="2262781"/>
          </a:xfrm>
        </p:spPr>
        <p:txBody>
          <a:bodyPr/>
          <a:lstStyle/>
          <a:p>
            <a:r>
              <a:rPr lang="es-ES" dirty="0"/>
              <a:t>Empresa Retail Tecnología</a:t>
            </a:r>
            <a:br>
              <a:rPr lang="es-ES" dirty="0"/>
            </a:br>
            <a:r>
              <a:rPr lang="es-ES" dirty="0"/>
              <a:t>                  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Rodrigo Cornejo</a:t>
            </a:r>
          </a:p>
          <a:p>
            <a:r>
              <a:rPr lang="es-ES" dirty="0"/>
              <a:t>Sebastián Diaz </a:t>
            </a:r>
          </a:p>
          <a:p>
            <a:r>
              <a:rPr lang="es-ES" dirty="0"/>
              <a:t>Felipe Flores</a:t>
            </a:r>
          </a:p>
          <a:p>
            <a:endParaRPr lang="es-ES" dirty="0"/>
          </a:p>
        </p:txBody>
      </p:sp>
      <p:pic>
        <p:nvPicPr>
          <p:cNvPr id="4" name="Imagen 3" descr="El futuro del retail está en la tecnología - Crearmas">
            <a:extLst>
              <a:ext uri="{FF2B5EF4-FFF2-40B4-BE49-F238E27FC236}">
                <a16:creationId xmlns:a16="http://schemas.microsoft.com/office/drawing/2014/main" id="{7A50D9EA-6DA2-C8D7-5F7B-995D0467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527" y="4344479"/>
            <a:ext cx="3810718" cy="19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C8407-C33A-2C6B-A1C5-D613F17A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Métricas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19E0AF-40FF-37EB-E502-77C92024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571" y="2047336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Volumen de transacciones en criptomonedas</a:t>
            </a:r>
          </a:p>
          <a:p>
            <a:r>
              <a:rPr lang="es-ES" dirty="0"/>
              <a:t>Porcentaje de transacciones en criptomonedas</a:t>
            </a:r>
          </a:p>
          <a:p>
            <a:r>
              <a:rPr lang="es-ES" dirty="0"/>
              <a:t>Tasa de Conversión a Moneda Fiduciaria</a:t>
            </a:r>
          </a:p>
          <a:p>
            <a:r>
              <a:rPr lang="es-ES" dirty="0" err="1"/>
              <a:t>Satisfaccion</a:t>
            </a:r>
            <a:r>
              <a:rPr lang="es-ES" dirty="0"/>
              <a:t> del cliente</a:t>
            </a:r>
          </a:p>
          <a:p>
            <a:r>
              <a:rPr lang="es-ES" dirty="0"/>
              <a:t>Ingresos Generados</a:t>
            </a:r>
          </a:p>
          <a:p>
            <a:r>
              <a:rPr lang="es-ES" dirty="0"/>
              <a:t>Tasa de Retorno de Clientes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 descr="Bitcoin: ¿Qué son las criptomonedas? ¿Cómo comprar en 2021? | El Correo">
            <a:extLst>
              <a:ext uri="{FF2B5EF4-FFF2-40B4-BE49-F238E27FC236}">
                <a16:creationId xmlns:a16="http://schemas.microsoft.com/office/drawing/2014/main" id="{72894219-D88D-2F8F-B008-1B060412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21" y="4848045"/>
            <a:ext cx="3011697" cy="1676400"/>
          </a:xfrm>
          <a:prstGeom prst="rect">
            <a:avLst/>
          </a:prstGeom>
        </p:spPr>
      </p:pic>
      <p:pic>
        <p:nvPicPr>
          <p:cNvPr id="6" name="Imagen 5" descr="Medir la felicidad de tus clientes: entendiendo la satisfacción del cliente  en tu proyecto">
            <a:extLst>
              <a:ext uri="{FF2B5EF4-FFF2-40B4-BE49-F238E27FC236}">
                <a16:creationId xmlns:a16="http://schemas.microsoft.com/office/drawing/2014/main" id="{35D67BD4-88CC-ED6F-27E1-F2687ACD6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458" y="4843013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5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D2F01-4AE6-7369-7A01-6F68BD8A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FA5B4-FE86-7225-9499-CE2DB142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https://www.emol.com/noticias/Economia/2023/04/20/1092728/radiografia-retail-chile-lapolar.html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https://www.optimaretail.eu/post/criptomonedas-en-el-retail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https://www.df.cl/mercados/divisas/quieres-pagar-con-bitcoins-estas-son-las-45-empresas-que-aceptan-la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https://www.forrester.com/report/the-state-of-cloud-in-retail-2023/RES179105?ref_search=0_1712607691792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https://www.mckinsey.com/featured-insights/mckinsey-explainers/what-is-tokenization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https://www.bain.com/insights/technology-enters-its-post-globalization-era-tech-report-2023/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https://www.gartner.es/es/articulos/que-es-el-blockchain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sz="16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https://www.accenture.com/cl-es/insightsnew/retail/retail-consumer-purchasing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s-ES" sz="1100" dirty="0">
              <a:latin typeface="Calibri"/>
              <a:ea typeface="Calibri"/>
              <a:cs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058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FFCB0A-A21A-4D0F-AE1C-6EC8ED79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1DDC0B-F2D9-4A55-A60C-E0532B46C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60C4C88B-2AA4-43CA-9F8F-3FB2B5D7D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E062DFF-2E6B-420E-AEFE-FB8082B29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37DD0A2B-B295-4280-B8DA-0DC58312C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83B6198C-5321-4CBD-A21D-B413234BF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CA21CB5E-7E99-4448-8DD0-FA87EAC3C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5675BC7F-097E-4C82-8B98-05F11E34F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CF36D428-039F-4D57-83E9-C9E49A8EE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C846992-7277-412B-8F89-BF12BBBBE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FFB1517-7128-4059-90D1-7FE4A515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0835D29-A969-4B36-823D-204135853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E513FF63-116C-4620-AA46-03788BE5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EF361EF8-880C-41F9-8051-9F05A8C20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B64496-C12C-A08F-BFB6-B41A7055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                         Fin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BF9A995-2C32-4FB7-B5F3-E417B7DE0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0F4ECCFB-A0C2-4B4D-B6E2-77341F6FE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5476CBB8-CCD6-4739-8729-8927DC09D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695B716E-8BF4-4DD9-96A5-4238FDC07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6A3F7DBC-E3BC-4902-BE4C-6F3542E33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70379707-5601-41BA-8F25-82825A8E3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1C7E7640-A719-4104-8E66-10B2FB84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9A4C4222-3F93-463D-9B22-69ECBF8E0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B263D752-00B8-466F-A4DD-D4F58CAE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45470F50-BCB7-4793-B6EE-C07E5779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3FE3B154-4827-4A59-B611-C15FE093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4856C74D-7893-4686-8C69-93ADFAD9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D9855B44-5A4E-48D3-B20E-74C69EF5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DF306C4-90F2-4BFE-B2AD-FAFB31C4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n 3" descr="El aporte de las TICs en el aprendizaje y formación – Internovam Blog">
            <a:extLst>
              <a:ext uri="{FF2B5EF4-FFF2-40B4-BE49-F238E27FC236}">
                <a16:creationId xmlns:a16="http://schemas.microsoft.com/office/drawing/2014/main" id="{F54C9233-D08C-03E8-3D37-77B488B2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931660"/>
            <a:ext cx="4399491" cy="3019576"/>
          </a:xfrm>
          <a:prstGeom prst="rect">
            <a:avLst/>
          </a:prstGeom>
        </p:spPr>
      </p:pic>
      <p:pic>
        <p:nvPicPr>
          <p:cNvPr id="5" name="Imagen 4" descr="Es efectivo el uso de la tecnología en nuestro sistema educativo?">
            <a:extLst>
              <a:ext uri="{FF2B5EF4-FFF2-40B4-BE49-F238E27FC236}">
                <a16:creationId xmlns:a16="http://schemas.microsoft.com/office/drawing/2014/main" id="{582A28A8-93F2-DBD8-7729-04B0DC73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428" y="977617"/>
            <a:ext cx="4399491" cy="2927661"/>
          </a:xfrm>
          <a:prstGeom prst="rect">
            <a:avLst/>
          </a:prstGeom>
        </p:spPr>
      </p:pic>
      <p:sp>
        <p:nvSpPr>
          <p:cNvPr id="74" name="Freeform 33">
            <a:extLst>
              <a:ext uri="{FF2B5EF4-FFF2-40B4-BE49-F238E27FC236}">
                <a16:creationId xmlns:a16="http://schemas.microsoft.com/office/drawing/2014/main" id="{AA07F762-5743-4CB0-9102-37CFC56F2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463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88BF1-2BE6-DC0D-3ABF-3F1ADCD5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/>
              <a:t>Descripción de la Empresa y Estado de la Industria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D53DA-E6EF-DB61-3B3F-42D6B356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Artículos de computación y computadores.</a:t>
            </a:r>
          </a:p>
          <a:p>
            <a:r>
              <a:rPr lang="es-ES" dirty="0"/>
              <a:t>Presencia en distintos países de Latinoamérica y planea ingresar a Estados Unidos.</a:t>
            </a:r>
          </a:p>
          <a:p>
            <a:r>
              <a:rPr lang="es-ES" dirty="0"/>
              <a:t>Industria en constante cambio, debido a los constantes avances tecnológicos.</a:t>
            </a:r>
          </a:p>
          <a:p>
            <a:endParaRPr lang="es-ES" dirty="0"/>
          </a:p>
        </p:txBody>
      </p:sp>
      <p:pic>
        <p:nvPicPr>
          <p:cNvPr id="4" name="Imagen 3" descr="Columna | ¿Cómo reimaginar la industria del retail?: Cuatro claves para  Triunfar en un Mundo Post-Crisis - TECNAUTAS">
            <a:extLst>
              <a:ext uri="{FF2B5EF4-FFF2-40B4-BE49-F238E27FC236}">
                <a16:creationId xmlns:a16="http://schemas.microsoft.com/office/drawing/2014/main" id="{8E7370D7-B3F8-9FA4-D758-00562748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88" y="690831"/>
            <a:ext cx="3981455" cy="2450126"/>
          </a:xfrm>
          <a:prstGeom prst="rect">
            <a:avLst/>
          </a:prstGeom>
        </p:spPr>
      </p:pic>
      <p:pic>
        <p:nvPicPr>
          <p:cNvPr id="5" name="Imagen 4" descr="Nuevas tecnologías retail que están revolucionando la experiencia del  cliente">
            <a:extLst>
              <a:ext uri="{FF2B5EF4-FFF2-40B4-BE49-F238E27FC236}">
                <a16:creationId xmlns:a16="http://schemas.microsoft.com/office/drawing/2014/main" id="{74FBC10D-46D8-EB8A-41BF-CC9B85C41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87" y="3438573"/>
            <a:ext cx="3981455" cy="23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DA524-CD19-26FB-5032-4A6F8717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Disrupciones que la empresa enfrenta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685A8-1FDA-13B9-AFCA-D5E04CFE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Es fundamental el desarrollo de una estrategia disruptiva, ya que es una industria en constante cambio.</a:t>
            </a:r>
          </a:p>
          <a:p>
            <a:r>
              <a:rPr lang="es-ES" dirty="0"/>
              <a:t>Pago con criptomonedas permitirá realizar una diferenciación entre la empresa y sus competidores, lo cual permitirá atraer nuevos clientes.</a:t>
            </a:r>
          </a:p>
          <a:p>
            <a:r>
              <a:rPr lang="es-ES" dirty="0"/>
              <a:t>Reconocimiento del potencial disruptivo de las criptomonedas en el comercio minorista.</a:t>
            </a:r>
          </a:p>
        </p:txBody>
      </p:sp>
      <p:pic>
        <p:nvPicPr>
          <p:cNvPr id="4" name="Imagen 3" descr="Innovación disruptiva: ¿qué es y cuáles son sus beneficios? - Thinkbig">
            <a:extLst>
              <a:ext uri="{FF2B5EF4-FFF2-40B4-BE49-F238E27FC236}">
                <a16:creationId xmlns:a16="http://schemas.microsoft.com/office/drawing/2014/main" id="{28F5CBD3-6DC9-DC7F-5F86-3EC51338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910" y="4368561"/>
            <a:ext cx="3073160" cy="1844614"/>
          </a:xfrm>
          <a:prstGeom prst="rect">
            <a:avLst/>
          </a:prstGeom>
        </p:spPr>
      </p:pic>
      <p:pic>
        <p:nvPicPr>
          <p:cNvPr id="5" name="Imagen 4" descr="Innovación disruptiva: 10 claves para abrazar el cambio - THE FOOD TECH -  Medio de noticias líder en la Industria de Alimentos y Bebidas">
            <a:extLst>
              <a:ext uri="{FF2B5EF4-FFF2-40B4-BE49-F238E27FC236}">
                <a16:creationId xmlns:a16="http://schemas.microsoft.com/office/drawing/2014/main" id="{245FD63D-45E8-E55E-00BD-6DE154C0B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918" y="4367363"/>
            <a:ext cx="3529742" cy="186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7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DBAB-3CA6-A416-0DEB-1431F857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Análisis de la industria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05B7A-1420-5761-AE67-16746999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398" y="2107769"/>
            <a:ext cx="8915400" cy="38865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Tendencias: Digitalización y Comercio Electrónico, Demandas de productos innovadores, Sostenibilidad</a:t>
            </a:r>
          </a:p>
          <a:p>
            <a:r>
              <a:rPr lang="es-ES" dirty="0"/>
              <a:t>Competidores: Grandes Retailers Locales e Internacionales, Fabricantes de Tecnología.</a:t>
            </a:r>
          </a:p>
          <a:p>
            <a:r>
              <a:rPr lang="es-ES" dirty="0"/>
              <a:t>Tecnologías Emergentes: Inteligencia Artificial (IA) y Machine Learning, Internet de las Cosas (</a:t>
            </a:r>
            <a:r>
              <a:rPr lang="es-ES" err="1"/>
              <a:t>ioT</a:t>
            </a:r>
            <a:r>
              <a:rPr lang="es-ES" dirty="0"/>
              <a:t>), </a:t>
            </a:r>
            <a:r>
              <a:rPr lang="es-ES" err="1"/>
              <a:t>Blockchain</a:t>
            </a:r>
            <a:r>
              <a:rPr lang="es-ES" dirty="0"/>
              <a:t>.</a:t>
            </a:r>
          </a:p>
        </p:txBody>
      </p:sp>
      <p:pic>
        <p:nvPicPr>
          <p:cNvPr id="4" name="Imagen 3" descr="Nuevas tendencias en el retail gracias a las nuevas tecnologías (TIC)">
            <a:extLst>
              <a:ext uri="{FF2B5EF4-FFF2-40B4-BE49-F238E27FC236}">
                <a16:creationId xmlns:a16="http://schemas.microsoft.com/office/drawing/2014/main" id="{4A9B52DE-89C9-D0E2-4192-799969B7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37" y="4569843"/>
            <a:ext cx="3322427" cy="1887747"/>
          </a:xfrm>
          <a:prstGeom prst="rect">
            <a:avLst/>
          </a:prstGeom>
        </p:spPr>
      </p:pic>
      <p:pic>
        <p:nvPicPr>
          <p:cNvPr id="5" name="Imagen 4" descr="Retail 2024: la revolución tecnológica continúa en Latinoamérica | ITware  Latam">
            <a:extLst>
              <a:ext uri="{FF2B5EF4-FFF2-40B4-BE49-F238E27FC236}">
                <a16:creationId xmlns:a16="http://schemas.microsoft.com/office/drawing/2014/main" id="{5D4A7EA3-7430-099B-ECB5-1824FD8DB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4574336"/>
            <a:ext cx="3589666" cy="18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7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E008E-9B1E-CE0C-87C1-62C70202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Análisis FODA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3AF2F-1607-12FD-5527-86CD577C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Fortalezas: Amplia Variedad de Productos, Experiencia en el Mercado Local.</a:t>
            </a:r>
          </a:p>
          <a:p>
            <a:r>
              <a:rPr lang="es-ES" dirty="0"/>
              <a:t>Debilidades: Dependencia de Proveedores, Limitaciones en la Logística.</a:t>
            </a:r>
          </a:p>
          <a:p>
            <a:r>
              <a:rPr lang="es-ES" dirty="0"/>
              <a:t>Oportunidades: Expansión Internacional, Adopción de Nuevas Tecnologías.</a:t>
            </a:r>
          </a:p>
          <a:p>
            <a:r>
              <a:rPr lang="es-ES" dirty="0"/>
              <a:t>Amenazas: Competencia intensa, Cambios en las Tendencias del Mercado.</a:t>
            </a:r>
          </a:p>
        </p:txBody>
      </p:sp>
      <p:pic>
        <p:nvPicPr>
          <p:cNvPr id="7" name="Imagen 6" descr="Análisis FODA - Wikipedia, la enciclopedia libre">
            <a:extLst>
              <a:ext uri="{FF2B5EF4-FFF2-40B4-BE49-F238E27FC236}">
                <a16:creationId xmlns:a16="http://schemas.microsoft.com/office/drawing/2014/main" id="{4105E689-F955-1082-E7F3-35186C38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071" y="4624208"/>
            <a:ext cx="3101555" cy="2124075"/>
          </a:xfrm>
          <a:prstGeom prst="rect">
            <a:avLst/>
          </a:prstGeom>
        </p:spPr>
      </p:pic>
      <p:pic>
        <p:nvPicPr>
          <p:cNvPr id="8" name="Imagen 7" descr="La tecnología en la actualidad | by Fernando Stephano Vásquez Urday | Medium">
            <a:extLst>
              <a:ext uri="{FF2B5EF4-FFF2-40B4-BE49-F238E27FC236}">
                <a16:creationId xmlns:a16="http://schemas.microsoft.com/office/drawing/2014/main" id="{B8A89D0D-B9DC-801A-2176-2EF1847E9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305" y="4737699"/>
            <a:ext cx="3265277" cy="176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2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2E081B-CB5A-48B7-A440-B179A2EFB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08E0F0-AE3A-45E7-08F1-ED29F507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/>
              <a:t>Casos de Empresas con Estrategias Disruptivas.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F442E-AE2B-4E8D-B609-E1E0A01D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F2152-14C4-6A8A-E7EA-8A25DEDE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400"/>
              <a:t>Amazon: Innovación Constante en la Industria Minorista, Conveniencia para el cliente y expansión de servicios.</a:t>
            </a:r>
          </a:p>
          <a:p>
            <a:r>
              <a:rPr lang="es-ES" sz="1400" err="1"/>
              <a:t>Best</a:t>
            </a:r>
            <a:r>
              <a:rPr lang="es-ES" sz="1400"/>
              <a:t> </a:t>
            </a:r>
            <a:r>
              <a:rPr lang="es-ES" sz="1400" err="1"/>
              <a:t>Buy</a:t>
            </a:r>
            <a:r>
              <a:rPr lang="es-ES" sz="1400"/>
              <a:t>: Experiencia </a:t>
            </a:r>
            <a:r>
              <a:rPr lang="es-ES" sz="1400" err="1"/>
              <a:t>Omnicanal</a:t>
            </a:r>
            <a:r>
              <a:rPr lang="es-ES" sz="1400"/>
              <a:t> en la Industria Minorista Tecnológica.</a:t>
            </a:r>
          </a:p>
          <a:p>
            <a:r>
              <a:rPr lang="es-ES" sz="1400"/>
              <a:t>Listado de empresas en chile que aceptan pago con criptomonedas</a:t>
            </a:r>
          </a:p>
          <a:p>
            <a:pPr marL="0" indent="0">
              <a:buNone/>
            </a:pPr>
            <a:endParaRPr lang="es-ES" sz="1400"/>
          </a:p>
        </p:txBody>
      </p:sp>
      <p:pic>
        <p:nvPicPr>
          <p:cNvPr id="4" name="Imagen 3" descr="Amazon permitirá compras desde Chile para todos sus productos | Economía |  BioBioChile">
            <a:extLst>
              <a:ext uri="{FF2B5EF4-FFF2-40B4-BE49-F238E27FC236}">
                <a16:creationId xmlns:a16="http://schemas.microsoft.com/office/drawing/2014/main" id="{76F049BE-8499-2119-221A-02FB0A4FE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405" y="640081"/>
            <a:ext cx="2545952" cy="2545952"/>
          </a:xfrm>
          <a:prstGeom prst="rect">
            <a:avLst/>
          </a:prstGeom>
        </p:spPr>
      </p:pic>
      <p:pic>
        <p:nvPicPr>
          <p:cNvPr id="5" name="Imagen 4" descr="Best Buy - Wikipedia, la enciclopedia libre">
            <a:extLst>
              <a:ext uri="{FF2B5EF4-FFF2-40B4-BE49-F238E27FC236}">
                <a16:creationId xmlns:a16="http://schemas.microsoft.com/office/drawing/2014/main" id="{B64285D9-8175-89AF-5D9D-0D3A9861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5" y="3642682"/>
            <a:ext cx="3360173" cy="1954386"/>
          </a:xfrm>
          <a:prstGeom prst="rect">
            <a:avLst/>
          </a:prstGeom>
        </p:spPr>
      </p:pic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3D8E0A1E-34D5-ADC0-B3C3-8E245ED35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194" y="941174"/>
            <a:ext cx="3394926" cy="4650584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85667E18-65F1-4B6C-B237-5784682F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0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2C40A-4EBC-2177-1FD7-1EE3FC4A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de 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D32ACF-DAE8-C588-C768-A7C3270A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dirty="0"/>
              <a:t>Implementación de Realidad Aumentada en la experiencia de Compra.</a:t>
            </a:r>
          </a:p>
          <a:p>
            <a:r>
              <a:rPr lang="es-ES" dirty="0"/>
              <a:t>Programa de Reciclaje y Reutilización de Componentes.</a:t>
            </a:r>
          </a:p>
          <a:p>
            <a:r>
              <a:rPr lang="es-ES" dirty="0"/>
              <a:t>Integración de Pagos con Criptomonedas.</a:t>
            </a:r>
          </a:p>
          <a:p>
            <a:r>
              <a:rPr lang="es-ES" dirty="0"/>
              <a:t>Estas estrategias disruptivas permiten aprovechar las tendencias del mercado, y Abordar preocupaciones recientes de los clientes.</a:t>
            </a:r>
          </a:p>
          <a:p>
            <a:r>
              <a:rPr lang="es-ES" dirty="0" err="1"/>
              <a:t>Milestone</a:t>
            </a:r>
            <a:r>
              <a:rPr lang="es-ES" dirty="0"/>
              <a:t> 1: Investigación y Evaluación  ( 2 semanas)</a:t>
            </a:r>
          </a:p>
          <a:p>
            <a:r>
              <a:rPr lang="es-ES" dirty="0" err="1"/>
              <a:t>Milestone</a:t>
            </a:r>
            <a:r>
              <a:rPr lang="es-ES" dirty="0"/>
              <a:t> 2: Integración del sistema de pago (4 semanas)</a:t>
            </a:r>
          </a:p>
          <a:p>
            <a:r>
              <a:rPr lang="es-ES" dirty="0" err="1"/>
              <a:t>Milestone</a:t>
            </a:r>
            <a:r>
              <a:rPr lang="es-ES" dirty="0"/>
              <a:t> 3: Capacitación del Personal (2 semanas)</a:t>
            </a:r>
          </a:p>
          <a:p>
            <a:r>
              <a:rPr lang="es-ES" dirty="0" err="1"/>
              <a:t>Milestone</a:t>
            </a:r>
            <a:r>
              <a:rPr lang="es-ES" dirty="0"/>
              <a:t> 4: Lanzamiento Piloto ( 4 semanas)</a:t>
            </a:r>
          </a:p>
          <a:p>
            <a:r>
              <a:rPr lang="es-ES" dirty="0" err="1"/>
              <a:t>Milestone</a:t>
            </a:r>
            <a:r>
              <a:rPr lang="es-ES" dirty="0"/>
              <a:t> 5: Implementación completa ( 6 semanas)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040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77287-8024-D487-3A6B-3BFBC4C2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de Implementación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9D08C2-F3EC-933F-DA25-03E0B1527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Requerimientos: </a:t>
            </a:r>
          </a:p>
          <a:p>
            <a:r>
              <a:rPr lang="es-ES" sz="1400" dirty="0">
                <a:latin typeface="Century Gothic"/>
                <a:ea typeface="Calibri"/>
                <a:cs typeface="Calibri"/>
              </a:rPr>
              <a:t>Recursos financieros para contratar el servicio y cubrir costos de integración.</a:t>
            </a:r>
          </a:p>
          <a:p>
            <a:r>
              <a:rPr lang="es-ES" sz="1400" dirty="0">
                <a:latin typeface="Century Gothic"/>
                <a:ea typeface="Calibri"/>
                <a:cs typeface="Calibri"/>
              </a:rPr>
              <a:t>Colaboración con el equipo de TI para la integración del sistema.</a:t>
            </a:r>
          </a:p>
          <a:p>
            <a:r>
              <a:rPr lang="es-ES" sz="1400" dirty="0">
                <a:latin typeface="Century Gothic"/>
                <a:ea typeface="Calibri"/>
                <a:cs typeface="Calibri"/>
              </a:rPr>
              <a:t>Compromiso del personal para la capacitación.</a:t>
            </a:r>
          </a:p>
          <a:p>
            <a:r>
              <a:rPr lang="es-ES" sz="1400" dirty="0">
                <a:latin typeface="Century Gothic"/>
                <a:ea typeface="Calibri"/>
                <a:cs typeface="Calibri"/>
              </a:rPr>
              <a:t>Estrategia de marketing clara.</a:t>
            </a:r>
          </a:p>
          <a:p>
            <a:endParaRPr lang="es-ES" sz="1400" dirty="0">
              <a:ea typeface="Calibri"/>
              <a:cs typeface="Calibri"/>
            </a:endParaRPr>
          </a:p>
          <a:p>
            <a:endParaRPr lang="es-ES" sz="1100" dirty="0">
              <a:ea typeface="Calibri"/>
              <a:cs typeface="Calibri"/>
            </a:endParaRPr>
          </a:p>
          <a:p>
            <a:pPr marL="0" indent="0">
              <a:buNone/>
            </a:pPr>
            <a:endParaRPr lang="es-ES" sz="1100" dirty="0">
              <a:ea typeface="Calibri"/>
              <a:cs typeface="Calibri"/>
            </a:endParaRPr>
          </a:p>
          <a:p>
            <a:endParaRPr lang="es-ES" sz="1100" dirty="0"/>
          </a:p>
        </p:txBody>
      </p:sp>
      <p:pic>
        <p:nvPicPr>
          <p:cNvPr id="4" name="Imagen 3" descr="What's Cryptocurrency and How it Works: Pt 1 | Central Bank">
            <a:extLst>
              <a:ext uri="{FF2B5EF4-FFF2-40B4-BE49-F238E27FC236}">
                <a16:creationId xmlns:a16="http://schemas.microsoft.com/office/drawing/2014/main" id="{6C6BF85D-4C67-4DDC-49EC-467D2494C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5" y="4633248"/>
            <a:ext cx="2743200" cy="1645920"/>
          </a:xfrm>
          <a:prstGeom prst="rect">
            <a:avLst/>
          </a:prstGeom>
        </p:spPr>
      </p:pic>
      <p:pic>
        <p:nvPicPr>
          <p:cNvPr id="5" name="Imagen 4" descr="Trabajo en equipo... ¿Cómo fomentarlo en tu empresa? - EventerGroup">
            <a:extLst>
              <a:ext uri="{FF2B5EF4-FFF2-40B4-BE49-F238E27FC236}">
                <a16:creationId xmlns:a16="http://schemas.microsoft.com/office/drawing/2014/main" id="{09FC36CA-03D1-A611-AF55-B8F3EE994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300" y="4427508"/>
            <a:ext cx="332638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8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78949-F60E-4762-3788-5B4DD66E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Posibles Riesgos y Cómo Mitigarlos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97BC1-BDBE-A670-D4FC-7215EAB4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Volatilidad de Criptomonedas</a:t>
            </a:r>
          </a:p>
          <a:p>
            <a:r>
              <a:rPr lang="es-ES" dirty="0"/>
              <a:t>Adopción limitada</a:t>
            </a:r>
          </a:p>
          <a:p>
            <a:r>
              <a:rPr lang="es-ES" dirty="0"/>
              <a:t>Problemas de Integración Técnica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 descr="Opinión: ¿Se pueden usar las criptomonedas en favor de la naturaleza?">
            <a:extLst>
              <a:ext uri="{FF2B5EF4-FFF2-40B4-BE49-F238E27FC236}">
                <a16:creationId xmlns:a16="http://schemas.microsoft.com/office/drawing/2014/main" id="{A5DCE1DC-1364-AE5E-D5AB-F35B5D8B1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04" y="4371810"/>
            <a:ext cx="3792746" cy="1996267"/>
          </a:xfrm>
          <a:prstGeom prst="rect">
            <a:avLst/>
          </a:prstGeom>
        </p:spPr>
      </p:pic>
      <p:pic>
        <p:nvPicPr>
          <p:cNvPr id="5" name="Imagen 4" descr="Criptomonedas que van a explotar en 2024: Nuestro TOP 27">
            <a:extLst>
              <a:ext uri="{FF2B5EF4-FFF2-40B4-BE49-F238E27FC236}">
                <a16:creationId xmlns:a16="http://schemas.microsoft.com/office/drawing/2014/main" id="{E28A6F81-073F-002F-3F06-14BD55B99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155" y="4371810"/>
            <a:ext cx="3720860" cy="176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498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545</Words>
  <Application>Microsoft Office PowerPoint</Application>
  <PresentationFormat>Panorámica</PresentationFormat>
  <Paragraphs>64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Empresa Retail Tecnología                    </vt:lpstr>
      <vt:lpstr>Descripción de la Empresa y Estado de la Industria</vt:lpstr>
      <vt:lpstr>Disrupciones que la empresa enfrenta</vt:lpstr>
      <vt:lpstr>Análisis de la industria</vt:lpstr>
      <vt:lpstr>Análisis FODA</vt:lpstr>
      <vt:lpstr>Casos de Empresas con Estrategias Disruptivas.</vt:lpstr>
      <vt:lpstr>Plan de Implementación</vt:lpstr>
      <vt:lpstr>Plan de Implementación </vt:lpstr>
      <vt:lpstr>Posibles Riesgos y Cómo Mitigarlos</vt:lpstr>
      <vt:lpstr>Principales Métricas</vt:lpstr>
      <vt:lpstr>Bibliografía </vt:lpstr>
      <vt:lpstr>                         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Danisa Utrobicich</cp:lastModifiedBy>
  <cp:revision>1446</cp:revision>
  <dcterms:created xsi:type="dcterms:W3CDTF">2024-04-07T23:26:41Z</dcterms:created>
  <dcterms:modified xsi:type="dcterms:W3CDTF">2024-04-08T23:07:24Z</dcterms:modified>
</cp:coreProperties>
</file>