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55E573-E315-005D-80DA-7D0C27AF1BB4}" v="214" dt="2024-04-15T04:03:42.165"/>
    <p1510:client id="{47EF2578-CBCB-E93E-82A8-E80DE60991CB}" v="31" dt="2024-04-15T00:08:17.516"/>
    <p1510:client id="{9B92202D-B9B6-744A-3014-6EB8355609DF}" v="725" dt="2024-04-15T15:42:34.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76220-ADC1-4A12-A622-220E7309C112}" type="datetimeFigureOut">
              <a:t>15/04/2024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D8D33-8D2E-4F56-984E-D0923154C511}" type="slidenum">
              <a:t>‹Nº›</a:t>
            </a:fld>
            <a:endParaRPr lang="es-ES"/>
          </a:p>
        </p:txBody>
      </p:sp>
    </p:spTree>
    <p:extLst>
      <p:ext uri="{BB962C8B-B14F-4D97-AF65-F5344CB8AC3E}">
        <p14:creationId xmlns:p14="http://schemas.microsoft.com/office/powerpoint/2010/main" val="1932227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La iniciativa I+D es el desarrollo de una tecnología de reconocimiento facial avanzada utilizando inteligencia artificial (IA) para así mejorar la seguridad y la experiencia del usuario en dispositivos iOS, como el iPhone.</a:t>
            </a:r>
          </a:p>
        </p:txBody>
      </p:sp>
      <p:sp>
        <p:nvSpPr>
          <p:cNvPr id="4" name="Marcador de número de diapositiva 3"/>
          <p:cNvSpPr>
            <a:spLocks noGrp="1"/>
          </p:cNvSpPr>
          <p:nvPr>
            <p:ph type="sldNum" sz="quarter" idx="5"/>
          </p:nvPr>
        </p:nvSpPr>
        <p:spPr/>
        <p:txBody>
          <a:bodyPr/>
          <a:lstStyle/>
          <a:p>
            <a:fld id="{6ABD8D33-8D2E-4F56-984E-D0923154C511}" type="slidenum">
              <a:t>2</a:t>
            </a:fld>
            <a:endParaRPr lang="es-ES"/>
          </a:p>
        </p:txBody>
      </p:sp>
    </p:spTree>
    <p:extLst>
      <p:ext uri="{BB962C8B-B14F-4D97-AF65-F5344CB8AC3E}">
        <p14:creationId xmlns:p14="http://schemas.microsoft.com/office/powerpoint/2010/main" val="1714142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a:t>La industria de la tecnología móvil ha tenido una creciente demanda de soluciones de seguridad biométrica, como por ejemplo el reconocimiento facial, debido al aumento de la preocupación por la seguridad de datos personales y la necesidad de una experiencia de usuario más conveniente. Apple ha estado a la vanguardia de la innovación en tecnología móvil y también ha estado desarrollándose en el reconocimiento facial desde hace varios años, lo que llevó a la iniciativa seleccionada.</a:t>
            </a:r>
          </a:p>
        </p:txBody>
      </p:sp>
      <p:sp>
        <p:nvSpPr>
          <p:cNvPr id="4" name="Marcador de número de diapositiva 3"/>
          <p:cNvSpPr>
            <a:spLocks noGrp="1"/>
          </p:cNvSpPr>
          <p:nvPr>
            <p:ph type="sldNum" sz="quarter" idx="5"/>
          </p:nvPr>
        </p:nvSpPr>
        <p:spPr/>
        <p:txBody>
          <a:bodyPr/>
          <a:lstStyle/>
          <a:p>
            <a:fld id="{6ABD8D33-8D2E-4F56-984E-D0923154C511}" type="slidenum">
              <a:t>3</a:t>
            </a:fld>
            <a:endParaRPr lang="es-ES"/>
          </a:p>
        </p:txBody>
      </p:sp>
    </p:spTree>
    <p:extLst>
      <p:ext uri="{BB962C8B-B14F-4D97-AF65-F5344CB8AC3E}">
        <p14:creationId xmlns:p14="http://schemas.microsoft.com/office/powerpoint/2010/main" val="4149350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spcBef>
                <a:spcPts val="1000"/>
              </a:spcBef>
            </a:pPr>
            <a:r>
              <a:rPr lang="es-ES"/>
              <a:t>Se comercializará como una característica clave en los dispositivos iOS, destacando la seguridad y la conveniencia que ofrece el reconocimiento facial. Este se alinea con la estrategia general de Apple de ofrecer productos de alta calidad y centrados en la experiencia del usuario.</a:t>
            </a:r>
            <a:endParaRPr lang="en-US">
              <a:ea typeface="Calibri" panose="020F0502020204030204"/>
              <a:cs typeface="Calibri" panose="020F0502020204030204"/>
            </a:endParaRPr>
          </a:p>
        </p:txBody>
      </p:sp>
      <p:sp>
        <p:nvSpPr>
          <p:cNvPr id="4" name="Marcador de número de diapositiva 3"/>
          <p:cNvSpPr>
            <a:spLocks noGrp="1"/>
          </p:cNvSpPr>
          <p:nvPr>
            <p:ph type="sldNum" sz="quarter" idx="5"/>
          </p:nvPr>
        </p:nvSpPr>
        <p:spPr/>
        <p:txBody>
          <a:bodyPr/>
          <a:lstStyle/>
          <a:p>
            <a:fld id="{6ABD8D33-8D2E-4F56-984E-D0923154C511}" type="slidenum">
              <a:t>7</a:t>
            </a:fld>
            <a:endParaRPr lang="es-ES"/>
          </a:p>
        </p:txBody>
      </p:sp>
    </p:spTree>
    <p:extLst>
      <p:ext uri="{BB962C8B-B14F-4D97-AF65-F5344CB8AC3E}">
        <p14:creationId xmlns:p14="http://schemas.microsoft.com/office/powerpoint/2010/main" val="406266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179561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47797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874549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392758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159000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031402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457371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320934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639762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263015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1286379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4143901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169120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112927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3075485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973606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a:p>
        </p:txBody>
      </p:sp>
    </p:spTree>
    <p:extLst>
      <p:ext uri="{BB962C8B-B14F-4D97-AF65-F5344CB8AC3E}">
        <p14:creationId xmlns:p14="http://schemas.microsoft.com/office/powerpoint/2010/main" val="88641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a:p>
        </p:txBody>
      </p:sp>
    </p:spTree>
    <p:extLst>
      <p:ext uri="{BB962C8B-B14F-4D97-AF65-F5344CB8AC3E}">
        <p14:creationId xmlns:p14="http://schemas.microsoft.com/office/powerpoint/2010/main" val="30429345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ckinsey.com/~/media/mckinsey/dotcom/client_service/high%20tech/pdfs/making_smartphones_brilliant_march_2012.pdf" TargetMode="External"/><Relationship Id="rId7" Type="http://schemas.openxmlformats.org/officeDocument/2006/relationships/hyperlink" Target="https://www.forrester.com/blogs/tier-how-to-evolve-your-business-model-apple/?ref_search=0_1713149673120" TargetMode="External"/><Relationship Id="rId2" Type="http://schemas.openxmlformats.org/officeDocument/2006/relationships/hyperlink" Target="https://www.mckinsey.com/industries/technology-media-and-telecommunications/our-insights/a-future-for-mobile-operators-the-keys-to-successful-reinvention" TargetMode="External"/><Relationship Id="rId1" Type="http://schemas.openxmlformats.org/officeDocument/2006/relationships/slideLayout" Target="../slideLayouts/slideLayout2.xml"/><Relationship Id="rId6" Type="http://schemas.openxmlformats.org/officeDocument/2006/relationships/hyperlink" Target="https://www.forrester.com/report/internal-incidents-cause-roughly-a-quarter-of-breaches-with-more-than-half-intentional/RES179658?ref_search=0_1713147900127" TargetMode="External"/><Relationship Id="rId5" Type="http://schemas.openxmlformats.org/officeDocument/2006/relationships/hyperlink" Target="https://www.seguridadapple.com/2016/01/un-iphone-que-puede-detectar-tu-estado.html" TargetMode="External"/><Relationship Id="rId4" Type="http://schemas.openxmlformats.org/officeDocument/2006/relationships/hyperlink" Target="https://web-assets.bcg.com/39/0b/ed11a3d546dd82869ed304ba81bf/final-20feb-reimagining-smartphone-experience-surface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a:t>Apple</a:t>
            </a:r>
          </a:p>
        </p:txBody>
      </p:sp>
      <p:sp>
        <p:nvSpPr>
          <p:cNvPr id="3" name="Subtítulo 2"/>
          <p:cNvSpPr>
            <a:spLocks noGrp="1"/>
          </p:cNvSpPr>
          <p:nvPr>
            <p:ph type="subTitle" idx="1"/>
          </p:nvPr>
        </p:nvSpPr>
        <p:spPr/>
        <p:txBody>
          <a:bodyPr/>
          <a:lstStyle/>
          <a:p>
            <a:r>
              <a:rPr lang="es-ES"/>
              <a:t>Rodrigo cornejo, Felipe </a:t>
            </a:r>
            <a:r>
              <a:rPr lang="es-ES" err="1"/>
              <a:t>pantoja</a:t>
            </a:r>
          </a:p>
        </p:txBody>
      </p:sp>
      <p:pic>
        <p:nvPicPr>
          <p:cNvPr id="4" name="Imagen 3" descr="Logo Apple Official PNG transparente - StickPNG">
            <a:extLst>
              <a:ext uri="{FF2B5EF4-FFF2-40B4-BE49-F238E27FC236}">
                <a16:creationId xmlns:a16="http://schemas.microsoft.com/office/drawing/2014/main" id="{E8C9FF6F-8EE5-00B3-A085-4E65FEF9D248}"/>
              </a:ext>
            </a:extLst>
          </p:cNvPr>
          <p:cNvPicPr>
            <a:picLocks noChangeAspect="1"/>
          </p:cNvPicPr>
          <p:nvPr/>
        </p:nvPicPr>
        <p:blipFill>
          <a:blip r:embed="rId2"/>
          <a:stretch>
            <a:fillRect/>
          </a:stretch>
        </p:blipFill>
        <p:spPr>
          <a:xfrm>
            <a:off x="9293884" y="1494167"/>
            <a:ext cx="1943100" cy="1943100"/>
          </a:xfrm>
          <a:prstGeom prst="rect">
            <a:avLst/>
          </a:prstGeom>
        </p:spPr>
      </p:pic>
      <p:pic>
        <p:nvPicPr>
          <p:cNvPr id="7" name="Imagen 6" descr="Probamos iOS 17: el sistema del iPhone empieza a tocar techo. Y esto no es  algo">
            <a:extLst>
              <a:ext uri="{FF2B5EF4-FFF2-40B4-BE49-F238E27FC236}">
                <a16:creationId xmlns:a16="http://schemas.microsoft.com/office/drawing/2014/main" id="{D7FBD434-FFF2-AA2D-A35F-113449BF7B52}"/>
              </a:ext>
            </a:extLst>
          </p:cNvPr>
          <p:cNvPicPr>
            <a:picLocks noChangeAspect="1"/>
          </p:cNvPicPr>
          <p:nvPr/>
        </p:nvPicPr>
        <p:blipFill>
          <a:blip r:embed="rId3"/>
          <a:stretch>
            <a:fillRect/>
          </a:stretch>
        </p:blipFill>
        <p:spPr>
          <a:xfrm>
            <a:off x="8917646" y="3961501"/>
            <a:ext cx="2695575" cy="1695450"/>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1A3EA-4A8D-8AED-3FFD-711CE57153C6}"/>
              </a:ext>
            </a:extLst>
          </p:cNvPr>
          <p:cNvSpPr>
            <a:spLocks noGrp="1"/>
          </p:cNvSpPr>
          <p:nvPr>
            <p:ph type="title"/>
          </p:nvPr>
        </p:nvSpPr>
        <p:spPr/>
        <p:txBody>
          <a:bodyPr/>
          <a:lstStyle/>
          <a:p>
            <a:pPr algn="ctr"/>
            <a:r>
              <a:rPr lang="es-ES" sz="3600">
                <a:latin typeface="Calibri"/>
                <a:ea typeface="Calibri"/>
                <a:cs typeface="Calibri"/>
              </a:rPr>
              <a:t>Bibliografía</a:t>
            </a:r>
            <a:endParaRPr lang="es-ES"/>
          </a:p>
        </p:txBody>
      </p:sp>
      <p:sp>
        <p:nvSpPr>
          <p:cNvPr id="3" name="Marcador de contenido 2">
            <a:extLst>
              <a:ext uri="{FF2B5EF4-FFF2-40B4-BE49-F238E27FC236}">
                <a16:creationId xmlns:a16="http://schemas.microsoft.com/office/drawing/2014/main" id="{F286720A-F4DB-05DB-3D0B-B4469169D5E9}"/>
              </a:ext>
            </a:extLst>
          </p:cNvPr>
          <p:cNvSpPr>
            <a:spLocks noGrp="1"/>
          </p:cNvSpPr>
          <p:nvPr>
            <p:ph idx="1"/>
          </p:nvPr>
        </p:nvSpPr>
        <p:spPr>
          <a:xfrm>
            <a:off x="1103312" y="1707861"/>
            <a:ext cx="8946541" cy="4195481"/>
          </a:xfrm>
        </p:spPr>
        <p:txBody>
          <a:bodyPr vert="horz" lIns="91440" tIns="45720" rIns="91440" bIns="45720" rtlCol="0" anchor="t">
            <a:noAutofit/>
          </a:bodyPr>
          <a:lstStyle/>
          <a:p>
            <a:r>
              <a:rPr lang="es-ES" sz="1800" u="sng">
                <a:latin typeface="Calibri"/>
                <a:ea typeface="Calibri"/>
                <a:cs typeface="Calibri"/>
                <a:hlinkClick r:id="rId2"/>
              </a:rPr>
              <a:t>https://www.mckinsey.com/industries/technology-media-and-telecommunications/our-insights/a-future-for-mobile-operators-the-keys-to-successful-reinvention</a:t>
            </a:r>
            <a:r>
              <a:rPr lang="es-ES" sz="1800">
                <a:latin typeface="Calibri"/>
                <a:ea typeface="Calibri"/>
                <a:cs typeface="Calibri"/>
              </a:rPr>
              <a:t> </a:t>
            </a:r>
          </a:p>
          <a:p>
            <a:pPr>
              <a:buClr>
                <a:srgbClr val="8AD0D6"/>
              </a:buClr>
            </a:pPr>
            <a:r>
              <a:rPr lang="es-ES" sz="1800" u="sng">
                <a:latin typeface="Calibri"/>
                <a:ea typeface="Calibri"/>
                <a:cs typeface="Calibri"/>
                <a:hlinkClick r:id="rId3"/>
              </a:rPr>
              <a:t>https://www.mckinsey.com/~/media/mckinsey/dotcom/client_service/high%20tech/pdfs/making_smartphones_brilliant_march_2012.pdf</a:t>
            </a:r>
            <a:r>
              <a:rPr lang="es-ES" sz="1800">
                <a:latin typeface="Calibri"/>
                <a:ea typeface="Calibri"/>
                <a:cs typeface="Calibri"/>
              </a:rPr>
              <a:t> </a:t>
            </a:r>
          </a:p>
          <a:p>
            <a:pPr>
              <a:buClr>
                <a:srgbClr val="8AD0D6"/>
              </a:buClr>
            </a:pPr>
            <a:r>
              <a:rPr lang="es-ES" sz="1800" u="sng">
                <a:latin typeface="Calibri"/>
                <a:ea typeface="Calibri"/>
                <a:cs typeface="Calibri"/>
                <a:hlinkClick r:id="rId4"/>
              </a:rPr>
              <a:t>https://web-assets.bcg.com/39/0b/ed11a3d546dd82869ed304ba81bf/final-20feb-reimagining-smartphone-experience-surfaces.pdf</a:t>
            </a:r>
            <a:r>
              <a:rPr lang="es-ES" sz="1800">
                <a:latin typeface="Calibri"/>
                <a:ea typeface="Calibri"/>
                <a:cs typeface="Calibri"/>
              </a:rPr>
              <a:t> </a:t>
            </a:r>
          </a:p>
          <a:p>
            <a:pPr>
              <a:buClr>
                <a:srgbClr val="8AD0D6"/>
              </a:buClr>
            </a:pPr>
            <a:r>
              <a:rPr lang="es-ES" sz="1800" u="sng">
                <a:latin typeface="Calibri"/>
                <a:ea typeface="Calibri"/>
                <a:cs typeface="Calibri"/>
                <a:hlinkClick r:id="rId5"/>
              </a:rPr>
              <a:t>https://www.seguridadapple.com/2016/01/un-iphone-que-puede-detectar-tu-estado.html</a:t>
            </a:r>
            <a:r>
              <a:rPr lang="es-ES" sz="1800">
                <a:latin typeface="Calibri"/>
                <a:ea typeface="Calibri"/>
                <a:cs typeface="Calibri"/>
              </a:rPr>
              <a:t> </a:t>
            </a:r>
          </a:p>
          <a:p>
            <a:pPr>
              <a:buClr>
                <a:srgbClr val="8AD0D6"/>
              </a:buClr>
            </a:pPr>
            <a:r>
              <a:rPr lang="es-ES" sz="1800" u="sng">
                <a:latin typeface="Calibri"/>
                <a:ea typeface="Calibri"/>
                <a:cs typeface="Calibri"/>
                <a:hlinkClick r:id="rId6"/>
              </a:rPr>
              <a:t>https://www.forrester.com/report/internal-incidents-cause-roughly-a-quarter-of-breaches-with-more-than-half-intentional/RES179658?ref_search=0_1713147900127</a:t>
            </a:r>
            <a:endParaRPr lang="es-ES" sz="1800">
              <a:latin typeface="Calibri"/>
              <a:ea typeface="Calibri"/>
              <a:cs typeface="Calibri"/>
            </a:endParaRPr>
          </a:p>
          <a:p>
            <a:pPr>
              <a:buClr>
                <a:srgbClr val="8AD0D6"/>
              </a:buClr>
            </a:pPr>
            <a:r>
              <a:rPr lang="es-ES" sz="1800" u="sng">
                <a:latin typeface="Calibri"/>
                <a:ea typeface="Calibri"/>
                <a:cs typeface="Calibri"/>
                <a:hlinkClick r:id="rId7"/>
              </a:rPr>
              <a:t>https://www.forrester.com/blogs/tier-how-to-evolve-your-business-model-apple/?ref_search=0_1713149673120</a:t>
            </a:r>
            <a:endParaRPr lang="es-ES" sz="1800">
              <a:latin typeface="Calibri"/>
              <a:ea typeface="Calibri"/>
              <a:cs typeface="Calibri"/>
            </a:endParaRPr>
          </a:p>
          <a:p>
            <a:pPr marL="0" indent="0">
              <a:buClr>
                <a:srgbClr val="8AD0D6"/>
              </a:buClr>
              <a:buNone/>
            </a:pPr>
            <a:endParaRPr lang="es-ES"/>
          </a:p>
        </p:txBody>
      </p:sp>
    </p:spTree>
    <p:extLst>
      <p:ext uri="{BB962C8B-B14F-4D97-AF65-F5344CB8AC3E}">
        <p14:creationId xmlns:p14="http://schemas.microsoft.com/office/powerpoint/2010/main" val="271470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6D600A-4FC3-60BF-BD85-EA6C399C1D94}"/>
              </a:ext>
            </a:extLst>
          </p:cNvPr>
          <p:cNvSpPr>
            <a:spLocks noGrp="1"/>
          </p:cNvSpPr>
          <p:nvPr>
            <p:ph type="title"/>
          </p:nvPr>
        </p:nvSpPr>
        <p:spPr/>
        <p:txBody>
          <a:bodyPr/>
          <a:lstStyle/>
          <a:p>
            <a:pPr algn="ctr"/>
            <a:r>
              <a:rPr lang="es-ES" sz="3600" b="1">
                <a:latin typeface="Calibri"/>
                <a:ea typeface="Calibri"/>
                <a:cs typeface="Calibri"/>
              </a:rPr>
              <a:t>Breve descripción de la empresa y de la iniciativa de R&amp;D seleccionada.</a:t>
            </a:r>
            <a:endParaRPr lang="es-ES" sz="3600">
              <a:latin typeface="Calibri"/>
              <a:ea typeface="Calibri"/>
              <a:cs typeface="Calibri"/>
            </a:endParaRPr>
          </a:p>
        </p:txBody>
      </p:sp>
      <p:sp>
        <p:nvSpPr>
          <p:cNvPr id="3" name="Marcador de contenido 2">
            <a:extLst>
              <a:ext uri="{FF2B5EF4-FFF2-40B4-BE49-F238E27FC236}">
                <a16:creationId xmlns:a16="http://schemas.microsoft.com/office/drawing/2014/main" id="{CFCBCBD7-60E1-3BFC-CDB2-240371D14D65}"/>
              </a:ext>
            </a:extLst>
          </p:cNvPr>
          <p:cNvSpPr>
            <a:spLocks noGrp="1"/>
          </p:cNvSpPr>
          <p:nvPr>
            <p:ph idx="1"/>
          </p:nvPr>
        </p:nvSpPr>
        <p:spPr>
          <a:xfrm>
            <a:off x="1103312" y="2052918"/>
            <a:ext cx="8946541" cy="4353631"/>
          </a:xfrm>
        </p:spPr>
        <p:txBody>
          <a:bodyPr vert="horz" lIns="91440" tIns="45720" rIns="91440" bIns="45720" rtlCol="0" anchor="t">
            <a:normAutofit/>
          </a:bodyPr>
          <a:lstStyle/>
          <a:p>
            <a:pPr algn="just"/>
            <a:r>
              <a:rPr lang="es-ES">
                <a:latin typeface="Calibri"/>
                <a:ea typeface="Calibri"/>
                <a:cs typeface="Calibri"/>
              </a:rPr>
              <a:t>Empresa multinacional estadounidense</a:t>
            </a:r>
            <a:endParaRPr lang="es-ES"/>
          </a:p>
          <a:p>
            <a:pPr lvl="1" indent="-342900" algn="just">
              <a:buClr>
                <a:srgbClr val="8AD0D6"/>
              </a:buClr>
              <a:buFont typeface="Courier New" charset="2"/>
              <a:buChar char="o"/>
            </a:pPr>
            <a:r>
              <a:rPr lang="es-ES">
                <a:latin typeface="Calibri"/>
                <a:ea typeface="Calibri"/>
                <a:cs typeface="Calibri"/>
              </a:rPr>
              <a:t>Tecnología innovadora</a:t>
            </a:r>
          </a:p>
          <a:p>
            <a:pPr lvl="2" algn="just">
              <a:buClr>
                <a:srgbClr val="8AD0D6"/>
              </a:buClr>
              <a:buFont typeface="Wingdings" charset="2"/>
              <a:buChar char="§"/>
            </a:pPr>
            <a:r>
              <a:rPr lang="es-ES">
                <a:latin typeface="Calibri"/>
                <a:ea typeface="Calibri"/>
                <a:cs typeface="Calibri"/>
              </a:rPr>
              <a:t>Hardware y software</a:t>
            </a:r>
          </a:p>
          <a:p>
            <a:pPr lvl="2" algn="just">
              <a:buClr>
                <a:srgbClr val="8AD0D6"/>
              </a:buClr>
              <a:buFont typeface="Wingdings" charset="2"/>
              <a:buChar char="§"/>
            </a:pPr>
            <a:r>
              <a:rPr lang="es-ES">
                <a:latin typeface="Calibri"/>
                <a:ea typeface="Calibri"/>
                <a:cs typeface="Calibri"/>
              </a:rPr>
              <a:t>IPhone</a:t>
            </a:r>
          </a:p>
          <a:p>
            <a:pPr lvl="2" algn="just">
              <a:buClr>
                <a:srgbClr val="8AD0D6"/>
              </a:buClr>
              <a:buFont typeface="Wingdings" charset="2"/>
              <a:buChar char="§"/>
            </a:pPr>
            <a:r>
              <a:rPr lang="es-ES">
                <a:latin typeface="Calibri"/>
                <a:ea typeface="Calibri"/>
                <a:cs typeface="Calibri"/>
              </a:rPr>
              <a:t>iOS</a:t>
            </a:r>
          </a:p>
          <a:p>
            <a:pPr algn="just">
              <a:buClr>
                <a:srgbClr val="8AD0D6"/>
              </a:buClr>
            </a:pPr>
            <a:r>
              <a:rPr lang="es-ES">
                <a:latin typeface="Calibri"/>
                <a:ea typeface="Calibri"/>
                <a:cs typeface="Calibri"/>
              </a:rPr>
              <a:t>Iniciativa I + D:</a:t>
            </a:r>
          </a:p>
          <a:p>
            <a:pPr lvl="1" indent="-342900" algn="just">
              <a:buClr>
                <a:srgbClr val="8AD0D6"/>
              </a:buClr>
              <a:buFont typeface="Courier New" charset="2"/>
              <a:buChar char="o"/>
            </a:pPr>
            <a:r>
              <a:rPr lang="es-ES">
                <a:latin typeface="Calibri"/>
                <a:ea typeface="Calibri"/>
                <a:cs typeface="Calibri"/>
              </a:rPr>
              <a:t>Reconocimiento facial avanzada</a:t>
            </a:r>
          </a:p>
          <a:p>
            <a:pPr lvl="2" indent="-285750" algn="just">
              <a:buClr>
                <a:srgbClr val="8AD0D6"/>
              </a:buClr>
              <a:buFont typeface="Wingdings" charset="2"/>
              <a:buChar char="§"/>
            </a:pPr>
            <a:r>
              <a:rPr lang="es-ES">
                <a:latin typeface="Calibri"/>
                <a:ea typeface="Calibri"/>
                <a:cs typeface="Calibri"/>
              </a:rPr>
              <a:t>Utilizando inteligencia artificial</a:t>
            </a:r>
          </a:p>
          <a:p>
            <a:pPr indent="-342900" algn="just">
              <a:buClr>
                <a:srgbClr val="8AD0D6"/>
              </a:buClr>
            </a:pPr>
            <a:r>
              <a:rPr lang="es-ES">
                <a:latin typeface="Calibri"/>
                <a:ea typeface="Calibri"/>
                <a:cs typeface="Calibri"/>
              </a:rPr>
              <a:t>Propósito:</a:t>
            </a:r>
          </a:p>
          <a:p>
            <a:pPr lvl="1" indent="-342900" algn="just">
              <a:buClr>
                <a:srgbClr val="8AD0D6"/>
              </a:buClr>
              <a:buFont typeface="Courier New" charset="2"/>
              <a:buChar char="o"/>
            </a:pPr>
            <a:r>
              <a:rPr lang="es-ES">
                <a:latin typeface="Calibri"/>
                <a:ea typeface="Calibri"/>
                <a:cs typeface="Calibri"/>
              </a:rPr>
              <a:t>Mejorar seguridad y experiencia del usuario</a:t>
            </a:r>
          </a:p>
          <a:p>
            <a:pPr lvl="1" indent="-342900" algn="just">
              <a:buClr>
                <a:srgbClr val="8AD0D6"/>
              </a:buClr>
              <a:buFont typeface="Courier New" charset="2"/>
              <a:buChar char="o"/>
            </a:pPr>
            <a:endParaRPr lang="es-ES">
              <a:latin typeface="Calibri"/>
              <a:ea typeface="Calibri"/>
              <a:cs typeface="Calibri"/>
            </a:endParaRPr>
          </a:p>
        </p:txBody>
      </p:sp>
      <p:pic>
        <p:nvPicPr>
          <p:cNvPr id="5" name="Imagen 4" descr="From Fruit to Fame: The Evolution of the Apple Logo​ - Tailor Brands">
            <a:extLst>
              <a:ext uri="{FF2B5EF4-FFF2-40B4-BE49-F238E27FC236}">
                <a16:creationId xmlns:a16="http://schemas.microsoft.com/office/drawing/2014/main" id="{45A1CADE-9E7D-807E-1CCC-D73D7A420BC7}"/>
              </a:ext>
            </a:extLst>
          </p:cNvPr>
          <p:cNvPicPr>
            <a:picLocks noChangeAspect="1"/>
          </p:cNvPicPr>
          <p:nvPr/>
        </p:nvPicPr>
        <p:blipFill>
          <a:blip r:embed="rId3"/>
          <a:stretch>
            <a:fillRect/>
          </a:stretch>
        </p:blipFill>
        <p:spPr>
          <a:xfrm>
            <a:off x="6554997" y="1867170"/>
            <a:ext cx="4099703" cy="2016604"/>
          </a:xfrm>
          <a:prstGeom prst="rect">
            <a:avLst/>
          </a:prstGeom>
        </p:spPr>
      </p:pic>
      <p:pic>
        <p:nvPicPr>
          <p:cNvPr id="6" name="Imagen 5" descr="Apple Products - iPad, MacBook &amp; Apple Watch | Staples.ca">
            <a:extLst>
              <a:ext uri="{FF2B5EF4-FFF2-40B4-BE49-F238E27FC236}">
                <a16:creationId xmlns:a16="http://schemas.microsoft.com/office/drawing/2014/main" id="{8386EA8D-FCF8-BBF8-DDED-A79C432F19A4}"/>
              </a:ext>
            </a:extLst>
          </p:cNvPr>
          <p:cNvPicPr>
            <a:picLocks noChangeAspect="1"/>
          </p:cNvPicPr>
          <p:nvPr/>
        </p:nvPicPr>
        <p:blipFill>
          <a:blip r:embed="rId4"/>
          <a:stretch>
            <a:fillRect/>
          </a:stretch>
        </p:blipFill>
        <p:spPr>
          <a:xfrm>
            <a:off x="6550325" y="4411303"/>
            <a:ext cx="4137801" cy="1816638"/>
          </a:xfrm>
          <a:prstGeom prst="rect">
            <a:avLst/>
          </a:prstGeom>
        </p:spPr>
      </p:pic>
    </p:spTree>
    <p:extLst>
      <p:ext uri="{BB962C8B-B14F-4D97-AF65-F5344CB8AC3E}">
        <p14:creationId xmlns:p14="http://schemas.microsoft.com/office/powerpoint/2010/main" val="2112256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553BB-DF86-4579-C133-1E050C3B768E}"/>
              </a:ext>
            </a:extLst>
          </p:cNvPr>
          <p:cNvSpPr>
            <a:spLocks noGrp="1"/>
          </p:cNvSpPr>
          <p:nvPr>
            <p:ph type="title"/>
          </p:nvPr>
        </p:nvSpPr>
        <p:spPr/>
        <p:txBody>
          <a:bodyPr/>
          <a:lstStyle/>
          <a:p>
            <a:pPr algn="ctr"/>
            <a:r>
              <a:rPr lang="es-ES" sz="3600" b="1">
                <a:latin typeface="Calibri"/>
                <a:ea typeface="Calibri"/>
                <a:cs typeface="Calibri"/>
              </a:rPr>
              <a:t>Descripción de la industria y contexto histórico que llevo a la iniciativa seleccionada</a:t>
            </a:r>
            <a:endParaRPr lang="es-ES" sz="3600">
              <a:latin typeface="Calibri"/>
              <a:ea typeface="Calibri"/>
              <a:cs typeface="Calibri"/>
            </a:endParaRPr>
          </a:p>
        </p:txBody>
      </p:sp>
      <p:sp>
        <p:nvSpPr>
          <p:cNvPr id="3" name="Marcador de contenido 2">
            <a:extLst>
              <a:ext uri="{FF2B5EF4-FFF2-40B4-BE49-F238E27FC236}">
                <a16:creationId xmlns:a16="http://schemas.microsoft.com/office/drawing/2014/main" id="{6667EFB2-3853-32F5-E21E-F5ECE15D5770}"/>
              </a:ext>
            </a:extLst>
          </p:cNvPr>
          <p:cNvSpPr>
            <a:spLocks noGrp="1"/>
          </p:cNvSpPr>
          <p:nvPr>
            <p:ph idx="1"/>
          </p:nvPr>
        </p:nvSpPr>
        <p:spPr/>
        <p:txBody>
          <a:bodyPr vert="horz" lIns="91440" tIns="45720" rIns="91440" bIns="45720" rtlCol="0" anchor="t">
            <a:normAutofit/>
          </a:bodyPr>
          <a:lstStyle/>
          <a:p>
            <a:pPr algn="just"/>
            <a:r>
              <a:rPr lang="es-ES">
                <a:latin typeface="Calibri"/>
                <a:ea typeface="Calibri"/>
                <a:cs typeface="Calibri"/>
              </a:rPr>
              <a:t>Demanda de soluciones de seguridad biométrica creciente</a:t>
            </a:r>
          </a:p>
          <a:p>
            <a:pPr lvl="1" indent="-342900" algn="just">
              <a:buClr>
                <a:srgbClr val="8AD0D6"/>
              </a:buClr>
              <a:buFont typeface="Courier New" charset="2"/>
              <a:buChar char="o"/>
            </a:pPr>
            <a:r>
              <a:rPr lang="es-ES">
                <a:latin typeface="Calibri"/>
                <a:ea typeface="Calibri"/>
                <a:cs typeface="Calibri"/>
              </a:rPr>
              <a:t>Preocupación por la seguridad de datos personales</a:t>
            </a:r>
          </a:p>
          <a:p>
            <a:pPr lvl="1" indent="-342900" algn="just">
              <a:buClr>
                <a:srgbClr val="8AD0D6"/>
              </a:buClr>
              <a:buFont typeface="Courier New" charset="2"/>
              <a:buChar char="o"/>
            </a:pPr>
            <a:r>
              <a:rPr lang="es-ES">
                <a:latin typeface="Calibri"/>
                <a:ea typeface="Calibri"/>
                <a:cs typeface="Calibri"/>
              </a:rPr>
              <a:t>Necesidad de una experiencia de usuario más conveniente</a:t>
            </a:r>
          </a:p>
          <a:p>
            <a:pPr marL="400050" lvl="1" indent="0" algn="just">
              <a:buClr>
                <a:srgbClr val="8AD0D6"/>
              </a:buClr>
              <a:buNone/>
            </a:pPr>
            <a:endParaRPr lang="es-ES">
              <a:latin typeface="Calibri"/>
              <a:ea typeface="Calibri"/>
              <a:cs typeface="Calibri"/>
            </a:endParaRPr>
          </a:p>
          <a:p>
            <a:pPr algn="just">
              <a:buClr>
                <a:srgbClr val="8AD0D6"/>
              </a:buClr>
            </a:pPr>
            <a:r>
              <a:rPr lang="es-ES">
                <a:latin typeface="Calibri"/>
                <a:ea typeface="Calibri"/>
                <a:cs typeface="Calibri"/>
              </a:rPr>
              <a:t>Se ha estado desarrollando en el reconocimiento facial desde hace años</a:t>
            </a:r>
          </a:p>
        </p:txBody>
      </p:sp>
      <p:pic>
        <p:nvPicPr>
          <p:cNvPr id="4" name="Imagen 3" descr="Comprar iPhone | MacStore Online">
            <a:extLst>
              <a:ext uri="{FF2B5EF4-FFF2-40B4-BE49-F238E27FC236}">
                <a16:creationId xmlns:a16="http://schemas.microsoft.com/office/drawing/2014/main" id="{7BC9DA82-6B99-D740-4540-EB831F787E25}"/>
              </a:ext>
            </a:extLst>
          </p:cNvPr>
          <p:cNvPicPr>
            <a:picLocks noChangeAspect="1"/>
          </p:cNvPicPr>
          <p:nvPr/>
        </p:nvPicPr>
        <p:blipFill>
          <a:blip r:embed="rId3"/>
          <a:stretch>
            <a:fillRect/>
          </a:stretch>
        </p:blipFill>
        <p:spPr>
          <a:xfrm>
            <a:off x="898135" y="4427777"/>
            <a:ext cx="2143125" cy="2143125"/>
          </a:xfrm>
          <a:prstGeom prst="rect">
            <a:avLst/>
          </a:prstGeom>
        </p:spPr>
      </p:pic>
      <p:pic>
        <p:nvPicPr>
          <p:cNvPr id="5" name="Imagen 4" descr="Innovación en línea y marketing de ideas concepto de telefonía móvil |  Vector Premium">
            <a:extLst>
              <a:ext uri="{FF2B5EF4-FFF2-40B4-BE49-F238E27FC236}">
                <a16:creationId xmlns:a16="http://schemas.microsoft.com/office/drawing/2014/main" id="{341F0F91-C9E0-52F7-6C71-886E1A16A2B8}"/>
              </a:ext>
            </a:extLst>
          </p:cNvPr>
          <p:cNvPicPr>
            <a:picLocks noChangeAspect="1"/>
          </p:cNvPicPr>
          <p:nvPr/>
        </p:nvPicPr>
        <p:blipFill>
          <a:blip r:embed="rId4"/>
          <a:stretch>
            <a:fillRect/>
          </a:stretch>
        </p:blipFill>
        <p:spPr>
          <a:xfrm>
            <a:off x="4880664" y="4427777"/>
            <a:ext cx="2143125" cy="2143125"/>
          </a:xfrm>
          <a:prstGeom prst="rect">
            <a:avLst/>
          </a:prstGeom>
        </p:spPr>
      </p:pic>
      <p:pic>
        <p:nvPicPr>
          <p:cNvPr id="6" name="Imagen 5" descr="Evolución de la telefonía móvil, el paso del 1G al 5G | Noticias de la  Ciencia y la Tecnología (Amazings® / NCYT®)">
            <a:extLst>
              <a:ext uri="{FF2B5EF4-FFF2-40B4-BE49-F238E27FC236}">
                <a16:creationId xmlns:a16="http://schemas.microsoft.com/office/drawing/2014/main" id="{ED9E3D5C-D612-214F-E984-B4161857CB90}"/>
              </a:ext>
            </a:extLst>
          </p:cNvPr>
          <p:cNvPicPr>
            <a:picLocks noChangeAspect="1"/>
          </p:cNvPicPr>
          <p:nvPr/>
        </p:nvPicPr>
        <p:blipFill>
          <a:blip r:embed="rId5"/>
          <a:stretch>
            <a:fillRect/>
          </a:stretch>
        </p:blipFill>
        <p:spPr>
          <a:xfrm>
            <a:off x="7930551" y="4782568"/>
            <a:ext cx="3030747" cy="1476675"/>
          </a:xfrm>
          <a:prstGeom prst="rect">
            <a:avLst/>
          </a:prstGeom>
        </p:spPr>
      </p:pic>
    </p:spTree>
    <p:extLst>
      <p:ext uri="{BB962C8B-B14F-4D97-AF65-F5344CB8AC3E}">
        <p14:creationId xmlns:p14="http://schemas.microsoft.com/office/powerpoint/2010/main" val="2493103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98F825-D772-0959-3FBF-916F2736FF08}"/>
              </a:ext>
            </a:extLst>
          </p:cNvPr>
          <p:cNvSpPr>
            <a:spLocks noGrp="1"/>
          </p:cNvSpPr>
          <p:nvPr>
            <p:ph type="title"/>
          </p:nvPr>
        </p:nvSpPr>
        <p:spPr/>
        <p:txBody>
          <a:bodyPr/>
          <a:lstStyle/>
          <a:p>
            <a:pPr algn="ctr"/>
            <a:r>
              <a:rPr lang="es-ES" sz="2800" b="1">
                <a:latin typeface="Calibri"/>
                <a:ea typeface="Calibri"/>
                <a:cs typeface="Calibri"/>
              </a:rPr>
              <a:t> ¿Cuáles fueron los objetivos de I+D definidos explicando cuales fueron los problemas u oportunidades que la organización quería resolver?</a:t>
            </a:r>
          </a:p>
        </p:txBody>
      </p:sp>
      <p:sp>
        <p:nvSpPr>
          <p:cNvPr id="3" name="Marcador de contenido 2">
            <a:extLst>
              <a:ext uri="{FF2B5EF4-FFF2-40B4-BE49-F238E27FC236}">
                <a16:creationId xmlns:a16="http://schemas.microsoft.com/office/drawing/2014/main" id="{D48B4E3A-0746-37D3-2ABA-FBC885DD696F}"/>
              </a:ext>
            </a:extLst>
          </p:cNvPr>
          <p:cNvSpPr>
            <a:spLocks noGrp="1"/>
          </p:cNvSpPr>
          <p:nvPr>
            <p:ph idx="1"/>
          </p:nvPr>
        </p:nvSpPr>
        <p:spPr/>
        <p:txBody>
          <a:bodyPr vert="horz" lIns="91440" tIns="45720" rIns="91440" bIns="45720" rtlCol="0" anchor="t">
            <a:normAutofit/>
          </a:bodyPr>
          <a:lstStyle/>
          <a:p>
            <a:pPr>
              <a:buNone/>
            </a:pPr>
            <a:r>
              <a:rPr lang="es-ES">
                <a:latin typeface="Calibri"/>
                <a:ea typeface="Calibri"/>
                <a:cs typeface="Calibri"/>
              </a:rPr>
              <a:t>Los objetivos de I+D incluyen:</a:t>
            </a:r>
          </a:p>
          <a:p>
            <a:pPr>
              <a:buClr>
                <a:srgbClr val="8AD0D6"/>
              </a:buClr>
              <a:buFont typeface="Wingdings 3"/>
              <a:buChar char=""/>
            </a:pPr>
            <a:r>
              <a:rPr lang="es-ES">
                <a:latin typeface="Calibri"/>
                <a:ea typeface="Calibri"/>
                <a:cs typeface="Calibri"/>
              </a:rPr>
              <a:t>Desarrollar un sistema de reconocimiento facial altamente preciso y seguro</a:t>
            </a:r>
          </a:p>
          <a:p>
            <a:pPr>
              <a:buClr>
                <a:srgbClr val="8AD0D6"/>
              </a:buClr>
              <a:buFont typeface="Wingdings 3"/>
              <a:buChar char=""/>
            </a:pPr>
            <a:r>
              <a:rPr lang="es-ES">
                <a:latin typeface="Calibri"/>
                <a:ea typeface="Calibri"/>
                <a:cs typeface="Calibri"/>
              </a:rPr>
              <a:t>Integrar esta tecnología en dispositivos iOS para mejorar la seguridad y la experiencia del usuario</a:t>
            </a:r>
          </a:p>
          <a:p>
            <a:pPr>
              <a:buClr>
                <a:srgbClr val="8AD0D6"/>
              </a:buClr>
              <a:buFont typeface="Wingdings 3"/>
              <a:buChar char=""/>
            </a:pPr>
            <a:r>
              <a:rPr lang="es-ES">
                <a:latin typeface="Calibri"/>
                <a:ea typeface="Calibri"/>
                <a:cs typeface="Calibri"/>
              </a:rPr>
              <a:t>Continuar innovando en esta área para mantener una ventaja competitiva en el mercado</a:t>
            </a:r>
          </a:p>
          <a:p>
            <a:pPr marL="0" indent="0">
              <a:buNone/>
            </a:pPr>
            <a:endParaRPr lang="es-ES">
              <a:latin typeface="Calibri"/>
              <a:ea typeface="Calibri"/>
              <a:cs typeface="Calibri"/>
            </a:endParaRPr>
          </a:p>
        </p:txBody>
      </p:sp>
      <p:pic>
        <p:nvPicPr>
          <p:cNvPr id="4" name="Imagen 3" descr="Investigación, desarrollo e innovación: qué significa cada término | Kaudal">
            <a:extLst>
              <a:ext uri="{FF2B5EF4-FFF2-40B4-BE49-F238E27FC236}">
                <a16:creationId xmlns:a16="http://schemas.microsoft.com/office/drawing/2014/main" id="{75FBB6B6-D35B-AB9D-8C96-856BAA88649D}"/>
              </a:ext>
            </a:extLst>
          </p:cNvPr>
          <p:cNvPicPr>
            <a:picLocks noChangeAspect="1"/>
          </p:cNvPicPr>
          <p:nvPr/>
        </p:nvPicPr>
        <p:blipFill>
          <a:blip r:embed="rId2"/>
          <a:stretch>
            <a:fillRect/>
          </a:stretch>
        </p:blipFill>
        <p:spPr>
          <a:xfrm>
            <a:off x="943514" y="4454825"/>
            <a:ext cx="2857500" cy="1600200"/>
          </a:xfrm>
          <a:prstGeom prst="rect">
            <a:avLst/>
          </a:prstGeom>
        </p:spPr>
      </p:pic>
      <p:pic>
        <p:nvPicPr>
          <p:cNvPr id="5" name="Imagen 4" descr="Reconocimiento facial: ¿Qué es y Cómo funciona? - WIN Internet">
            <a:extLst>
              <a:ext uri="{FF2B5EF4-FFF2-40B4-BE49-F238E27FC236}">
                <a16:creationId xmlns:a16="http://schemas.microsoft.com/office/drawing/2014/main" id="{F4472148-CAEA-3932-6404-7881D649E466}"/>
              </a:ext>
            </a:extLst>
          </p:cNvPr>
          <p:cNvPicPr>
            <a:picLocks noChangeAspect="1"/>
          </p:cNvPicPr>
          <p:nvPr/>
        </p:nvPicPr>
        <p:blipFill>
          <a:blip r:embed="rId3"/>
          <a:stretch>
            <a:fillRect/>
          </a:stretch>
        </p:blipFill>
        <p:spPr>
          <a:xfrm>
            <a:off x="4724400" y="4533728"/>
            <a:ext cx="2743200" cy="1442392"/>
          </a:xfrm>
          <a:prstGeom prst="rect">
            <a:avLst/>
          </a:prstGeom>
        </p:spPr>
      </p:pic>
      <p:pic>
        <p:nvPicPr>
          <p:cNvPr id="6" name="Imagen 5" descr="La innovación, la motivación y el ánimo deben ir siempre unidos - AC  Prevención">
            <a:extLst>
              <a:ext uri="{FF2B5EF4-FFF2-40B4-BE49-F238E27FC236}">
                <a16:creationId xmlns:a16="http://schemas.microsoft.com/office/drawing/2014/main" id="{14470872-CACE-31D6-6051-7EEB3FA086D1}"/>
              </a:ext>
            </a:extLst>
          </p:cNvPr>
          <p:cNvPicPr>
            <a:picLocks noChangeAspect="1"/>
          </p:cNvPicPr>
          <p:nvPr/>
        </p:nvPicPr>
        <p:blipFill>
          <a:blip r:embed="rId4"/>
          <a:stretch>
            <a:fillRect/>
          </a:stretch>
        </p:blipFill>
        <p:spPr>
          <a:xfrm>
            <a:off x="8117816" y="4526711"/>
            <a:ext cx="2857500" cy="1600200"/>
          </a:xfrm>
          <a:prstGeom prst="rect">
            <a:avLst/>
          </a:prstGeom>
        </p:spPr>
      </p:pic>
    </p:spTree>
    <p:extLst>
      <p:ext uri="{BB962C8B-B14F-4D97-AF65-F5344CB8AC3E}">
        <p14:creationId xmlns:p14="http://schemas.microsoft.com/office/powerpoint/2010/main" val="77644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A65C50-1FCE-EA18-A5B2-991DB35A313F}"/>
              </a:ext>
            </a:extLst>
          </p:cNvPr>
          <p:cNvSpPr>
            <a:spLocks noGrp="1"/>
          </p:cNvSpPr>
          <p:nvPr>
            <p:ph type="title"/>
          </p:nvPr>
        </p:nvSpPr>
        <p:spPr/>
        <p:txBody>
          <a:bodyPr/>
          <a:lstStyle/>
          <a:p>
            <a:pPr algn="ctr"/>
            <a:r>
              <a:rPr lang="es-ES" err="1">
                <a:latin typeface="Calibri"/>
                <a:ea typeface="Calibri"/>
                <a:cs typeface="Calibri"/>
              </a:rPr>
              <a:t>Roadmap</a:t>
            </a:r>
            <a:endParaRPr lang="es-ES"/>
          </a:p>
        </p:txBody>
      </p:sp>
      <p:sp>
        <p:nvSpPr>
          <p:cNvPr id="3" name="Marcador de contenido 2">
            <a:extLst>
              <a:ext uri="{FF2B5EF4-FFF2-40B4-BE49-F238E27FC236}">
                <a16:creationId xmlns:a16="http://schemas.microsoft.com/office/drawing/2014/main" id="{D8A793CB-5F7A-11C5-7502-7EE71613AF09}"/>
              </a:ext>
            </a:extLst>
          </p:cNvPr>
          <p:cNvSpPr>
            <a:spLocks noGrp="1"/>
          </p:cNvSpPr>
          <p:nvPr>
            <p:ph idx="1"/>
          </p:nvPr>
        </p:nvSpPr>
        <p:spPr>
          <a:xfrm>
            <a:off x="1103312" y="1506579"/>
            <a:ext cx="8946541" cy="2772122"/>
          </a:xfrm>
        </p:spPr>
        <p:txBody>
          <a:bodyPr vert="horz" lIns="91440" tIns="45720" rIns="91440" bIns="45720" rtlCol="0" anchor="t">
            <a:normAutofit/>
          </a:bodyPr>
          <a:lstStyle/>
          <a:p>
            <a:r>
              <a:rPr lang="es-ES">
                <a:latin typeface="Calibri"/>
                <a:ea typeface="Calibri"/>
                <a:cs typeface="Calibri"/>
              </a:rPr>
              <a:t>Investigación y desarrollo de algoritmos de reconocimiento facial</a:t>
            </a:r>
          </a:p>
          <a:p>
            <a:pPr marL="0" indent="0">
              <a:buClr>
                <a:srgbClr val="8AD0D6"/>
              </a:buClr>
              <a:buNone/>
            </a:pPr>
            <a:endParaRPr lang="es-ES">
              <a:latin typeface="Calibri"/>
              <a:ea typeface="Calibri"/>
              <a:cs typeface="Calibri"/>
            </a:endParaRPr>
          </a:p>
          <a:p>
            <a:pPr>
              <a:buClr>
                <a:srgbClr val="8AD0D6"/>
              </a:buClr>
            </a:pPr>
            <a:r>
              <a:rPr lang="es-ES">
                <a:latin typeface="Calibri"/>
                <a:ea typeface="Calibri"/>
                <a:cs typeface="Calibri"/>
              </a:rPr>
              <a:t>Pruebas exhaustivas para garantizar la precisión y seguridad del sistema</a:t>
            </a:r>
          </a:p>
          <a:p>
            <a:pPr>
              <a:buClr>
                <a:srgbClr val="8AD0D6"/>
              </a:buClr>
            </a:pPr>
            <a:endParaRPr lang="es-ES">
              <a:latin typeface="Calibri"/>
              <a:ea typeface="Calibri"/>
              <a:cs typeface="Calibri"/>
            </a:endParaRPr>
          </a:p>
          <a:p>
            <a:pPr>
              <a:buClr>
                <a:srgbClr val="8AD0D6"/>
              </a:buClr>
            </a:pPr>
            <a:r>
              <a:rPr lang="es-ES">
                <a:latin typeface="Calibri"/>
                <a:ea typeface="Calibri"/>
                <a:cs typeface="Calibri"/>
              </a:rPr>
              <a:t>Integración en futuras versiones de iOS y dispositivos hardware</a:t>
            </a:r>
            <a:endParaRPr lang="es-ES"/>
          </a:p>
          <a:p>
            <a:pPr>
              <a:buClr>
                <a:srgbClr val="8AD0D6"/>
              </a:buClr>
            </a:pPr>
            <a:endParaRPr lang="es-ES">
              <a:latin typeface="Calibri"/>
              <a:ea typeface="Calibri"/>
              <a:cs typeface="Calibri"/>
            </a:endParaRPr>
          </a:p>
        </p:txBody>
      </p:sp>
      <p:pic>
        <p:nvPicPr>
          <p:cNvPr id="4" name="Imagen 3" descr="Listado completo: Estos son los iPhone que actualizarán a iOS 14">
            <a:extLst>
              <a:ext uri="{FF2B5EF4-FFF2-40B4-BE49-F238E27FC236}">
                <a16:creationId xmlns:a16="http://schemas.microsoft.com/office/drawing/2014/main" id="{3CFE9CD8-D3D8-68EC-2474-D55E7B442343}"/>
              </a:ext>
            </a:extLst>
          </p:cNvPr>
          <p:cNvPicPr>
            <a:picLocks noChangeAspect="1"/>
          </p:cNvPicPr>
          <p:nvPr/>
        </p:nvPicPr>
        <p:blipFill>
          <a:blip r:embed="rId2"/>
          <a:stretch>
            <a:fillRect/>
          </a:stretch>
        </p:blipFill>
        <p:spPr>
          <a:xfrm>
            <a:off x="1101306" y="4271168"/>
            <a:ext cx="2743200" cy="1536192"/>
          </a:xfrm>
          <a:prstGeom prst="rect">
            <a:avLst/>
          </a:prstGeom>
        </p:spPr>
      </p:pic>
      <p:pic>
        <p:nvPicPr>
          <p:cNvPr id="6" name="Imagen 5" descr="iPhone - Apple (CL)">
            <a:extLst>
              <a:ext uri="{FF2B5EF4-FFF2-40B4-BE49-F238E27FC236}">
                <a16:creationId xmlns:a16="http://schemas.microsoft.com/office/drawing/2014/main" id="{C270844D-1D99-1F32-5D30-86306172C697}"/>
              </a:ext>
            </a:extLst>
          </p:cNvPr>
          <p:cNvPicPr>
            <a:picLocks noChangeAspect="1"/>
          </p:cNvPicPr>
          <p:nvPr/>
        </p:nvPicPr>
        <p:blipFill>
          <a:blip r:embed="rId3"/>
          <a:stretch>
            <a:fillRect/>
          </a:stretch>
        </p:blipFill>
        <p:spPr>
          <a:xfrm>
            <a:off x="4389587" y="4277354"/>
            <a:ext cx="2952750" cy="1552575"/>
          </a:xfrm>
          <a:prstGeom prst="rect">
            <a:avLst/>
          </a:prstGeom>
        </p:spPr>
      </p:pic>
      <p:pic>
        <p:nvPicPr>
          <p:cNvPr id="7" name="Imagen 6" descr="Apple Chile - YouTube">
            <a:extLst>
              <a:ext uri="{FF2B5EF4-FFF2-40B4-BE49-F238E27FC236}">
                <a16:creationId xmlns:a16="http://schemas.microsoft.com/office/drawing/2014/main" id="{7C4F61C6-D381-92BC-B752-7C80BD20ADDC}"/>
              </a:ext>
            </a:extLst>
          </p:cNvPr>
          <p:cNvPicPr>
            <a:picLocks noChangeAspect="1"/>
          </p:cNvPicPr>
          <p:nvPr/>
        </p:nvPicPr>
        <p:blipFill>
          <a:blip r:embed="rId4"/>
          <a:stretch>
            <a:fillRect/>
          </a:stretch>
        </p:blipFill>
        <p:spPr>
          <a:xfrm>
            <a:off x="8244966" y="4111476"/>
            <a:ext cx="2143125" cy="2143125"/>
          </a:xfrm>
          <a:prstGeom prst="rect">
            <a:avLst/>
          </a:prstGeom>
        </p:spPr>
      </p:pic>
    </p:spTree>
    <p:extLst>
      <p:ext uri="{BB962C8B-B14F-4D97-AF65-F5344CB8AC3E}">
        <p14:creationId xmlns:p14="http://schemas.microsoft.com/office/powerpoint/2010/main" val="103303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6567D-DEC4-B284-C0D2-3492B068F221}"/>
              </a:ext>
            </a:extLst>
          </p:cNvPr>
          <p:cNvSpPr>
            <a:spLocks noGrp="1"/>
          </p:cNvSpPr>
          <p:nvPr>
            <p:ph type="title"/>
          </p:nvPr>
        </p:nvSpPr>
        <p:spPr/>
        <p:txBody>
          <a:bodyPr/>
          <a:lstStyle/>
          <a:p>
            <a:pPr algn="ctr"/>
            <a:r>
              <a:rPr lang="es-ES" sz="3600" b="1">
                <a:latin typeface="Calibri"/>
                <a:ea typeface="Calibri"/>
                <a:cs typeface="Calibri"/>
              </a:rPr>
              <a:t>Dificultades que enfrentará la organización al desarrollar su nueva tecnología.</a:t>
            </a:r>
            <a:endParaRPr lang="es-ES" sz="3600">
              <a:latin typeface="Calibri"/>
              <a:ea typeface="Calibri"/>
              <a:cs typeface="Calibri"/>
            </a:endParaRPr>
          </a:p>
        </p:txBody>
      </p:sp>
      <p:sp>
        <p:nvSpPr>
          <p:cNvPr id="3" name="Marcador de contenido 2">
            <a:extLst>
              <a:ext uri="{FF2B5EF4-FFF2-40B4-BE49-F238E27FC236}">
                <a16:creationId xmlns:a16="http://schemas.microsoft.com/office/drawing/2014/main" id="{28974A08-CEA4-2B93-DC23-DDBF2D254250}"/>
              </a:ext>
            </a:extLst>
          </p:cNvPr>
          <p:cNvSpPr>
            <a:spLocks noGrp="1"/>
          </p:cNvSpPr>
          <p:nvPr>
            <p:ph idx="1"/>
          </p:nvPr>
        </p:nvSpPr>
        <p:spPr/>
        <p:txBody>
          <a:bodyPr vert="horz" lIns="91440" tIns="45720" rIns="91440" bIns="45720" rtlCol="0" anchor="t">
            <a:normAutofit/>
          </a:bodyPr>
          <a:lstStyle/>
          <a:p>
            <a:r>
              <a:rPr lang="es-ES">
                <a:latin typeface="Calibri"/>
                <a:ea typeface="Calibri"/>
                <a:cs typeface="Calibri"/>
              </a:rPr>
              <a:t>Desarrollo de algoritmos de IA altamente precisos para reconocimiento facial en una variedad de condiciones</a:t>
            </a:r>
          </a:p>
          <a:p>
            <a:pPr>
              <a:buClr>
                <a:srgbClr val="8AD0D6"/>
              </a:buClr>
            </a:pPr>
            <a:r>
              <a:rPr lang="es-ES">
                <a:latin typeface="Calibri"/>
                <a:ea typeface="Calibri"/>
                <a:cs typeface="Calibri"/>
              </a:rPr>
              <a:t>Abordar preocupaciones sobre la privacidad y seguridad de los datos biométricos del usuario</a:t>
            </a:r>
          </a:p>
          <a:p>
            <a:pPr>
              <a:buClr>
                <a:srgbClr val="8AD0D6"/>
              </a:buClr>
            </a:pPr>
            <a:r>
              <a:rPr lang="es-ES">
                <a:latin typeface="Calibri"/>
                <a:ea typeface="Calibri"/>
                <a:cs typeface="Calibri"/>
              </a:rPr>
              <a:t>Optimización para garantizar un rendimiento rápido y confiable en dispositivos iOS con recursos limitados</a:t>
            </a:r>
          </a:p>
          <a:p>
            <a:pPr>
              <a:buClr>
                <a:srgbClr val="8AD0D6"/>
              </a:buClr>
            </a:pPr>
            <a:endParaRPr lang="es-ES">
              <a:latin typeface="Calibri"/>
              <a:ea typeface="Calibri"/>
              <a:cs typeface="Calibri"/>
            </a:endParaRPr>
          </a:p>
        </p:txBody>
      </p:sp>
      <p:pic>
        <p:nvPicPr>
          <p:cNvPr id="4" name="Imagen 3" descr="Qué es la inteligencia artificial y cómo nos ayuda? | Repsol">
            <a:extLst>
              <a:ext uri="{FF2B5EF4-FFF2-40B4-BE49-F238E27FC236}">
                <a16:creationId xmlns:a16="http://schemas.microsoft.com/office/drawing/2014/main" id="{C585157C-DECD-538E-F0FA-97898E3FB94A}"/>
              </a:ext>
            </a:extLst>
          </p:cNvPr>
          <p:cNvPicPr>
            <a:picLocks noChangeAspect="1"/>
          </p:cNvPicPr>
          <p:nvPr/>
        </p:nvPicPr>
        <p:blipFill>
          <a:blip r:embed="rId2"/>
          <a:stretch>
            <a:fillRect/>
          </a:stretch>
        </p:blipFill>
        <p:spPr>
          <a:xfrm>
            <a:off x="1104361" y="4683695"/>
            <a:ext cx="3714750" cy="1430008"/>
          </a:xfrm>
          <a:prstGeom prst="rect">
            <a:avLst/>
          </a:prstGeom>
        </p:spPr>
      </p:pic>
      <p:pic>
        <p:nvPicPr>
          <p:cNvPr id="5" name="Imagen 4" descr="Protección de datos personales efectiva y privacidad en internet">
            <a:extLst>
              <a:ext uri="{FF2B5EF4-FFF2-40B4-BE49-F238E27FC236}">
                <a16:creationId xmlns:a16="http://schemas.microsoft.com/office/drawing/2014/main" id="{74476AEE-8F15-4EEA-9BCE-DF366B621D7D}"/>
              </a:ext>
            </a:extLst>
          </p:cNvPr>
          <p:cNvPicPr>
            <a:picLocks noChangeAspect="1"/>
          </p:cNvPicPr>
          <p:nvPr/>
        </p:nvPicPr>
        <p:blipFill>
          <a:blip r:embed="rId3"/>
          <a:stretch>
            <a:fillRect/>
          </a:stretch>
        </p:blipFill>
        <p:spPr>
          <a:xfrm>
            <a:off x="5351433" y="4484298"/>
            <a:ext cx="2495550" cy="1828800"/>
          </a:xfrm>
          <a:prstGeom prst="rect">
            <a:avLst/>
          </a:prstGeom>
        </p:spPr>
      </p:pic>
      <p:pic>
        <p:nvPicPr>
          <p:cNvPr id="6" name="Imagen 5" descr="iOS 17.4 Features: What's New in iOS 17.4 - MacRumors">
            <a:extLst>
              <a:ext uri="{FF2B5EF4-FFF2-40B4-BE49-F238E27FC236}">
                <a16:creationId xmlns:a16="http://schemas.microsoft.com/office/drawing/2014/main" id="{378DCABE-906B-7F52-E27F-F9F997E859C3}"/>
              </a:ext>
            </a:extLst>
          </p:cNvPr>
          <p:cNvPicPr>
            <a:picLocks noChangeAspect="1"/>
          </p:cNvPicPr>
          <p:nvPr/>
        </p:nvPicPr>
        <p:blipFill>
          <a:blip r:embed="rId4"/>
          <a:stretch>
            <a:fillRect/>
          </a:stretch>
        </p:blipFill>
        <p:spPr>
          <a:xfrm>
            <a:off x="8678174" y="4486829"/>
            <a:ext cx="2743200" cy="1536192"/>
          </a:xfrm>
          <a:prstGeom prst="rect">
            <a:avLst/>
          </a:prstGeom>
        </p:spPr>
      </p:pic>
    </p:spTree>
    <p:extLst>
      <p:ext uri="{BB962C8B-B14F-4D97-AF65-F5344CB8AC3E}">
        <p14:creationId xmlns:p14="http://schemas.microsoft.com/office/powerpoint/2010/main" val="24791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804DC6-54A9-70DD-8A21-02136AA44463}"/>
              </a:ext>
            </a:extLst>
          </p:cNvPr>
          <p:cNvSpPr>
            <a:spLocks noGrp="1"/>
          </p:cNvSpPr>
          <p:nvPr>
            <p:ph type="title"/>
          </p:nvPr>
        </p:nvSpPr>
        <p:spPr/>
        <p:txBody>
          <a:bodyPr/>
          <a:lstStyle/>
          <a:p>
            <a:pPr algn="ctr"/>
            <a:r>
              <a:rPr lang="es-ES" sz="2800">
                <a:solidFill>
                  <a:schemeClr val="tx1"/>
                </a:solidFill>
                <a:latin typeface="Calibri"/>
                <a:ea typeface="Calibri"/>
                <a:cs typeface="Calibri"/>
              </a:rPr>
              <a:t>¿Como se deberá comercializar la nueva tecnología y como la tecnología se alinea con la estrategia general de la organización?</a:t>
            </a:r>
          </a:p>
        </p:txBody>
      </p:sp>
      <p:sp>
        <p:nvSpPr>
          <p:cNvPr id="3" name="Marcador de contenido 2">
            <a:extLst>
              <a:ext uri="{FF2B5EF4-FFF2-40B4-BE49-F238E27FC236}">
                <a16:creationId xmlns:a16="http://schemas.microsoft.com/office/drawing/2014/main" id="{99A5ABA3-DC0F-4445-E78F-2E15D38C09D8}"/>
              </a:ext>
            </a:extLst>
          </p:cNvPr>
          <p:cNvSpPr>
            <a:spLocks noGrp="1"/>
          </p:cNvSpPr>
          <p:nvPr>
            <p:ph idx="1"/>
          </p:nvPr>
        </p:nvSpPr>
        <p:spPr/>
        <p:txBody>
          <a:bodyPr vert="horz" lIns="91440" tIns="45720" rIns="91440" bIns="45720" rtlCol="0" anchor="t">
            <a:normAutofit/>
          </a:bodyPr>
          <a:lstStyle/>
          <a:p>
            <a:r>
              <a:rPr lang="es-ES">
                <a:latin typeface="Calibri"/>
                <a:ea typeface="Calibri"/>
                <a:cs typeface="Calibri"/>
              </a:rPr>
              <a:t>Característica clave en los dispositivos iOS</a:t>
            </a:r>
          </a:p>
          <a:p>
            <a:pPr lvl="1" indent="-342900">
              <a:buClr>
                <a:srgbClr val="8AD0D6"/>
              </a:buClr>
              <a:buFont typeface="Courier New" charset="2"/>
              <a:buChar char="o"/>
            </a:pPr>
            <a:r>
              <a:rPr lang="es-ES">
                <a:latin typeface="Calibri"/>
                <a:ea typeface="Calibri"/>
                <a:cs typeface="Calibri"/>
              </a:rPr>
              <a:t>Destacando la seguridad y conveniencia</a:t>
            </a:r>
          </a:p>
          <a:p>
            <a:pPr>
              <a:buClr>
                <a:srgbClr val="8AD0D6"/>
              </a:buClr>
            </a:pPr>
            <a:r>
              <a:rPr lang="es-ES">
                <a:latin typeface="Calibri"/>
                <a:ea typeface="Calibri"/>
                <a:cs typeface="Calibri"/>
              </a:rPr>
              <a:t>Alineado con la estrategia general de Apple, ofreciendo:</a:t>
            </a:r>
          </a:p>
          <a:p>
            <a:pPr lvl="1" indent="-342900">
              <a:buClr>
                <a:srgbClr val="8AD0D6"/>
              </a:buClr>
              <a:buFont typeface="Courier New" charset="2"/>
              <a:buChar char="o"/>
            </a:pPr>
            <a:r>
              <a:rPr lang="es-ES">
                <a:latin typeface="Calibri"/>
                <a:ea typeface="Calibri"/>
                <a:cs typeface="Calibri"/>
              </a:rPr>
              <a:t>Productos de alta calidad</a:t>
            </a:r>
          </a:p>
          <a:p>
            <a:pPr lvl="1" indent="-342900">
              <a:buClr>
                <a:srgbClr val="8AD0D6"/>
              </a:buClr>
              <a:buFont typeface="Courier New" charset="2"/>
              <a:buChar char="o"/>
            </a:pPr>
            <a:r>
              <a:rPr lang="es-ES">
                <a:latin typeface="Calibri"/>
                <a:ea typeface="Calibri"/>
                <a:cs typeface="Calibri"/>
              </a:rPr>
              <a:t>Centrado en la experiencia del usuario</a:t>
            </a:r>
          </a:p>
        </p:txBody>
      </p:sp>
      <p:pic>
        <p:nvPicPr>
          <p:cNvPr id="4" name="Imagen 3" descr="iOS 17: sus principales novedades, dispositivos compatibles y cómo  instalarlo">
            <a:extLst>
              <a:ext uri="{FF2B5EF4-FFF2-40B4-BE49-F238E27FC236}">
                <a16:creationId xmlns:a16="http://schemas.microsoft.com/office/drawing/2014/main" id="{F7EBB410-8B9E-E66F-86A5-9E08359D1FC0}"/>
              </a:ext>
            </a:extLst>
          </p:cNvPr>
          <p:cNvPicPr>
            <a:picLocks noChangeAspect="1"/>
          </p:cNvPicPr>
          <p:nvPr/>
        </p:nvPicPr>
        <p:blipFill>
          <a:blip r:embed="rId3"/>
          <a:stretch>
            <a:fillRect/>
          </a:stretch>
        </p:blipFill>
        <p:spPr>
          <a:xfrm>
            <a:off x="1103553" y="4362900"/>
            <a:ext cx="3457575" cy="1323975"/>
          </a:xfrm>
          <a:prstGeom prst="rect">
            <a:avLst/>
          </a:prstGeom>
        </p:spPr>
      </p:pic>
      <p:pic>
        <p:nvPicPr>
          <p:cNvPr id="5" name="Imagen 4" descr="Archivo:IOS logo.svg - Wikipedia, la enciclopedia libre">
            <a:extLst>
              <a:ext uri="{FF2B5EF4-FFF2-40B4-BE49-F238E27FC236}">
                <a16:creationId xmlns:a16="http://schemas.microsoft.com/office/drawing/2014/main" id="{8B7184AA-CD1D-B5DA-E73A-C51411367D00}"/>
              </a:ext>
            </a:extLst>
          </p:cNvPr>
          <p:cNvPicPr>
            <a:picLocks noChangeAspect="1"/>
          </p:cNvPicPr>
          <p:nvPr/>
        </p:nvPicPr>
        <p:blipFill>
          <a:blip r:embed="rId4"/>
          <a:stretch>
            <a:fillRect/>
          </a:stretch>
        </p:blipFill>
        <p:spPr>
          <a:xfrm>
            <a:off x="5153834" y="4111476"/>
            <a:ext cx="2143125" cy="2143125"/>
          </a:xfrm>
          <a:prstGeom prst="rect">
            <a:avLst/>
          </a:prstGeom>
        </p:spPr>
      </p:pic>
      <p:pic>
        <p:nvPicPr>
          <p:cNvPr id="6" name="Imagen 5" descr="Apple's Stunning iOS 14 Privacy Move: A Game-Changer For All iPhone Users">
            <a:extLst>
              <a:ext uri="{FF2B5EF4-FFF2-40B4-BE49-F238E27FC236}">
                <a16:creationId xmlns:a16="http://schemas.microsoft.com/office/drawing/2014/main" id="{7309AA1B-F971-85CF-B60D-3C981044A199}"/>
              </a:ext>
            </a:extLst>
          </p:cNvPr>
          <p:cNvPicPr>
            <a:picLocks noChangeAspect="1"/>
          </p:cNvPicPr>
          <p:nvPr/>
        </p:nvPicPr>
        <p:blipFill>
          <a:blip r:embed="rId5"/>
          <a:stretch>
            <a:fillRect/>
          </a:stretch>
        </p:blipFill>
        <p:spPr>
          <a:xfrm>
            <a:off x="8404555" y="4359485"/>
            <a:ext cx="2600325" cy="1762125"/>
          </a:xfrm>
          <a:prstGeom prst="rect">
            <a:avLst/>
          </a:prstGeom>
        </p:spPr>
      </p:pic>
    </p:spTree>
    <p:extLst>
      <p:ext uri="{BB962C8B-B14F-4D97-AF65-F5344CB8AC3E}">
        <p14:creationId xmlns:p14="http://schemas.microsoft.com/office/powerpoint/2010/main" val="141143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230F1F-83A9-E9C9-CD19-E5D0762F909D}"/>
              </a:ext>
            </a:extLst>
          </p:cNvPr>
          <p:cNvSpPr>
            <a:spLocks noGrp="1"/>
          </p:cNvSpPr>
          <p:nvPr>
            <p:ph type="title"/>
          </p:nvPr>
        </p:nvSpPr>
        <p:spPr/>
        <p:txBody>
          <a:bodyPr/>
          <a:lstStyle/>
          <a:p>
            <a:pPr algn="ctr"/>
            <a:r>
              <a:rPr lang="es-ES" sz="3600" b="1">
                <a:solidFill>
                  <a:schemeClr val="tx1"/>
                </a:solidFill>
                <a:latin typeface="Calibri"/>
                <a:ea typeface="Calibri"/>
                <a:cs typeface="Calibri"/>
              </a:rPr>
              <a:t>Estrategias de protección de propiedad intelectual utilizadas</a:t>
            </a:r>
            <a:r>
              <a:rPr lang="es-ES" sz="3600">
                <a:solidFill>
                  <a:schemeClr val="tx1"/>
                </a:solidFill>
                <a:latin typeface="Century Gothic"/>
                <a:ea typeface="Calibri"/>
                <a:cs typeface="Calibri"/>
              </a:rPr>
              <a:t>.</a:t>
            </a:r>
            <a:endParaRPr lang="es-ES" sz="3600">
              <a:solidFill>
                <a:schemeClr val="tx1"/>
              </a:solidFill>
            </a:endParaRPr>
          </a:p>
        </p:txBody>
      </p:sp>
      <p:sp>
        <p:nvSpPr>
          <p:cNvPr id="3" name="Marcador de contenido 2">
            <a:extLst>
              <a:ext uri="{FF2B5EF4-FFF2-40B4-BE49-F238E27FC236}">
                <a16:creationId xmlns:a16="http://schemas.microsoft.com/office/drawing/2014/main" id="{461F1C73-9FA1-32D7-59ED-CA46D131CC9B}"/>
              </a:ext>
            </a:extLst>
          </p:cNvPr>
          <p:cNvSpPr>
            <a:spLocks noGrp="1"/>
          </p:cNvSpPr>
          <p:nvPr>
            <p:ph idx="1"/>
          </p:nvPr>
        </p:nvSpPr>
        <p:spPr/>
        <p:txBody>
          <a:bodyPr vert="horz" lIns="91440" tIns="45720" rIns="91440" bIns="45720" rtlCol="0" anchor="t">
            <a:normAutofit/>
          </a:bodyPr>
          <a:lstStyle/>
          <a:p>
            <a:r>
              <a:rPr lang="es-ES">
                <a:latin typeface="Calibri"/>
                <a:ea typeface="Calibri"/>
                <a:cs typeface="Calibri"/>
              </a:rPr>
              <a:t>Patentar la tecnología desarrollada por la empresa, mediante el uso de secreto comercial.</a:t>
            </a:r>
          </a:p>
          <a:p>
            <a:pPr>
              <a:buClr>
                <a:srgbClr val="8AD0D6"/>
              </a:buClr>
            </a:pPr>
            <a:r>
              <a:rPr lang="es-ES">
                <a:latin typeface="Calibri"/>
                <a:ea typeface="Calibri"/>
                <a:cs typeface="Calibri"/>
              </a:rPr>
              <a:t>Desarrollar softwares de Ciberseguridad para proteger los datos biométricos de los usuarios frente a virus u otros problemas que pueda presentar el sistema de Inteligencia Artificial.</a:t>
            </a:r>
          </a:p>
          <a:p>
            <a:pPr>
              <a:buClr>
                <a:srgbClr val="8AD0D6"/>
              </a:buClr>
            </a:pPr>
            <a:r>
              <a:rPr lang="es-ES">
                <a:latin typeface="Calibri"/>
                <a:ea typeface="Calibri"/>
                <a:cs typeface="Calibri"/>
              </a:rPr>
              <a:t>Declaración antes de que los usuarios registren sus datos biométricos en donde la empresa se compromete a proteger los datos que registren las personas desde el momento de su registro.</a:t>
            </a:r>
          </a:p>
          <a:p>
            <a:pPr>
              <a:buClr>
                <a:srgbClr val="8AD0D6"/>
              </a:buClr>
            </a:pPr>
            <a:r>
              <a:rPr lang="es-ES">
                <a:latin typeface="Calibri"/>
                <a:ea typeface="Calibri"/>
                <a:cs typeface="Calibri"/>
              </a:rPr>
              <a:t>Todo esto permitirá que Apple proteja los datos de los usuarios frente a sus competidores como frente a virus o fallas que pueda presentar el sistema de datos biométricos.</a:t>
            </a:r>
          </a:p>
          <a:p>
            <a:pPr>
              <a:buClr>
                <a:srgbClr val="8AD0D6"/>
              </a:buClr>
            </a:pPr>
            <a:endParaRPr lang="es-ES">
              <a:latin typeface="Calibri"/>
              <a:ea typeface="Calibri"/>
              <a:cs typeface="Calibri"/>
            </a:endParaRPr>
          </a:p>
          <a:p>
            <a:pPr>
              <a:buClr>
                <a:srgbClr val="8AD0D6"/>
              </a:buClr>
            </a:pPr>
            <a:endParaRPr lang="es-ES">
              <a:latin typeface="Calibri"/>
              <a:ea typeface="Calibri"/>
              <a:cs typeface="Calibri"/>
            </a:endParaRPr>
          </a:p>
        </p:txBody>
      </p:sp>
      <p:pic>
        <p:nvPicPr>
          <p:cNvPr id="4" name="Imagen 3" descr="Software (Qué es, Concepto, Definición y Tipos) - Enciclopedia Significados">
            <a:extLst>
              <a:ext uri="{FF2B5EF4-FFF2-40B4-BE49-F238E27FC236}">
                <a16:creationId xmlns:a16="http://schemas.microsoft.com/office/drawing/2014/main" id="{61445FE0-A79D-8453-5E72-96121AEC8355}"/>
              </a:ext>
            </a:extLst>
          </p:cNvPr>
          <p:cNvPicPr>
            <a:picLocks noChangeAspect="1"/>
          </p:cNvPicPr>
          <p:nvPr/>
        </p:nvPicPr>
        <p:blipFill>
          <a:blip r:embed="rId2"/>
          <a:stretch>
            <a:fillRect/>
          </a:stretch>
        </p:blipFill>
        <p:spPr>
          <a:xfrm>
            <a:off x="9907887" y="1432524"/>
            <a:ext cx="2124075" cy="2152650"/>
          </a:xfrm>
          <a:prstGeom prst="rect">
            <a:avLst/>
          </a:prstGeom>
        </p:spPr>
      </p:pic>
      <p:pic>
        <p:nvPicPr>
          <p:cNvPr id="5" name="Imagen 4" descr="iOS 16.7.1 vs iOS 17.0.3: esta es la actualización de iPhone que debes  elegir - Forbes España">
            <a:extLst>
              <a:ext uri="{FF2B5EF4-FFF2-40B4-BE49-F238E27FC236}">
                <a16:creationId xmlns:a16="http://schemas.microsoft.com/office/drawing/2014/main" id="{705519F9-7A53-1556-8726-FD70A5C3A39B}"/>
              </a:ext>
            </a:extLst>
          </p:cNvPr>
          <p:cNvPicPr>
            <a:picLocks noChangeAspect="1"/>
          </p:cNvPicPr>
          <p:nvPr/>
        </p:nvPicPr>
        <p:blipFill>
          <a:blip r:embed="rId3"/>
          <a:stretch>
            <a:fillRect/>
          </a:stretch>
        </p:blipFill>
        <p:spPr>
          <a:xfrm>
            <a:off x="9469287" y="4598597"/>
            <a:ext cx="2584331" cy="1442050"/>
          </a:xfrm>
          <a:prstGeom prst="rect">
            <a:avLst/>
          </a:prstGeom>
        </p:spPr>
      </p:pic>
    </p:spTree>
    <p:extLst>
      <p:ext uri="{BB962C8B-B14F-4D97-AF65-F5344CB8AC3E}">
        <p14:creationId xmlns:p14="http://schemas.microsoft.com/office/powerpoint/2010/main" val="30454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44B24-8204-9840-EEB4-FD226F8DE3B4}"/>
              </a:ext>
            </a:extLst>
          </p:cNvPr>
          <p:cNvSpPr>
            <a:spLocks noGrp="1"/>
          </p:cNvSpPr>
          <p:nvPr>
            <p:ph type="title"/>
          </p:nvPr>
        </p:nvSpPr>
        <p:spPr/>
        <p:txBody>
          <a:bodyPr/>
          <a:lstStyle/>
          <a:p>
            <a:pPr algn="ctr"/>
            <a:r>
              <a:rPr lang="es-ES" sz="3200" b="1">
                <a:solidFill>
                  <a:schemeClr val="tx1"/>
                </a:solidFill>
                <a:latin typeface="Calibri"/>
                <a:ea typeface="Calibri"/>
                <a:cs typeface="Calibri"/>
              </a:rPr>
              <a:t>Inversión realizada para desarrollar la iniciativa</a:t>
            </a:r>
            <a:endParaRPr lang="es-ES" sz="3200">
              <a:solidFill>
                <a:schemeClr val="tx1"/>
              </a:solidFill>
            </a:endParaRPr>
          </a:p>
        </p:txBody>
      </p:sp>
      <p:sp>
        <p:nvSpPr>
          <p:cNvPr id="3" name="Marcador de contenido 2">
            <a:extLst>
              <a:ext uri="{FF2B5EF4-FFF2-40B4-BE49-F238E27FC236}">
                <a16:creationId xmlns:a16="http://schemas.microsoft.com/office/drawing/2014/main" id="{40FD546F-2451-BA07-D3E8-B6C88DE60281}"/>
              </a:ext>
            </a:extLst>
          </p:cNvPr>
          <p:cNvSpPr>
            <a:spLocks noGrp="1"/>
          </p:cNvSpPr>
          <p:nvPr>
            <p:ph idx="1"/>
          </p:nvPr>
        </p:nvSpPr>
        <p:spPr/>
        <p:txBody>
          <a:bodyPr vert="horz" lIns="91440" tIns="45720" rIns="91440" bIns="45720" rtlCol="0" anchor="t">
            <a:normAutofit/>
          </a:bodyPr>
          <a:lstStyle/>
          <a:p>
            <a:r>
              <a:rPr lang="es-ES">
                <a:latin typeface="Calibri"/>
                <a:ea typeface="Calibri"/>
                <a:cs typeface="Calibri"/>
              </a:rPr>
              <a:t>Se invertirán recursos significativos para la investigación, desarrollo de software, pruebas y seguridad, con una inversión de 1 </a:t>
            </a:r>
            <a:r>
              <a:rPr lang="es-ES" err="1">
                <a:latin typeface="Calibri"/>
                <a:ea typeface="Calibri"/>
                <a:cs typeface="Calibri"/>
              </a:rPr>
              <a:t>millon</a:t>
            </a:r>
            <a:r>
              <a:rPr lang="es-ES">
                <a:latin typeface="Calibri"/>
                <a:ea typeface="Calibri"/>
                <a:cs typeface="Calibri"/>
              </a:rPr>
              <a:t> de dólares los cuáles se detallan a continuación: </a:t>
            </a:r>
          </a:p>
          <a:p>
            <a:pPr>
              <a:buClr>
                <a:srgbClr val="8AD0D6"/>
              </a:buClr>
            </a:pPr>
            <a:r>
              <a:rPr lang="es-ES">
                <a:latin typeface="Calibri"/>
                <a:ea typeface="Calibri"/>
                <a:cs typeface="Calibri"/>
              </a:rPr>
              <a:t>Investigación: 250 mil dólares</a:t>
            </a:r>
          </a:p>
          <a:p>
            <a:pPr>
              <a:buClr>
                <a:srgbClr val="8AD0D6"/>
              </a:buClr>
            </a:pPr>
            <a:r>
              <a:rPr lang="es-ES">
                <a:latin typeface="Calibri"/>
                <a:ea typeface="Calibri"/>
                <a:cs typeface="Calibri"/>
              </a:rPr>
              <a:t>Desarrollo de software: 500 mil dólares</a:t>
            </a:r>
          </a:p>
          <a:p>
            <a:pPr>
              <a:buClr>
                <a:srgbClr val="8AD0D6"/>
              </a:buClr>
            </a:pPr>
            <a:r>
              <a:rPr lang="es-ES">
                <a:latin typeface="Calibri"/>
                <a:ea typeface="Calibri"/>
                <a:cs typeface="Calibri"/>
              </a:rPr>
              <a:t>Pruebas y Seguridad: 250 mil dólares</a:t>
            </a:r>
          </a:p>
          <a:p>
            <a:pPr>
              <a:buClr>
                <a:srgbClr val="8AD0D6"/>
              </a:buClr>
            </a:pPr>
            <a:endParaRPr lang="es-ES">
              <a:latin typeface="Calibri"/>
              <a:ea typeface="Calibri"/>
              <a:cs typeface="Calibri"/>
            </a:endParaRPr>
          </a:p>
          <a:p>
            <a:pPr>
              <a:buClr>
                <a:srgbClr val="8AD0D6"/>
              </a:buClr>
            </a:pPr>
            <a:endParaRPr lang="es-ES">
              <a:latin typeface="Calibri"/>
              <a:ea typeface="Calibri"/>
              <a:cs typeface="Calibri"/>
            </a:endParaRPr>
          </a:p>
        </p:txBody>
      </p:sp>
      <p:pic>
        <p:nvPicPr>
          <p:cNvPr id="4" name="Imagen 3" descr="Una nueva tendencia llega a la Ciberseguridad: La seguridad por Diseño y  Defecto">
            <a:extLst>
              <a:ext uri="{FF2B5EF4-FFF2-40B4-BE49-F238E27FC236}">
                <a16:creationId xmlns:a16="http://schemas.microsoft.com/office/drawing/2014/main" id="{EDB64457-3357-D2E2-BD63-EB24ABDE6940}"/>
              </a:ext>
            </a:extLst>
          </p:cNvPr>
          <p:cNvPicPr>
            <a:picLocks noChangeAspect="1"/>
          </p:cNvPicPr>
          <p:nvPr/>
        </p:nvPicPr>
        <p:blipFill>
          <a:blip r:embed="rId2"/>
          <a:stretch>
            <a:fillRect/>
          </a:stretch>
        </p:blipFill>
        <p:spPr>
          <a:xfrm>
            <a:off x="1537030" y="4670935"/>
            <a:ext cx="2619375" cy="1743075"/>
          </a:xfrm>
          <a:prstGeom prst="rect">
            <a:avLst/>
          </a:prstGeom>
        </p:spPr>
      </p:pic>
      <p:pic>
        <p:nvPicPr>
          <p:cNvPr id="5" name="Imagen 4" descr="Tipos de software: Qué tipos existen y cómo funcionan">
            <a:extLst>
              <a:ext uri="{FF2B5EF4-FFF2-40B4-BE49-F238E27FC236}">
                <a16:creationId xmlns:a16="http://schemas.microsoft.com/office/drawing/2014/main" id="{0B52C4A2-CBAC-123D-718E-694A8CC5518C}"/>
              </a:ext>
            </a:extLst>
          </p:cNvPr>
          <p:cNvPicPr>
            <a:picLocks noChangeAspect="1"/>
          </p:cNvPicPr>
          <p:nvPr/>
        </p:nvPicPr>
        <p:blipFill>
          <a:blip r:embed="rId3"/>
          <a:stretch>
            <a:fillRect/>
          </a:stretch>
        </p:blipFill>
        <p:spPr>
          <a:xfrm>
            <a:off x="4672013" y="4656108"/>
            <a:ext cx="2847975" cy="1600200"/>
          </a:xfrm>
          <a:prstGeom prst="rect">
            <a:avLst/>
          </a:prstGeom>
        </p:spPr>
      </p:pic>
      <p:pic>
        <p:nvPicPr>
          <p:cNvPr id="6" name="Imagen 5" descr="Qué es la gestión de datos de investigación? Te explicamos en 5 pasos  esenciales - Abierto al público">
            <a:extLst>
              <a:ext uri="{FF2B5EF4-FFF2-40B4-BE49-F238E27FC236}">
                <a16:creationId xmlns:a16="http://schemas.microsoft.com/office/drawing/2014/main" id="{4B238A05-3320-A398-0E1F-68C2737F371B}"/>
              </a:ext>
            </a:extLst>
          </p:cNvPr>
          <p:cNvPicPr>
            <a:picLocks noChangeAspect="1"/>
          </p:cNvPicPr>
          <p:nvPr/>
        </p:nvPicPr>
        <p:blipFill>
          <a:blip r:embed="rId4"/>
          <a:stretch>
            <a:fillRect/>
          </a:stretch>
        </p:blipFill>
        <p:spPr>
          <a:xfrm>
            <a:off x="8361872" y="4713258"/>
            <a:ext cx="2743200" cy="1485900"/>
          </a:xfrm>
          <a:prstGeom prst="rect">
            <a:avLst/>
          </a:prstGeom>
        </p:spPr>
      </p:pic>
    </p:spTree>
    <p:extLst>
      <p:ext uri="{BB962C8B-B14F-4D97-AF65-F5344CB8AC3E}">
        <p14:creationId xmlns:p14="http://schemas.microsoft.com/office/powerpoint/2010/main" val="2758730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10</Slides>
  <Notes>3</Notes>
  <HiddenSlides>0</HiddenSlide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Ion</vt:lpstr>
      <vt:lpstr>Apple</vt:lpstr>
      <vt:lpstr>Breve descripción de la empresa y de la iniciativa de R&amp;D seleccionada.</vt:lpstr>
      <vt:lpstr>Descripción de la industria y contexto histórico que llevo a la iniciativa seleccionada</vt:lpstr>
      <vt:lpstr> ¿Cuáles fueron los objetivos de I+D definidos explicando cuales fueron los problemas u oportunidades que la organización quería resolver?</vt:lpstr>
      <vt:lpstr>Roadmap</vt:lpstr>
      <vt:lpstr>Dificultades que enfrentará la organización al desarrollar su nueva tecnología.</vt:lpstr>
      <vt:lpstr>¿Como se deberá comercializar la nueva tecnología y como la tecnología se alinea con la estrategia general de la organización?</vt:lpstr>
      <vt:lpstr>Estrategias de protección de propiedad intelectual utilizadas.</vt:lpstr>
      <vt:lpstr>Inversión realizada para desarrollar la iniciativa</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revision>3</cp:revision>
  <dcterms:created xsi:type="dcterms:W3CDTF">2024-04-12T23:28:12Z</dcterms:created>
  <dcterms:modified xsi:type="dcterms:W3CDTF">2024-04-15T20:33:19Z</dcterms:modified>
</cp:coreProperties>
</file>