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1EB32E-B7BD-5C44-ACE0-28A203EB17B4}" v="18" dt="2025-03-19T20:02:40.382"/>
    <p1510:client id="{480434C6-E188-0009-9A0C-52CFB12C0749}" v="40" dt="2025-03-19T19:58:45.614"/>
    <p1510:client id="{663CC0E7-9693-6B74-BA89-3C698F90DC00}" v="1" dt="2025-03-19T19:54:17.925"/>
    <p1510:client id="{7DCD31CD-27BF-3AE3-B293-55F87C2CC2B4}" v="11" dt="2025-03-19T21:47:49.0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165" autoAdjust="0"/>
    <p:restoredTop sz="94660"/>
  </p:normalViewPr>
  <p:slideViewPr>
    <p:cSldViewPr snapToGrid="0">
      <p:cViewPr varScale="1">
        <p:scale>
          <a:sx n="39" d="100"/>
          <a:sy n="39" d="100"/>
        </p:scale>
        <p:origin x="66" y="10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7639F33-CFC5-4F29-BD4B-0A9D4FB396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38C70DA-B36F-4C20-9038-D1F199EEB4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Participación</a:t>
          </a:r>
          <a:r>
            <a:rPr lang="en-US" dirty="0"/>
            <a:t> de mercado del </a:t>
          </a:r>
          <a:r>
            <a:rPr lang="en-US" dirty="0" err="1"/>
            <a:t>navegador</a:t>
          </a:r>
          <a:r>
            <a:rPr lang="en-US" dirty="0"/>
            <a:t> </a:t>
          </a:r>
          <a:r>
            <a:rPr lang="en-US" dirty="0" err="1"/>
            <a:t>frente</a:t>
          </a:r>
          <a:r>
            <a:rPr lang="en-US" dirty="0"/>
            <a:t> a </a:t>
          </a:r>
          <a:r>
            <a:rPr lang="en-US" dirty="0" err="1"/>
            <a:t>competidores</a:t>
          </a:r>
          <a:endParaRPr lang="en-US" dirty="0"/>
        </a:p>
      </dgm:t>
    </dgm:pt>
    <dgm:pt modelId="{026D4AFF-038D-4BC7-8B6D-FE7C99112CB7}" type="parTrans" cxnId="{FF2F4504-1A0D-407B-8CCE-D140996DC56A}">
      <dgm:prSet/>
      <dgm:spPr/>
      <dgm:t>
        <a:bodyPr/>
        <a:lstStyle/>
        <a:p>
          <a:endParaRPr lang="en-US"/>
        </a:p>
      </dgm:t>
    </dgm:pt>
    <dgm:pt modelId="{3754ADF6-6B1F-4177-8FFF-8D53B26F9E3A}" type="sibTrans" cxnId="{FF2F4504-1A0D-407B-8CCE-D140996DC56A}">
      <dgm:prSet/>
      <dgm:spPr/>
      <dgm:t>
        <a:bodyPr/>
        <a:lstStyle/>
        <a:p>
          <a:endParaRPr lang="en-US"/>
        </a:p>
      </dgm:t>
    </dgm:pt>
    <dgm:pt modelId="{3D763CB6-29AD-43B5-9F09-D21DEA10557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Retención</a:t>
          </a:r>
          <a:r>
            <a:rPr lang="en-US" dirty="0"/>
            <a:t> de </a:t>
          </a:r>
          <a:r>
            <a:rPr lang="en-US" dirty="0" err="1"/>
            <a:t>usuarios</a:t>
          </a:r>
          <a:r>
            <a:rPr lang="en-US" dirty="0"/>
            <a:t> </a:t>
          </a:r>
          <a:r>
            <a:rPr lang="en-US" dirty="0" err="1"/>
            <a:t>en</a:t>
          </a:r>
          <a:r>
            <a:rPr lang="en-US" dirty="0"/>
            <a:t> </a:t>
          </a:r>
          <a:r>
            <a:rPr lang="en-US" dirty="0" err="1"/>
            <a:t>crecimiento</a:t>
          </a:r>
          <a:endParaRPr lang="en-US" dirty="0"/>
        </a:p>
      </dgm:t>
    </dgm:pt>
    <dgm:pt modelId="{D9F05227-F255-4090-904A-F10CD5BFD272}" type="parTrans" cxnId="{5C7930BE-B889-4282-ABE7-DF0FEB3779E8}">
      <dgm:prSet/>
      <dgm:spPr/>
      <dgm:t>
        <a:bodyPr/>
        <a:lstStyle/>
        <a:p>
          <a:endParaRPr lang="en-US"/>
        </a:p>
      </dgm:t>
    </dgm:pt>
    <dgm:pt modelId="{4E46ED91-55A6-458C-BFB5-D6E3455CC0DC}" type="sibTrans" cxnId="{5C7930BE-B889-4282-ABE7-DF0FEB3779E8}">
      <dgm:prSet/>
      <dgm:spPr/>
      <dgm:t>
        <a:bodyPr/>
        <a:lstStyle/>
        <a:p>
          <a:endParaRPr lang="en-US"/>
        </a:p>
      </dgm:t>
    </dgm:pt>
    <dgm:pt modelId="{BFA6DF3D-9C80-4C88-B615-4C93E059B0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Velocidad</a:t>
          </a:r>
          <a:r>
            <a:rPr lang="en-US" dirty="0"/>
            <a:t> de </a:t>
          </a:r>
          <a:r>
            <a:rPr lang="en-US" dirty="0" err="1"/>
            <a:t>respuesta</a:t>
          </a:r>
          <a:r>
            <a:rPr lang="en-US" dirty="0"/>
            <a:t> a </a:t>
          </a:r>
          <a:r>
            <a:rPr lang="en-US" dirty="0" err="1"/>
            <a:t>cambios</a:t>
          </a:r>
          <a:r>
            <a:rPr lang="en-US" dirty="0"/>
            <a:t> de la </a:t>
          </a:r>
          <a:r>
            <a:rPr lang="en-US" dirty="0" err="1"/>
            <a:t>industria</a:t>
          </a:r>
          <a:r>
            <a:rPr lang="en-US" dirty="0"/>
            <a:t> y la </a:t>
          </a:r>
          <a:r>
            <a:rPr lang="en-US" dirty="0" err="1"/>
            <a:t>adopción</a:t>
          </a:r>
          <a:r>
            <a:rPr lang="en-US" dirty="0"/>
            <a:t> de </a:t>
          </a:r>
          <a:r>
            <a:rPr lang="en-US" dirty="0" err="1"/>
            <a:t>nuevas</a:t>
          </a:r>
          <a:r>
            <a:rPr lang="en-US" dirty="0"/>
            <a:t> </a:t>
          </a:r>
          <a:r>
            <a:rPr lang="en-US" dirty="0" err="1"/>
            <a:t>teconologías</a:t>
          </a:r>
          <a:r>
            <a:rPr lang="en-US" dirty="0"/>
            <a:t> </a:t>
          </a:r>
        </a:p>
      </dgm:t>
    </dgm:pt>
    <dgm:pt modelId="{1D37A64E-63F6-42EC-8348-D5C897EF8C4A}" type="parTrans" cxnId="{5C38F7E1-FD17-42CB-9A1C-9329BBE21F6F}">
      <dgm:prSet/>
      <dgm:spPr/>
      <dgm:t>
        <a:bodyPr/>
        <a:lstStyle/>
        <a:p>
          <a:endParaRPr lang="en-US"/>
        </a:p>
      </dgm:t>
    </dgm:pt>
    <dgm:pt modelId="{9EF37F36-96C6-4307-9573-E62A22D6C635}" type="sibTrans" cxnId="{5C38F7E1-FD17-42CB-9A1C-9329BBE21F6F}">
      <dgm:prSet/>
      <dgm:spPr/>
      <dgm:t>
        <a:bodyPr/>
        <a:lstStyle/>
        <a:p>
          <a:endParaRPr lang="en-US"/>
        </a:p>
      </dgm:t>
    </dgm:pt>
    <dgm:pt modelId="{9CD02632-B73B-42FF-A544-AB5294C6F29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Rentabilidad</a:t>
          </a:r>
          <a:r>
            <a:rPr lang="en-US" dirty="0"/>
            <a:t> y </a:t>
          </a:r>
          <a:r>
            <a:rPr lang="en-US" dirty="0" err="1"/>
            <a:t>sostenibilidad</a:t>
          </a:r>
          <a:r>
            <a:rPr lang="en-US" dirty="0"/>
            <a:t> del </a:t>
          </a:r>
          <a:r>
            <a:rPr lang="en-US" dirty="0" err="1"/>
            <a:t>modelo</a:t>
          </a:r>
          <a:r>
            <a:rPr lang="en-US" dirty="0"/>
            <a:t> de </a:t>
          </a:r>
          <a:r>
            <a:rPr lang="en-US" dirty="0" err="1"/>
            <a:t>negocios</a:t>
          </a:r>
          <a:endParaRPr lang="en-US" dirty="0"/>
        </a:p>
      </dgm:t>
    </dgm:pt>
    <dgm:pt modelId="{31D2B47B-24EA-45D8-A2AB-ECD65BC1403B}" type="parTrans" cxnId="{88276991-6883-4DA6-AC7C-69F76080187A}">
      <dgm:prSet/>
      <dgm:spPr/>
      <dgm:t>
        <a:bodyPr/>
        <a:lstStyle/>
        <a:p>
          <a:endParaRPr lang="en-US"/>
        </a:p>
      </dgm:t>
    </dgm:pt>
    <dgm:pt modelId="{7B3A1BB3-F5C2-4D8B-A567-541CB3D16A8F}" type="sibTrans" cxnId="{88276991-6883-4DA6-AC7C-69F76080187A}">
      <dgm:prSet/>
      <dgm:spPr/>
      <dgm:t>
        <a:bodyPr/>
        <a:lstStyle/>
        <a:p>
          <a:endParaRPr lang="en-US"/>
        </a:p>
      </dgm:t>
    </dgm:pt>
    <dgm:pt modelId="{37E42302-5DBD-478B-9526-140977828A4C}" type="pres">
      <dgm:prSet presAssocID="{17639F33-CFC5-4F29-BD4B-0A9D4FB3965A}" presName="root" presStyleCnt="0">
        <dgm:presLayoutVars>
          <dgm:dir/>
          <dgm:resizeHandles val="exact"/>
        </dgm:presLayoutVars>
      </dgm:prSet>
      <dgm:spPr/>
    </dgm:pt>
    <dgm:pt modelId="{B1EDF1D2-3D45-4ECA-B323-FB5F913F5E1D}" type="pres">
      <dgm:prSet presAssocID="{638C70DA-B36F-4C20-9038-D1F199EEB4BA}" presName="compNode" presStyleCnt="0"/>
      <dgm:spPr/>
    </dgm:pt>
    <dgm:pt modelId="{A4C7ABF4-3F5E-4B5D-9ABB-90CBADDFEF30}" type="pres">
      <dgm:prSet presAssocID="{638C70DA-B36F-4C20-9038-D1F199EEB4BA}" presName="bgRect" presStyleLbl="bgShp" presStyleIdx="0" presStyleCnt="4"/>
      <dgm:spPr/>
    </dgm:pt>
    <dgm:pt modelId="{407FE647-F75C-4E96-A43B-C36220CC628B}" type="pres">
      <dgm:prSet presAssocID="{638C70DA-B36F-4C20-9038-D1F199EEB4BA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0B3C24CE-6690-4052-A2D6-5732394D2FBF}" type="pres">
      <dgm:prSet presAssocID="{638C70DA-B36F-4C20-9038-D1F199EEB4BA}" presName="spaceRect" presStyleCnt="0"/>
      <dgm:spPr/>
    </dgm:pt>
    <dgm:pt modelId="{D10828A8-AEE4-44EA-8462-48D098F7196E}" type="pres">
      <dgm:prSet presAssocID="{638C70DA-B36F-4C20-9038-D1F199EEB4BA}" presName="parTx" presStyleLbl="revTx" presStyleIdx="0" presStyleCnt="4">
        <dgm:presLayoutVars>
          <dgm:chMax val="0"/>
          <dgm:chPref val="0"/>
        </dgm:presLayoutVars>
      </dgm:prSet>
      <dgm:spPr/>
    </dgm:pt>
    <dgm:pt modelId="{3A9CE7BA-C7B6-4630-BC20-5755976DD7BC}" type="pres">
      <dgm:prSet presAssocID="{3754ADF6-6B1F-4177-8FFF-8D53B26F9E3A}" presName="sibTrans" presStyleCnt="0"/>
      <dgm:spPr/>
    </dgm:pt>
    <dgm:pt modelId="{8422A08C-9AD1-4B1C-9CD1-AFA72B63C641}" type="pres">
      <dgm:prSet presAssocID="{3D763CB6-29AD-43B5-9F09-D21DEA10557F}" presName="compNode" presStyleCnt="0"/>
      <dgm:spPr/>
    </dgm:pt>
    <dgm:pt modelId="{45545054-8EAF-491E-9081-A0C633688466}" type="pres">
      <dgm:prSet presAssocID="{3D763CB6-29AD-43B5-9F09-D21DEA10557F}" presName="bgRect" presStyleLbl="bgShp" presStyleIdx="1" presStyleCnt="4"/>
      <dgm:spPr/>
    </dgm:pt>
    <dgm:pt modelId="{F271FD7E-2D64-47BA-8347-DA3EDEBB7E73}" type="pres">
      <dgm:prSet presAssocID="{3D763CB6-29AD-43B5-9F09-D21DEA10557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B8263B0C-76F1-458A-B26A-5C06501D1158}" type="pres">
      <dgm:prSet presAssocID="{3D763CB6-29AD-43B5-9F09-D21DEA10557F}" presName="spaceRect" presStyleCnt="0"/>
      <dgm:spPr/>
    </dgm:pt>
    <dgm:pt modelId="{2409AA37-26B7-4EB6-B978-1C3B3080ED0B}" type="pres">
      <dgm:prSet presAssocID="{3D763CB6-29AD-43B5-9F09-D21DEA10557F}" presName="parTx" presStyleLbl="revTx" presStyleIdx="1" presStyleCnt="4">
        <dgm:presLayoutVars>
          <dgm:chMax val="0"/>
          <dgm:chPref val="0"/>
        </dgm:presLayoutVars>
      </dgm:prSet>
      <dgm:spPr/>
    </dgm:pt>
    <dgm:pt modelId="{78EB462E-B7D5-4FCC-8EE4-5BC80496BFBC}" type="pres">
      <dgm:prSet presAssocID="{4E46ED91-55A6-458C-BFB5-D6E3455CC0DC}" presName="sibTrans" presStyleCnt="0"/>
      <dgm:spPr/>
    </dgm:pt>
    <dgm:pt modelId="{904D24AD-8735-464A-9DD3-312A3CF14C0F}" type="pres">
      <dgm:prSet presAssocID="{BFA6DF3D-9C80-4C88-B615-4C93E059B0DE}" presName="compNode" presStyleCnt="0"/>
      <dgm:spPr/>
    </dgm:pt>
    <dgm:pt modelId="{BDE5391E-F205-46E4-B870-40EABD4796B3}" type="pres">
      <dgm:prSet presAssocID="{BFA6DF3D-9C80-4C88-B615-4C93E059B0DE}" presName="bgRect" presStyleLbl="bgShp" presStyleIdx="2" presStyleCnt="4"/>
      <dgm:spPr/>
    </dgm:pt>
    <dgm:pt modelId="{E7BF5352-42EE-46B8-BE5F-E4ED9ED137BE}" type="pres">
      <dgm:prSet presAssocID="{BFA6DF3D-9C80-4C88-B615-4C93E059B0D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EBEC1EFD-8929-4DC5-9EF0-808F4F8A81AC}" type="pres">
      <dgm:prSet presAssocID="{BFA6DF3D-9C80-4C88-B615-4C93E059B0DE}" presName="spaceRect" presStyleCnt="0"/>
      <dgm:spPr/>
    </dgm:pt>
    <dgm:pt modelId="{4A31B46C-7A74-4B13-8AB3-F6D338A4650E}" type="pres">
      <dgm:prSet presAssocID="{BFA6DF3D-9C80-4C88-B615-4C93E059B0DE}" presName="parTx" presStyleLbl="revTx" presStyleIdx="2" presStyleCnt="4">
        <dgm:presLayoutVars>
          <dgm:chMax val="0"/>
          <dgm:chPref val="0"/>
        </dgm:presLayoutVars>
      </dgm:prSet>
      <dgm:spPr/>
    </dgm:pt>
    <dgm:pt modelId="{63DE01EB-12B3-4001-813D-E74AB42336D5}" type="pres">
      <dgm:prSet presAssocID="{9EF37F36-96C6-4307-9573-E62A22D6C635}" presName="sibTrans" presStyleCnt="0"/>
      <dgm:spPr/>
    </dgm:pt>
    <dgm:pt modelId="{6890F932-1E61-4219-AF26-0ADE091B15A0}" type="pres">
      <dgm:prSet presAssocID="{9CD02632-B73B-42FF-A544-AB5294C6F294}" presName="compNode" presStyleCnt="0"/>
      <dgm:spPr/>
    </dgm:pt>
    <dgm:pt modelId="{FE9AC0B2-12A3-4081-9BA4-CCE52B1E9981}" type="pres">
      <dgm:prSet presAssocID="{9CD02632-B73B-42FF-A544-AB5294C6F294}" presName="bgRect" presStyleLbl="bgShp" presStyleIdx="3" presStyleCnt="4"/>
      <dgm:spPr/>
    </dgm:pt>
    <dgm:pt modelId="{0C597E70-A181-4F46-88EB-BEABDCF241B5}" type="pres">
      <dgm:prSet presAssocID="{9CD02632-B73B-42FF-A544-AB5294C6F294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pretón de manos"/>
        </a:ext>
      </dgm:extLst>
    </dgm:pt>
    <dgm:pt modelId="{BEF72DBB-E8C8-4394-8B94-00D95D12ABF1}" type="pres">
      <dgm:prSet presAssocID="{9CD02632-B73B-42FF-A544-AB5294C6F294}" presName="spaceRect" presStyleCnt="0"/>
      <dgm:spPr/>
    </dgm:pt>
    <dgm:pt modelId="{3459A4B5-17E8-4DDF-AA23-A3136DD9DCB3}" type="pres">
      <dgm:prSet presAssocID="{9CD02632-B73B-42FF-A544-AB5294C6F294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FF2F4504-1A0D-407B-8CCE-D140996DC56A}" srcId="{17639F33-CFC5-4F29-BD4B-0A9D4FB3965A}" destId="{638C70DA-B36F-4C20-9038-D1F199EEB4BA}" srcOrd="0" destOrd="0" parTransId="{026D4AFF-038D-4BC7-8B6D-FE7C99112CB7}" sibTransId="{3754ADF6-6B1F-4177-8FFF-8D53B26F9E3A}"/>
    <dgm:cxn modelId="{6EA19410-2F64-4D2B-AE11-161894762D97}" type="presOf" srcId="{BFA6DF3D-9C80-4C88-B615-4C93E059B0DE}" destId="{4A31B46C-7A74-4B13-8AB3-F6D338A4650E}" srcOrd="0" destOrd="0" presId="urn:microsoft.com/office/officeart/2018/2/layout/IconVerticalSolidList"/>
    <dgm:cxn modelId="{19FD0825-6C0F-4EEA-965E-E89D04938CCF}" type="presOf" srcId="{638C70DA-B36F-4C20-9038-D1F199EEB4BA}" destId="{D10828A8-AEE4-44EA-8462-48D098F7196E}" srcOrd="0" destOrd="0" presId="urn:microsoft.com/office/officeart/2018/2/layout/IconVerticalSolidList"/>
    <dgm:cxn modelId="{2FF22026-4CCE-473D-9B7F-19673022AB41}" type="presOf" srcId="{9CD02632-B73B-42FF-A544-AB5294C6F294}" destId="{3459A4B5-17E8-4DDF-AA23-A3136DD9DCB3}" srcOrd="0" destOrd="0" presId="urn:microsoft.com/office/officeart/2018/2/layout/IconVerticalSolidList"/>
    <dgm:cxn modelId="{CD35145D-47E7-486B-B843-9523F544DFC5}" type="presOf" srcId="{17639F33-CFC5-4F29-BD4B-0A9D4FB3965A}" destId="{37E42302-5DBD-478B-9526-140977828A4C}" srcOrd="0" destOrd="0" presId="urn:microsoft.com/office/officeart/2018/2/layout/IconVerticalSolidList"/>
    <dgm:cxn modelId="{507C3375-392C-4BA0-BD38-12B03B6A393B}" type="presOf" srcId="{3D763CB6-29AD-43B5-9F09-D21DEA10557F}" destId="{2409AA37-26B7-4EB6-B978-1C3B3080ED0B}" srcOrd="0" destOrd="0" presId="urn:microsoft.com/office/officeart/2018/2/layout/IconVerticalSolidList"/>
    <dgm:cxn modelId="{88276991-6883-4DA6-AC7C-69F76080187A}" srcId="{17639F33-CFC5-4F29-BD4B-0A9D4FB3965A}" destId="{9CD02632-B73B-42FF-A544-AB5294C6F294}" srcOrd="3" destOrd="0" parTransId="{31D2B47B-24EA-45D8-A2AB-ECD65BC1403B}" sibTransId="{7B3A1BB3-F5C2-4D8B-A567-541CB3D16A8F}"/>
    <dgm:cxn modelId="{5C7930BE-B889-4282-ABE7-DF0FEB3779E8}" srcId="{17639F33-CFC5-4F29-BD4B-0A9D4FB3965A}" destId="{3D763CB6-29AD-43B5-9F09-D21DEA10557F}" srcOrd="1" destOrd="0" parTransId="{D9F05227-F255-4090-904A-F10CD5BFD272}" sibTransId="{4E46ED91-55A6-458C-BFB5-D6E3455CC0DC}"/>
    <dgm:cxn modelId="{5C38F7E1-FD17-42CB-9A1C-9329BBE21F6F}" srcId="{17639F33-CFC5-4F29-BD4B-0A9D4FB3965A}" destId="{BFA6DF3D-9C80-4C88-B615-4C93E059B0DE}" srcOrd="2" destOrd="0" parTransId="{1D37A64E-63F6-42EC-8348-D5C897EF8C4A}" sibTransId="{9EF37F36-96C6-4307-9573-E62A22D6C635}"/>
    <dgm:cxn modelId="{D0049636-AE3F-4B8F-898B-85DD42C04BE3}" type="presParOf" srcId="{37E42302-5DBD-478B-9526-140977828A4C}" destId="{B1EDF1D2-3D45-4ECA-B323-FB5F913F5E1D}" srcOrd="0" destOrd="0" presId="urn:microsoft.com/office/officeart/2018/2/layout/IconVerticalSolidList"/>
    <dgm:cxn modelId="{5E852E8F-4ED0-4296-978D-8C44AF61DB75}" type="presParOf" srcId="{B1EDF1D2-3D45-4ECA-B323-FB5F913F5E1D}" destId="{A4C7ABF4-3F5E-4B5D-9ABB-90CBADDFEF30}" srcOrd="0" destOrd="0" presId="urn:microsoft.com/office/officeart/2018/2/layout/IconVerticalSolidList"/>
    <dgm:cxn modelId="{DFD488DD-A81D-4193-93C4-94EF54DDD16F}" type="presParOf" srcId="{B1EDF1D2-3D45-4ECA-B323-FB5F913F5E1D}" destId="{407FE647-F75C-4E96-A43B-C36220CC628B}" srcOrd="1" destOrd="0" presId="urn:microsoft.com/office/officeart/2018/2/layout/IconVerticalSolidList"/>
    <dgm:cxn modelId="{455F0169-EA09-4BEB-A59D-89F223F7ED7C}" type="presParOf" srcId="{B1EDF1D2-3D45-4ECA-B323-FB5F913F5E1D}" destId="{0B3C24CE-6690-4052-A2D6-5732394D2FBF}" srcOrd="2" destOrd="0" presId="urn:microsoft.com/office/officeart/2018/2/layout/IconVerticalSolidList"/>
    <dgm:cxn modelId="{A85B9ABE-7EBC-4FCE-8A07-120B297BFAF6}" type="presParOf" srcId="{B1EDF1D2-3D45-4ECA-B323-FB5F913F5E1D}" destId="{D10828A8-AEE4-44EA-8462-48D098F7196E}" srcOrd="3" destOrd="0" presId="urn:microsoft.com/office/officeart/2018/2/layout/IconVerticalSolidList"/>
    <dgm:cxn modelId="{F46529B8-A8D8-487C-A828-78D973963650}" type="presParOf" srcId="{37E42302-5DBD-478B-9526-140977828A4C}" destId="{3A9CE7BA-C7B6-4630-BC20-5755976DD7BC}" srcOrd="1" destOrd="0" presId="urn:microsoft.com/office/officeart/2018/2/layout/IconVerticalSolidList"/>
    <dgm:cxn modelId="{9433D7D8-FC59-4C28-BA7B-127B9848B092}" type="presParOf" srcId="{37E42302-5DBD-478B-9526-140977828A4C}" destId="{8422A08C-9AD1-4B1C-9CD1-AFA72B63C641}" srcOrd="2" destOrd="0" presId="urn:microsoft.com/office/officeart/2018/2/layout/IconVerticalSolidList"/>
    <dgm:cxn modelId="{3A26C841-E2B9-4C94-AE28-735D4028759D}" type="presParOf" srcId="{8422A08C-9AD1-4B1C-9CD1-AFA72B63C641}" destId="{45545054-8EAF-491E-9081-A0C633688466}" srcOrd="0" destOrd="0" presId="urn:microsoft.com/office/officeart/2018/2/layout/IconVerticalSolidList"/>
    <dgm:cxn modelId="{44AFECD8-50BC-47D0-8648-506003729291}" type="presParOf" srcId="{8422A08C-9AD1-4B1C-9CD1-AFA72B63C641}" destId="{F271FD7E-2D64-47BA-8347-DA3EDEBB7E73}" srcOrd="1" destOrd="0" presId="urn:microsoft.com/office/officeart/2018/2/layout/IconVerticalSolidList"/>
    <dgm:cxn modelId="{3BF84748-A76C-46F5-BB25-2F38544EEDB4}" type="presParOf" srcId="{8422A08C-9AD1-4B1C-9CD1-AFA72B63C641}" destId="{B8263B0C-76F1-458A-B26A-5C06501D1158}" srcOrd="2" destOrd="0" presId="urn:microsoft.com/office/officeart/2018/2/layout/IconVerticalSolidList"/>
    <dgm:cxn modelId="{9EA4C687-066F-40EB-B74D-CD750F66BBCE}" type="presParOf" srcId="{8422A08C-9AD1-4B1C-9CD1-AFA72B63C641}" destId="{2409AA37-26B7-4EB6-B978-1C3B3080ED0B}" srcOrd="3" destOrd="0" presId="urn:microsoft.com/office/officeart/2018/2/layout/IconVerticalSolidList"/>
    <dgm:cxn modelId="{9EFB9941-4485-4FB1-9314-0890A2821508}" type="presParOf" srcId="{37E42302-5DBD-478B-9526-140977828A4C}" destId="{78EB462E-B7D5-4FCC-8EE4-5BC80496BFBC}" srcOrd="3" destOrd="0" presId="urn:microsoft.com/office/officeart/2018/2/layout/IconVerticalSolidList"/>
    <dgm:cxn modelId="{E671B68D-ADC4-4BB3-B42A-EDBBAA87F665}" type="presParOf" srcId="{37E42302-5DBD-478B-9526-140977828A4C}" destId="{904D24AD-8735-464A-9DD3-312A3CF14C0F}" srcOrd="4" destOrd="0" presId="urn:microsoft.com/office/officeart/2018/2/layout/IconVerticalSolidList"/>
    <dgm:cxn modelId="{EC9CBD28-ABC5-468F-BC91-9F80A350CE53}" type="presParOf" srcId="{904D24AD-8735-464A-9DD3-312A3CF14C0F}" destId="{BDE5391E-F205-46E4-B870-40EABD4796B3}" srcOrd="0" destOrd="0" presId="urn:microsoft.com/office/officeart/2018/2/layout/IconVerticalSolidList"/>
    <dgm:cxn modelId="{3AC9360E-8CD9-4F61-9AA5-8DBFCEBE5A6B}" type="presParOf" srcId="{904D24AD-8735-464A-9DD3-312A3CF14C0F}" destId="{E7BF5352-42EE-46B8-BE5F-E4ED9ED137BE}" srcOrd="1" destOrd="0" presId="urn:microsoft.com/office/officeart/2018/2/layout/IconVerticalSolidList"/>
    <dgm:cxn modelId="{5D3A7415-51D1-4E0D-8E5D-3BA7D6B706A1}" type="presParOf" srcId="{904D24AD-8735-464A-9DD3-312A3CF14C0F}" destId="{EBEC1EFD-8929-4DC5-9EF0-808F4F8A81AC}" srcOrd="2" destOrd="0" presId="urn:microsoft.com/office/officeart/2018/2/layout/IconVerticalSolidList"/>
    <dgm:cxn modelId="{116D27F0-F22B-4E45-BF6E-1B9E05588E7C}" type="presParOf" srcId="{904D24AD-8735-464A-9DD3-312A3CF14C0F}" destId="{4A31B46C-7A74-4B13-8AB3-F6D338A4650E}" srcOrd="3" destOrd="0" presId="urn:microsoft.com/office/officeart/2018/2/layout/IconVerticalSolidList"/>
    <dgm:cxn modelId="{42302251-8E9E-4D18-9580-D2F8BAD10E47}" type="presParOf" srcId="{37E42302-5DBD-478B-9526-140977828A4C}" destId="{63DE01EB-12B3-4001-813D-E74AB42336D5}" srcOrd="5" destOrd="0" presId="urn:microsoft.com/office/officeart/2018/2/layout/IconVerticalSolidList"/>
    <dgm:cxn modelId="{03A4022F-C7F1-4D17-BB1E-2D40394D155A}" type="presParOf" srcId="{37E42302-5DBD-478B-9526-140977828A4C}" destId="{6890F932-1E61-4219-AF26-0ADE091B15A0}" srcOrd="6" destOrd="0" presId="urn:microsoft.com/office/officeart/2018/2/layout/IconVerticalSolidList"/>
    <dgm:cxn modelId="{D5B97E37-10EA-4394-8977-66B3C78B112A}" type="presParOf" srcId="{6890F932-1E61-4219-AF26-0ADE091B15A0}" destId="{FE9AC0B2-12A3-4081-9BA4-CCE52B1E9981}" srcOrd="0" destOrd="0" presId="urn:microsoft.com/office/officeart/2018/2/layout/IconVerticalSolidList"/>
    <dgm:cxn modelId="{E25C9E63-DC26-47A1-A814-7323449D9D0E}" type="presParOf" srcId="{6890F932-1E61-4219-AF26-0ADE091B15A0}" destId="{0C597E70-A181-4F46-88EB-BEABDCF241B5}" srcOrd="1" destOrd="0" presId="urn:microsoft.com/office/officeart/2018/2/layout/IconVerticalSolidList"/>
    <dgm:cxn modelId="{7AC968DC-1674-411F-A82B-8603E8CC9F30}" type="presParOf" srcId="{6890F932-1E61-4219-AF26-0ADE091B15A0}" destId="{BEF72DBB-E8C8-4394-8B94-00D95D12ABF1}" srcOrd="2" destOrd="0" presId="urn:microsoft.com/office/officeart/2018/2/layout/IconVerticalSolidList"/>
    <dgm:cxn modelId="{0D55AFE3-D617-45F7-B928-D79016BBBCF4}" type="presParOf" srcId="{6890F932-1E61-4219-AF26-0ADE091B15A0}" destId="{3459A4B5-17E8-4DDF-AA23-A3136DD9DCB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C7ABF4-3F5E-4B5D-9ABB-90CBADDFEF30}">
      <dsp:nvSpPr>
        <dsp:cNvPr id="0" name=""/>
        <dsp:cNvSpPr/>
      </dsp:nvSpPr>
      <dsp:spPr>
        <a:xfrm>
          <a:off x="0" y="2288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7FE647-F75C-4E96-A43B-C36220CC628B}">
      <dsp:nvSpPr>
        <dsp:cNvPr id="0" name=""/>
        <dsp:cNvSpPr/>
      </dsp:nvSpPr>
      <dsp:spPr>
        <a:xfrm>
          <a:off x="350852" y="263253"/>
          <a:ext cx="637913" cy="6379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28A8-AEE4-44EA-8462-48D098F7196E}">
      <dsp:nvSpPr>
        <dsp:cNvPr id="0" name=""/>
        <dsp:cNvSpPr/>
      </dsp:nvSpPr>
      <dsp:spPr>
        <a:xfrm>
          <a:off x="1339618" y="2288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Participación</a:t>
          </a:r>
          <a:r>
            <a:rPr lang="en-US" sz="1900" kern="1200" dirty="0"/>
            <a:t> de mercado del </a:t>
          </a:r>
          <a:r>
            <a:rPr lang="en-US" sz="1900" kern="1200" dirty="0" err="1"/>
            <a:t>navegador</a:t>
          </a:r>
          <a:r>
            <a:rPr lang="en-US" sz="1900" kern="1200" dirty="0"/>
            <a:t> </a:t>
          </a:r>
          <a:r>
            <a:rPr lang="en-US" sz="1900" kern="1200" dirty="0" err="1"/>
            <a:t>frente</a:t>
          </a:r>
          <a:r>
            <a:rPr lang="en-US" sz="1900" kern="1200" dirty="0"/>
            <a:t> a </a:t>
          </a:r>
          <a:r>
            <a:rPr lang="en-US" sz="1900" kern="1200" dirty="0" err="1"/>
            <a:t>competidores</a:t>
          </a:r>
          <a:endParaRPr lang="en-US" sz="1900" kern="1200" dirty="0"/>
        </a:p>
      </dsp:txBody>
      <dsp:txXfrm>
        <a:off x="1339618" y="2288"/>
        <a:ext cx="5024605" cy="1159843"/>
      </dsp:txXfrm>
    </dsp:sp>
    <dsp:sp modelId="{45545054-8EAF-491E-9081-A0C633688466}">
      <dsp:nvSpPr>
        <dsp:cNvPr id="0" name=""/>
        <dsp:cNvSpPr/>
      </dsp:nvSpPr>
      <dsp:spPr>
        <a:xfrm>
          <a:off x="0" y="1452092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71FD7E-2D64-47BA-8347-DA3EDEBB7E73}">
      <dsp:nvSpPr>
        <dsp:cNvPr id="0" name=""/>
        <dsp:cNvSpPr/>
      </dsp:nvSpPr>
      <dsp:spPr>
        <a:xfrm>
          <a:off x="350852" y="1713057"/>
          <a:ext cx="637913" cy="6379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09AA37-26B7-4EB6-B978-1C3B3080ED0B}">
      <dsp:nvSpPr>
        <dsp:cNvPr id="0" name=""/>
        <dsp:cNvSpPr/>
      </dsp:nvSpPr>
      <dsp:spPr>
        <a:xfrm>
          <a:off x="1339618" y="1452092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Retención</a:t>
          </a:r>
          <a:r>
            <a:rPr lang="en-US" sz="1900" kern="1200" dirty="0"/>
            <a:t> de </a:t>
          </a:r>
          <a:r>
            <a:rPr lang="en-US" sz="1900" kern="1200" dirty="0" err="1"/>
            <a:t>usuarios</a:t>
          </a:r>
          <a:r>
            <a:rPr lang="en-US" sz="1900" kern="1200" dirty="0"/>
            <a:t> </a:t>
          </a:r>
          <a:r>
            <a:rPr lang="en-US" sz="1900" kern="1200" dirty="0" err="1"/>
            <a:t>en</a:t>
          </a:r>
          <a:r>
            <a:rPr lang="en-US" sz="1900" kern="1200" dirty="0"/>
            <a:t> </a:t>
          </a:r>
          <a:r>
            <a:rPr lang="en-US" sz="1900" kern="1200" dirty="0" err="1"/>
            <a:t>crecimiento</a:t>
          </a:r>
          <a:endParaRPr lang="en-US" sz="1900" kern="1200" dirty="0"/>
        </a:p>
      </dsp:txBody>
      <dsp:txXfrm>
        <a:off x="1339618" y="1452092"/>
        <a:ext cx="5024605" cy="1159843"/>
      </dsp:txXfrm>
    </dsp:sp>
    <dsp:sp modelId="{BDE5391E-F205-46E4-B870-40EABD4796B3}">
      <dsp:nvSpPr>
        <dsp:cNvPr id="0" name=""/>
        <dsp:cNvSpPr/>
      </dsp:nvSpPr>
      <dsp:spPr>
        <a:xfrm>
          <a:off x="0" y="2901896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BF5352-42EE-46B8-BE5F-E4ED9ED137BE}">
      <dsp:nvSpPr>
        <dsp:cNvPr id="0" name=""/>
        <dsp:cNvSpPr/>
      </dsp:nvSpPr>
      <dsp:spPr>
        <a:xfrm>
          <a:off x="350852" y="3162861"/>
          <a:ext cx="637913" cy="6379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1B46C-7A74-4B13-8AB3-F6D338A4650E}">
      <dsp:nvSpPr>
        <dsp:cNvPr id="0" name=""/>
        <dsp:cNvSpPr/>
      </dsp:nvSpPr>
      <dsp:spPr>
        <a:xfrm>
          <a:off x="1339618" y="2901896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Velocidad</a:t>
          </a:r>
          <a:r>
            <a:rPr lang="en-US" sz="1900" kern="1200" dirty="0"/>
            <a:t> de </a:t>
          </a:r>
          <a:r>
            <a:rPr lang="en-US" sz="1900" kern="1200" dirty="0" err="1"/>
            <a:t>respuesta</a:t>
          </a:r>
          <a:r>
            <a:rPr lang="en-US" sz="1900" kern="1200" dirty="0"/>
            <a:t> a </a:t>
          </a:r>
          <a:r>
            <a:rPr lang="en-US" sz="1900" kern="1200" dirty="0" err="1"/>
            <a:t>cambios</a:t>
          </a:r>
          <a:r>
            <a:rPr lang="en-US" sz="1900" kern="1200" dirty="0"/>
            <a:t> de la </a:t>
          </a:r>
          <a:r>
            <a:rPr lang="en-US" sz="1900" kern="1200" dirty="0" err="1"/>
            <a:t>industria</a:t>
          </a:r>
          <a:r>
            <a:rPr lang="en-US" sz="1900" kern="1200" dirty="0"/>
            <a:t> y la </a:t>
          </a:r>
          <a:r>
            <a:rPr lang="en-US" sz="1900" kern="1200" dirty="0" err="1"/>
            <a:t>adopción</a:t>
          </a:r>
          <a:r>
            <a:rPr lang="en-US" sz="1900" kern="1200" dirty="0"/>
            <a:t> de </a:t>
          </a:r>
          <a:r>
            <a:rPr lang="en-US" sz="1900" kern="1200" dirty="0" err="1"/>
            <a:t>nuevas</a:t>
          </a:r>
          <a:r>
            <a:rPr lang="en-US" sz="1900" kern="1200" dirty="0"/>
            <a:t> </a:t>
          </a:r>
          <a:r>
            <a:rPr lang="en-US" sz="1900" kern="1200" dirty="0" err="1"/>
            <a:t>teconologías</a:t>
          </a:r>
          <a:r>
            <a:rPr lang="en-US" sz="1900" kern="1200" dirty="0"/>
            <a:t> </a:t>
          </a:r>
        </a:p>
      </dsp:txBody>
      <dsp:txXfrm>
        <a:off x="1339618" y="2901896"/>
        <a:ext cx="5024605" cy="1159843"/>
      </dsp:txXfrm>
    </dsp:sp>
    <dsp:sp modelId="{FE9AC0B2-12A3-4081-9BA4-CCE52B1E9981}">
      <dsp:nvSpPr>
        <dsp:cNvPr id="0" name=""/>
        <dsp:cNvSpPr/>
      </dsp:nvSpPr>
      <dsp:spPr>
        <a:xfrm>
          <a:off x="0" y="4351700"/>
          <a:ext cx="6364224" cy="115984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597E70-A181-4F46-88EB-BEABDCF241B5}">
      <dsp:nvSpPr>
        <dsp:cNvPr id="0" name=""/>
        <dsp:cNvSpPr/>
      </dsp:nvSpPr>
      <dsp:spPr>
        <a:xfrm>
          <a:off x="350852" y="4612665"/>
          <a:ext cx="637913" cy="6379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459A4B5-17E8-4DDF-AA23-A3136DD9DCB3}">
      <dsp:nvSpPr>
        <dsp:cNvPr id="0" name=""/>
        <dsp:cNvSpPr/>
      </dsp:nvSpPr>
      <dsp:spPr>
        <a:xfrm>
          <a:off x="1339618" y="4351700"/>
          <a:ext cx="5024605" cy="1159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50" tIns="122750" rIns="122750" bIns="122750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Rentabilidad</a:t>
          </a:r>
          <a:r>
            <a:rPr lang="en-US" sz="1900" kern="1200" dirty="0"/>
            <a:t> y </a:t>
          </a:r>
          <a:r>
            <a:rPr lang="en-US" sz="1900" kern="1200" dirty="0" err="1"/>
            <a:t>sostenibilidad</a:t>
          </a:r>
          <a:r>
            <a:rPr lang="en-US" sz="1900" kern="1200" dirty="0"/>
            <a:t> del </a:t>
          </a:r>
          <a:r>
            <a:rPr lang="en-US" sz="1900" kern="1200" dirty="0" err="1"/>
            <a:t>modelo</a:t>
          </a:r>
          <a:r>
            <a:rPr lang="en-US" sz="1900" kern="1200" dirty="0"/>
            <a:t> de </a:t>
          </a:r>
          <a:r>
            <a:rPr lang="en-US" sz="1900" kern="1200" dirty="0" err="1"/>
            <a:t>negocios</a:t>
          </a:r>
          <a:endParaRPr lang="en-US" sz="1900" kern="1200" dirty="0"/>
        </a:p>
      </dsp:txBody>
      <dsp:txXfrm>
        <a:off x="1339618" y="4351700"/>
        <a:ext cx="5024605" cy="1159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88191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1863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15096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981744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3970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9029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52394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065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375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0449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3603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E8B-6CA5-40B2-8038-0E112F3DAC1C}" type="datetimeFigureOut">
              <a:rPr lang="es-ES" smtClean="0"/>
              <a:t>19/03/2025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1556C4-DFC3-4611-A7CC-780699185E2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311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zdnet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571507" y="387224"/>
            <a:ext cx="3291839" cy="83045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1700">
                <a:solidFill>
                  <a:srgbClr val="FFFFFF"/>
                </a:solidFill>
              </a:rPr>
              <a:t>Integrantes Clemente Pino, Valentina Pedreros y Vicente Aranguiz</a:t>
            </a:r>
          </a:p>
        </p:txBody>
      </p:sp>
      <p:pic>
        <p:nvPicPr>
          <p:cNvPr id="1026" name="Picture 2" descr="Netscape Logo - LogoDix">
            <a:extLst>
              <a:ext uri="{FF2B5EF4-FFF2-40B4-BE49-F238E27FC236}">
                <a16:creationId xmlns:a16="http://schemas.microsoft.com/office/drawing/2014/main" id="{3EFFB3DA-6E75-5AB6-8A65-77801B51BC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06133" y="2399679"/>
            <a:ext cx="7542024" cy="3771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6273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8" name="Rectangle 5133">
            <a:extLst>
              <a:ext uri="{FF2B5EF4-FFF2-40B4-BE49-F238E27FC236}">
                <a16:creationId xmlns:a16="http://schemas.microsoft.com/office/drawing/2014/main" id="{61293230-B0F6-45B1-96D1-13D18E2429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39" name="Freeform: Shape 5135">
            <a:extLst>
              <a:ext uri="{FF2B5EF4-FFF2-40B4-BE49-F238E27FC236}">
                <a16:creationId xmlns:a16="http://schemas.microsoft.com/office/drawing/2014/main" id="{627FF48C-AF46-4D52-998F-ED0BDDEEF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239000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2FF162-FB64-50F9-605B-465C553A0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9"/>
            <a:ext cx="5338194" cy="1322888"/>
          </a:xfrm>
        </p:spPr>
        <p:txBody>
          <a:bodyPr>
            <a:normAutofit/>
          </a:bodyPr>
          <a:lstStyle/>
          <a:p>
            <a:r>
              <a:rPr lang="en-US" sz="2800" b="1">
                <a:latin typeface="Calibri"/>
                <a:ea typeface="Calibri"/>
                <a:cs typeface="Calibri"/>
              </a:rPr>
              <a:t>Breve descripción de la empresa y el estado de la industria antes de fallar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91784C-FF19-CD49-D8C6-373671D043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4101"/>
            <a:ext cx="4742771" cy="398341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1700" dirty="0"/>
              <a:t>Netscape fue pionero en el desarrollo de navegadores web en los años 90.</a:t>
            </a:r>
          </a:p>
          <a:p>
            <a:r>
              <a:rPr lang="es-MX" sz="1700" dirty="0"/>
              <a:t>Su producto estrella, </a:t>
            </a:r>
            <a:r>
              <a:rPr lang="es-MX" sz="1700" b="1" dirty="0"/>
              <a:t>Netscape </a:t>
            </a:r>
            <a:r>
              <a:rPr lang="es-MX" sz="1700" b="1" dirty="0" err="1"/>
              <a:t>Navigator</a:t>
            </a:r>
            <a:r>
              <a:rPr lang="es-MX" sz="1700" dirty="0"/>
              <a:t>, dominó el mercado en sus inicios.</a:t>
            </a:r>
          </a:p>
          <a:p>
            <a:r>
              <a:rPr lang="es-MX" sz="1700" dirty="0"/>
              <a:t>La llegada de </a:t>
            </a:r>
            <a:r>
              <a:rPr lang="es-MX" sz="1700" b="1" dirty="0"/>
              <a:t>Internet Explorer </a:t>
            </a:r>
            <a:r>
              <a:rPr lang="es-MX" sz="1700" dirty="0"/>
              <a:t>y su distribución gratuita con</a:t>
            </a:r>
            <a:r>
              <a:rPr lang="es-MX" sz="1700" b="1" dirty="0"/>
              <a:t> Windows </a:t>
            </a:r>
            <a:r>
              <a:rPr lang="es-MX" sz="1700" dirty="0"/>
              <a:t>cambió el panorama.</a:t>
            </a:r>
          </a:p>
          <a:p>
            <a:r>
              <a:rPr lang="es-MX" sz="1700" dirty="0"/>
              <a:t>La competencia se basó en integración con sistemas operativos y mejoras en rendimiento.</a:t>
            </a:r>
          </a:p>
          <a:p>
            <a:r>
              <a:rPr lang="es-MX" sz="1700" dirty="0"/>
              <a:t>Netscape perdió participación de mercado y no pudo mantener su liderazgo.</a:t>
            </a:r>
            <a:endParaRPr lang="en-US" sz="1700" dirty="0"/>
          </a:p>
        </p:txBody>
      </p:sp>
      <p:pic>
        <p:nvPicPr>
          <p:cNvPr id="5122" name="Picture 2" descr="Netscape: qué pasó con el navegador que compitió con Internet Explorer">
            <a:extLst>
              <a:ext uri="{FF2B5EF4-FFF2-40B4-BE49-F238E27FC236}">
                <a16:creationId xmlns:a16="http://schemas.microsoft.com/office/drawing/2014/main" id="{FC562DFF-A5FD-B9AC-8365-05D0E2EB6E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505" b="-2"/>
          <a:stretch/>
        </p:blipFill>
        <p:spPr bwMode="auto">
          <a:xfrm>
            <a:off x="8256904" y="834656"/>
            <a:ext cx="2452905" cy="2445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historia del internet 1969-2017 timeline | Timetoast timelines">
            <a:extLst>
              <a:ext uri="{FF2B5EF4-FFF2-40B4-BE49-F238E27FC236}">
                <a16:creationId xmlns:a16="http://schemas.microsoft.com/office/drawing/2014/main" id="{0170CE45-08DB-4912-A6B1-683F708A61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12912" y="3601878"/>
            <a:ext cx="3740887" cy="1739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098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4" name="Rectangle 2063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BCBBF1-8500-BA0C-AD8D-D60FB96D2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>
                <a:ea typeface="+mj-lt"/>
                <a:cs typeface="+mj-lt"/>
              </a:rPr>
              <a:t>Definición</a:t>
            </a:r>
            <a:r>
              <a:rPr lang="en-US" sz="5400" dirty="0">
                <a:ea typeface="+mj-lt"/>
                <a:cs typeface="+mj-lt"/>
              </a:rPr>
              <a:t> del </a:t>
            </a:r>
            <a:r>
              <a:rPr lang="en-US" sz="5400">
                <a:ea typeface="+mj-lt"/>
                <a:cs typeface="+mj-lt"/>
              </a:rPr>
              <a:t>problema</a:t>
            </a:r>
            <a:endParaRPr lang="en-US" sz="5400" dirty="0">
              <a:ea typeface="+mj-lt"/>
              <a:cs typeface="+mj-lt"/>
            </a:endParaRPr>
          </a:p>
        </p:txBody>
      </p:sp>
      <p:sp>
        <p:nvSpPr>
          <p:cNvPr id="2066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27E65-E5F8-0F85-D113-A57E369DC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5286886" cy="411917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r>
              <a:rPr lang="es-MX" sz="1800" dirty="0"/>
              <a:t>     El principal problema de Netscape fue su incapacidad para sostener su ventaja competitiva frente a la estrategia de Microsoft. Factores clave incluyen: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800" b="1" dirty="0"/>
              <a:t>Guerra de navegadores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800" b="1" dirty="0"/>
              <a:t>Modelo de negocio ineficiente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800" b="1" dirty="0"/>
              <a:t>Problemas técnicos y rendimiento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800" b="1" dirty="0"/>
              <a:t>Cambio en el modelo de distribución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MX" sz="1800" b="1" dirty="0"/>
              <a:t>Estrategia tardía de código abierto</a:t>
            </a:r>
            <a:endParaRPr lang="es-MX" sz="1800" dirty="0"/>
          </a:p>
          <a:p>
            <a:pPr marL="0" indent="0">
              <a:buNone/>
            </a:pPr>
            <a:endParaRPr lang="en-US" sz="1500" dirty="0"/>
          </a:p>
        </p:txBody>
      </p:sp>
      <p:pic>
        <p:nvPicPr>
          <p:cNvPr id="2054" name="Picture 6" descr="Netscape Navigator - Descargar">
            <a:extLst>
              <a:ext uri="{FF2B5EF4-FFF2-40B4-BE49-F238E27FC236}">
                <a16:creationId xmlns:a16="http://schemas.microsoft.com/office/drawing/2014/main" id="{B0CBBC7E-59CC-BD9E-F9E5-E64F966AEE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9" r="12968" b="3"/>
          <a:stretch/>
        </p:blipFill>
        <p:spPr bwMode="auto">
          <a:xfrm>
            <a:off x="7675658" y="2093976"/>
            <a:ext cx="3941064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2683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181AF-5493-5D80-4772-96E3C79E1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000"/>
              </a:spcBef>
              <a:buFont typeface="Arial"/>
              <a:buChar char="•"/>
            </a:pPr>
            <a:r>
              <a:rPr lang="en-US" sz="3600" b="1">
                <a:solidFill>
                  <a:schemeClr val="tx2"/>
                </a:solidFill>
                <a:latin typeface="Aptos"/>
              </a:rPr>
              <a:t>Lecciones aprendidas y evaluación del impacto</a:t>
            </a:r>
            <a:endParaRPr lang="en-US" sz="3600">
              <a:solidFill>
                <a:schemeClr val="tx2"/>
              </a:solidFill>
              <a:latin typeface="Aptos"/>
            </a:endParaRPr>
          </a:p>
          <a:p>
            <a:endParaRPr lang="en-US" sz="3600">
              <a:solidFill>
                <a:schemeClr val="tx2"/>
              </a:solidFill>
            </a:endParaRP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7B2732B-F07E-A6ED-32B6-E6E8FCB8D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8049" y="677074"/>
            <a:ext cx="5867400" cy="4351338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adaptación al cambio y la agilidad en la estrategia son esenciales en industrias tecnológicas altamente competitivas.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dependencia de un único modelo de negocio puede ser riesgosa si el mercado cambia drásticamente.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La distribución y accesibilidad del producto pueden definir el éxito o el fracaso de una empresa.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MX" sz="2000" dirty="0"/>
              <a:t>Impacto: Netscape perdió su posición de liderazgo, fue adquirido por AOL en 1999 y, eventualmente, desapareció como navegador comercial. Sin embargo, su legado continuó con </a:t>
            </a:r>
            <a:r>
              <a:rPr lang="es-MX" sz="2000" b="1" dirty="0"/>
              <a:t>Mozilla</a:t>
            </a:r>
            <a:r>
              <a:rPr lang="es-MX" sz="2000" dirty="0"/>
              <a:t>, que años después lanzó </a:t>
            </a:r>
            <a:r>
              <a:rPr lang="es-MX" sz="2000" b="1" dirty="0"/>
              <a:t>Firefox.</a:t>
            </a:r>
          </a:p>
          <a:p>
            <a:endParaRPr lang="es-CL" sz="2000" dirty="0"/>
          </a:p>
        </p:txBody>
      </p:sp>
      <p:pic>
        <p:nvPicPr>
          <p:cNvPr id="2050" name="Picture 2" descr="Le decimos Adios a Netscape - GrupoGeek">
            <a:extLst>
              <a:ext uri="{FF2B5EF4-FFF2-40B4-BE49-F238E27FC236}">
                <a16:creationId xmlns:a16="http://schemas.microsoft.com/office/drawing/2014/main" id="{1F1EA313-51FB-3C1D-377E-F8ECAA9C3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9376" y="5314556"/>
            <a:ext cx="4514850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3391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4" name="Rectangle 4103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6" name="Freeform: Shape 4105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1766176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D4197A-C55D-3C06-520D-553C4107B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n-US" b="1" dirty="0" err="1">
                <a:latin typeface="Aptos"/>
              </a:rPr>
              <a:t>Acciones</a:t>
            </a:r>
            <a:r>
              <a:rPr lang="en-US" b="1" dirty="0">
                <a:latin typeface="Aptos"/>
              </a:rPr>
              <a:t> </a:t>
            </a:r>
            <a:r>
              <a:rPr lang="en-US" b="1" dirty="0" err="1">
                <a:latin typeface="Aptos"/>
              </a:rPr>
              <a:t>correctivas</a:t>
            </a:r>
            <a:r>
              <a:rPr lang="en-US" b="1" dirty="0">
                <a:latin typeface="Aptos"/>
              </a:rPr>
              <a:t> y </a:t>
            </a:r>
            <a:r>
              <a:rPr lang="en-US" b="1" dirty="0" err="1">
                <a:latin typeface="Aptos"/>
              </a:rPr>
              <a:t>guías</a:t>
            </a:r>
            <a:r>
              <a:rPr lang="en-US" b="1" dirty="0">
                <a:latin typeface="Aptos"/>
              </a:rPr>
              <a:t> para </a:t>
            </a:r>
            <a:r>
              <a:rPr lang="en-US" b="1" dirty="0" err="1">
                <a:latin typeface="Aptos"/>
              </a:rPr>
              <a:t>evitar</a:t>
            </a:r>
            <a:r>
              <a:rPr lang="en-US" b="1" dirty="0">
                <a:latin typeface="Aptos"/>
              </a:rPr>
              <a:t> </a:t>
            </a:r>
            <a:r>
              <a:rPr lang="en-US" b="1" dirty="0" err="1">
                <a:latin typeface="Aptos"/>
              </a:rPr>
              <a:t>este</a:t>
            </a:r>
            <a:r>
              <a:rPr lang="en-US" b="1" dirty="0">
                <a:latin typeface="Aptos"/>
              </a:rPr>
              <a:t> error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A24FC-E4A6-FE52-F223-F92CE0E0D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034" y="2198362"/>
            <a:ext cx="4958966" cy="391777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s-MX" sz="2000" dirty="0"/>
              <a:t>Implementar estrategias flexibles y prepararse para cambios disruptivos en el mercado.</a:t>
            </a:r>
          </a:p>
          <a:p>
            <a:r>
              <a:rPr lang="es-MX" sz="2000" dirty="0"/>
              <a:t>Apostar por modelos de negocio sostenibles en entornos competitivos.</a:t>
            </a:r>
          </a:p>
          <a:p>
            <a:r>
              <a:rPr lang="es-MX" sz="2000" dirty="0"/>
              <a:t>Enfocarse en la mejora continua del producto y la experiencia del usuario.</a:t>
            </a:r>
          </a:p>
          <a:p>
            <a:r>
              <a:rPr lang="es-MX" sz="2000" dirty="0"/>
              <a:t>Explorar la colaboración con terceros y comunidades de desarrollo para mantenerse relevante.</a:t>
            </a:r>
            <a:endParaRPr lang="en-US" sz="2000" dirty="0"/>
          </a:p>
        </p:txBody>
      </p:sp>
      <p:pic>
        <p:nvPicPr>
          <p:cNvPr id="4099" name="Picture 3" descr="Importancia de las Acciones Correctivas - Consultoría en Sistemas de ...">
            <a:extLst>
              <a:ext uri="{FF2B5EF4-FFF2-40B4-BE49-F238E27FC236}">
                <a16:creationId xmlns:a16="http://schemas.microsoft.com/office/drawing/2014/main" id="{0E968D7A-9D02-1FD0-0166-DC70D0EA2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19367" y="2403697"/>
            <a:ext cx="4788505" cy="3318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08" name="Freeform: Shape 4107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381624" y="6209414"/>
            <a:ext cx="6810375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24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13D435-66DA-B25C-2458-5F87C60A3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 b="1">
                <a:latin typeface="Calibri"/>
                <a:ea typeface="Calibri"/>
                <a:cs typeface="Calibri"/>
              </a:rPr>
              <a:t>Métricas para evaluar la adaptación al cambio</a:t>
            </a:r>
            <a:endParaRPr lang="en-US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71D453A-36B1-A79D-7638-5DFD973C05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168365"/>
              </p:ext>
            </p:extLst>
          </p:nvPr>
        </p:nvGraphicFramePr>
        <p:xfrm>
          <a:off x="5303520" y="676656"/>
          <a:ext cx="6364224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96684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D6F71E-1080-9A70-E865-97E1DE82B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DDF07-6C9A-D1A9-27AA-30F8E4B7A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597"/>
            <a:ext cx="9392421" cy="1330841"/>
          </a:xfrm>
        </p:spPr>
        <p:txBody>
          <a:bodyPr>
            <a:normAutofit/>
          </a:bodyPr>
          <a:lstStyle/>
          <a:p>
            <a:r>
              <a:rPr lang="es-CL" dirty="0"/>
              <a:t>Fuentes bibliográficas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5874355-7766-E635-9DC4-B413303694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25904" y="2332240"/>
            <a:ext cx="11566096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Cusumano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A., &amp;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Yoffie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D. B. (1998).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Competing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 time: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Lessons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Netscape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its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battle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Free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Zachary, G. P. (1999).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Showstopper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!: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breakneck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race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Windows NT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generation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at Microsoft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Free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Moody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G. (2001).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Rebel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Inside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Linux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open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source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revolution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Basic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Vaughan-Nichols, S. J. (2010).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Netscape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lost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war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but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won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Internet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ZDNet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Retrieved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https://www.zdnet.com</a:t>
            </a:r>
            <a:endParaRPr kumimoji="0" lang="es-CL" altLang="es-CL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Cusumano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M. A. (2004).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Business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Software: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What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Manager,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Programmer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Entrepreneur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Know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Thrive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Survive</a:t>
            </a:r>
            <a:r>
              <a:rPr kumimoji="0" lang="es-CL" altLang="es-CL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Good Times and </a:t>
            </a:r>
            <a:r>
              <a:rPr kumimoji="0" lang="es-CL" altLang="es-CL" sz="1800" b="0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Bad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Free </a:t>
            </a:r>
            <a:r>
              <a:rPr kumimoji="0" lang="es-CL" altLang="es-CL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Press</a:t>
            </a:r>
            <a:r>
              <a:rPr kumimoji="0" lang="es-CL" altLang="es-CL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881811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487</Words>
  <Application>Microsoft Office PowerPoint</Application>
  <PresentationFormat>Panorámica</PresentationFormat>
  <Paragraphs>35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Tema de Office</vt:lpstr>
      <vt:lpstr>Presentación de PowerPoint</vt:lpstr>
      <vt:lpstr>Breve descripción de la empresa y el estado de la industria antes de fallar</vt:lpstr>
      <vt:lpstr>Definición del problema</vt:lpstr>
      <vt:lpstr>Lecciones aprendidas y evaluación del impacto </vt:lpstr>
      <vt:lpstr>Acciones correctivas y guías para evitar este error</vt:lpstr>
      <vt:lpstr>Métricas para evaluar la adaptación al cambio</vt:lpstr>
      <vt:lpstr>Fuentes bibliográficas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Valentina Ignacia Pedreros Salazar</cp:lastModifiedBy>
  <cp:revision>34</cp:revision>
  <dcterms:created xsi:type="dcterms:W3CDTF">2025-03-19T19:38:01Z</dcterms:created>
  <dcterms:modified xsi:type="dcterms:W3CDTF">2025-03-19T22:52:43Z</dcterms:modified>
</cp:coreProperties>
</file>