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2900212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a290021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a290021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a290021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a2a1e5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a2a1e5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55a6c3a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55a6c3a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a290021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a290021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a2a1e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a2a1e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a2a1e5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a2a1e5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a2a1e5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a2a1e5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a2a1e5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a2a1e5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14250" y="800000"/>
            <a:ext cx="6715500" cy="1038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1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CalmApp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7250" y="3315300"/>
            <a:ext cx="23439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Integrantes:</a:t>
            </a:r>
            <a:r>
              <a:rPr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14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Sofía Sanhueza</a:t>
            </a:r>
            <a:endParaRPr sz="14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Rafael Anfruns</a:t>
            </a:r>
            <a:endParaRPr sz="14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Alberto Vial</a:t>
            </a:r>
            <a:endParaRPr sz="14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Pedro Vial</a:t>
            </a:r>
            <a:endParaRPr sz="14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1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Mateo Blanco</a:t>
            </a:r>
            <a:endParaRPr sz="14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10">
              <a:solidFill>
                <a:srgbClr val="1C458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Oportunidades y Riesgos: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560000" y="1152850"/>
            <a:ext cx="3411000" cy="34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Oportunidades: </a:t>
            </a:r>
            <a:endParaRPr b="1"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700">
                <a:solidFill>
                  <a:schemeClr val="dk1"/>
                </a:solidFill>
              </a:rPr>
              <a:t>Accesibilidad.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700">
                <a:solidFill>
                  <a:schemeClr val="dk1"/>
                </a:solidFill>
              </a:rPr>
              <a:t>Posibilidad de captar más clientes que necesiten apoyo </a:t>
            </a:r>
            <a:r>
              <a:rPr lang="es" sz="1700">
                <a:solidFill>
                  <a:schemeClr val="dk1"/>
                </a:solidFill>
              </a:rPr>
              <a:t>psicológico</a:t>
            </a:r>
            <a:r>
              <a:rPr lang="es" sz="1700">
                <a:solidFill>
                  <a:schemeClr val="dk1"/>
                </a:solidFill>
              </a:rPr>
              <a:t>. 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700">
                <a:solidFill>
                  <a:schemeClr val="dk1"/>
                </a:solidFill>
              </a:rPr>
              <a:t>Mejora de la calidad de los servicios. </a:t>
            </a:r>
            <a:endParaRPr sz="1700">
              <a:solidFill>
                <a:schemeClr val="dk1"/>
              </a:solidFill>
            </a:endParaRPr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700">
                <a:solidFill>
                  <a:schemeClr val="dk1"/>
                </a:solidFill>
              </a:rPr>
              <a:t>Tenemos la oportunidad de juntar a </a:t>
            </a:r>
            <a:r>
              <a:rPr lang="es" sz="1700">
                <a:solidFill>
                  <a:schemeClr val="dk1"/>
                </a:solidFill>
              </a:rPr>
              <a:t>psicólogos</a:t>
            </a:r>
            <a:r>
              <a:rPr lang="es" sz="1700">
                <a:solidFill>
                  <a:schemeClr val="dk1"/>
                </a:solidFill>
              </a:rPr>
              <a:t> que se encuentren cesantes o estudiantes de </a:t>
            </a:r>
            <a:r>
              <a:rPr lang="es" sz="1700">
                <a:solidFill>
                  <a:schemeClr val="dk1"/>
                </a:solidFill>
              </a:rPr>
              <a:t>psicología</a:t>
            </a:r>
            <a:r>
              <a:rPr lang="es" sz="1700">
                <a:solidFill>
                  <a:schemeClr val="dk1"/>
                </a:solidFill>
              </a:rPr>
              <a:t> que necesiten hacer su </a:t>
            </a:r>
            <a:r>
              <a:rPr lang="es" sz="1700">
                <a:solidFill>
                  <a:schemeClr val="dk1"/>
                </a:solidFill>
              </a:rPr>
              <a:t>práctica</a:t>
            </a:r>
            <a:r>
              <a:rPr lang="es" sz="1700">
                <a:solidFill>
                  <a:schemeClr val="dk1"/>
                </a:solidFill>
              </a:rPr>
              <a:t> con personas que necesiten ayuda </a:t>
            </a:r>
            <a:r>
              <a:rPr lang="es" sz="1700">
                <a:solidFill>
                  <a:schemeClr val="dk1"/>
                </a:solidFill>
              </a:rPr>
              <a:t>psicológica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295100" y="1152925"/>
            <a:ext cx="3411000" cy="231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Riesgo</a:t>
            </a:r>
            <a:r>
              <a:rPr b="1" lang="es" sz="1300">
                <a:solidFill>
                  <a:schemeClr val="dk1"/>
                </a:solidFill>
              </a:rPr>
              <a:t>s: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Falta de programadores por si ocurre </a:t>
            </a:r>
            <a:r>
              <a:rPr lang="es" sz="1300">
                <a:solidFill>
                  <a:schemeClr val="dk1"/>
                </a:solidFill>
              </a:rPr>
              <a:t>algún</a:t>
            </a:r>
            <a:r>
              <a:rPr lang="es" sz="1300">
                <a:solidFill>
                  <a:schemeClr val="dk1"/>
                </a:solidFill>
              </a:rPr>
              <a:t> error en la aplicación.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No tener la cantidad suficiente de </a:t>
            </a:r>
            <a:r>
              <a:rPr lang="es" sz="1300">
                <a:solidFill>
                  <a:schemeClr val="dk1"/>
                </a:solidFill>
              </a:rPr>
              <a:t>psicólogos</a:t>
            </a:r>
            <a:r>
              <a:rPr lang="es" sz="1300">
                <a:solidFill>
                  <a:schemeClr val="dk1"/>
                </a:solidFill>
              </a:rPr>
              <a:t> para abarcar todas las necesidades que requieren las personas interesadas.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Falla en la </a:t>
            </a:r>
            <a:r>
              <a:rPr lang="es" sz="1300">
                <a:solidFill>
                  <a:schemeClr val="dk1"/>
                </a:solidFill>
              </a:rPr>
              <a:t>conexión de internet</a:t>
            </a:r>
            <a:r>
              <a:rPr lang="e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06450" y="365375"/>
            <a:ext cx="28557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¿Quienes somos?</a:t>
            </a:r>
            <a:r>
              <a:rPr b="1" lang="es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94075" y="1282525"/>
            <a:ext cx="3351300" cy="459900"/>
          </a:xfrm>
          <a:prstGeom prst="rect">
            <a:avLst/>
          </a:prstGeom>
          <a:solidFill>
            <a:srgbClr val="FFFFB4"/>
          </a:solidFill>
          <a:ln cap="flat" cmpd="sng" w="19050">
            <a:solidFill>
              <a:srgbClr val="F9D4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9D4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Aplicación</a:t>
            </a:r>
            <a:r>
              <a:rPr b="1" lang="es" sz="1700">
                <a:solidFill>
                  <a:srgbClr val="F9D4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 ayuda </a:t>
            </a:r>
            <a:r>
              <a:rPr b="1" lang="es" sz="1700">
                <a:solidFill>
                  <a:srgbClr val="F9D4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psicológica</a:t>
            </a:r>
            <a:r>
              <a:rPr b="1" lang="es" sz="1700">
                <a:solidFill>
                  <a:srgbClr val="F9D4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b="1" sz="1700">
              <a:solidFill>
                <a:srgbClr val="F9D4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4700" y="3500750"/>
            <a:ext cx="2490600" cy="495900"/>
          </a:xfrm>
          <a:prstGeom prst="rect">
            <a:avLst/>
          </a:prstGeom>
          <a:solidFill>
            <a:srgbClr val="73D764"/>
          </a:solidFill>
          <a:ln cap="flat" cmpd="sng" w="19050">
            <a:solidFill>
              <a:srgbClr val="32A4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32A4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Diferentes especialistas </a:t>
            </a:r>
            <a:endParaRPr b="1" sz="1700">
              <a:solidFill>
                <a:srgbClr val="32A4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981800" y="2323800"/>
            <a:ext cx="1515000" cy="495900"/>
          </a:xfrm>
          <a:prstGeom prst="rect">
            <a:avLst/>
          </a:prstGeom>
          <a:solidFill>
            <a:srgbClr val="83C2C8"/>
          </a:solidFill>
          <a:ln cap="flat" cmpd="sng" w="1905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Salud mental</a:t>
            </a:r>
            <a:endParaRPr b="1" sz="1700">
              <a:solidFill>
                <a:schemeClr val="accent5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7056700" y="2208350"/>
            <a:ext cx="1723800" cy="495900"/>
          </a:xfrm>
          <a:prstGeom prst="rect">
            <a:avLst/>
          </a:prstGeom>
          <a:solidFill>
            <a:srgbClr val="FFC78C"/>
          </a:solidFill>
          <a:ln cap="flat" cmpd="sng" w="19050">
            <a:solidFill>
              <a:srgbClr val="FA951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FA951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Elegir al gusto </a:t>
            </a:r>
            <a:endParaRPr b="1" sz="1700">
              <a:solidFill>
                <a:srgbClr val="FA951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620400" y="1282525"/>
            <a:ext cx="3288300" cy="495900"/>
          </a:xfrm>
          <a:prstGeom prst="rect">
            <a:avLst/>
          </a:prstGeom>
          <a:solidFill>
            <a:srgbClr val="EFFD60"/>
          </a:solidFill>
          <a:ln cap="flat" cmpd="sng" w="19050">
            <a:solidFill>
              <a:srgbClr val="D0E21A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700">
                <a:solidFill>
                  <a:srgbClr val="D0E21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  <a:r>
              <a:rPr b="1" lang="es" sz="1700">
                <a:solidFill>
                  <a:srgbClr val="D0E21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ractica</a:t>
            </a:r>
            <a:r>
              <a:rPr b="1" lang="es" sz="1700">
                <a:solidFill>
                  <a:srgbClr val="D0E21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ntes hasta profesionales</a:t>
            </a:r>
            <a:endParaRPr b="1" sz="1700">
              <a:solidFill>
                <a:srgbClr val="D0E21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480575" y="3500750"/>
            <a:ext cx="27045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40000" dist="19050">
              <a:srgbClr val="E06666">
                <a:alpha val="5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rgbClr val="F23A3A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¡HAZ MATCH!</a:t>
            </a:r>
            <a:endParaRPr b="1" sz="2800">
              <a:solidFill>
                <a:srgbClr val="F23A3A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5880900" y="3886575"/>
            <a:ext cx="27045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20000" dist="19050">
              <a:srgbClr val="FFD966">
                <a:alpha val="4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rgbClr val="F1C23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¡HAZ MATCH!</a:t>
            </a:r>
            <a:endParaRPr b="1" sz="2800">
              <a:solidFill>
                <a:srgbClr val="F1C23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269000" y="4270250"/>
            <a:ext cx="27045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9050">
              <a:schemeClr val="accent1">
                <a:alpha val="8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rgbClr val="3C78D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¡HAZ MATCH!</a:t>
            </a:r>
            <a:endParaRPr b="1" sz="2800">
              <a:solidFill>
                <a:srgbClr val="3C78D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06450" y="365375"/>
            <a:ext cx="28557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¿Quienes somos?</a:t>
            </a:r>
            <a:r>
              <a:rPr b="1" lang="es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09925" y="1239975"/>
            <a:ext cx="8158800" cy="2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Somos un grupo de </a:t>
            </a:r>
            <a:r>
              <a:rPr lang="es" sz="1600"/>
              <a:t>jóvenes que creamos una aplicación para solucionar un problema, que hoy en día, y debido a la pandemia ha sido un tema para todas las personas, los temas psicológicos. Esta aplicación se basa en prestar el servicio de profesionales y practicantes de esta área para solucionar tus problemas. Funciona con distancia y tipo de problema, dependiendo de donde uno esté y que necesite, te recomienda el más cercano y experimentado en lo tuyo, tambien, dependiendo de tu estado economico, puedes optar por la ayuda profesional, o a la de un practicante.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375" y="3665875"/>
            <a:ext cx="7421250" cy="11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 rot="-5400000">
            <a:off x="-1071725" y="2285400"/>
            <a:ext cx="36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Modelo de negocios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0343" l="3628" r="3096" t="9283"/>
          <a:stretch/>
        </p:blipFill>
        <p:spPr>
          <a:xfrm>
            <a:off x="1516938" y="198575"/>
            <a:ext cx="6110124" cy="47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707875" y="1695375"/>
            <a:ext cx="879600" cy="147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Programadores especialistas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Equipo de psicólogos.</a:t>
            </a:r>
            <a:endParaRPr sz="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24875" y="4009725"/>
            <a:ext cx="2234700" cy="724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Sueldos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Equipos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Gasto en aplicación</a:t>
            </a:r>
            <a:endParaRPr sz="7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</a:t>
            </a:r>
            <a:endParaRPr sz="700"/>
          </a:p>
        </p:txBody>
      </p:sp>
      <p:sp>
        <p:nvSpPr>
          <p:cNvPr id="87" name="Google Shape;87;p16"/>
          <p:cNvSpPr txBox="1"/>
          <p:nvPr/>
        </p:nvSpPr>
        <p:spPr>
          <a:xfrm>
            <a:off x="6466150" y="1535775"/>
            <a:ext cx="1025400" cy="85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Principalmente: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Jóvenes 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Adolescentes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</a:t>
            </a:r>
            <a:endParaRPr sz="700"/>
          </a:p>
        </p:txBody>
      </p:sp>
      <p:sp>
        <p:nvSpPr>
          <p:cNvPr id="88" name="Google Shape;88;p16"/>
          <p:cNvSpPr txBox="1"/>
          <p:nvPr/>
        </p:nvSpPr>
        <p:spPr>
          <a:xfrm>
            <a:off x="2748750" y="826350"/>
            <a:ext cx="879600" cy="95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Uso de la tecnología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Calidad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Variedad en ayuda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</a:t>
            </a:r>
            <a:endParaRPr sz="700"/>
          </a:p>
        </p:txBody>
      </p:sp>
      <p:sp>
        <p:nvSpPr>
          <p:cNvPr id="89" name="Google Shape;89;p16"/>
          <p:cNvSpPr txBox="1"/>
          <p:nvPr/>
        </p:nvSpPr>
        <p:spPr>
          <a:xfrm>
            <a:off x="3941963" y="1695375"/>
            <a:ext cx="824700" cy="1176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Brindar ayuda </a:t>
            </a:r>
            <a:r>
              <a:rPr lang="es" sz="700"/>
              <a:t>psicológica</a:t>
            </a:r>
            <a:r>
              <a:rPr lang="es" sz="700"/>
              <a:t> de manera interactiva.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De practicantes a profesionales.  </a:t>
            </a:r>
            <a:endParaRPr sz="700"/>
          </a:p>
        </p:txBody>
      </p:sp>
      <p:sp>
        <p:nvSpPr>
          <p:cNvPr id="90" name="Google Shape;90;p16"/>
          <p:cNvSpPr txBox="1"/>
          <p:nvPr/>
        </p:nvSpPr>
        <p:spPr>
          <a:xfrm>
            <a:off x="4572000" y="4009725"/>
            <a:ext cx="1403100" cy="75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Auspicios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Accionistas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Clientes</a:t>
            </a:r>
            <a:endParaRPr sz="7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</a:t>
            </a:r>
            <a:endParaRPr sz="700"/>
          </a:p>
        </p:txBody>
      </p:sp>
      <p:sp>
        <p:nvSpPr>
          <p:cNvPr id="91" name="Google Shape;91;p16"/>
          <p:cNvSpPr txBox="1"/>
          <p:nvPr/>
        </p:nvSpPr>
        <p:spPr>
          <a:xfrm>
            <a:off x="2782300" y="2392025"/>
            <a:ext cx="824700" cy="89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Psicólogos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Tecnología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Buena publicidad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</a:t>
            </a:r>
            <a:endParaRPr sz="700"/>
          </a:p>
        </p:txBody>
      </p:sp>
      <p:sp>
        <p:nvSpPr>
          <p:cNvPr id="92" name="Google Shape;92;p16"/>
          <p:cNvSpPr txBox="1"/>
          <p:nvPr/>
        </p:nvSpPr>
        <p:spPr>
          <a:xfrm>
            <a:off x="5101625" y="2783825"/>
            <a:ext cx="1025400" cy="50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Únicamente</a:t>
            </a:r>
            <a:r>
              <a:rPr lang="es" sz="700"/>
              <a:t> por la </a:t>
            </a:r>
            <a:r>
              <a:rPr lang="es" sz="700"/>
              <a:t>aplicación para mayor privacidad.</a:t>
            </a:r>
            <a:r>
              <a:rPr lang="es" sz="700"/>
              <a:t> 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700"/>
              <a:t> </a:t>
            </a:r>
            <a:endParaRPr sz="700"/>
          </a:p>
        </p:txBody>
      </p:sp>
      <p:sp>
        <p:nvSpPr>
          <p:cNvPr id="93" name="Google Shape;93;p16"/>
          <p:cNvSpPr txBox="1"/>
          <p:nvPr/>
        </p:nvSpPr>
        <p:spPr>
          <a:xfrm>
            <a:off x="5053625" y="826350"/>
            <a:ext cx="1121400" cy="6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Compromiso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Honestidad</a:t>
            </a:r>
            <a:endParaRPr sz="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Apoyo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Proyecto A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13" y="1285600"/>
            <a:ext cx="8423976" cy="25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Proyecto B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363" y="1348500"/>
            <a:ext cx="7925274" cy="2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Proyecto 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" y="1176338"/>
            <a:ext cx="7810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Proyecto 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88" y="1166813"/>
            <a:ext cx="78200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Mercado / Competidores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Es un mercado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increíblemente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chico debido a que no existe mucha competencia. Se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podría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decir que las otras marcas en este mercado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serían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las diferentes oficinas que existen en este rubro, tales como, Chile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psicólogos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, Centro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psicológico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Amancy o NeuroFB, pero la verdad es que no hay ninguno que funcione vía online y que te recomiende con tanta rapidez,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cercanía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y problemas tan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específicos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Otro tema a recalcar en este negocio es el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público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al que va dirigido, que al ser una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aplicación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que presta el servicio de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psicólogos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, obviamente es para gente con problemas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psicológicos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, pero a cualquier persona le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podría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pasar en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algún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momento de la vida. Y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también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, al tener profesionales y practicantes, implica que gente de bajos, medios y altos recursos puedan optar a estos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servicios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 en la 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aplicación</a:t>
            </a:r>
            <a:r>
              <a:rPr lang="es" sz="1500">
                <a:solidFill>
                  <a:srgbClr val="2D3B45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75" y="0"/>
            <a:ext cx="960000" cy="7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