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1" r:id="rId2"/>
  </p:sldMasterIdLst>
  <p:sldIdLst>
    <p:sldId id="275" r:id="rId3"/>
    <p:sldId id="276" r:id="rId4"/>
    <p:sldId id="257" r:id="rId5"/>
    <p:sldId id="259" r:id="rId6"/>
    <p:sldId id="261" r:id="rId7"/>
    <p:sldId id="262" r:id="rId8"/>
    <p:sldId id="263" r:id="rId9"/>
    <p:sldId id="258" r:id="rId10"/>
    <p:sldId id="264" r:id="rId11"/>
    <p:sldId id="265" r:id="rId12"/>
    <p:sldId id="260" r:id="rId13"/>
    <p:sldId id="279" r:id="rId14"/>
    <p:sldId id="280" r:id="rId15"/>
    <p:sldId id="282" r:id="rId16"/>
    <p:sldId id="281" r:id="rId17"/>
    <p:sldId id="266" r:id="rId18"/>
    <p:sldId id="267" r:id="rId19"/>
    <p:sldId id="269" r:id="rId20"/>
    <p:sldId id="270" r:id="rId21"/>
    <p:sldId id="271" r:id="rId22"/>
    <p:sldId id="272" r:id="rId23"/>
    <p:sldId id="273" r:id="rId24"/>
    <p:sldId id="268" r:id="rId25"/>
    <p:sldId id="274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3D5AD9-5403-4087-A710-B15E228AAC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E4D027-A42D-468F-93F9-AE306663BFAD}">
      <dgm:prSet custT="1"/>
      <dgm:spPr/>
      <dgm:t>
        <a:bodyPr/>
        <a:lstStyle/>
        <a:p>
          <a:r>
            <a:rPr lang="en-US" sz="2400" dirty="0" err="1"/>
            <a:t>Merupakan</a:t>
          </a:r>
          <a:r>
            <a:rPr lang="en-US" sz="2400" dirty="0"/>
            <a:t> </a:t>
          </a:r>
          <a:r>
            <a:rPr lang="en-US" sz="2400" dirty="0" err="1"/>
            <a:t>fase</a:t>
          </a:r>
          <a:r>
            <a:rPr lang="en-US" sz="2400" dirty="0"/>
            <a:t> </a:t>
          </a:r>
          <a:r>
            <a:rPr lang="en-US" sz="2400" dirty="0" err="1"/>
            <a:t>penjualan</a:t>
          </a:r>
          <a:r>
            <a:rPr lang="en-US" sz="2400" dirty="0"/>
            <a:t> dan </a:t>
          </a:r>
          <a:r>
            <a:rPr lang="en-US" sz="2400" dirty="0" err="1"/>
            <a:t>keuntungan</a:t>
          </a:r>
          <a:r>
            <a:rPr lang="en-US" sz="2400" dirty="0"/>
            <a:t> </a:t>
          </a:r>
          <a:r>
            <a:rPr lang="en-US" sz="2400" dirty="0" err="1"/>
            <a:t>suatu</a:t>
          </a:r>
          <a:r>
            <a:rPr lang="en-US" sz="2400" dirty="0"/>
            <a:t> </a:t>
          </a:r>
          <a:r>
            <a:rPr lang="en-US" sz="2400" dirty="0" err="1"/>
            <a:t>produk</a:t>
          </a:r>
          <a:r>
            <a:rPr lang="en-US" sz="2400" dirty="0"/>
            <a:t> </a:t>
          </a:r>
          <a:r>
            <a:rPr lang="en-US" sz="2400" dirty="0" err="1"/>
            <a:t>selama</a:t>
          </a:r>
          <a:r>
            <a:rPr lang="en-US" sz="2400" dirty="0"/>
            <a:t> masa </a:t>
          </a:r>
          <a:r>
            <a:rPr lang="en-US" sz="2400" dirty="0" err="1"/>
            <a:t>hidupnya</a:t>
          </a:r>
          <a:r>
            <a:rPr lang="en-US" sz="2400" dirty="0"/>
            <a:t>.</a:t>
          </a:r>
        </a:p>
      </dgm:t>
    </dgm:pt>
    <dgm:pt modelId="{F49CE6FD-1780-4EE4-BFC2-259E54A237A2}" type="parTrans" cxnId="{E36A9D89-4F7C-4B0E-A052-B602C07B146D}">
      <dgm:prSet/>
      <dgm:spPr/>
      <dgm:t>
        <a:bodyPr/>
        <a:lstStyle/>
        <a:p>
          <a:endParaRPr lang="en-US"/>
        </a:p>
      </dgm:t>
    </dgm:pt>
    <dgm:pt modelId="{38D39C3A-198A-471E-9765-F1000F789C6C}" type="sibTrans" cxnId="{E36A9D89-4F7C-4B0E-A052-B602C07B146D}">
      <dgm:prSet/>
      <dgm:spPr/>
      <dgm:t>
        <a:bodyPr/>
        <a:lstStyle/>
        <a:p>
          <a:endParaRPr lang="en-US"/>
        </a:p>
      </dgm:t>
    </dgm:pt>
    <dgm:pt modelId="{18A07B64-CEA8-4084-9BFC-F4BCA6C590E6}">
      <dgm:prSet custT="1"/>
      <dgm:spPr/>
      <dgm:t>
        <a:bodyPr/>
        <a:lstStyle/>
        <a:p>
          <a:r>
            <a:rPr lang="en-US" sz="2400" b="0" i="0" baseline="0" dirty="0" err="1"/>
            <a:t>Melibatkan</a:t>
          </a:r>
          <a:r>
            <a:rPr lang="en-US" sz="2400" b="0" i="0" baseline="0" dirty="0"/>
            <a:t> lima </a:t>
          </a:r>
          <a:r>
            <a:rPr lang="en-US" sz="2400" b="0" i="0" baseline="0" dirty="0" err="1"/>
            <a:t>tahap</a:t>
          </a:r>
          <a:r>
            <a:rPr lang="en-US" sz="2400" b="0" i="0" baseline="0" dirty="0"/>
            <a:t> yang </a:t>
          </a:r>
          <a:r>
            <a:rPr lang="en-US" sz="2400" b="0" i="0" baseline="0" dirty="0" err="1"/>
            <a:t>berbeda</a:t>
          </a:r>
          <a:r>
            <a:rPr lang="en-US" sz="2400" b="0" i="0" baseline="0" dirty="0"/>
            <a:t>:</a:t>
          </a:r>
          <a:endParaRPr lang="en-US" sz="2400" dirty="0"/>
        </a:p>
      </dgm:t>
    </dgm:pt>
    <dgm:pt modelId="{68745D9C-8361-423B-AFA9-387332608BE2}" type="parTrans" cxnId="{C831C9ED-CD5B-4F13-82C4-6793E7238285}">
      <dgm:prSet/>
      <dgm:spPr/>
      <dgm:t>
        <a:bodyPr/>
        <a:lstStyle/>
        <a:p>
          <a:endParaRPr lang="en-US"/>
        </a:p>
      </dgm:t>
    </dgm:pt>
    <dgm:pt modelId="{875BF649-F7C8-4F93-8385-5EB0DD5206CC}" type="sibTrans" cxnId="{C831C9ED-CD5B-4F13-82C4-6793E7238285}">
      <dgm:prSet/>
      <dgm:spPr/>
      <dgm:t>
        <a:bodyPr/>
        <a:lstStyle/>
        <a:p>
          <a:endParaRPr lang="en-US"/>
        </a:p>
      </dgm:t>
    </dgm:pt>
    <dgm:pt modelId="{2880E651-55E7-4CCC-B2F9-AE6C3CEBB357}">
      <dgm:prSet custT="1"/>
      <dgm:spPr/>
      <dgm:t>
        <a:bodyPr/>
        <a:lstStyle/>
        <a:p>
          <a:pPr marL="539750" indent="-539750">
            <a:buFont typeface="+mj-lt"/>
            <a:buAutoNum type="arabicPeriod"/>
          </a:pPr>
          <a:r>
            <a:rPr lang="en-ID" sz="2500" b="0" i="0" baseline="0" dirty="0"/>
            <a:t>Product development</a:t>
          </a:r>
          <a:endParaRPr lang="en-US" sz="2500" dirty="0"/>
        </a:p>
      </dgm:t>
    </dgm:pt>
    <dgm:pt modelId="{C146BF38-87A8-44F2-A7E6-5812253CE239}" type="parTrans" cxnId="{082E6498-44FE-4854-8A2E-B9E697917D22}">
      <dgm:prSet/>
      <dgm:spPr/>
      <dgm:t>
        <a:bodyPr/>
        <a:lstStyle/>
        <a:p>
          <a:endParaRPr lang="en-US"/>
        </a:p>
      </dgm:t>
    </dgm:pt>
    <dgm:pt modelId="{FFAB1BE9-19C2-452C-B04F-60608D3090C4}" type="sibTrans" cxnId="{082E6498-44FE-4854-8A2E-B9E697917D22}">
      <dgm:prSet/>
      <dgm:spPr/>
      <dgm:t>
        <a:bodyPr/>
        <a:lstStyle/>
        <a:p>
          <a:endParaRPr lang="en-US"/>
        </a:p>
      </dgm:t>
    </dgm:pt>
    <dgm:pt modelId="{01DD6018-ACA6-405E-B149-44AD66C698E6}">
      <dgm:prSet custT="1"/>
      <dgm:spPr/>
      <dgm:t>
        <a:bodyPr/>
        <a:lstStyle/>
        <a:p>
          <a:pPr marL="539750" indent="-539750">
            <a:buFont typeface="+mj-lt"/>
            <a:buAutoNum type="arabicPeriod"/>
          </a:pPr>
          <a:r>
            <a:rPr lang="en-ID" sz="2500" b="0" i="0" baseline="0" dirty="0"/>
            <a:t>Introduction</a:t>
          </a:r>
          <a:endParaRPr lang="en-US" sz="2500" dirty="0"/>
        </a:p>
      </dgm:t>
    </dgm:pt>
    <dgm:pt modelId="{8B5534C2-EEB7-4416-9C83-FFDC546D1C89}" type="parTrans" cxnId="{AD20A67B-3E6F-41B1-BEBD-CBCD48D26899}">
      <dgm:prSet/>
      <dgm:spPr/>
      <dgm:t>
        <a:bodyPr/>
        <a:lstStyle/>
        <a:p>
          <a:endParaRPr lang="en-US"/>
        </a:p>
      </dgm:t>
    </dgm:pt>
    <dgm:pt modelId="{E590B6C4-88AF-4351-9EB2-8B13838209B1}" type="sibTrans" cxnId="{AD20A67B-3E6F-41B1-BEBD-CBCD48D26899}">
      <dgm:prSet/>
      <dgm:spPr/>
      <dgm:t>
        <a:bodyPr/>
        <a:lstStyle/>
        <a:p>
          <a:endParaRPr lang="en-US"/>
        </a:p>
      </dgm:t>
    </dgm:pt>
    <dgm:pt modelId="{AB656A9D-FDCF-4E9A-B502-4DD4CE5BFA57}">
      <dgm:prSet custT="1"/>
      <dgm:spPr/>
      <dgm:t>
        <a:bodyPr/>
        <a:lstStyle/>
        <a:p>
          <a:pPr marL="539750" indent="-539750">
            <a:buFont typeface="+mj-lt"/>
            <a:buAutoNum type="arabicPeriod"/>
          </a:pPr>
          <a:r>
            <a:rPr lang="en-ID" sz="2500" b="0" i="0" baseline="0" dirty="0"/>
            <a:t>Growth</a:t>
          </a:r>
          <a:endParaRPr lang="en-US" sz="2500" dirty="0"/>
        </a:p>
      </dgm:t>
    </dgm:pt>
    <dgm:pt modelId="{43BD1621-20B8-4846-A601-291BA28DC356}" type="parTrans" cxnId="{B0C1F383-57D8-48DD-84E1-C12369349E65}">
      <dgm:prSet/>
      <dgm:spPr/>
      <dgm:t>
        <a:bodyPr/>
        <a:lstStyle/>
        <a:p>
          <a:endParaRPr lang="en-US"/>
        </a:p>
      </dgm:t>
    </dgm:pt>
    <dgm:pt modelId="{96E2E663-6D2E-4BCE-98F1-52A4931906E7}" type="sibTrans" cxnId="{B0C1F383-57D8-48DD-84E1-C12369349E65}">
      <dgm:prSet/>
      <dgm:spPr/>
      <dgm:t>
        <a:bodyPr/>
        <a:lstStyle/>
        <a:p>
          <a:endParaRPr lang="en-US"/>
        </a:p>
      </dgm:t>
    </dgm:pt>
    <dgm:pt modelId="{5663BE71-3297-475C-993D-B7B177B8AFCB}">
      <dgm:prSet custT="1"/>
      <dgm:spPr/>
      <dgm:t>
        <a:bodyPr/>
        <a:lstStyle/>
        <a:p>
          <a:pPr marL="539750" indent="-539750">
            <a:buFont typeface="+mj-lt"/>
            <a:buAutoNum type="arabicPeriod"/>
          </a:pPr>
          <a:r>
            <a:rPr lang="en-ID" sz="2500" b="0" i="0" baseline="0" dirty="0"/>
            <a:t>Maturity</a:t>
          </a:r>
          <a:endParaRPr lang="en-US" sz="2500" dirty="0"/>
        </a:p>
      </dgm:t>
    </dgm:pt>
    <dgm:pt modelId="{B6DF3D5B-DC79-453C-88CD-D3A665E1AFEE}" type="parTrans" cxnId="{F8AD42CC-5D87-4B82-925E-06E1BAFA711C}">
      <dgm:prSet/>
      <dgm:spPr/>
      <dgm:t>
        <a:bodyPr/>
        <a:lstStyle/>
        <a:p>
          <a:endParaRPr lang="en-US"/>
        </a:p>
      </dgm:t>
    </dgm:pt>
    <dgm:pt modelId="{969C3BAB-12CB-45DB-ACCC-41AA648E39FC}" type="sibTrans" cxnId="{F8AD42CC-5D87-4B82-925E-06E1BAFA711C}">
      <dgm:prSet/>
      <dgm:spPr/>
      <dgm:t>
        <a:bodyPr/>
        <a:lstStyle/>
        <a:p>
          <a:endParaRPr lang="en-US"/>
        </a:p>
      </dgm:t>
    </dgm:pt>
    <dgm:pt modelId="{5F823642-4801-4755-9CDE-14EFB529342C}">
      <dgm:prSet custT="1"/>
      <dgm:spPr/>
      <dgm:t>
        <a:bodyPr/>
        <a:lstStyle/>
        <a:p>
          <a:pPr marL="539750" indent="-539750">
            <a:buFont typeface="+mj-lt"/>
            <a:buAutoNum type="arabicPeriod"/>
          </a:pPr>
          <a:r>
            <a:rPr lang="en-ID" sz="2500" b="0" i="0" baseline="0" dirty="0"/>
            <a:t>Decline</a:t>
          </a:r>
          <a:endParaRPr lang="en-US" sz="2500" dirty="0"/>
        </a:p>
      </dgm:t>
    </dgm:pt>
    <dgm:pt modelId="{4CCF7E60-B1AE-4EB5-B733-737BD2A8E5BD}" type="parTrans" cxnId="{DD39AF87-2F35-4326-8717-B9A2B46DA2D3}">
      <dgm:prSet/>
      <dgm:spPr/>
      <dgm:t>
        <a:bodyPr/>
        <a:lstStyle/>
        <a:p>
          <a:endParaRPr lang="en-US"/>
        </a:p>
      </dgm:t>
    </dgm:pt>
    <dgm:pt modelId="{43563A9B-3F59-4240-B353-B7DFA045A512}" type="sibTrans" cxnId="{DD39AF87-2F35-4326-8717-B9A2B46DA2D3}">
      <dgm:prSet/>
      <dgm:spPr/>
      <dgm:t>
        <a:bodyPr/>
        <a:lstStyle/>
        <a:p>
          <a:endParaRPr lang="en-US"/>
        </a:p>
      </dgm:t>
    </dgm:pt>
    <dgm:pt modelId="{5A8DDEDC-BE46-48A2-ACC4-7C9460D75009}" type="pres">
      <dgm:prSet presAssocID="{243D5AD9-5403-4087-A710-B15E228AAC65}" presName="linear" presStyleCnt="0">
        <dgm:presLayoutVars>
          <dgm:animLvl val="lvl"/>
          <dgm:resizeHandles val="exact"/>
        </dgm:presLayoutVars>
      </dgm:prSet>
      <dgm:spPr/>
    </dgm:pt>
    <dgm:pt modelId="{041FAED3-E53F-4873-B7A6-20F35AC63289}" type="pres">
      <dgm:prSet presAssocID="{5AE4D027-A42D-468F-93F9-AE306663BFA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4B9338E-A748-4DE8-AAA0-454B8CA15148}" type="pres">
      <dgm:prSet presAssocID="{38D39C3A-198A-471E-9765-F1000F789C6C}" presName="spacer" presStyleCnt="0"/>
      <dgm:spPr/>
    </dgm:pt>
    <dgm:pt modelId="{0249941B-E6E3-46BD-816D-3F6346C941C0}" type="pres">
      <dgm:prSet presAssocID="{18A07B64-CEA8-4084-9BFC-F4BCA6C590E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DF21444-36C9-4420-B24F-49BEFB570258}" type="pres">
      <dgm:prSet presAssocID="{18A07B64-CEA8-4084-9BFC-F4BCA6C590E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72F563D-1BD4-49C4-8D22-14F2A64A6BEB}" type="presOf" srcId="{5F823642-4801-4755-9CDE-14EFB529342C}" destId="{ADF21444-36C9-4420-B24F-49BEFB570258}" srcOrd="0" destOrd="4" presId="urn:microsoft.com/office/officeart/2005/8/layout/vList2"/>
    <dgm:cxn modelId="{D5B3A15E-9715-4012-8095-EF6E606679E0}" type="presOf" srcId="{5663BE71-3297-475C-993D-B7B177B8AFCB}" destId="{ADF21444-36C9-4420-B24F-49BEFB570258}" srcOrd="0" destOrd="3" presId="urn:microsoft.com/office/officeart/2005/8/layout/vList2"/>
    <dgm:cxn modelId="{A5927544-46D6-419B-9D4C-40ACD08D8383}" type="presOf" srcId="{18A07B64-CEA8-4084-9BFC-F4BCA6C590E6}" destId="{0249941B-E6E3-46BD-816D-3F6346C941C0}" srcOrd="0" destOrd="0" presId="urn:microsoft.com/office/officeart/2005/8/layout/vList2"/>
    <dgm:cxn modelId="{227A6D45-6C8E-4EB4-83F9-0F903F0BCD0A}" type="presOf" srcId="{AB656A9D-FDCF-4E9A-B502-4DD4CE5BFA57}" destId="{ADF21444-36C9-4420-B24F-49BEFB570258}" srcOrd="0" destOrd="2" presId="urn:microsoft.com/office/officeart/2005/8/layout/vList2"/>
    <dgm:cxn modelId="{6F06506F-E80E-4CE4-AD5C-6B31B3729DAC}" type="presOf" srcId="{243D5AD9-5403-4087-A710-B15E228AAC65}" destId="{5A8DDEDC-BE46-48A2-ACC4-7C9460D75009}" srcOrd="0" destOrd="0" presId="urn:microsoft.com/office/officeart/2005/8/layout/vList2"/>
    <dgm:cxn modelId="{AD20A67B-3E6F-41B1-BEBD-CBCD48D26899}" srcId="{18A07B64-CEA8-4084-9BFC-F4BCA6C590E6}" destId="{01DD6018-ACA6-405E-B149-44AD66C698E6}" srcOrd="1" destOrd="0" parTransId="{8B5534C2-EEB7-4416-9C83-FFDC546D1C89}" sibTransId="{E590B6C4-88AF-4351-9EB2-8B13838209B1}"/>
    <dgm:cxn modelId="{B0C1F383-57D8-48DD-84E1-C12369349E65}" srcId="{18A07B64-CEA8-4084-9BFC-F4BCA6C590E6}" destId="{AB656A9D-FDCF-4E9A-B502-4DD4CE5BFA57}" srcOrd="2" destOrd="0" parTransId="{43BD1621-20B8-4846-A601-291BA28DC356}" sibTransId="{96E2E663-6D2E-4BCE-98F1-52A4931906E7}"/>
    <dgm:cxn modelId="{629F1F85-AA9C-4CDF-8321-2A1EC494150F}" type="presOf" srcId="{5AE4D027-A42D-468F-93F9-AE306663BFAD}" destId="{041FAED3-E53F-4873-B7A6-20F35AC63289}" srcOrd="0" destOrd="0" presId="urn:microsoft.com/office/officeart/2005/8/layout/vList2"/>
    <dgm:cxn modelId="{DD39AF87-2F35-4326-8717-B9A2B46DA2D3}" srcId="{18A07B64-CEA8-4084-9BFC-F4BCA6C590E6}" destId="{5F823642-4801-4755-9CDE-14EFB529342C}" srcOrd="4" destOrd="0" parTransId="{4CCF7E60-B1AE-4EB5-B733-737BD2A8E5BD}" sibTransId="{43563A9B-3F59-4240-B353-B7DFA045A512}"/>
    <dgm:cxn modelId="{E36A9D89-4F7C-4B0E-A052-B602C07B146D}" srcId="{243D5AD9-5403-4087-A710-B15E228AAC65}" destId="{5AE4D027-A42D-468F-93F9-AE306663BFAD}" srcOrd="0" destOrd="0" parTransId="{F49CE6FD-1780-4EE4-BFC2-259E54A237A2}" sibTransId="{38D39C3A-198A-471E-9765-F1000F789C6C}"/>
    <dgm:cxn modelId="{082E6498-44FE-4854-8A2E-B9E697917D22}" srcId="{18A07B64-CEA8-4084-9BFC-F4BCA6C590E6}" destId="{2880E651-55E7-4CCC-B2F9-AE6C3CEBB357}" srcOrd="0" destOrd="0" parTransId="{C146BF38-87A8-44F2-A7E6-5812253CE239}" sibTransId="{FFAB1BE9-19C2-452C-B04F-60608D3090C4}"/>
    <dgm:cxn modelId="{440B86A8-9E2C-4276-9451-F6DF9C7159FC}" type="presOf" srcId="{2880E651-55E7-4CCC-B2F9-AE6C3CEBB357}" destId="{ADF21444-36C9-4420-B24F-49BEFB570258}" srcOrd="0" destOrd="0" presId="urn:microsoft.com/office/officeart/2005/8/layout/vList2"/>
    <dgm:cxn modelId="{F8AD42CC-5D87-4B82-925E-06E1BAFA711C}" srcId="{18A07B64-CEA8-4084-9BFC-F4BCA6C590E6}" destId="{5663BE71-3297-475C-993D-B7B177B8AFCB}" srcOrd="3" destOrd="0" parTransId="{B6DF3D5B-DC79-453C-88CD-D3A665E1AFEE}" sibTransId="{969C3BAB-12CB-45DB-ACCC-41AA648E39FC}"/>
    <dgm:cxn modelId="{5EEA18D5-2CB1-466F-8033-CF98AFACFDCE}" type="presOf" srcId="{01DD6018-ACA6-405E-B149-44AD66C698E6}" destId="{ADF21444-36C9-4420-B24F-49BEFB570258}" srcOrd="0" destOrd="1" presId="urn:microsoft.com/office/officeart/2005/8/layout/vList2"/>
    <dgm:cxn modelId="{C831C9ED-CD5B-4F13-82C4-6793E7238285}" srcId="{243D5AD9-5403-4087-A710-B15E228AAC65}" destId="{18A07B64-CEA8-4084-9BFC-F4BCA6C590E6}" srcOrd="1" destOrd="0" parTransId="{68745D9C-8361-423B-AFA9-387332608BE2}" sibTransId="{875BF649-F7C8-4F93-8385-5EB0DD5206CC}"/>
    <dgm:cxn modelId="{FF010C28-2592-4BD7-91EB-483317980BF6}" type="presParOf" srcId="{5A8DDEDC-BE46-48A2-ACC4-7C9460D75009}" destId="{041FAED3-E53F-4873-B7A6-20F35AC63289}" srcOrd="0" destOrd="0" presId="urn:microsoft.com/office/officeart/2005/8/layout/vList2"/>
    <dgm:cxn modelId="{E224F8C7-DB63-4DCD-B58A-7FBC57F1E3B9}" type="presParOf" srcId="{5A8DDEDC-BE46-48A2-ACC4-7C9460D75009}" destId="{64B9338E-A748-4DE8-AAA0-454B8CA15148}" srcOrd="1" destOrd="0" presId="urn:microsoft.com/office/officeart/2005/8/layout/vList2"/>
    <dgm:cxn modelId="{D51E3A3A-C44A-41E0-B6B1-064271F99419}" type="presParOf" srcId="{5A8DDEDC-BE46-48A2-ACC4-7C9460D75009}" destId="{0249941B-E6E3-46BD-816D-3F6346C941C0}" srcOrd="2" destOrd="0" presId="urn:microsoft.com/office/officeart/2005/8/layout/vList2"/>
    <dgm:cxn modelId="{ECE30370-DF51-40D9-B6AF-20EDBEE1EC91}" type="presParOf" srcId="{5A8DDEDC-BE46-48A2-ACC4-7C9460D75009}" destId="{ADF21444-36C9-4420-B24F-49BEFB57025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A5DB79-878A-4267-9C5B-43B8B746D9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7DE16A8-39CB-4A5D-A01D-10A8D4E47C69}">
      <dgm:prSet custT="1"/>
      <dgm:spPr/>
      <dgm:t>
        <a:bodyPr/>
        <a:lstStyle/>
        <a:p>
          <a:r>
            <a:rPr lang="en-US" sz="2800" b="0" i="0" baseline="0" dirty="0" err="1"/>
            <a:t>Dimulai</a:t>
          </a:r>
          <a:r>
            <a:rPr lang="en-US" sz="2800" b="0" i="0" baseline="0" dirty="0"/>
            <a:t> </a:t>
          </a:r>
          <a:r>
            <a:rPr lang="en-US" sz="2800" b="0" i="0" baseline="0" dirty="0" err="1"/>
            <a:t>ketika</a:t>
          </a:r>
          <a:r>
            <a:rPr lang="en-US" sz="2800" b="0" i="0" baseline="0" dirty="0"/>
            <a:t> </a:t>
          </a:r>
          <a:r>
            <a:rPr lang="en-US" sz="2800" b="0" i="0" baseline="0" dirty="0" err="1"/>
            <a:t>perusahaan</a:t>
          </a:r>
          <a:r>
            <a:rPr lang="en-US" sz="2800" b="0" i="0" baseline="0" dirty="0"/>
            <a:t> </a:t>
          </a:r>
          <a:r>
            <a:rPr lang="en-US" sz="2800" b="0" i="0" baseline="0" dirty="0" err="1"/>
            <a:t>menemukan</a:t>
          </a:r>
          <a:r>
            <a:rPr lang="en-US" sz="2800" b="0" i="0" baseline="0" dirty="0"/>
            <a:t> dan </a:t>
          </a:r>
          <a:r>
            <a:rPr lang="en-US" sz="2800" b="0" i="0" baseline="0" dirty="0" err="1"/>
            <a:t>mengembangkan</a:t>
          </a:r>
          <a:r>
            <a:rPr lang="en-US" sz="2800" b="0" i="0" baseline="0" dirty="0"/>
            <a:t> ide </a:t>
          </a:r>
          <a:r>
            <a:rPr lang="en-US" sz="2800" b="0" i="0" baseline="0" dirty="0" err="1"/>
            <a:t>produk</a:t>
          </a:r>
          <a:r>
            <a:rPr lang="en-US" sz="2800" b="0" i="0" baseline="0" dirty="0"/>
            <a:t> </a:t>
          </a:r>
          <a:r>
            <a:rPr lang="en-US" sz="2800" b="0" i="0" baseline="0" dirty="0" err="1"/>
            <a:t>baru</a:t>
          </a:r>
          <a:r>
            <a:rPr lang="en-US" sz="2800" b="0" i="0" baseline="0" dirty="0"/>
            <a:t>.</a:t>
          </a:r>
          <a:endParaRPr lang="en-US" sz="2800" dirty="0"/>
        </a:p>
      </dgm:t>
    </dgm:pt>
    <dgm:pt modelId="{BE4EE756-67DE-4520-91F0-A352399EFDE1}" type="parTrans" cxnId="{D53D0C23-F051-4E8D-BF11-014699D5B218}">
      <dgm:prSet/>
      <dgm:spPr/>
      <dgm:t>
        <a:bodyPr/>
        <a:lstStyle/>
        <a:p>
          <a:endParaRPr lang="en-US" sz="2000"/>
        </a:p>
      </dgm:t>
    </dgm:pt>
    <dgm:pt modelId="{AAF9EF5F-E65D-4142-9B21-A6515532B577}" type="sibTrans" cxnId="{D53D0C23-F051-4E8D-BF11-014699D5B218}">
      <dgm:prSet/>
      <dgm:spPr/>
      <dgm:t>
        <a:bodyPr/>
        <a:lstStyle/>
        <a:p>
          <a:endParaRPr lang="en-US" sz="2000"/>
        </a:p>
      </dgm:t>
    </dgm:pt>
    <dgm:pt modelId="{B02EAA32-5192-4ED3-9A8B-5D322C4897B7}">
      <dgm:prSet custT="1"/>
      <dgm:spPr/>
      <dgm:t>
        <a:bodyPr/>
        <a:lstStyle/>
        <a:p>
          <a:r>
            <a:rPr lang="en-US" sz="2800" b="0" i="0" baseline="0"/>
            <a:t>Selama tahap ini, </a:t>
          </a:r>
          <a:r>
            <a:rPr lang="en-US" sz="2800" b="1" i="0" baseline="0"/>
            <a:t>besarnya penjualan adalah nol </a:t>
          </a:r>
          <a:r>
            <a:rPr lang="en-US" sz="2800" b="0" i="0" baseline="0"/>
            <a:t>dan </a:t>
          </a:r>
          <a:r>
            <a:rPr lang="en-US" sz="2800" b="1" i="0" baseline="0"/>
            <a:t>biaya investasi perusahaan bertambah</a:t>
          </a:r>
          <a:r>
            <a:rPr lang="en-US" sz="2800" b="0" i="0" baseline="0"/>
            <a:t>.</a:t>
          </a:r>
          <a:endParaRPr lang="en-US" sz="2800"/>
        </a:p>
      </dgm:t>
    </dgm:pt>
    <dgm:pt modelId="{6CC1DA83-ADCC-463E-B982-32055B7606F8}" type="parTrans" cxnId="{3BF96362-E049-48EC-A020-5CB241C64872}">
      <dgm:prSet/>
      <dgm:spPr/>
      <dgm:t>
        <a:bodyPr/>
        <a:lstStyle/>
        <a:p>
          <a:endParaRPr lang="en-US" sz="2000"/>
        </a:p>
      </dgm:t>
    </dgm:pt>
    <dgm:pt modelId="{645E58B1-8248-4E78-BB49-A925E6C60484}" type="sibTrans" cxnId="{3BF96362-E049-48EC-A020-5CB241C64872}">
      <dgm:prSet/>
      <dgm:spPr/>
      <dgm:t>
        <a:bodyPr/>
        <a:lstStyle/>
        <a:p>
          <a:endParaRPr lang="en-US" sz="2000"/>
        </a:p>
      </dgm:t>
    </dgm:pt>
    <dgm:pt modelId="{2829F3C6-A412-4B6D-B3D5-8DC32ACAD98B}" type="pres">
      <dgm:prSet presAssocID="{96A5DB79-878A-4267-9C5B-43B8B746D9E3}" presName="root" presStyleCnt="0">
        <dgm:presLayoutVars>
          <dgm:dir/>
          <dgm:resizeHandles val="exact"/>
        </dgm:presLayoutVars>
      </dgm:prSet>
      <dgm:spPr/>
    </dgm:pt>
    <dgm:pt modelId="{9CB57F60-4582-42F2-AE9B-D51D89316BA8}" type="pres">
      <dgm:prSet presAssocID="{77DE16A8-39CB-4A5D-A01D-10A8D4E47C69}" presName="compNode" presStyleCnt="0"/>
      <dgm:spPr/>
    </dgm:pt>
    <dgm:pt modelId="{62078A23-5CCF-4BA3-91B9-4E8D76FA52BE}" type="pres">
      <dgm:prSet presAssocID="{77DE16A8-39CB-4A5D-A01D-10A8D4E47C69}" presName="bgRect" presStyleLbl="bgShp" presStyleIdx="0" presStyleCnt="2"/>
      <dgm:spPr/>
    </dgm:pt>
    <dgm:pt modelId="{E62DEEE1-9EDE-448E-AE94-EEAE74AEB633}" type="pres">
      <dgm:prSet presAssocID="{77DE16A8-39CB-4A5D-A01D-10A8D4E47C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D8F902D-35DA-4B92-B59E-CC3D23993D57}" type="pres">
      <dgm:prSet presAssocID="{77DE16A8-39CB-4A5D-A01D-10A8D4E47C69}" presName="spaceRect" presStyleCnt="0"/>
      <dgm:spPr/>
    </dgm:pt>
    <dgm:pt modelId="{91BF2DF2-9A99-4E46-B2B7-13FE1BEB897E}" type="pres">
      <dgm:prSet presAssocID="{77DE16A8-39CB-4A5D-A01D-10A8D4E47C69}" presName="parTx" presStyleLbl="revTx" presStyleIdx="0" presStyleCnt="2">
        <dgm:presLayoutVars>
          <dgm:chMax val="0"/>
          <dgm:chPref val="0"/>
        </dgm:presLayoutVars>
      </dgm:prSet>
      <dgm:spPr/>
    </dgm:pt>
    <dgm:pt modelId="{144CEBC8-5625-4819-9A45-3F1E400FDC09}" type="pres">
      <dgm:prSet presAssocID="{AAF9EF5F-E65D-4142-9B21-A6515532B577}" presName="sibTrans" presStyleCnt="0"/>
      <dgm:spPr/>
    </dgm:pt>
    <dgm:pt modelId="{35BF53C6-B42A-4AFA-9485-F09845D7CA2B}" type="pres">
      <dgm:prSet presAssocID="{B02EAA32-5192-4ED3-9A8B-5D322C4897B7}" presName="compNode" presStyleCnt="0"/>
      <dgm:spPr/>
    </dgm:pt>
    <dgm:pt modelId="{9B21AADD-27DE-42F2-8230-9377D8F4A960}" type="pres">
      <dgm:prSet presAssocID="{B02EAA32-5192-4ED3-9A8B-5D322C4897B7}" presName="bgRect" presStyleLbl="bgShp" presStyleIdx="1" presStyleCnt="2"/>
      <dgm:spPr>
        <a:solidFill>
          <a:schemeClr val="accent1">
            <a:lumMod val="50000"/>
          </a:schemeClr>
        </a:solidFill>
      </dgm:spPr>
    </dgm:pt>
    <dgm:pt modelId="{E499B8DF-44A2-41D8-97E2-8E9340A32294}" type="pres">
      <dgm:prSet presAssocID="{B02EAA32-5192-4ED3-9A8B-5D322C4897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389AC4E7-4271-42AC-9F82-BAE902340E8F}" type="pres">
      <dgm:prSet presAssocID="{B02EAA32-5192-4ED3-9A8B-5D322C4897B7}" presName="spaceRect" presStyleCnt="0"/>
      <dgm:spPr/>
    </dgm:pt>
    <dgm:pt modelId="{DECC4A13-3D6D-451E-B9A5-9930FDC06971}" type="pres">
      <dgm:prSet presAssocID="{B02EAA32-5192-4ED3-9A8B-5D322C4897B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53D0C23-F051-4E8D-BF11-014699D5B218}" srcId="{96A5DB79-878A-4267-9C5B-43B8B746D9E3}" destId="{77DE16A8-39CB-4A5D-A01D-10A8D4E47C69}" srcOrd="0" destOrd="0" parTransId="{BE4EE756-67DE-4520-91F0-A352399EFDE1}" sibTransId="{AAF9EF5F-E65D-4142-9B21-A6515532B577}"/>
    <dgm:cxn modelId="{3BF96362-E049-48EC-A020-5CB241C64872}" srcId="{96A5DB79-878A-4267-9C5B-43B8B746D9E3}" destId="{B02EAA32-5192-4ED3-9A8B-5D322C4897B7}" srcOrd="1" destOrd="0" parTransId="{6CC1DA83-ADCC-463E-B982-32055B7606F8}" sibTransId="{645E58B1-8248-4E78-BB49-A925E6C60484}"/>
    <dgm:cxn modelId="{0311EE72-119A-4813-99E7-51751BAEED4A}" type="presOf" srcId="{96A5DB79-878A-4267-9C5B-43B8B746D9E3}" destId="{2829F3C6-A412-4B6D-B3D5-8DC32ACAD98B}" srcOrd="0" destOrd="0" presId="urn:microsoft.com/office/officeart/2018/2/layout/IconVerticalSolidList"/>
    <dgm:cxn modelId="{EDB8469A-199B-4954-8396-60E07ADBBD71}" type="presOf" srcId="{77DE16A8-39CB-4A5D-A01D-10A8D4E47C69}" destId="{91BF2DF2-9A99-4E46-B2B7-13FE1BEB897E}" srcOrd="0" destOrd="0" presId="urn:microsoft.com/office/officeart/2018/2/layout/IconVerticalSolidList"/>
    <dgm:cxn modelId="{BD3A16CE-18A4-4FAA-9F41-2A89B5267DC0}" type="presOf" srcId="{B02EAA32-5192-4ED3-9A8B-5D322C4897B7}" destId="{DECC4A13-3D6D-451E-B9A5-9930FDC06971}" srcOrd="0" destOrd="0" presId="urn:microsoft.com/office/officeart/2018/2/layout/IconVerticalSolidList"/>
    <dgm:cxn modelId="{91362233-87F0-4487-9AB5-452E4C7C90FF}" type="presParOf" srcId="{2829F3C6-A412-4B6D-B3D5-8DC32ACAD98B}" destId="{9CB57F60-4582-42F2-AE9B-D51D89316BA8}" srcOrd="0" destOrd="0" presId="urn:microsoft.com/office/officeart/2018/2/layout/IconVerticalSolidList"/>
    <dgm:cxn modelId="{904EF95A-E1AF-46B9-A8E5-B706F78D2442}" type="presParOf" srcId="{9CB57F60-4582-42F2-AE9B-D51D89316BA8}" destId="{62078A23-5CCF-4BA3-91B9-4E8D76FA52BE}" srcOrd="0" destOrd="0" presId="urn:microsoft.com/office/officeart/2018/2/layout/IconVerticalSolidList"/>
    <dgm:cxn modelId="{EDDE2AF8-4408-4159-8FD8-9BC966EB9E09}" type="presParOf" srcId="{9CB57F60-4582-42F2-AE9B-D51D89316BA8}" destId="{E62DEEE1-9EDE-448E-AE94-EEAE74AEB633}" srcOrd="1" destOrd="0" presId="urn:microsoft.com/office/officeart/2018/2/layout/IconVerticalSolidList"/>
    <dgm:cxn modelId="{10AD97E4-CEF6-4F24-B15D-6583DA1B7F3B}" type="presParOf" srcId="{9CB57F60-4582-42F2-AE9B-D51D89316BA8}" destId="{6D8F902D-35DA-4B92-B59E-CC3D23993D57}" srcOrd="2" destOrd="0" presId="urn:microsoft.com/office/officeart/2018/2/layout/IconVerticalSolidList"/>
    <dgm:cxn modelId="{0A97AE64-D8E9-4682-AB2C-FFCC669F06CA}" type="presParOf" srcId="{9CB57F60-4582-42F2-AE9B-D51D89316BA8}" destId="{91BF2DF2-9A99-4E46-B2B7-13FE1BEB897E}" srcOrd="3" destOrd="0" presId="urn:microsoft.com/office/officeart/2018/2/layout/IconVerticalSolidList"/>
    <dgm:cxn modelId="{C0C2BF45-8C85-47AF-84B8-87ADB1B0A831}" type="presParOf" srcId="{2829F3C6-A412-4B6D-B3D5-8DC32ACAD98B}" destId="{144CEBC8-5625-4819-9A45-3F1E400FDC09}" srcOrd="1" destOrd="0" presId="urn:microsoft.com/office/officeart/2018/2/layout/IconVerticalSolidList"/>
    <dgm:cxn modelId="{927DD6D9-96AB-4E70-9D5A-BE77FD4E98C4}" type="presParOf" srcId="{2829F3C6-A412-4B6D-B3D5-8DC32ACAD98B}" destId="{35BF53C6-B42A-4AFA-9485-F09845D7CA2B}" srcOrd="2" destOrd="0" presId="urn:microsoft.com/office/officeart/2018/2/layout/IconVerticalSolidList"/>
    <dgm:cxn modelId="{8DB2827A-C322-412B-B816-C4CFB97EEB2D}" type="presParOf" srcId="{35BF53C6-B42A-4AFA-9485-F09845D7CA2B}" destId="{9B21AADD-27DE-42F2-8230-9377D8F4A960}" srcOrd="0" destOrd="0" presId="urn:microsoft.com/office/officeart/2018/2/layout/IconVerticalSolidList"/>
    <dgm:cxn modelId="{C89C0257-0CA9-45B9-9DAC-BF5CBC47FAB8}" type="presParOf" srcId="{35BF53C6-B42A-4AFA-9485-F09845D7CA2B}" destId="{E499B8DF-44A2-41D8-97E2-8E9340A32294}" srcOrd="1" destOrd="0" presId="urn:microsoft.com/office/officeart/2018/2/layout/IconVerticalSolidList"/>
    <dgm:cxn modelId="{727D6ADD-8D6F-43CE-9591-8E7E62605237}" type="presParOf" srcId="{35BF53C6-B42A-4AFA-9485-F09845D7CA2B}" destId="{389AC4E7-4271-42AC-9F82-BAE902340E8F}" srcOrd="2" destOrd="0" presId="urn:microsoft.com/office/officeart/2018/2/layout/IconVerticalSolidList"/>
    <dgm:cxn modelId="{AD427A8A-DF65-4A72-8D5E-8A3D42737F24}" type="presParOf" srcId="{35BF53C6-B42A-4AFA-9485-F09845D7CA2B}" destId="{DECC4A13-3D6D-451E-B9A5-9930FDC069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4382EC-2E57-420F-B453-7C72FA62E971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B802A2E-3329-48E5-AE33-B2E94C0F3D94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b="0" i="0" baseline="0" dirty="0" err="1"/>
            <a:t>Dimulai</a:t>
          </a:r>
          <a:r>
            <a:rPr lang="en-US" b="0" i="0" baseline="0" dirty="0"/>
            <a:t> </a:t>
          </a:r>
          <a:r>
            <a:rPr lang="en-US" b="0" i="0" baseline="0" dirty="0" err="1"/>
            <a:t>saat</a:t>
          </a:r>
          <a:r>
            <a:rPr lang="en-US" b="0" i="0" baseline="0" dirty="0"/>
            <a:t> </a:t>
          </a:r>
          <a:r>
            <a:rPr lang="en-US" b="0" i="0" baseline="0" dirty="0" err="1"/>
            <a:t>produk</a:t>
          </a:r>
          <a:r>
            <a:rPr lang="en-US" b="0" i="0" baseline="0" dirty="0"/>
            <a:t> </a:t>
          </a:r>
          <a:r>
            <a:rPr lang="en-US" b="0" i="0" baseline="0" dirty="0" err="1"/>
            <a:t>baru</a:t>
          </a:r>
          <a:r>
            <a:rPr lang="en-US" b="0" i="0" baseline="0" dirty="0"/>
            <a:t> </a:t>
          </a:r>
          <a:r>
            <a:rPr lang="en-US" b="1" i="0" baseline="0" dirty="0" err="1"/>
            <a:t>pertama</a:t>
          </a:r>
          <a:r>
            <a:rPr lang="en-US" b="1" i="0" baseline="0" dirty="0"/>
            <a:t> kali </a:t>
          </a:r>
          <a:r>
            <a:rPr lang="en-US" b="1" i="0" baseline="0" dirty="0" err="1"/>
            <a:t>diluncurkan</a:t>
          </a:r>
          <a:r>
            <a:rPr lang="en-US" b="0" i="0" baseline="0" dirty="0"/>
            <a:t>.</a:t>
          </a:r>
          <a:endParaRPr lang="en-US" dirty="0"/>
        </a:p>
      </dgm:t>
    </dgm:pt>
    <dgm:pt modelId="{B0A31F29-EF78-4B29-BB97-D4A6825ABCAB}" type="parTrans" cxnId="{E021CC4F-15E4-4D1F-9706-B86F94FB31E4}">
      <dgm:prSet/>
      <dgm:spPr/>
      <dgm:t>
        <a:bodyPr/>
        <a:lstStyle/>
        <a:p>
          <a:endParaRPr lang="en-US"/>
        </a:p>
      </dgm:t>
    </dgm:pt>
    <dgm:pt modelId="{824316A1-8D56-4CBB-A0C7-C512FBF8FA61}" type="sibTrans" cxnId="{E021CC4F-15E4-4D1F-9706-B86F94FB31E4}">
      <dgm:prSet/>
      <dgm:spPr/>
      <dgm:t>
        <a:bodyPr/>
        <a:lstStyle/>
        <a:p>
          <a:endParaRPr lang="en-US"/>
        </a:p>
      </dgm:t>
    </dgm:pt>
    <dgm:pt modelId="{6302D694-E23B-4FA1-8471-A40717DE6C9C}">
      <dgm:prSet/>
      <dgm:spPr/>
      <dgm:t>
        <a:bodyPr/>
        <a:lstStyle/>
        <a:p>
          <a:r>
            <a:rPr lang="en-US" b="0" i="0" baseline="0"/>
            <a:t>Merupakan periode pertumbuhan penjualan yang lambat saat produk mulai diperkenalkan di pasar.</a:t>
          </a:r>
          <a:endParaRPr lang="en-US"/>
        </a:p>
      </dgm:t>
    </dgm:pt>
    <dgm:pt modelId="{27A5DE34-D711-41B8-AA78-74095D56F108}" type="parTrans" cxnId="{9EFBBBD0-F3B3-4BCC-9F79-D7E9FB0BB5CF}">
      <dgm:prSet/>
      <dgm:spPr/>
      <dgm:t>
        <a:bodyPr/>
        <a:lstStyle/>
        <a:p>
          <a:endParaRPr lang="en-US"/>
        </a:p>
      </dgm:t>
    </dgm:pt>
    <dgm:pt modelId="{4A859BC1-3136-40A2-829B-BE071C0E6538}" type="sibTrans" cxnId="{9EFBBBD0-F3B3-4BCC-9F79-D7E9FB0BB5CF}">
      <dgm:prSet/>
      <dgm:spPr/>
      <dgm:t>
        <a:bodyPr/>
        <a:lstStyle/>
        <a:p>
          <a:endParaRPr lang="en-US"/>
        </a:p>
      </dgm:t>
    </dgm:pt>
    <dgm:pt modelId="{B3F526D3-9ADC-4C46-B692-97BD3EAA994D}">
      <dgm:prSet/>
      <dgm:spPr/>
      <dgm:t>
        <a:bodyPr/>
        <a:lstStyle/>
        <a:p>
          <a:r>
            <a:rPr lang="en-US" i="0" baseline="0"/>
            <a:t>Pada tahap ini, </a:t>
          </a:r>
          <a:r>
            <a:rPr lang="en-US" b="1" i="0" baseline="0"/>
            <a:t>profit</a:t>
          </a:r>
          <a:r>
            <a:rPr lang="en-US" i="0" baseline="0"/>
            <a:t> (keuntungan) </a:t>
          </a:r>
          <a:r>
            <a:rPr lang="en-US" b="1" i="0" baseline="0"/>
            <a:t>cenderung tidak ada atau rendah</a:t>
          </a:r>
          <a:r>
            <a:rPr lang="en-US" i="0" baseline="0"/>
            <a:t>, karena biaya pengenalan produk besar</a:t>
          </a:r>
          <a:endParaRPr lang="en-US"/>
        </a:p>
      </dgm:t>
    </dgm:pt>
    <dgm:pt modelId="{95B97C18-70AD-44C3-868D-A8EAF642DF02}" type="parTrans" cxnId="{E4AC9430-40E2-49C2-8A68-885532970566}">
      <dgm:prSet/>
      <dgm:spPr/>
      <dgm:t>
        <a:bodyPr/>
        <a:lstStyle/>
        <a:p>
          <a:endParaRPr lang="en-US"/>
        </a:p>
      </dgm:t>
    </dgm:pt>
    <dgm:pt modelId="{52E01193-E28E-4C36-8139-29BE60691E57}" type="sibTrans" cxnId="{E4AC9430-40E2-49C2-8A68-885532970566}">
      <dgm:prSet/>
      <dgm:spPr/>
      <dgm:t>
        <a:bodyPr/>
        <a:lstStyle/>
        <a:p>
          <a:endParaRPr lang="en-US"/>
        </a:p>
      </dgm:t>
    </dgm:pt>
    <dgm:pt modelId="{2DC7F392-47D7-4899-8374-E6A0F88063C3}" type="pres">
      <dgm:prSet presAssocID="{E24382EC-2E57-420F-B453-7C72FA62E971}" presName="linear" presStyleCnt="0">
        <dgm:presLayoutVars>
          <dgm:animLvl val="lvl"/>
          <dgm:resizeHandles val="exact"/>
        </dgm:presLayoutVars>
      </dgm:prSet>
      <dgm:spPr/>
    </dgm:pt>
    <dgm:pt modelId="{EFA6CF31-9CF7-4566-B080-1A4EFB78FF4F}" type="pres">
      <dgm:prSet presAssocID="{3B802A2E-3329-48E5-AE33-B2E94C0F3D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006E0D6-016F-41AE-9CDB-EA59A28CF338}" type="pres">
      <dgm:prSet presAssocID="{824316A1-8D56-4CBB-A0C7-C512FBF8FA61}" presName="spacer" presStyleCnt="0"/>
      <dgm:spPr/>
    </dgm:pt>
    <dgm:pt modelId="{12FBD4D4-70D3-4A44-B2DE-9EE258AA01F7}" type="pres">
      <dgm:prSet presAssocID="{6302D694-E23B-4FA1-8471-A40717DE6C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E7989E-E1DD-4B7E-89B5-7B9B28046CA5}" type="pres">
      <dgm:prSet presAssocID="{4A859BC1-3136-40A2-829B-BE071C0E6538}" presName="spacer" presStyleCnt="0"/>
      <dgm:spPr/>
    </dgm:pt>
    <dgm:pt modelId="{FC836163-2F2A-440C-835F-440C8C9796EA}" type="pres">
      <dgm:prSet presAssocID="{B3F526D3-9ADC-4C46-B692-97BD3EAA994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DBBEF08-4FC8-4921-AFBD-3E29EFA52B3A}" type="presOf" srcId="{3B802A2E-3329-48E5-AE33-B2E94C0F3D94}" destId="{EFA6CF31-9CF7-4566-B080-1A4EFB78FF4F}" srcOrd="0" destOrd="0" presId="urn:microsoft.com/office/officeart/2005/8/layout/vList2"/>
    <dgm:cxn modelId="{E4AC9430-40E2-49C2-8A68-885532970566}" srcId="{E24382EC-2E57-420F-B453-7C72FA62E971}" destId="{B3F526D3-9ADC-4C46-B692-97BD3EAA994D}" srcOrd="2" destOrd="0" parTransId="{95B97C18-70AD-44C3-868D-A8EAF642DF02}" sibTransId="{52E01193-E28E-4C36-8139-29BE60691E57}"/>
    <dgm:cxn modelId="{E021CC4F-15E4-4D1F-9706-B86F94FB31E4}" srcId="{E24382EC-2E57-420F-B453-7C72FA62E971}" destId="{3B802A2E-3329-48E5-AE33-B2E94C0F3D94}" srcOrd="0" destOrd="0" parTransId="{B0A31F29-EF78-4B29-BB97-D4A6825ABCAB}" sibTransId="{824316A1-8D56-4CBB-A0C7-C512FBF8FA61}"/>
    <dgm:cxn modelId="{67A91E91-653B-4EC2-B15E-A11D6B9FC7CB}" type="presOf" srcId="{6302D694-E23B-4FA1-8471-A40717DE6C9C}" destId="{12FBD4D4-70D3-4A44-B2DE-9EE258AA01F7}" srcOrd="0" destOrd="0" presId="urn:microsoft.com/office/officeart/2005/8/layout/vList2"/>
    <dgm:cxn modelId="{843861B4-C608-48CE-BA68-DB100D7B47D4}" type="presOf" srcId="{E24382EC-2E57-420F-B453-7C72FA62E971}" destId="{2DC7F392-47D7-4899-8374-E6A0F88063C3}" srcOrd="0" destOrd="0" presId="urn:microsoft.com/office/officeart/2005/8/layout/vList2"/>
    <dgm:cxn modelId="{9EFBBBD0-F3B3-4BCC-9F79-D7E9FB0BB5CF}" srcId="{E24382EC-2E57-420F-B453-7C72FA62E971}" destId="{6302D694-E23B-4FA1-8471-A40717DE6C9C}" srcOrd="1" destOrd="0" parTransId="{27A5DE34-D711-41B8-AA78-74095D56F108}" sibTransId="{4A859BC1-3136-40A2-829B-BE071C0E6538}"/>
    <dgm:cxn modelId="{DABAAFF5-454F-4880-80EF-50F66CDA8585}" type="presOf" srcId="{B3F526D3-9ADC-4C46-B692-97BD3EAA994D}" destId="{FC836163-2F2A-440C-835F-440C8C9796EA}" srcOrd="0" destOrd="0" presId="urn:microsoft.com/office/officeart/2005/8/layout/vList2"/>
    <dgm:cxn modelId="{47BB1C7D-4E42-4220-B965-8A6310E913A9}" type="presParOf" srcId="{2DC7F392-47D7-4899-8374-E6A0F88063C3}" destId="{EFA6CF31-9CF7-4566-B080-1A4EFB78FF4F}" srcOrd="0" destOrd="0" presId="urn:microsoft.com/office/officeart/2005/8/layout/vList2"/>
    <dgm:cxn modelId="{F8FBF354-6CE1-41FF-8124-C45846415629}" type="presParOf" srcId="{2DC7F392-47D7-4899-8374-E6A0F88063C3}" destId="{B006E0D6-016F-41AE-9CDB-EA59A28CF338}" srcOrd="1" destOrd="0" presId="urn:microsoft.com/office/officeart/2005/8/layout/vList2"/>
    <dgm:cxn modelId="{35AE17D9-53C4-4E5A-B5F6-1A97EAD97F92}" type="presParOf" srcId="{2DC7F392-47D7-4899-8374-E6A0F88063C3}" destId="{12FBD4D4-70D3-4A44-B2DE-9EE258AA01F7}" srcOrd="2" destOrd="0" presId="urn:microsoft.com/office/officeart/2005/8/layout/vList2"/>
    <dgm:cxn modelId="{210F151E-123F-4126-BD1B-CFC7C90DD4DC}" type="presParOf" srcId="{2DC7F392-47D7-4899-8374-E6A0F88063C3}" destId="{79E7989E-E1DD-4B7E-89B5-7B9B28046CA5}" srcOrd="3" destOrd="0" presId="urn:microsoft.com/office/officeart/2005/8/layout/vList2"/>
    <dgm:cxn modelId="{69D199DC-1F96-41C7-A82A-6A2597496FF3}" type="presParOf" srcId="{2DC7F392-47D7-4899-8374-E6A0F88063C3}" destId="{FC836163-2F2A-440C-835F-440C8C9796E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7C4CAB-F71B-4E37-9E52-29BB78E15CF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F0EC2D-32F0-44F4-BA20-58C32985AFF3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/>
          <a:r>
            <a:rPr lang="en-US" sz="3600" b="0" i="0" baseline="0" dirty="0" err="1"/>
            <a:t>Merupakan</a:t>
          </a:r>
          <a:r>
            <a:rPr lang="en-US" sz="3600" b="0" i="0" baseline="0" dirty="0"/>
            <a:t> </a:t>
          </a:r>
          <a:r>
            <a:rPr lang="en-US" sz="3600" b="0" i="0" baseline="0" dirty="0" err="1"/>
            <a:t>periode</a:t>
          </a:r>
          <a:r>
            <a:rPr lang="en-US" sz="3600" b="0" i="0" baseline="0" dirty="0"/>
            <a:t> </a:t>
          </a:r>
          <a:r>
            <a:rPr lang="en-US" sz="3600" b="0" i="0" baseline="0" dirty="0" err="1"/>
            <a:t>penerimaan</a:t>
          </a:r>
          <a:r>
            <a:rPr lang="en-US" sz="3600" b="0" i="0" baseline="0" dirty="0"/>
            <a:t> </a:t>
          </a:r>
          <a:r>
            <a:rPr lang="en-US" sz="3600" b="0" i="0" baseline="0" dirty="0" err="1"/>
            <a:t>produk</a:t>
          </a:r>
          <a:r>
            <a:rPr lang="en-US" sz="3600" b="0" i="0" baseline="0" dirty="0"/>
            <a:t> di pasar yang </a:t>
          </a:r>
          <a:r>
            <a:rPr lang="en-US" sz="3600" b="0" i="0" baseline="0" dirty="0" err="1"/>
            <a:t>cenderung</a:t>
          </a:r>
          <a:r>
            <a:rPr lang="en-US" sz="3600" b="0" i="0" baseline="0" dirty="0"/>
            <a:t> </a:t>
          </a:r>
          <a:r>
            <a:rPr lang="en-US" sz="3600" b="0" i="0" baseline="0" dirty="0" err="1"/>
            <a:t>cepat</a:t>
          </a:r>
          <a:r>
            <a:rPr lang="en-US" sz="3600" b="0" i="0" baseline="0" dirty="0"/>
            <a:t> dan </a:t>
          </a:r>
          <a:r>
            <a:rPr lang="en-US" sz="3600" b="0" i="0" baseline="0" dirty="0" err="1"/>
            <a:t>terjadi</a:t>
          </a:r>
          <a:r>
            <a:rPr lang="en-US" sz="3600" b="0" i="0" baseline="0" dirty="0"/>
            <a:t> </a:t>
          </a:r>
          <a:r>
            <a:rPr lang="en-US" sz="3600" b="0" i="0" baseline="0" dirty="0" err="1"/>
            <a:t>peningkatan</a:t>
          </a:r>
          <a:r>
            <a:rPr lang="en-US" sz="3600" b="0" i="0" baseline="0" dirty="0"/>
            <a:t> </a:t>
          </a:r>
          <a:r>
            <a:rPr lang="en-US" sz="3600" b="0" i="0" baseline="0" dirty="0" err="1"/>
            <a:t>keuntungan</a:t>
          </a:r>
          <a:r>
            <a:rPr lang="en-US" sz="3600" b="0" i="0" baseline="0" dirty="0"/>
            <a:t>.</a:t>
          </a:r>
          <a:endParaRPr lang="en-US" sz="3600" dirty="0"/>
        </a:p>
      </dgm:t>
    </dgm:pt>
    <dgm:pt modelId="{87ADE50F-3E09-4139-9A43-F7F4DF95ED99}" type="parTrans" cxnId="{24750552-9C7C-406A-B9F0-E2DF5EC4204E}">
      <dgm:prSet/>
      <dgm:spPr/>
      <dgm:t>
        <a:bodyPr/>
        <a:lstStyle/>
        <a:p>
          <a:endParaRPr lang="en-US" sz="2000"/>
        </a:p>
      </dgm:t>
    </dgm:pt>
    <dgm:pt modelId="{E92D44F6-AFEA-4A6F-BDBE-F4516162892C}" type="sibTrans" cxnId="{24750552-9C7C-406A-B9F0-E2DF5EC4204E}">
      <dgm:prSet/>
      <dgm:spPr/>
      <dgm:t>
        <a:bodyPr/>
        <a:lstStyle/>
        <a:p>
          <a:endParaRPr lang="en-US" sz="2000"/>
        </a:p>
      </dgm:t>
    </dgm:pt>
    <dgm:pt modelId="{16BA123C-DF02-4980-A2BE-2641200E1AEA}">
      <dgm:prSet custT="1"/>
      <dgm:spPr/>
      <dgm:t>
        <a:bodyPr/>
        <a:lstStyle/>
        <a:p>
          <a:r>
            <a:rPr lang="en-ID" sz="3600" b="0" i="0" baseline="0" dirty="0" err="1"/>
            <a:t>Penjualan</a:t>
          </a:r>
          <a:r>
            <a:rPr lang="en-ID" sz="3600" b="0" i="0" baseline="0" dirty="0"/>
            <a:t> </a:t>
          </a:r>
          <a:r>
            <a:rPr lang="en-ID" sz="3600" b="0" i="0" baseline="0" dirty="0" err="1"/>
            <a:t>produk</a:t>
          </a:r>
          <a:r>
            <a:rPr lang="en-ID" sz="3600" b="0" i="0" baseline="0" dirty="0"/>
            <a:t> </a:t>
          </a:r>
          <a:r>
            <a:rPr lang="en-ID" sz="3600" b="0" i="0" baseline="0" dirty="0" err="1"/>
            <a:t>mulai</a:t>
          </a:r>
          <a:r>
            <a:rPr lang="en-ID" sz="3600" b="0" i="0" baseline="0" dirty="0"/>
            <a:t> </a:t>
          </a:r>
          <a:r>
            <a:rPr lang="en-ID" sz="3600" b="0" i="0" baseline="0" dirty="0" err="1"/>
            <a:t>meningkat</a:t>
          </a:r>
          <a:r>
            <a:rPr lang="en-ID" sz="3600" b="0" i="0" baseline="0" dirty="0"/>
            <a:t> </a:t>
          </a:r>
          <a:r>
            <a:rPr lang="en-ID" sz="3600" b="0" i="0" baseline="0" dirty="0" err="1"/>
            <a:t>dengan</a:t>
          </a:r>
          <a:r>
            <a:rPr lang="en-ID" sz="3600" b="0" i="0" baseline="0" dirty="0"/>
            <a:t> </a:t>
          </a:r>
          <a:r>
            <a:rPr lang="en-ID" sz="3600" b="0" i="0" baseline="0" dirty="0" err="1"/>
            <a:t>cepat</a:t>
          </a:r>
          <a:r>
            <a:rPr lang="en-ID" sz="3600" b="0" i="0" baseline="0" dirty="0"/>
            <a:t>.</a:t>
          </a:r>
          <a:endParaRPr lang="en-US" sz="3600" dirty="0"/>
        </a:p>
      </dgm:t>
    </dgm:pt>
    <dgm:pt modelId="{55DEBCBB-4170-43D0-A5B9-DED2E5AAFE45}" type="parTrans" cxnId="{A7D4B590-5A62-4E07-8977-B49A88CB839B}">
      <dgm:prSet/>
      <dgm:spPr/>
      <dgm:t>
        <a:bodyPr/>
        <a:lstStyle/>
        <a:p>
          <a:endParaRPr lang="en-US" sz="2000"/>
        </a:p>
      </dgm:t>
    </dgm:pt>
    <dgm:pt modelId="{252CB363-7975-4594-98CD-4D839E7EB483}" type="sibTrans" cxnId="{A7D4B590-5A62-4E07-8977-B49A88CB839B}">
      <dgm:prSet/>
      <dgm:spPr/>
      <dgm:t>
        <a:bodyPr/>
        <a:lstStyle/>
        <a:p>
          <a:endParaRPr lang="en-US" sz="2000"/>
        </a:p>
      </dgm:t>
    </dgm:pt>
    <dgm:pt modelId="{B36E5BD7-857A-4F21-9054-0162C298075B}" type="pres">
      <dgm:prSet presAssocID="{E57C4CAB-F71B-4E37-9E52-29BB78E15CF5}" presName="linear" presStyleCnt="0">
        <dgm:presLayoutVars>
          <dgm:animLvl val="lvl"/>
          <dgm:resizeHandles val="exact"/>
        </dgm:presLayoutVars>
      </dgm:prSet>
      <dgm:spPr/>
    </dgm:pt>
    <dgm:pt modelId="{63B55F10-266F-4B61-A91A-5458FD855D4A}" type="pres">
      <dgm:prSet presAssocID="{FAF0EC2D-32F0-44F4-BA20-58C32985AFF3}" presName="parentText" presStyleLbl="node1" presStyleIdx="0" presStyleCnt="2" custScaleY="137566">
        <dgm:presLayoutVars>
          <dgm:chMax val="0"/>
          <dgm:bulletEnabled val="1"/>
        </dgm:presLayoutVars>
      </dgm:prSet>
      <dgm:spPr/>
    </dgm:pt>
    <dgm:pt modelId="{D69D78B7-0BCE-44FB-B08A-4DFA2D221F38}" type="pres">
      <dgm:prSet presAssocID="{E92D44F6-AFEA-4A6F-BDBE-F4516162892C}" presName="spacer" presStyleCnt="0"/>
      <dgm:spPr/>
    </dgm:pt>
    <dgm:pt modelId="{6E31C62F-C41E-4BC3-A223-671B39B314D2}" type="pres">
      <dgm:prSet presAssocID="{16BA123C-DF02-4980-A2BE-2641200E1AE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2C2E53B-57B7-4977-906F-88AA02209B1B}" type="presOf" srcId="{E57C4CAB-F71B-4E37-9E52-29BB78E15CF5}" destId="{B36E5BD7-857A-4F21-9054-0162C298075B}" srcOrd="0" destOrd="0" presId="urn:microsoft.com/office/officeart/2005/8/layout/vList2"/>
    <dgm:cxn modelId="{24750552-9C7C-406A-B9F0-E2DF5EC4204E}" srcId="{E57C4CAB-F71B-4E37-9E52-29BB78E15CF5}" destId="{FAF0EC2D-32F0-44F4-BA20-58C32985AFF3}" srcOrd="0" destOrd="0" parTransId="{87ADE50F-3E09-4139-9A43-F7F4DF95ED99}" sibTransId="{E92D44F6-AFEA-4A6F-BDBE-F4516162892C}"/>
    <dgm:cxn modelId="{A7D4B590-5A62-4E07-8977-B49A88CB839B}" srcId="{E57C4CAB-F71B-4E37-9E52-29BB78E15CF5}" destId="{16BA123C-DF02-4980-A2BE-2641200E1AEA}" srcOrd="1" destOrd="0" parTransId="{55DEBCBB-4170-43D0-A5B9-DED2E5AAFE45}" sibTransId="{252CB363-7975-4594-98CD-4D839E7EB483}"/>
    <dgm:cxn modelId="{275D499D-A10E-4056-87D4-A916585FB228}" type="presOf" srcId="{16BA123C-DF02-4980-A2BE-2641200E1AEA}" destId="{6E31C62F-C41E-4BC3-A223-671B39B314D2}" srcOrd="0" destOrd="0" presId="urn:microsoft.com/office/officeart/2005/8/layout/vList2"/>
    <dgm:cxn modelId="{18CB48E5-41BF-427A-BEF6-011B6DD4E136}" type="presOf" srcId="{FAF0EC2D-32F0-44F4-BA20-58C32985AFF3}" destId="{63B55F10-266F-4B61-A91A-5458FD855D4A}" srcOrd="0" destOrd="0" presId="urn:microsoft.com/office/officeart/2005/8/layout/vList2"/>
    <dgm:cxn modelId="{C5BD77F3-B314-4694-A0F5-26FBEA638178}" type="presParOf" srcId="{B36E5BD7-857A-4F21-9054-0162C298075B}" destId="{63B55F10-266F-4B61-A91A-5458FD855D4A}" srcOrd="0" destOrd="0" presId="urn:microsoft.com/office/officeart/2005/8/layout/vList2"/>
    <dgm:cxn modelId="{A151DAC7-56BA-4048-A8B0-4A90A376ADE4}" type="presParOf" srcId="{B36E5BD7-857A-4F21-9054-0162C298075B}" destId="{D69D78B7-0BCE-44FB-B08A-4DFA2D221F38}" srcOrd="1" destOrd="0" presId="urn:microsoft.com/office/officeart/2005/8/layout/vList2"/>
    <dgm:cxn modelId="{DD6347BF-051E-4F50-AF78-A62EB02D6194}" type="presParOf" srcId="{B36E5BD7-857A-4F21-9054-0162C298075B}" destId="{6E31C62F-C41E-4BC3-A223-671B39B314D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A5DB79-878A-4267-9C5B-43B8B746D9E3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7DE16A8-39CB-4A5D-A01D-10A8D4E47C69}">
      <dgm:prSet/>
      <dgm:spPr/>
      <dgm:t>
        <a:bodyPr/>
        <a:lstStyle/>
        <a:p>
          <a:pPr>
            <a:lnSpc>
              <a:spcPct val="100000"/>
            </a:lnSpc>
          </a:pPr>
          <a:r>
            <a:rPr lang="sv-SE" b="0" i="0" baseline="0" dirty="0" err="1"/>
            <a:t>Adalah</a:t>
          </a:r>
          <a:r>
            <a:rPr lang="sv-SE" b="0" i="0" baseline="0" dirty="0"/>
            <a:t> </a:t>
          </a:r>
          <a:r>
            <a:rPr lang="sv-SE" b="0" i="0" baseline="0" dirty="0" err="1"/>
            <a:t>periode</a:t>
          </a:r>
          <a:r>
            <a:rPr lang="sv-SE" b="0" i="0" baseline="0" dirty="0"/>
            <a:t> </a:t>
          </a:r>
          <a:r>
            <a:rPr lang="sv-SE" b="0" i="0" baseline="0" dirty="0" err="1"/>
            <a:t>perlambatan</a:t>
          </a:r>
          <a:r>
            <a:rPr lang="sv-SE" b="0" i="0" baseline="0" dirty="0"/>
            <a:t> </a:t>
          </a:r>
          <a:r>
            <a:rPr lang="sv-SE" b="0" i="0" baseline="0" dirty="0" err="1"/>
            <a:t>pertumbuhan</a:t>
          </a:r>
          <a:r>
            <a:rPr lang="sv-SE" b="0" i="0" baseline="0" dirty="0"/>
            <a:t> </a:t>
          </a:r>
          <a:r>
            <a:rPr lang="sv-SE" b="0" i="0" baseline="0" dirty="0" err="1"/>
            <a:t>penjualan</a:t>
          </a:r>
          <a:r>
            <a:rPr lang="sv-SE" b="0" i="0" baseline="0" dirty="0"/>
            <a:t> </a:t>
          </a:r>
          <a:r>
            <a:rPr lang="sv-SE" b="0" i="0" baseline="0" dirty="0" err="1"/>
            <a:t>karena</a:t>
          </a:r>
          <a:r>
            <a:rPr lang="sv-SE" b="0" i="0" baseline="0" dirty="0"/>
            <a:t> </a:t>
          </a:r>
          <a:r>
            <a:rPr lang="sv-SE" b="0" i="0" baseline="0" dirty="0" err="1"/>
            <a:t>produk</a:t>
          </a:r>
          <a:r>
            <a:rPr lang="sv-SE" b="0" i="0" baseline="0" dirty="0"/>
            <a:t> </a:t>
          </a:r>
          <a:r>
            <a:rPr lang="sv-SE" b="0" i="0" baseline="0" dirty="0" err="1"/>
            <a:t>telah</a:t>
          </a:r>
          <a:r>
            <a:rPr lang="sv-SE" b="0" i="0" baseline="0" dirty="0"/>
            <a:t> </a:t>
          </a:r>
          <a:r>
            <a:rPr lang="sv-SE" b="0" i="0" baseline="0" dirty="0" err="1"/>
            <a:t>mencapai</a:t>
          </a:r>
          <a:r>
            <a:rPr lang="sv-SE" b="0" i="0" baseline="0" dirty="0"/>
            <a:t> </a:t>
          </a:r>
          <a:r>
            <a:rPr lang="sv-SE" b="0" i="0" baseline="0" dirty="0" err="1"/>
            <a:t>penerimaan</a:t>
          </a:r>
          <a:r>
            <a:rPr lang="sv-SE" b="0" i="0" baseline="0" dirty="0"/>
            <a:t> </a:t>
          </a:r>
          <a:r>
            <a:rPr lang="sv-SE" b="0" i="0" baseline="0" dirty="0" err="1"/>
            <a:t>oleh</a:t>
          </a:r>
          <a:r>
            <a:rPr lang="sv-SE" b="0" i="0" baseline="0" dirty="0"/>
            <a:t> </a:t>
          </a:r>
          <a:r>
            <a:rPr lang="sv-SE" b="0" i="0" baseline="0" dirty="0" err="1"/>
            <a:t>sebagian</a:t>
          </a:r>
          <a:r>
            <a:rPr lang="sv-SE" b="0" i="0" baseline="0" dirty="0"/>
            <a:t> </a:t>
          </a:r>
          <a:r>
            <a:rPr lang="sv-SE" b="0" i="0" baseline="0" dirty="0" err="1"/>
            <a:t>besar</a:t>
          </a:r>
          <a:r>
            <a:rPr lang="sv-SE" b="0" i="0" baseline="0" dirty="0"/>
            <a:t> </a:t>
          </a:r>
          <a:r>
            <a:rPr lang="sv-SE" b="0" i="0" baseline="0" dirty="0" err="1"/>
            <a:t>pembeli</a:t>
          </a:r>
          <a:r>
            <a:rPr lang="sv-SE" b="0" i="0" baseline="0" dirty="0"/>
            <a:t> </a:t>
          </a:r>
          <a:r>
            <a:rPr lang="sv-SE" b="0" i="0" baseline="0" dirty="0" err="1"/>
            <a:t>potensial</a:t>
          </a:r>
          <a:r>
            <a:rPr lang="sv-SE" b="0" i="0" baseline="0" dirty="0"/>
            <a:t>.</a:t>
          </a:r>
          <a:endParaRPr lang="en-US" dirty="0"/>
        </a:p>
      </dgm:t>
    </dgm:pt>
    <dgm:pt modelId="{BE4EE756-67DE-4520-91F0-A352399EFDE1}" type="parTrans" cxnId="{D53D0C23-F051-4E8D-BF11-014699D5B218}">
      <dgm:prSet/>
      <dgm:spPr/>
      <dgm:t>
        <a:bodyPr/>
        <a:lstStyle/>
        <a:p>
          <a:endParaRPr lang="en-US" sz="2000"/>
        </a:p>
      </dgm:t>
    </dgm:pt>
    <dgm:pt modelId="{AAF9EF5F-E65D-4142-9B21-A6515532B577}" type="sibTrans" cxnId="{D53D0C23-F051-4E8D-BF11-014699D5B218}">
      <dgm:prSet/>
      <dgm:spPr/>
      <dgm:t>
        <a:bodyPr/>
        <a:lstStyle/>
        <a:p>
          <a:endParaRPr lang="en-US"/>
        </a:p>
      </dgm:t>
    </dgm:pt>
    <dgm:pt modelId="{B02EAA32-5192-4ED3-9A8B-5D322C4897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Profit mengalami penurunan karna adanya peningkatan pengeluaran dalam rangka mempertahankan produk dari persaingan pasar</a:t>
          </a:r>
          <a:endParaRPr lang="en-US"/>
        </a:p>
      </dgm:t>
    </dgm:pt>
    <dgm:pt modelId="{6CC1DA83-ADCC-463E-B982-32055B7606F8}" type="parTrans" cxnId="{3BF96362-E049-48EC-A020-5CB241C64872}">
      <dgm:prSet/>
      <dgm:spPr/>
      <dgm:t>
        <a:bodyPr/>
        <a:lstStyle/>
        <a:p>
          <a:endParaRPr lang="en-US" sz="2000"/>
        </a:p>
      </dgm:t>
    </dgm:pt>
    <dgm:pt modelId="{645E58B1-8248-4E78-BB49-A925E6C60484}" type="sibTrans" cxnId="{3BF96362-E049-48EC-A020-5CB241C64872}">
      <dgm:prSet/>
      <dgm:spPr/>
      <dgm:t>
        <a:bodyPr/>
        <a:lstStyle/>
        <a:p>
          <a:endParaRPr lang="en-US"/>
        </a:p>
      </dgm:t>
    </dgm:pt>
    <dgm:pt modelId="{14A21857-7D95-4BC1-A06A-C028099FDF75}" type="pres">
      <dgm:prSet presAssocID="{96A5DB79-878A-4267-9C5B-43B8B746D9E3}" presName="linear" presStyleCnt="0">
        <dgm:presLayoutVars>
          <dgm:animLvl val="lvl"/>
          <dgm:resizeHandles val="exact"/>
        </dgm:presLayoutVars>
      </dgm:prSet>
      <dgm:spPr/>
    </dgm:pt>
    <dgm:pt modelId="{77FB59A3-FF2A-4FE2-8EF7-7B1CBEDC2DFE}" type="pres">
      <dgm:prSet presAssocID="{77DE16A8-39CB-4A5D-A01D-10A8D4E47C6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1924C82-F76B-4235-8EB9-01913B351D00}" type="pres">
      <dgm:prSet presAssocID="{AAF9EF5F-E65D-4142-9B21-A6515532B577}" presName="spacer" presStyleCnt="0"/>
      <dgm:spPr/>
    </dgm:pt>
    <dgm:pt modelId="{489FE8A1-3BC5-4F4F-9227-369837A3EEAE}" type="pres">
      <dgm:prSet presAssocID="{B02EAA32-5192-4ED3-9A8B-5D322C4897B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53D0C23-F051-4E8D-BF11-014699D5B218}" srcId="{96A5DB79-878A-4267-9C5B-43B8B746D9E3}" destId="{77DE16A8-39CB-4A5D-A01D-10A8D4E47C69}" srcOrd="0" destOrd="0" parTransId="{BE4EE756-67DE-4520-91F0-A352399EFDE1}" sibTransId="{AAF9EF5F-E65D-4142-9B21-A6515532B577}"/>
    <dgm:cxn modelId="{9598EE3F-4471-4538-AC7D-BAA27D32A258}" type="presOf" srcId="{96A5DB79-878A-4267-9C5B-43B8B746D9E3}" destId="{14A21857-7D95-4BC1-A06A-C028099FDF75}" srcOrd="0" destOrd="0" presId="urn:microsoft.com/office/officeart/2005/8/layout/vList2"/>
    <dgm:cxn modelId="{3BF96362-E049-48EC-A020-5CB241C64872}" srcId="{96A5DB79-878A-4267-9C5B-43B8B746D9E3}" destId="{B02EAA32-5192-4ED3-9A8B-5D322C4897B7}" srcOrd="1" destOrd="0" parTransId="{6CC1DA83-ADCC-463E-B982-32055B7606F8}" sibTransId="{645E58B1-8248-4E78-BB49-A925E6C60484}"/>
    <dgm:cxn modelId="{0F6C9CB0-430A-4B69-B448-A10A3AB84CFF}" type="presOf" srcId="{77DE16A8-39CB-4A5D-A01D-10A8D4E47C69}" destId="{77FB59A3-FF2A-4FE2-8EF7-7B1CBEDC2DFE}" srcOrd="0" destOrd="0" presId="urn:microsoft.com/office/officeart/2005/8/layout/vList2"/>
    <dgm:cxn modelId="{8E2F79C2-22AE-4AFF-BB67-34E3C0956257}" type="presOf" srcId="{B02EAA32-5192-4ED3-9A8B-5D322C4897B7}" destId="{489FE8A1-3BC5-4F4F-9227-369837A3EEAE}" srcOrd="0" destOrd="0" presId="urn:microsoft.com/office/officeart/2005/8/layout/vList2"/>
    <dgm:cxn modelId="{67A8AEBB-9569-4C38-B87D-6986166943BA}" type="presParOf" srcId="{14A21857-7D95-4BC1-A06A-C028099FDF75}" destId="{77FB59A3-FF2A-4FE2-8EF7-7B1CBEDC2DFE}" srcOrd="0" destOrd="0" presId="urn:microsoft.com/office/officeart/2005/8/layout/vList2"/>
    <dgm:cxn modelId="{6C70C3BC-B535-420B-A85B-5D7ED120FC82}" type="presParOf" srcId="{14A21857-7D95-4BC1-A06A-C028099FDF75}" destId="{F1924C82-F76B-4235-8EB9-01913B351D00}" srcOrd="1" destOrd="0" presId="urn:microsoft.com/office/officeart/2005/8/layout/vList2"/>
    <dgm:cxn modelId="{E8174B46-6C01-4CF9-90FA-D7BBC3C12462}" type="presParOf" srcId="{14A21857-7D95-4BC1-A06A-C028099FDF75}" destId="{489FE8A1-3BC5-4F4F-9227-369837A3EEA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7C4CAB-F71B-4E37-9E52-29BB78E15CF5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F0EC2D-32F0-44F4-BA20-58C32985AFF3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/>
          <a:r>
            <a:rPr lang="en-US" sz="3200" b="0" i="0" baseline="0" dirty="0" err="1"/>
            <a:t>Merupakan</a:t>
          </a:r>
          <a:r>
            <a:rPr lang="en-US" sz="3200" b="0" i="0" baseline="0" dirty="0"/>
            <a:t> </a:t>
          </a:r>
          <a:r>
            <a:rPr lang="en-US" sz="3200" b="0" i="0" baseline="0" dirty="0" err="1"/>
            <a:t>periode</a:t>
          </a:r>
          <a:r>
            <a:rPr lang="en-US" sz="3200" b="0" i="0" baseline="0" dirty="0"/>
            <a:t> </a:t>
          </a:r>
          <a:r>
            <a:rPr lang="fi-FI" sz="3200" b="0" i="0" baseline="0" dirty="0" err="1"/>
            <a:t>ketika</a:t>
          </a:r>
          <a:r>
            <a:rPr lang="fi-FI" sz="3200" b="0" i="0" baseline="0" dirty="0"/>
            <a:t> </a:t>
          </a:r>
          <a:r>
            <a:rPr lang="fi-FI" sz="3200" b="0" i="0" baseline="0" dirty="0" err="1"/>
            <a:t>penjualan</a:t>
          </a:r>
          <a:r>
            <a:rPr lang="fi-FI" sz="3200" b="0" i="0" baseline="0" dirty="0"/>
            <a:t> </a:t>
          </a:r>
          <a:r>
            <a:rPr lang="fi-FI" sz="3200" b="0" i="0" baseline="0" dirty="0" err="1"/>
            <a:t>mengalami</a:t>
          </a:r>
          <a:r>
            <a:rPr lang="fi-FI" sz="3200" b="0" i="0" baseline="0" dirty="0"/>
            <a:t> </a:t>
          </a:r>
          <a:r>
            <a:rPr lang="fi-FI" sz="3200" b="0" i="0" baseline="0" dirty="0" err="1"/>
            <a:t>penurunan</a:t>
          </a:r>
          <a:r>
            <a:rPr lang="fi-FI" sz="3200" b="0" i="0" baseline="0" dirty="0"/>
            <a:t> </a:t>
          </a:r>
          <a:r>
            <a:rPr lang="fi-FI" sz="3200" b="0" i="0" baseline="0" dirty="0" err="1"/>
            <a:t>dan</a:t>
          </a:r>
          <a:r>
            <a:rPr lang="fi-FI" sz="3200" b="0" i="0" baseline="0" dirty="0"/>
            <a:t> </a:t>
          </a:r>
          <a:r>
            <a:rPr lang="fi-FI" sz="3200" b="0" i="0" baseline="0" dirty="0" err="1"/>
            <a:t>profit</a:t>
          </a:r>
          <a:r>
            <a:rPr lang="fi-FI" sz="3200" b="0" i="0" baseline="0" dirty="0"/>
            <a:t> turun.</a:t>
          </a:r>
          <a:endParaRPr lang="en-US" sz="3200" dirty="0"/>
        </a:p>
      </dgm:t>
    </dgm:pt>
    <dgm:pt modelId="{87ADE50F-3E09-4139-9A43-F7F4DF95ED99}" type="parTrans" cxnId="{24750552-9C7C-406A-B9F0-E2DF5EC4204E}">
      <dgm:prSet/>
      <dgm:spPr/>
      <dgm:t>
        <a:bodyPr/>
        <a:lstStyle/>
        <a:p>
          <a:endParaRPr lang="en-US" sz="2000"/>
        </a:p>
      </dgm:t>
    </dgm:pt>
    <dgm:pt modelId="{E92D44F6-AFEA-4A6F-BDBE-F4516162892C}" type="sibTrans" cxnId="{24750552-9C7C-406A-B9F0-E2DF5EC4204E}">
      <dgm:prSet/>
      <dgm:spPr/>
      <dgm:t>
        <a:bodyPr/>
        <a:lstStyle/>
        <a:p>
          <a:endParaRPr lang="en-US" sz="2000"/>
        </a:p>
      </dgm:t>
    </dgm:pt>
    <dgm:pt modelId="{16BA123C-DF02-4980-A2BE-2641200E1AEA}">
      <dgm:prSet custT="1"/>
      <dgm:spPr/>
      <dgm:t>
        <a:bodyPr/>
        <a:lstStyle/>
        <a:p>
          <a:r>
            <a:rPr lang="en-ID" sz="2800" b="0" i="0" baseline="0" dirty="0" err="1"/>
            <a:t>Penjualan</a:t>
          </a:r>
          <a:r>
            <a:rPr lang="en-ID" sz="2800" b="0" i="0" baseline="0" dirty="0"/>
            <a:t> </a:t>
          </a:r>
          <a:r>
            <a:rPr lang="en-ID" sz="2800" b="0" i="0" baseline="0" dirty="0" err="1"/>
            <a:t>menurun</a:t>
          </a:r>
          <a:r>
            <a:rPr lang="en-ID" sz="2800" b="0" i="0" baseline="0" dirty="0"/>
            <a:t> </a:t>
          </a:r>
          <a:r>
            <a:rPr lang="en-ID" sz="2800" b="0" i="0" baseline="0" dirty="0" err="1"/>
            <a:t>karena</a:t>
          </a:r>
          <a:r>
            <a:rPr lang="en-ID" sz="2800" b="0" i="0" baseline="0" dirty="0"/>
            <a:t> </a:t>
          </a:r>
          <a:r>
            <a:rPr lang="en-ID" sz="2800" b="0" i="0" baseline="0" dirty="0" err="1"/>
            <a:t>berbagai</a:t>
          </a:r>
          <a:r>
            <a:rPr lang="en-ID" sz="2800" b="0" i="0" baseline="0" dirty="0"/>
            <a:t> </a:t>
          </a:r>
          <a:r>
            <a:rPr lang="en-ID" sz="2800" b="0" i="0" baseline="0" dirty="0" err="1"/>
            <a:t>alasan</a:t>
          </a:r>
          <a:r>
            <a:rPr lang="en-ID" sz="2800" b="0" i="0" baseline="0" dirty="0"/>
            <a:t>, </a:t>
          </a:r>
          <a:r>
            <a:rPr lang="en-ID" sz="2800" b="0" i="0" baseline="0" dirty="0" err="1"/>
            <a:t>diantaranya</a:t>
          </a:r>
          <a:r>
            <a:rPr lang="en-ID" sz="2800" b="0" i="0" baseline="0" dirty="0"/>
            <a:t>: </a:t>
          </a:r>
          <a:r>
            <a:rPr lang="en-ID" sz="2800" b="0" i="0" baseline="0" dirty="0" err="1">
              <a:solidFill>
                <a:schemeClr val="bg1"/>
              </a:solidFill>
            </a:rPr>
            <a:t>kemajuan</a:t>
          </a:r>
          <a:r>
            <a:rPr lang="en-ID" sz="2800" b="0" i="0" baseline="0" dirty="0">
              <a:solidFill>
                <a:schemeClr val="bg1"/>
              </a:solidFill>
            </a:rPr>
            <a:t> </a:t>
          </a:r>
          <a:r>
            <a:rPr lang="en-ID" sz="2800" b="0" i="0" baseline="0" dirty="0" err="1">
              <a:solidFill>
                <a:schemeClr val="bg1"/>
              </a:solidFill>
            </a:rPr>
            <a:t>teknologi</a:t>
          </a:r>
          <a:r>
            <a:rPr lang="en-ID" sz="2800" b="0" i="0" baseline="0" dirty="0"/>
            <a:t>, </a:t>
          </a:r>
          <a:r>
            <a:rPr lang="en-ID" sz="2800" b="0" i="0" baseline="0" dirty="0" err="1"/>
            <a:t>pergeseran</a:t>
          </a:r>
          <a:r>
            <a:rPr lang="en-ID" sz="2800" b="0" i="0" baseline="0" dirty="0"/>
            <a:t> </a:t>
          </a:r>
          <a:r>
            <a:rPr lang="en-ID" sz="2800" b="0" i="0" baseline="0" dirty="0" err="1"/>
            <a:t>selera</a:t>
          </a:r>
          <a:r>
            <a:rPr lang="en-ID" sz="2800" b="0" i="0" baseline="0" dirty="0"/>
            <a:t> </a:t>
          </a:r>
          <a:r>
            <a:rPr lang="en-ID" sz="2800" b="0" i="0" baseline="0" dirty="0" err="1"/>
            <a:t>konsumen</a:t>
          </a:r>
          <a:r>
            <a:rPr lang="en-ID" sz="2800" b="0" i="0" baseline="0" dirty="0"/>
            <a:t>, dan </a:t>
          </a:r>
          <a:r>
            <a:rPr lang="en-ID" sz="2800" b="0" i="0" baseline="0" dirty="0" err="1"/>
            <a:t>meningkatnya</a:t>
          </a:r>
          <a:r>
            <a:rPr lang="en-ID" sz="2800" b="0" i="0" baseline="0" dirty="0"/>
            <a:t> </a:t>
          </a:r>
          <a:r>
            <a:rPr lang="en-ID" sz="2800" b="0" i="0" baseline="0" dirty="0" err="1"/>
            <a:t>persaingan</a:t>
          </a:r>
          <a:r>
            <a:rPr lang="en-ID" sz="2800" b="0" i="0" baseline="0" dirty="0"/>
            <a:t>.</a:t>
          </a:r>
          <a:endParaRPr lang="en-US" sz="2800" dirty="0"/>
        </a:p>
      </dgm:t>
    </dgm:pt>
    <dgm:pt modelId="{55DEBCBB-4170-43D0-A5B9-DED2E5AAFE45}" type="parTrans" cxnId="{A7D4B590-5A62-4E07-8977-B49A88CB839B}">
      <dgm:prSet/>
      <dgm:spPr/>
      <dgm:t>
        <a:bodyPr/>
        <a:lstStyle/>
        <a:p>
          <a:endParaRPr lang="en-US" sz="2000"/>
        </a:p>
      </dgm:t>
    </dgm:pt>
    <dgm:pt modelId="{252CB363-7975-4594-98CD-4D839E7EB483}" type="sibTrans" cxnId="{A7D4B590-5A62-4E07-8977-B49A88CB839B}">
      <dgm:prSet/>
      <dgm:spPr/>
      <dgm:t>
        <a:bodyPr/>
        <a:lstStyle/>
        <a:p>
          <a:endParaRPr lang="en-US" sz="2000"/>
        </a:p>
      </dgm:t>
    </dgm:pt>
    <dgm:pt modelId="{74D7335B-B0DD-450E-94B3-A5324523D6ED}">
      <dgm:prSet custT="1"/>
      <dgm:spPr/>
      <dgm:t>
        <a:bodyPr/>
        <a:lstStyle/>
        <a:p>
          <a:pPr algn="just"/>
          <a:r>
            <a:rPr lang="en-ID" sz="2400" dirty="0" err="1"/>
            <a:t>Sebuah</a:t>
          </a:r>
          <a:r>
            <a:rPr lang="en-ID" sz="2400" dirty="0"/>
            <a:t> </a:t>
          </a:r>
          <a:r>
            <a:rPr lang="en-ID" sz="2400" dirty="0" err="1"/>
            <a:t>perusahaan</a:t>
          </a:r>
          <a:r>
            <a:rPr lang="en-ID" sz="2400" dirty="0"/>
            <a:t> </a:t>
          </a:r>
          <a:r>
            <a:rPr lang="en-ID" sz="2400" dirty="0" err="1"/>
            <a:t>harus</a:t>
          </a:r>
          <a:r>
            <a:rPr lang="en-ID" sz="2400" dirty="0"/>
            <a:t> </a:t>
          </a:r>
          <a:r>
            <a:rPr lang="en-ID" sz="2400" dirty="0" err="1"/>
            <a:t>secara</a:t>
          </a:r>
          <a:r>
            <a:rPr lang="en-ID" sz="2400" dirty="0"/>
            <a:t> </a:t>
          </a:r>
          <a:r>
            <a:rPr lang="en-ID" sz="2400" dirty="0" err="1"/>
            <a:t>teratur</a:t>
          </a:r>
          <a:r>
            <a:rPr lang="en-ID" sz="2400" dirty="0"/>
            <a:t> </a:t>
          </a:r>
          <a:r>
            <a:rPr lang="en-ID" sz="2400" dirty="0" err="1"/>
            <a:t>melakukan</a:t>
          </a:r>
          <a:r>
            <a:rPr lang="en-ID" sz="2400" dirty="0"/>
            <a:t> </a:t>
          </a:r>
          <a:r>
            <a:rPr lang="en-ID" sz="2400" dirty="0" err="1"/>
            <a:t>peninjauan</a:t>
          </a:r>
          <a:r>
            <a:rPr lang="en-ID" sz="2400" dirty="0"/>
            <a:t> </a:t>
          </a:r>
          <a:r>
            <a:rPr lang="en-ID" sz="2400" dirty="0" err="1"/>
            <a:t>penjualan</a:t>
          </a:r>
          <a:r>
            <a:rPr lang="en-ID" sz="2400" dirty="0"/>
            <a:t> </a:t>
          </a:r>
          <a:r>
            <a:rPr lang="en-ID" sz="2400" dirty="0" err="1"/>
            <a:t>produk</a:t>
          </a:r>
          <a:r>
            <a:rPr lang="en-ID" sz="2400" dirty="0"/>
            <a:t>, </a:t>
          </a:r>
          <a:r>
            <a:rPr lang="en-ID" sz="2400" dirty="0" err="1"/>
            <a:t>pangsa</a:t>
          </a:r>
          <a:r>
            <a:rPr lang="en-ID" sz="2400" dirty="0"/>
            <a:t> pasar, </a:t>
          </a:r>
          <a:r>
            <a:rPr lang="en-ID" sz="2400" dirty="0" err="1"/>
            <a:t>biaya</a:t>
          </a:r>
          <a:r>
            <a:rPr lang="en-ID" sz="2400" dirty="0"/>
            <a:t>, dan </a:t>
          </a:r>
          <a:r>
            <a:rPr lang="en-ID" sz="2400" dirty="0" err="1"/>
            <a:t>tren</a:t>
          </a:r>
          <a:r>
            <a:rPr lang="en-ID" sz="2400" dirty="0"/>
            <a:t> </a:t>
          </a:r>
          <a:r>
            <a:rPr lang="en-ID" sz="2400" dirty="0" err="1"/>
            <a:t>laba</a:t>
          </a:r>
          <a:r>
            <a:rPr lang="en-ID" sz="2400" dirty="0"/>
            <a:t> (profit). </a:t>
          </a:r>
          <a:r>
            <a:rPr lang="en-ID" sz="2400" dirty="0" err="1"/>
            <a:t>Kemudian</a:t>
          </a:r>
          <a:r>
            <a:rPr lang="en-ID" sz="2400" dirty="0"/>
            <a:t>, </a:t>
          </a:r>
          <a:r>
            <a:rPr lang="en-ID" sz="2400" dirty="0" err="1"/>
            <a:t>manajemen</a:t>
          </a:r>
          <a:r>
            <a:rPr lang="en-ID" sz="2400" dirty="0"/>
            <a:t> </a:t>
          </a:r>
          <a:r>
            <a:rPr lang="en-ID" sz="2400" dirty="0" err="1"/>
            <a:t>dapat</a:t>
          </a:r>
          <a:r>
            <a:rPr lang="en-ID" sz="2400" dirty="0"/>
            <a:t> </a:t>
          </a:r>
          <a:r>
            <a:rPr lang="en-ID" sz="2400" dirty="0" err="1"/>
            <a:t>memutuskan</a:t>
          </a:r>
          <a:r>
            <a:rPr lang="en-ID" sz="2400" dirty="0"/>
            <a:t> </a:t>
          </a:r>
          <a:r>
            <a:rPr lang="en-ID" sz="2400" dirty="0" err="1"/>
            <a:t>apakah</a:t>
          </a:r>
          <a:r>
            <a:rPr lang="en-ID" sz="2400" dirty="0"/>
            <a:t> </a:t>
          </a:r>
          <a:r>
            <a:rPr lang="en-ID" sz="2400" dirty="0" err="1"/>
            <a:t>akan</a:t>
          </a:r>
          <a:r>
            <a:rPr lang="en-ID" sz="2400" dirty="0"/>
            <a:t> </a:t>
          </a:r>
          <a:r>
            <a:rPr lang="en-ID" sz="2400" b="1" dirty="0" err="1"/>
            <a:t>mempertahankan</a:t>
          </a:r>
          <a:r>
            <a:rPr lang="en-ID" sz="2400" dirty="0"/>
            <a:t>, </a:t>
          </a:r>
          <a:r>
            <a:rPr lang="en-ID" sz="2400" b="1" dirty="0" err="1"/>
            <a:t>memanen</a:t>
          </a:r>
          <a:r>
            <a:rPr lang="en-ID" sz="2400" dirty="0"/>
            <a:t>, </a:t>
          </a:r>
          <a:r>
            <a:rPr lang="en-ID" sz="2400" dirty="0" err="1"/>
            <a:t>atau</a:t>
          </a:r>
          <a:r>
            <a:rPr lang="en-ID" sz="2400" dirty="0"/>
            <a:t> </a:t>
          </a:r>
          <a:r>
            <a:rPr lang="en-ID" sz="2400" b="1" dirty="0" err="1"/>
            <a:t>menjatuhkan</a:t>
          </a:r>
          <a:r>
            <a:rPr lang="en-ID" sz="2400" dirty="0"/>
            <a:t> (</a:t>
          </a:r>
          <a:r>
            <a:rPr lang="en-ID" sz="2400" dirty="0" err="1"/>
            <a:t>menutup</a:t>
          </a:r>
          <a:r>
            <a:rPr lang="en-ID" sz="2400" dirty="0"/>
            <a:t>) </a:t>
          </a:r>
          <a:r>
            <a:rPr lang="en-ID" sz="2400" dirty="0" err="1"/>
            <a:t>produk</a:t>
          </a:r>
          <a:r>
            <a:rPr lang="en-ID" sz="2400" dirty="0"/>
            <a:t> yang </a:t>
          </a:r>
          <a:r>
            <a:rPr lang="en-ID" sz="2400" dirty="0" err="1"/>
            <a:t>menurun</a:t>
          </a:r>
          <a:r>
            <a:rPr lang="en-ID" sz="2400" dirty="0"/>
            <a:t>.</a:t>
          </a:r>
          <a:endParaRPr lang="en-US" sz="2400" dirty="0"/>
        </a:p>
      </dgm:t>
    </dgm:pt>
    <dgm:pt modelId="{F554DD9C-108B-4224-A768-3D61D96FFC73}" type="parTrans" cxnId="{C21EE928-0EEC-4059-8D91-036E89E55914}">
      <dgm:prSet/>
      <dgm:spPr/>
      <dgm:t>
        <a:bodyPr/>
        <a:lstStyle/>
        <a:p>
          <a:endParaRPr lang="en-ID" sz="2000"/>
        </a:p>
      </dgm:t>
    </dgm:pt>
    <dgm:pt modelId="{FE501375-A72C-4054-9A5B-2DEFEA58E38D}" type="sibTrans" cxnId="{C21EE928-0EEC-4059-8D91-036E89E55914}">
      <dgm:prSet/>
      <dgm:spPr/>
      <dgm:t>
        <a:bodyPr/>
        <a:lstStyle/>
        <a:p>
          <a:endParaRPr lang="en-ID" sz="2000"/>
        </a:p>
      </dgm:t>
    </dgm:pt>
    <dgm:pt modelId="{B36E5BD7-857A-4F21-9054-0162C298075B}" type="pres">
      <dgm:prSet presAssocID="{E57C4CAB-F71B-4E37-9E52-29BB78E15CF5}" presName="linear" presStyleCnt="0">
        <dgm:presLayoutVars>
          <dgm:animLvl val="lvl"/>
          <dgm:resizeHandles val="exact"/>
        </dgm:presLayoutVars>
      </dgm:prSet>
      <dgm:spPr/>
    </dgm:pt>
    <dgm:pt modelId="{63B55F10-266F-4B61-A91A-5458FD855D4A}" type="pres">
      <dgm:prSet presAssocID="{FAF0EC2D-32F0-44F4-BA20-58C32985AFF3}" presName="parentText" presStyleLbl="node1" presStyleIdx="0" presStyleCnt="2" custScaleY="109657">
        <dgm:presLayoutVars>
          <dgm:chMax val="0"/>
          <dgm:bulletEnabled val="1"/>
        </dgm:presLayoutVars>
      </dgm:prSet>
      <dgm:spPr/>
    </dgm:pt>
    <dgm:pt modelId="{D69D78B7-0BCE-44FB-B08A-4DFA2D221F38}" type="pres">
      <dgm:prSet presAssocID="{E92D44F6-AFEA-4A6F-BDBE-F4516162892C}" presName="spacer" presStyleCnt="0"/>
      <dgm:spPr/>
    </dgm:pt>
    <dgm:pt modelId="{6E31C62F-C41E-4BC3-A223-671B39B314D2}" type="pres">
      <dgm:prSet presAssocID="{16BA123C-DF02-4980-A2BE-2641200E1AE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219061-6270-4B71-BE80-165CBA5EE2AD}" type="pres">
      <dgm:prSet presAssocID="{16BA123C-DF02-4980-A2BE-2641200E1AE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21EE928-0EEC-4059-8D91-036E89E55914}" srcId="{16BA123C-DF02-4980-A2BE-2641200E1AEA}" destId="{74D7335B-B0DD-450E-94B3-A5324523D6ED}" srcOrd="0" destOrd="0" parTransId="{F554DD9C-108B-4224-A768-3D61D96FFC73}" sibTransId="{FE501375-A72C-4054-9A5B-2DEFEA58E38D}"/>
    <dgm:cxn modelId="{4CBA362D-9865-476D-9FB4-EC41FDA45472}" type="presOf" srcId="{74D7335B-B0DD-450E-94B3-A5324523D6ED}" destId="{6C219061-6270-4B71-BE80-165CBA5EE2AD}" srcOrd="0" destOrd="0" presId="urn:microsoft.com/office/officeart/2005/8/layout/vList2"/>
    <dgm:cxn modelId="{22C2E53B-57B7-4977-906F-88AA02209B1B}" type="presOf" srcId="{E57C4CAB-F71B-4E37-9E52-29BB78E15CF5}" destId="{B36E5BD7-857A-4F21-9054-0162C298075B}" srcOrd="0" destOrd="0" presId="urn:microsoft.com/office/officeart/2005/8/layout/vList2"/>
    <dgm:cxn modelId="{24750552-9C7C-406A-B9F0-E2DF5EC4204E}" srcId="{E57C4CAB-F71B-4E37-9E52-29BB78E15CF5}" destId="{FAF0EC2D-32F0-44F4-BA20-58C32985AFF3}" srcOrd="0" destOrd="0" parTransId="{87ADE50F-3E09-4139-9A43-F7F4DF95ED99}" sibTransId="{E92D44F6-AFEA-4A6F-BDBE-F4516162892C}"/>
    <dgm:cxn modelId="{A7D4B590-5A62-4E07-8977-B49A88CB839B}" srcId="{E57C4CAB-F71B-4E37-9E52-29BB78E15CF5}" destId="{16BA123C-DF02-4980-A2BE-2641200E1AEA}" srcOrd="1" destOrd="0" parTransId="{55DEBCBB-4170-43D0-A5B9-DED2E5AAFE45}" sibTransId="{252CB363-7975-4594-98CD-4D839E7EB483}"/>
    <dgm:cxn modelId="{275D499D-A10E-4056-87D4-A916585FB228}" type="presOf" srcId="{16BA123C-DF02-4980-A2BE-2641200E1AEA}" destId="{6E31C62F-C41E-4BC3-A223-671B39B314D2}" srcOrd="0" destOrd="0" presId="urn:microsoft.com/office/officeart/2005/8/layout/vList2"/>
    <dgm:cxn modelId="{18CB48E5-41BF-427A-BEF6-011B6DD4E136}" type="presOf" srcId="{FAF0EC2D-32F0-44F4-BA20-58C32985AFF3}" destId="{63B55F10-266F-4B61-A91A-5458FD855D4A}" srcOrd="0" destOrd="0" presId="urn:microsoft.com/office/officeart/2005/8/layout/vList2"/>
    <dgm:cxn modelId="{C5BD77F3-B314-4694-A0F5-26FBEA638178}" type="presParOf" srcId="{B36E5BD7-857A-4F21-9054-0162C298075B}" destId="{63B55F10-266F-4B61-A91A-5458FD855D4A}" srcOrd="0" destOrd="0" presId="urn:microsoft.com/office/officeart/2005/8/layout/vList2"/>
    <dgm:cxn modelId="{A151DAC7-56BA-4048-A8B0-4A90A376ADE4}" type="presParOf" srcId="{B36E5BD7-857A-4F21-9054-0162C298075B}" destId="{D69D78B7-0BCE-44FB-B08A-4DFA2D221F38}" srcOrd="1" destOrd="0" presId="urn:microsoft.com/office/officeart/2005/8/layout/vList2"/>
    <dgm:cxn modelId="{DD6347BF-051E-4F50-AF78-A62EB02D6194}" type="presParOf" srcId="{B36E5BD7-857A-4F21-9054-0162C298075B}" destId="{6E31C62F-C41E-4BC3-A223-671B39B314D2}" srcOrd="2" destOrd="0" presId="urn:microsoft.com/office/officeart/2005/8/layout/vList2"/>
    <dgm:cxn modelId="{14CB8022-EAC7-4A47-9931-1D2CF1B156E6}" type="presParOf" srcId="{B36E5BD7-857A-4F21-9054-0162C298075B}" destId="{6C219061-6270-4B71-BE80-165CBA5EE2A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FAED3-E53F-4873-B7A6-20F35AC63289}">
      <dsp:nvSpPr>
        <dsp:cNvPr id="0" name=""/>
        <dsp:cNvSpPr/>
      </dsp:nvSpPr>
      <dsp:spPr>
        <a:xfrm>
          <a:off x="0" y="25119"/>
          <a:ext cx="10515600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Merupakan</a:t>
          </a:r>
          <a:r>
            <a:rPr lang="en-US" sz="2400" kern="1200" dirty="0"/>
            <a:t> </a:t>
          </a:r>
          <a:r>
            <a:rPr lang="en-US" sz="2400" kern="1200" dirty="0" err="1"/>
            <a:t>fase</a:t>
          </a:r>
          <a:r>
            <a:rPr lang="en-US" sz="2400" kern="1200" dirty="0"/>
            <a:t> </a:t>
          </a:r>
          <a:r>
            <a:rPr lang="en-US" sz="2400" kern="1200" dirty="0" err="1"/>
            <a:t>penjualan</a:t>
          </a:r>
          <a:r>
            <a:rPr lang="en-US" sz="2400" kern="1200" dirty="0"/>
            <a:t> dan </a:t>
          </a:r>
          <a:r>
            <a:rPr lang="en-US" sz="2400" kern="1200" dirty="0" err="1"/>
            <a:t>keuntungan</a:t>
          </a:r>
          <a:r>
            <a:rPr lang="en-US" sz="2400" kern="1200" dirty="0"/>
            <a:t> </a:t>
          </a:r>
          <a:r>
            <a:rPr lang="en-US" sz="2400" kern="1200" dirty="0" err="1"/>
            <a:t>suatu</a:t>
          </a:r>
          <a:r>
            <a:rPr lang="en-US" sz="2400" kern="1200" dirty="0"/>
            <a:t> </a:t>
          </a:r>
          <a:r>
            <a:rPr lang="en-US" sz="2400" kern="1200" dirty="0" err="1"/>
            <a:t>produk</a:t>
          </a:r>
          <a:r>
            <a:rPr lang="en-US" sz="2400" kern="1200" dirty="0"/>
            <a:t> </a:t>
          </a:r>
          <a:r>
            <a:rPr lang="en-US" sz="2400" kern="1200" dirty="0" err="1"/>
            <a:t>selama</a:t>
          </a:r>
          <a:r>
            <a:rPr lang="en-US" sz="2400" kern="1200" dirty="0"/>
            <a:t> masa </a:t>
          </a:r>
          <a:r>
            <a:rPr lang="en-US" sz="2400" kern="1200" dirty="0" err="1"/>
            <a:t>hidupnya</a:t>
          </a:r>
          <a:r>
            <a:rPr lang="en-US" sz="2400" kern="1200" dirty="0"/>
            <a:t>.</a:t>
          </a:r>
        </a:p>
      </dsp:txBody>
      <dsp:txXfrm>
        <a:off x="49347" y="74466"/>
        <a:ext cx="10416906" cy="912186"/>
      </dsp:txXfrm>
    </dsp:sp>
    <dsp:sp modelId="{0249941B-E6E3-46BD-816D-3F6346C941C0}">
      <dsp:nvSpPr>
        <dsp:cNvPr id="0" name=""/>
        <dsp:cNvSpPr/>
      </dsp:nvSpPr>
      <dsp:spPr>
        <a:xfrm>
          <a:off x="0" y="1191519"/>
          <a:ext cx="10515600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 err="1"/>
            <a:t>Melibatkan</a:t>
          </a:r>
          <a:r>
            <a:rPr lang="en-US" sz="2400" b="0" i="0" kern="1200" baseline="0" dirty="0"/>
            <a:t> lima </a:t>
          </a:r>
          <a:r>
            <a:rPr lang="en-US" sz="2400" b="0" i="0" kern="1200" baseline="0" dirty="0" err="1"/>
            <a:t>tahap</a:t>
          </a:r>
          <a:r>
            <a:rPr lang="en-US" sz="2400" b="0" i="0" kern="1200" baseline="0" dirty="0"/>
            <a:t> yang </a:t>
          </a:r>
          <a:r>
            <a:rPr lang="en-US" sz="2400" b="0" i="0" kern="1200" baseline="0" dirty="0" err="1"/>
            <a:t>berbeda</a:t>
          </a:r>
          <a:r>
            <a:rPr lang="en-US" sz="2400" b="0" i="0" kern="1200" baseline="0" dirty="0"/>
            <a:t>:</a:t>
          </a:r>
          <a:endParaRPr lang="en-US" sz="2400" kern="1200" dirty="0"/>
        </a:p>
      </dsp:txBody>
      <dsp:txXfrm>
        <a:off x="49347" y="1240866"/>
        <a:ext cx="10416906" cy="912186"/>
      </dsp:txXfrm>
    </dsp:sp>
    <dsp:sp modelId="{ADF21444-36C9-4420-B24F-49BEFB570258}">
      <dsp:nvSpPr>
        <dsp:cNvPr id="0" name=""/>
        <dsp:cNvSpPr/>
      </dsp:nvSpPr>
      <dsp:spPr>
        <a:xfrm>
          <a:off x="0" y="2202399"/>
          <a:ext cx="10515600" cy="2123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539750" lvl="1" indent="-53975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ID" sz="2500" b="0" i="0" kern="1200" baseline="0" dirty="0"/>
            <a:t>Product development</a:t>
          </a:r>
          <a:endParaRPr lang="en-US" sz="2500" kern="1200" dirty="0"/>
        </a:p>
        <a:p>
          <a:pPr marL="539750" lvl="1" indent="-53975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ID" sz="2500" b="0" i="0" kern="1200" baseline="0" dirty="0"/>
            <a:t>Introduction</a:t>
          </a:r>
          <a:endParaRPr lang="en-US" sz="2500" kern="1200" dirty="0"/>
        </a:p>
        <a:p>
          <a:pPr marL="539750" lvl="1" indent="-53975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ID" sz="2500" b="0" i="0" kern="1200" baseline="0" dirty="0"/>
            <a:t>Growth</a:t>
          </a:r>
          <a:endParaRPr lang="en-US" sz="2500" kern="1200" dirty="0"/>
        </a:p>
        <a:p>
          <a:pPr marL="539750" lvl="1" indent="-53975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ID" sz="2500" b="0" i="0" kern="1200" baseline="0" dirty="0"/>
            <a:t>Maturity</a:t>
          </a:r>
          <a:endParaRPr lang="en-US" sz="2500" kern="1200" dirty="0"/>
        </a:p>
        <a:p>
          <a:pPr marL="539750" lvl="1" indent="-53975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ID" sz="2500" b="0" i="0" kern="1200" baseline="0" dirty="0"/>
            <a:t>Decline</a:t>
          </a:r>
          <a:endParaRPr lang="en-US" sz="2500" kern="1200" dirty="0"/>
        </a:p>
      </dsp:txBody>
      <dsp:txXfrm>
        <a:off x="0" y="2202399"/>
        <a:ext cx="10515600" cy="2123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78A23-5CCF-4BA3-91B9-4E8D76FA52BE}">
      <dsp:nvSpPr>
        <dsp:cNvPr id="0" name=""/>
        <dsp:cNvSpPr/>
      </dsp:nvSpPr>
      <dsp:spPr>
        <a:xfrm>
          <a:off x="0" y="707092"/>
          <a:ext cx="10061656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DEEE1-9EDE-448E-AE94-EEAE74AEB633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F2DF2-9A99-4E46-B2B7-13FE1BEB897E}">
      <dsp:nvSpPr>
        <dsp:cNvPr id="0" name=""/>
        <dsp:cNvSpPr/>
      </dsp:nvSpPr>
      <dsp:spPr>
        <a:xfrm>
          <a:off x="1507738" y="707092"/>
          <a:ext cx="8553918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 dirty="0" err="1"/>
            <a:t>Dimulai</a:t>
          </a:r>
          <a:r>
            <a:rPr lang="en-US" sz="2800" b="0" i="0" kern="1200" baseline="0" dirty="0"/>
            <a:t> </a:t>
          </a:r>
          <a:r>
            <a:rPr lang="en-US" sz="2800" b="0" i="0" kern="1200" baseline="0" dirty="0" err="1"/>
            <a:t>ketika</a:t>
          </a:r>
          <a:r>
            <a:rPr lang="en-US" sz="2800" b="0" i="0" kern="1200" baseline="0" dirty="0"/>
            <a:t> </a:t>
          </a:r>
          <a:r>
            <a:rPr lang="en-US" sz="2800" b="0" i="0" kern="1200" baseline="0" dirty="0" err="1"/>
            <a:t>perusahaan</a:t>
          </a:r>
          <a:r>
            <a:rPr lang="en-US" sz="2800" b="0" i="0" kern="1200" baseline="0" dirty="0"/>
            <a:t> </a:t>
          </a:r>
          <a:r>
            <a:rPr lang="en-US" sz="2800" b="0" i="0" kern="1200" baseline="0" dirty="0" err="1"/>
            <a:t>menemukan</a:t>
          </a:r>
          <a:r>
            <a:rPr lang="en-US" sz="2800" b="0" i="0" kern="1200" baseline="0" dirty="0"/>
            <a:t> dan </a:t>
          </a:r>
          <a:r>
            <a:rPr lang="en-US" sz="2800" b="0" i="0" kern="1200" baseline="0" dirty="0" err="1"/>
            <a:t>mengembangkan</a:t>
          </a:r>
          <a:r>
            <a:rPr lang="en-US" sz="2800" b="0" i="0" kern="1200" baseline="0" dirty="0"/>
            <a:t> ide </a:t>
          </a:r>
          <a:r>
            <a:rPr lang="en-US" sz="2800" b="0" i="0" kern="1200" baseline="0" dirty="0" err="1"/>
            <a:t>produk</a:t>
          </a:r>
          <a:r>
            <a:rPr lang="en-US" sz="2800" b="0" i="0" kern="1200" baseline="0" dirty="0"/>
            <a:t> </a:t>
          </a:r>
          <a:r>
            <a:rPr lang="en-US" sz="2800" b="0" i="0" kern="1200" baseline="0" dirty="0" err="1"/>
            <a:t>baru</a:t>
          </a:r>
          <a:r>
            <a:rPr lang="en-US" sz="2800" b="0" i="0" kern="1200" baseline="0" dirty="0"/>
            <a:t>.</a:t>
          </a:r>
          <a:endParaRPr lang="en-US" sz="2800" kern="1200" dirty="0"/>
        </a:p>
      </dsp:txBody>
      <dsp:txXfrm>
        <a:off x="1507738" y="707092"/>
        <a:ext cx="8553918" cy="1305401"/>
      </dsp:txXfrm>
    </dsp:sp>
    <dsp:sp modelId="{9B21AADD-27DE-42F2-8230-9377D8F4A960}">
      <dsp:nvSpPr>
        <dsp:cNvPr id="0" name=""/>
        <dsp:cNvSpPr/>
      </dsp:nvSpPr>
      <dsp:spPr>
        <a:xfrm>
          <a:off x="0" y="2338844"/>
          <a:ext cx="10061656" cy="1305401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9B8DF-44A2-41D8-97E2-8E9340A32294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C4A13-3D6D-451E-B9A5-9930FDC06971}">
      <dsp:nvSpPr>
        <dsp:cNvPr id="0" name=""/>
        <dsp:cNvSpPr/>
      </dsp:nvSpPr>
      <dsp:spPr>
        <a:xfrm>
          <a:off x="1507738" y="2338844"/>
          <a:ext cx="8553918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/>
            <a:t>Selama tahap ini, </a:t>
          </a:r>
          <a:r>
            <a:rPr lang="en-US" sz="2800" b="1" i="0" kern="1200" baseline="0"/>
            <a:t>besarnya penjualan adalah nol </a:t>
          </a:r>
          <a:r>
            <a:rPr lang="en-US" sz="2800" b="0" i="0" kern="1200" baseline="0"/>
            <a:t>dan </a:t>
          </a:r>
          <a:r>
            <a:rPr lang="en-US" sz="2800" b="1" i="0" kern="1200" baseline="0"/>
            <a:t>biaya investasi perusahaan bertambah</a:t>
          </a:r>
          <a:r>
            <a:rPr lang="en-US" sz="2800" b="0" i="0" kern="1200" baseline="0"/>
            <a:t>.</a:t>
          </a:r>
          <a:endParaRPr lang="en-US" sz="2800" kern="1200"/>
        </a:p>
      </dsp:txBody>
      <dsp:txXfrm>
        <a:off x="1507738" y="2338844"/>
        <a:ext cx="8553918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6CF31-9CF7-4566-B080-1A4EFB78FF4F}">
      <dsp:nvSpPr>
        <dsp:cNvPr id="0" name=""/>
        <dsp:cNvSpPr/>
      </dsp:nvSpPr>
      <dsp:spPr>
        <a:xfrm>
          <a:off x="0" y="51766"/>
          <a:ext cx="10515600" cy="1350655"/>
        </a:xfrm>
        <a:prstGeom prst="round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 dirty="0" err="1"/>
            <a:t>Dimulai</a:t>
          </a:r>
          <a:r>
            <a:rPr lang="en-US" sz="3400" b="0" i="0" kern="1200" baseline="0" dirty="0"/>
            <a:t> </a:t>
          </a:r>
          <a:r>
            <a:rPr lang="en-US" sz="3400" b="0" i="0" kern="1200" baseline="0" dirty="0" err="1"/>
            <a:t>saat</a:t>
          </a:r>
          <a:r>
            <a:rPr lang="en-US" sz="3400" b="0" i="0" kern="1200" baseline="0" dirty="0"/>
            <a:t> </a:t>
          </a:r>
          <a:r>
            <a:rPr lang="en-US" sz="3400" b="0" i="0" kern="1200" baseline="0" dirty="0" err="1"/>
            <a:t>produk</a:t>
          </a:r>
          <a:r>
            <a:rPr lang="en-US" sz="3400" b="0" i="0" kern="1200" baseline="0" dirty="0"/>
            <a:t> </a:t>
          </a:r>
          <a:r>
            <a:rPr lang="en-US" sz="3400" b="0" i="0" kern="1200" baseline="0" dirty="0" err="1"/>
            <a:t>baru</a:t>
          </a:r>
          <a:r>
            <a:rPr lang="en-US" sz="3400" b="0" i="0" kern="1200" baseline="0" dirty="0"/>
            <a:t> </a:t>
          </a:r>
          <a:r>
            <a:rPr lang="en-US" sz="3400" b="1" i="0" kern="1200" baseline="0" dirty="0" err="1"/>
            <a:t>pertama</a:t>
          </a:r>
          <a:r>
            <a:rPr lang="en-US" sz="3400" b="1" i="0" kern="1200" baseline="0" dirty="0"/>
            <a:t> kali </a:t>
          </a:r>
          <a:r>
            <a:rPr lang="en-US" sz="3400" b="1" i="0" kern="1200" baseline="0" dirty="0" err="1"/>
            <a:t>diluncurkan</a:t>
          </a:r>
          <a:r>
            <a:rPr lang="en-US" sz="3400" b="0" i="0" kern="1200" baseline="0" dirty="0"/>
            <a:t>.</a:t>
          </a:r>
          <a:endParaRPr lang="en-US" sz="3400" kern="1200" dirty="0"/>
        </a:p>
      </dsp:txBody>
      <dsp:txXfrm>
        <a:off x="65934" y="117700"/>
        <a:ext cx="10383732" cy="1218787"/>
      </dsp:txXfrm>
    </dsp:sp>
    <dsp:sp modelId="{12FBD4D4-70D3-4A44-B2DE-9EE258AA01F7}">
      <dsp:nvSpPr>
        <dsp:cNvPr id="0" name=""/>
        <dsp:cNvSpPr/>
      </dsp:nvSpPr>
      <dsp:spPr>
        <a:xfrm>
          <a:off x="0" y="1500341"/>
          <a:ext cx="10515600" cy="1350655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/>
            <a:t>Merupakan periode pertumbuhan penjualan yang lambat saat produk mulai diperkenalkan di pasar.</a:t>
          </a:r>
          <a:endParaRPr lang="en-US" sz="3400" kern="1200"/>
        </a:p>
      </dsp:txBody>
      <dsp:txXfrm>
        <a:off x="65934" y="1566275"/>
        <a:ext cx="10383732" cy="1218787"/>
      </dsp:txXfrm>
    </dsp:sp>
    <dsp:sp modelId="{FC836163-2F2A-440C-835F-440C8C9796EA}">
      <dsp:nvSpPr>
        <dsp:cNvPr id="0" name=""/>
        <dsp:cNvSpPr/>
      </dsp:nvSpPr>
      <dsp:spPr>
        <a:xfrm>
          <a:off x="0" y="2948916"/>
          <a:ext cx="10515600" cy="135065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i="0" kern="1200" baseline="0"/>
            <a:t>Pada tahap ini, </a:t>
          </a:r>
          <a:r>
            <a:rPr lang="en-US" sz="3400" b="1" i="0" kern="1200" baseline="0"/>
            <a:t>profit</a:t>
          </a:r>
          <a:r>
            <a:rPr lang="en-US" sz="3400" i="0" kern="1200" baseline="0"/>
            <a:t> (keuntungan) </a:t>
          </a:r>
          <a:r>
            <a:rPr lang="en-US" sz="3400" b="1" i="0" kern="1200" baseline="0"/>
            <a:t>cenderung tidak ada atau rendah</a:t>
          </a:r>
          <a:r>
            <a:rPr lang="en-US" sz="3400" i="0" kern="1200" baseline="0"/>
            <a:t>, karena biaya pengenalan produk besar</a:t>
          </a:r>
          <a:endParaRPr lang="en-US" sz="3400" kern="1200"/>
        </a:p>
      </dsp:txBody>
      <dsp:txXfrm>
        <a:off x="65934" y="3014850"/>
        <a:ext cx="10383732" cy="1218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55F10-266F-4B61-A91A-5458FD855D4A}">
      <dsp:nvSpPr>
        <dsp:cNvPr id="0" name=""/>
        <dsp:cNvSpPr/>
      </dsp:nvSpPr>
      <dsp:spPr>
        <a:xfrm>
          <a:off x="0" y="365714"/>
          <a:ext cx="10642600" cy="1987759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 dirty="0" err="1"/>
            <a:t>Merupakan</a:t>
          </a:r>
          <a:r>
            <a:rPr lang="en-US" sz="3600" b="0" i="0" kern="1200" baseline="0" dirty="0"/>
            <a:t> </a:t>
          </a:r>
          <a:r>
            <a:rPr lang="en-US" sz="3600" b="0" i="0" kern="1200" baseline="0" dirty="0" err="1"/>
            <a:t>periode</a:t>
          </a:r>
          <a:r>
            <a:rPr lang="en-US" sz="3600" b="0" i="0" kern="1200" baseline="0" dirty="0"/>
            <a:t> </a:t>
          </a:r>
          <a:r>
            <a:rPr lang="en-US" sz="3600" b="0" i="0" kern="1200" baseline="0" dirty="0" err="1"/>
            <a:t>penerimaan</a:t>
          </a:r>
          <a:r>
            <a:rPr lang="en-US" sz="3600" b="0" i="0" kern="1200" baseline="0" dirty="0"/>
            <a:t> </a:t>
          </a:r>
          <a:r>
            <a:rPr lang="en-US" sz="3600" b="0" i="0" kern="1200" baseline="0" dirty="0" err="1"/>
            <a:t>produk</a:t>
          </a:r>
          <a:r>
            <a:rPr lang="en-US" sz="3600" b="0" i="0" kern="1200" baseline="0" dirty="0"/>
            <a:t> di pasar yang </a:t>
          </a:r>
          <a:r>
            <a:rPr lang="en-US" sz="3600" b="0" i="0" kern="1200" baseline="0" dirty="0" err="1"/>
            <a:t>cenderung</a:t>
          </a:r>
          <a:r>
            <a:rPr lang="en-US" sz="3600" b="0" i="0" kern="1200" baseline="0" dirty="0"/>
            <a:t> </a:t>
          </a:r>
          <a:r>
            <a:rPr lang="en-US" sz="3600" b="0" i="0" kern="1200" baseline="0" dirty="0" err="1"/>
            <a:t>cepat</a:t>
          </a:r>
          <a:r>
            <a:rPr lang="en-US" sz="3600" b="0" i="0" kern="1200" baseline="0" dirty="0"/>
            <a:t> dan </a:t>
          </a:r>
          <a:r>
            <a:rPr lang="en-US" sz="3600" b="0" i="0" kern="1200" baseline="0" dirty="0" err="1"/>
            <a:t>terjadi</a:t>
          </a:r>
          <a:r>
            <a:rPr lang="en-US" sz="3600" b="0" i="0" kern="1200" baseline="0" dirty="0"/>
            <a:t> </a:t>
          </a:r>
          <a:r>
            <a:rPr lang="en-US" sz="3600" b="0" i="0" kern="1200" baseline="0" dirty="0" err="1"/>
            <a:t>peningkatan</a:t>
          </a:r>
          <a:r>
            <a:rPr lang="en-US" sz="3600" b="0" i="0" kern="1200" baseline="0" dirty="0"/>
            <a:t> </a:t>
          </a:r>
          <a:r>
            <a:rPr lang="en-US" sz="3600" b="0" i="0" kern="1200" baseline="0" dirty="0" err="1"/>
            <a:t>keuntungan</a:t>
          </a:r>
          <a:r>
            <a:rPr lang="en-US" sz="3600" b="0" i="0" kern="1200" baseline="0" dirty="0"/>
            <a:t>.</a:t>
          </a:r>
          <a:endParaRPr lang="en-US" sz="3600" kern="1200" dirty="0"/>
        </a:p>
      </dsp:txBody>
      <dsp:txXfrm>
        <a:off x="97034" y="462748"/>
        <a:ext cx="10448532" cy="1793691"/>
      </dsp:txXfrm>
    </dsp:sp>
    <dsp:sp modelId="{6E31C62F-C41E-4BC3-A223-671B39B314D2}">
      <dsp:nvSpPr>
        <dsp:cNvPr id="0" name=""/>
        <dsp:cNvSpPr/>
      </dsp:nvSpPr>
      <dsp:spPr>
        <a:xfrm>
          <a:off x="0" y="2540673"/>
          <a:ext cx="10642600" cy="144494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600" b="0" i="0" kern="1200" baseline="0" dirty="0" err="1"/>
            <a:t>Penjualan</a:t>
          </a:r>
          <a:r>
            <a:rPr lang="en-ID" sz="3600" b="0" i="0" kern="1200" baseline="0" dirty="0"/>
            <a:t> </a:t>
          </a:r>
          <a:r>
            <a:rPr lang="en-ID" sz="3600" b="0" i="0" kern="1200" baseline="0" dirty="0" err="1"/>
            <a:t>produk</a:t>
          </a:r>
          <a:r>
            <a:rPr lang="en-ID" sz="3600" b="0" i="0" kern="1200" baseline="0" dirty="0"/>
            <a:t> </a:t>
          </a:r>
          <a:r>
            <a:rPr lang="en-ID" sz="3600" b="0" i="0" kern="1200" baseline="0" dirty="0" err="1"/>
            <a:t>mulai</a:t>
          </a:r>
          <a:r>
            <a:rPr lang="en-ID" sz="3600" b="0" i="0" kern="1200" baseline="0" dirty="0"/>
            <a:t> </a:t>
          </a:r>
          <a:r>
            <a:rPr lang="en-ID" sz="3600" b="0" i="0" kern="1200" baseline="0" dirty="0" err="1"/>
            <a:t>meningkat</a:t>
          </a:r>
          <a:r>
            <a:rPr lang="en-ID" sz="3600" b="0" i="0" kern="1200" baseline="0" dirty="0"/>
            <a:t> </a:t>
          </a:r>
          <a:r>
            <a:rPr lang="en-ID" sz="3600" b="0" i="0" kern="1200" baseline="0" dirty="0" err="1"/>
            <a:t>dengan</a:t>
          </a:r>
          <a:r>
            <a:rPr lang="en-ID" sz="3600" b="0" i="0" kern="1200" baseline="0" dirty="0"/>
            <a:t> </a:t>
          </a:r>
          <a:r>
            <a:rPr lang="en-ID" sz="3600" b="0" i="0" kern="1200" baseline="0" dirty="0" err="1"/>
            <a:t>cepat</a:t>
          </a:r>
          <a:r>
            <a:rPr lang="en-ID" sz="3600" b="0" i="0" kern="1200" baseline="0" dirty="0"/>
            <a:t>.</a:t>
          </a:r>
          <a:endParaRPr lang="en-US" sz="3600" kern="1200" dirty="0"/>
        </a:p>
      </dsp:txBody>
      <dsp:txXfrm>
        <a:off x="70537" y="2611210"/>
        <a:ext cx="10501526" cy="13038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B59A3-FF2A-4FE2-8EF7-7B1CBEDC2DFE}">
      <dsp:nvSpPr>
        <dsp:cNvPr id="0" name=""/>
        <dsp:cNvSpPr/>
      </dsp:nvSpPr>
      <dsp:spPr>
        <a:xfrm>
          <a:off x="0" y="58149"/>
          <a:ext cx="10515600" cy="2068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400" b="0" i="0" kern="1200" baseline="0" dirty="0" err="1"/>
            <a:t>Adalah</a:t>
          </a:r>
          <a:r>
            <a:rPr lang="sv-SE" sz="3400" b="0" i="0" kern="1200" baseline="0" dirty="0"/>
            <a:t> </a:t>
          </a:r>
          <a:r>
            <a:rPr lang="sv-SE" sz="3400" b="0" i="0" kern="1200" baseline="0" dirty="0" err="1"/>
            <a:t>periode</a:t>
          </a:r>
          <a:r>
            <a:rPr lang="sv-SE" sz="3400" b="0" i="0" kern="1200" baseline="0" dirty="0"/>
            <a:t> </a:t>
          </a:r>
          <a:r>
            <a:rPr lang="sv-SE" sz="3400" b="0" i="0" kern="1200" baseline="0" dirty="0" err="1"/>
            <a:t>perlambatan</a:t>
          </a:r>
          <a:r>
            <a:rPr lang="sv-SE" sz="3400" b="0" i="0" kern="1200" baseline="0" dirty="0"/>
            <a:t> </a:t>
          </a:r>
          <a:r>
            <a:rPr lang="sv-SE" sz="3400" b="0" i="0" kern="1200" baseline="0" dirty="0" err="1"/>
            <a:t>pertumbuhan</a:t>
          </a:r>
          <a:r>
            <a:rPr lang="sv-SE" sz="3400" b="0" i="0" kern="1200" baseline="0" dirty="0"/>
            <a:t> </a:t>
          </a:r>
          <a:r>
            <a:rPr lang="sv-SE" sz="3400" b="0" i="0" kern="1200" baseline="0" dirty="0" err="1"/>
            <a:t>penjualan</a:t>
          </a:r>
          <a:r>
            <a:rPr lang="sv-SE" sz="3400" b="0" i="0" kern="1200" baseline="0" dirty="0"/>
            <a:t> </a:t>
          </a:r>
          <a:r>
            <a:rPr lang="sv-SE" sz="3400" b="0" i="0" kern="1200" baseline="0" dirty="0" err="1"/>
            <a:t>karena</a:t>
          </a:r>
          <a:r>
            <a:rPr lang="sv-SE" sz="3400" b="0" i="0" kern="1200" baseline="0" dirty="0"/>
            <a:t> </a:t>
          </a:r>
          <a:r>
            <a:rPr lang="sv-SE" sz="3400" b="0" i="0" kern="1200" baseline="0" dirty="0" err="1"/>
            <a:t>produk</a:t>
          </a:r>
          <a:r>
            <a:rPr lang="sv-SE" sz="3400" b="0" i="0" kern="1200" baseline="0" dirty="0"/>
            <a:t> </a:t>
          </a:r>
          <a:r>
            <a:rPr lang="sv-SE" sz="3400" b="0" i="0" kern="1200" baseline="0" dirty="0" err="1"/>
            <a:t>telah</a:t>
          </a:r>
          <a:r>
            <a:rPr lang="sv-SE" sz="3400" b="0" i="0" kern="1200" baseline="0" dirty="0"/>
            <a:t> </a:t>
          </a:r>
          <a:r>
            <a:rPr lang="sv-SE" sz="3400" b="0" i="0" kern="1200" baseline="0" dirty="0" err="1"/>
            <a:t>mencapai</a:t>
          </a:r>
          <a:r>
            <a:rPr lang="sv-SE" sz="3400" b="0" i="0" kern="1200" baseline="0" dirty="0"/>
            <a:t> </a:t>
          </a:r>
          <a:r>
            <a:rPr lang="sv-SE" sz="3400" b="0" i="0" kern="1200" baseline="0" dirty="0" err="1"/>
            <a:t>penerimaan</a:t>
          </a:r>
          <a:r>
            <a:rPr lang="sv-SE" sz="3400" b="0" i="0" kern="1200" baseline="0" dirty="0"/>
            <a:t> </a:t>
          </a:r>
          <a:r>
            <a:rPr lang="sv-SE" sz="3400" b="0" i="0" kern="1200" baseline="0" dirty="0" err="1"/>
            <a:t>oleh</a:t>
          </a:r>
          <a:r>
            <a:rPr lang="sv-SE" sz="3400" b="0" i="0" kern="1200" baseline="0" dirty="0"/>
            <a:t> </a:t>
          </a:r>
          <a:r>
            <a:rPr lang="sv-SE" sz="3400" b="0" i="0" kern="1200" baseline="0" dirty="0" err="1"/>
            <a:t>sebagian</a:t>
          </a:r>
          <a:r>
            <a:rPr lang="sv-SE" sz="3400" b="0" i="0" kern="1200" baseline="0" dirty="0"/>
            <a:t> </a:t>
          </a:r>
          <a:r>
            <a:rPr lang="sv-SE" sz="3400" b="0" i="0" kern="1200" baseline="0" dirty="0" err="1"/>
            <a:t>besar</a:t>
          </a:r>
          <a:r>
            <a:rPr lang="sv-SE" sz="3400" b="0" i="0" kern="1200" baseline="0" dirty="0"/>
            <a:t> </a:t>
          </a:r>
          <a:r>
            <a:rPr lang="sv-SE" sz="3400" b="0" i="0" kern="1200" baseline="0" dirty="0" err="1"/>
            <a:t>pembeli</a:t>
          </a:r>
          <a:r>
            <a:rPr lang="sv-SE" sz="3400" b="0" i="0" kern="1200" baseline="0" dirty="0"/>
            <a:t> </a:t>
          </a:r>
          <a:r>
            <a:rPr lang="sv-SE" sz="3400" b="0" i="0" kern="1200" baseline="0" dirty="0" err="1"/>
            <a:t>potensial</a:t>
          </a:r>
          <a:r>
            <a:rPr lang="sv-SE" sz="3400" b="0" i="0" kern="1200" baseline="0" dirty="0"/>
            <a:t>.</a:t>
          </a:r>
          <a:endParaRPr lang="en-US" sz="3400" kern="1200" dirty="0"/>
        </a:p>
      </dsp:txBody>
      <dsp:txXfrm>
        <a:off x="100979" y="159128"/>
        <a:ext cx="10313642" cy="1866601"/>
      </dsp:txXfrm>
    </dsp:sp>
    <dsp:sp modelId="{489FE8A1-3BC5-4F4F-9227-369837A3EEAE}">
      <dsp:nvSpPr>
        <dsp:cNvPr id="0" name=""/>
        <dsp:cNvSpPr/>
      </dsp:nvSpPr>
      <dsp:spPr>
        <a:xfrm>
          <a:off x="0" y="2224629"/>
          <a:ext cx="10515600" cy="206855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/>
            <a:t>Profit mengalami penurunan karna adanya peningkatan pengeluaran dalam rangka mempertahankan produk dari persaingan pasar</a:t>
          </a:r>
          <a:endParaRPr lang="en-US" sz="3400" kern="1200"/>
        </a:p>
      </dsp:txBody>
      <dsp:txXfrm>
        <a:off x="100979" y="2325608"/>
        <a:ext cx="10313642" cy="18666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55F10-266F-4B61-A91A-5458FD855D4A}">
      <dsp:nvSpPr>
        <dsp:cNvPr id="0" name=""/>
        <dsp:cNvSpPr/>
      </dsp:nvSpPr>
      <dsp:spPr>
        <a:xfrm>
          <a:off x="0" y="20406"/>
          <a:ext cx="10642600" cy="141770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 dirty="0" err="1"/>
            <a:t>Merupakan</a:t>
          </a:r>
          <a:r>
            <a:rPr lang="en-US" sz="3200" b="0" i="0" kern="1200" baseline="0" dirty="0"/>
            <a:t> </a:t>
          </a:r>
          <a:r>
            <a:rPr lang="en-US" sz="3200" b="0" i="0" kern="1200" baseline="0" dirty="0" err="1"/>
            <a:t>periode</a:t>
          </a:r>
          <a:r>
            <a:rPr lang="en-US" sz="3200" b="0" i="0" kern="1200" baseline="0" dirty="0"/>
            <a:t> </a:t>
          </a:r>
          <a:r>
            <a:rPr lang="fi-FI" sz="3200" b="0" i="0" kern="1200" baseline="0" dirty="0" err="1"/>
            <a:t>ketika</a:t>
          </a:r>
          <a:r>
            <a:rPr lang="fi-FI" sz="3200" b="0" i="0" kern="1200" baseline="0" dirty="0"/>
            <a:t> </a:t>
          </a:r>
          <a:r>
            <a:rPr lang="fi-FI" sz="3200" b="0" i="0" kern="1200" baseline="0" dirty="0" err="1"/>
            <a:t>penjualan</a:t>
          </a:r>
          <a:r>
            <a:rPr lang="fi-FI" sz="3200" b="0" i="0" kern="1200" baseline="0" dirty="0"/>
            <a:t> </a:t>
          </a:r>
          <a:r>
            <a:rPr lang="fi-FI" sz="3200" b="0" i="0" kern="1200" baseline="0" dirty="0" err="1"/>
            <a:t>mengalami</a:t>
          </a:r>
          <a:r>
            <a:rPr lang="fi-FI" sz="3200" b="0" i="0" kern="1200" baseline="0" dirty="0"/>
            <a:t> </a:t>
          </a:r>
          <a:r>
            <a:rPr lang="fi-FI" sz="3200" b="0" i="0" kern="1200" baseline="0" dirty="0" err="1"/>
            <a:t>penurunan</a:t>
          </a:r>
          <a:r>
            <a:rPr lang="fi-FI" sz="3200" b="0" i="0" kern="1200" baseline="0" dirty="0"/>
            <a:t> </a:t>
          </a:r>
          <a:r>
            <a:rPr lang="fi-FI" sz="3200" b="0" i="0" kern="1200" baseline="0" dirty="0" err="1"/>
            <a:t>dan</a:t>
          </a:r>
          <a:r>
            <a:rPr lang="fi-FI" sz="3200" b="0" i="0" kern="1200" baseline="0" dirty="0"/>
            <a:t> </a:t>
          </a:r>
          <a:r>
            <a:rPr lang="fi-FI" sz="3200" b="0" i="0" kern="1200" baseline="0" dirty="0" err="1"/>
            <a:t>profit</a:t>
          </a:r>
          <a:r>
            <a:rPr lang="fi-FI" sz="3200" b="0" i="0" kern="1200" baseline="0" dirty="0"/>
            <a:t> turun.</a:t>
          </a:r>
          <a:endParaRPr lang="en-US" sz="3200" kern="1200" dirty="0"/>
        </a:p>
      </dsp:txBody>
      <dsp:txXfrm>
        <a:off x="69206" y="89612"/>
        <a:ext cx="10504188" cy="1279288"/>
      </dsp:txXfrm>
    </dsp:sp>
    <dsp:sp modelId="{6E31C62F-C41E-4BC3-A223-671B39B314D2}">
      <dsp:nvSpPr>
        <dsp:cNvPr id="0" name=""/>
        <dsp:cNvSpPr/>
      </dsp:nvSpPr>
      <dsp:spPr>
        <a:xfrm>
          <a:off x="0" y="1625306"/>
          <a:ext cx="10642600" cy="129285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b="0" i="0" kern="1200" baseline="0" dirty="0" err="1"/>
            <a:t>Penjualan</a:t>
          </a:r>
          <a:r>
            <a:rPr lang="en-ID" sz="2800" b="0" i="0" kern="1200" baseline="0" dirty="0"/>
            <a:t> </a:t>
          </a:r>
          <a:r>
            <a:rPr lang="en-ID" sz="2800" b="0" i="0" kern="1200" baseline="0" dirty="0" err="1"/>
            <a:t>menurun</a:t>
          </a:r>
          <a:r>
            <a:rPr lang="en-ID" sz="2800" b="0" i="0" kern="1200" baseline="0" dirty="0"/>
            <a:t> </a:t>
          </a:r>
          <a:r>
            <a:rPr lang="en-ID" sz="2800" b="0" i="0" kern="1200" baseline="0" dirty="0" err="1"/>
            <a:t>karena</a:t>
          </a:r>
          <a:r>
            <a:rPr lang="en-ID" sz="2800" b="0" i="0" kern="1200" baseline="0" dirty="0"/>
            <a:t> </a:t>
          </a:r>
          <a:r>
            <a:rPr lang="en-ID" sz="2800" b="0" i="0" kern="1200" baseline="0" dirty="0" err="1"/>
            <a:t>berbagai</a:t>
          </a:r>
          <a:r>
            <a:rPr lang="en-ID" sz="2800" b="0" i="0" kern="1200" baseline="0" dirty="0"/>
            <a:t> </a:t>
          </a:r>
          <a:r>
            <a:rPr lang="en-ID" sz="2800" b="0" i="0" kern="1200" baseline="0" dirty="0" err="1"/>
            <a:t>alasan</a:t>
          </a:r>
          <a:r>
            <a:rPr lang="en-ID" sz="2800" b="0" i="0" kern="1200" baseline="0" dirty="0"/>
            <a:t>, </a:t>
          </a:r>
          <a:r>
            <a:rPr lang="en-ID" sz="2800" b="0" i="0" kern="1200" baseline="0" dirty="0" err="1"/>
            <a:t>diantaranya</a:t>
          </a:r>
          <a:r>
            <a:rPr lang="en-ID" sz="2800" b="0" i="0" kern="1200" baseline="0" dirty="0"/>
            <a:t>: </a:t>
          </a:r>
          <a:r>
            <a:rPr lang="en-ID" sz="2800" b="0" i="0" kern="1200" baseline="0" dirty="0" err="1">
              <a:solidFill>
                <a:schemeClr val="bg1"/>
              </a:solidFill>
            </a:rPr>
            <a:t>kemajuan</a:t>
          </a:r>
          <a:r>
            <a:rPr lang="en-ID" sz="2800" b="0" i="0" kern="1200" baseline="0" dirty="0">
              <a:solidFill>
                <a:schemeClr val="bg1"/>
              </a:solidFill>
            </a:rPr>
            <a:t> </a:t>
          </a:r>
          <a:r>
            <a:rPr lang="en-ID" sz="2800" b="0" i="0" kern="1200" baseline="0" dirty="0" err="1">
              <a:solidFill>
                <a:schemeClr val="bg1"/>
              </a:solidFill>
            </a:rPr>
            <a:t>teknologi</a:t>
          </a:r>
          <a:r>
            <a:rPr lang="en-ID" sz="2800" b="0" i="0" kern="1200" baseline="0" dirty="0"/>
            <a:t>, </a:t>
          </a:r>
          <a:r>
            <a:rPr lang="en-ID" sz="2800" b="0" i="0" kern="1200" baseline="0" dirty="0" err="1"/>
            <a:t>pergeseran</a:t>
          </a:r>
          <a:r>
            <a:rPr lang="en-ID" sz="2800" b="0" i="0" kern="1200" baseline="0" dirty="0"/>
            <a:t> </a:t>
          </a:r>
          <a:r>
            <a:rPr lang="en-ID" sz="2800" b="0" i="0" kern="1200" baseline="0" dirty="0" err="1"/>
            <a:t>selera</a:t>
          </a:r>
          <a:r>
            <a:rPr lang="en-ID" sz="2800" b="0" i="0" kern="1200" baseline="0" dirty="0"/>
            <a:t> </a:t>
          </a:r>
          <a:r>
            <a:rPr lang="en-ID" sz="2800" b="0" i="0" kern="1200" baseline="0" dirty="0" err="1"/>
            <a:t>konsumen</a:t>
          </a:r>
          <a:r>
            <a:rPr lang="en-ID" sz="2800" b="0" i="0" kern="1200" baseline="0" dirty="0"/>
            <a:t>, dan </a:t>
          </a:r>
          <a:r>
            <a:rPr lang="en-ID" sz="2800" b="0" i="0" kern="1200" baseline="0" dirty="0" err="1"/>
            <a:t>meningkatnya</a:t>
          </a:r>
          <a:r>
            <a:rPr lang="en-ID" sz="2800" b="0" i="0" kern="1200" baseline="0" dirty="0"/>
            <a:t> </a:t>
          </a:r>
          <a:r>
            <a:rPr lang="en-ID" sz="2800" b="0" i="0" kern="1200" baseline="0" dirty="0" err="1"/>
            <a:t>persaingan</a:t>
          </a:r>
          <a:r>
            <a:rPr lang="en-ID" sz="2800" b="0" i="0" kern="1200" baseline="0" dirty="0"/>
            <a:t>.</a:t>
          </a:r>
          <a:endParaRPr lang="en-US" sz="2800" kern="1200" dirty="0"/>
        </a:p>
      </dsp:txBody>
      <dsp:txXfrm>
        <a:off x="63112" y="1688418"/>
        <a:ext cx="10516376" cy="1166626"/>
      </dsp:txXfrm>
    </dsp:sp>
    <dsp:sp modelId="{6C219061-6270-4B71-BE80-165CBA5EE2AD}">
      <dsp:nvSpPr>
        <dsp:cNvPr id="0" name=""/>
        <dsp:cNvSpPr/>
      </dsp:nvSpPr>
      <dsp:spPr>
        <a:xfrm>
          <a:off x="0" y="2918156"/>
          <a:ext cx="10642600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903" tIns="30480" rIns="170688" bIns="3048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2400" kern="1200" dirty="0" err="1"/>
            <a:t>Sebuah</a:t>
          </a:r>
          <a:r>
            <a:rPr lang="en-ID" sz="2400" kern="1200" dirty="0"/>
            <a:t> </a:t>
          </a:r>
          <a:r>
            <a:rPr lang="en-ID" sz="2400" kern="1200" dirty="0" err="1"/>
            <a:t>perusahaan</a:t>
          </a:r>
          <a:r>
            <a:rPr lang="en-ID" sz="2400" kern="1200" dirty="0"/>
            <a:t> </a:t>
          </a:r>
          <a:r>
            <a:rPr lang="en-ID" sz="2400" kern="1200" dirty="0" err="1"/>
            <a:t>harus</a:t>
          </a:r>
          <a:r>
            <a:rPr lang="en-ID" sz="2400" kern="1200" dirty="0"/>
            <a:t> </a:t>
          </a:r>
          <a:r>
            <a:rPr lang="en-ID" sz="2400" kern="1200" dirty="0" err="1"/>
            <a:t>secara</a:t>
          </a:r>
          <a:r>
            <a:rPr lang="en-ID" sz="2400" kern="1200" dirty="0"/>
            <a:t> </a:t>
          </a:r>
          <a:r>
            <a:rPr lang="en-ID" sz="2400" kern="1200" dirty="0" err="1"/>
            <a:t>teratur</a:t>
          </a:r>
          <a:r>
            <a:rPr lang="en-ID" sz="2400" kern="1200" dirty="0"/>
            <a:t> </a:t>
          </a:r>
          <a:r>
            <a:rPr lang="en-ID" sz="2400" kern="1200" dirty="0" err="1"/>
            <a:t>melakukan</a:t>
          </a:r>
          <a:r>
            <a:rPr lang="en-ID" sz="2400" kern="1200" dirty="0"/>
            <a:t> </a:t>
          </a:r>
          <a:r>
            <a:rPr lang="en-ID" sz="2400" kern="1200" dirty="0" err="1"/>
            <a:t>peninjauan</a:t>
          </a:r>
          <a:r>
            <a:rPr lang="en-ID" sz="2400" kern="1200" dirty="0"/>
            <a:t> </a:t>
          </a:r>
          <a:r>
            <a:rPr lang="en-ID" sz="2400" kern="1200" dirty="0" err="1"/>
            <a:t>penjualan</a:t>
          </a:r>
          <a:r>
            <a:rPr lang="en-ID" sz="2400" kern="1200" dirty="0"/>
            <a:t> </a:t>
          </a:r>
          <a:r>
            <a:rPr lang="en-ID" sz="2400" kern="1200" dirty="0" err="1"/>
            <a:t>produk</a:t>
          </a:r>
          <a:r>
            <a:rPr lang="en-ID" sz="2400" kern="1200" dirty="0"/>
            <a:t>, </a:t>
          </a:r>
          <a:r>
            <a:rPr lang="en-ID" sz="2400" kern="1200" dirty="0" err="1"/>
            <a:t>pangsa</a:t>
          </a:r>
          <a:r>
            <a:rPr lang="en-ID" sz="2400" kern="1200" dirty="0"/>
            <a:t> pasar, </a:t>
          </a:r>
          <a:r>
            <a:rPr lang="en-ID" sz="2400" kern="1200" dirty="0" err="1"/>
            <a:t>biaya</a:t>
          </a:r>
          <a:r>
            <a:rPr lang="en-ID" sz="2400" kern="1200" dirty="0"/>
            <a:t>, dan </a:t>
          </a:r>
          <a:r>
            <a:rPr lang="en-ID" sz="2400" kern="1200" dirty="0" err="1"/>
            <a:t>tren</a:t>
          </a:r>
          <a:r>
            <a:rPr lang="en-ID" sz="2400" kern="1200" dirty="0"/>
            <a:t> </a:t>
          </a:r>
          <a:r>
            <a:rPr lang="en-ID" sz="2400" kern="1200" dirty="0" err="1"/>
            <a:t>laba</a:t>
          </a:r>
          <a:r>
            <a:rPr lang="en-ID" sz="2400" kern="1200" dirty="0"/>
            <a:t> (profit). </a:t>
          </a:r>
          <a:r>
            <a:rPr lang="en-ID" sz="2400" kern="1200" dirty="0" err="1"/>
            <a:t>Kemudian</a:t>
          </a:r>
          <a:r>
            <a:rPr lang="en-ID" sz="2400" kern="1200" dirty="0"/>
            <a:t>, </a:t>
          </a:r>
          <a:r>
            <a:rPr lang="en-ID" sz="2400" kern="1200" dirty="0" err="1"/>
            <a:t>manajemen</a:t>
          </a:r>
          <a:r>
            <a:rPr lang="en-ID" sz="2400" kern="1200" dirty="0"/>
            <a:t> </a:t>
          </a:r>
          <a:r>
            <a:rPr lang="en-ID" sz="2400" kern="1200" dirty="0" err="1"/>
            <a:t>dapat</a:t>
          </a:r>
          <a:r>
            <a:rPr lang="en-ID" sz="2400" kern="1200" dirty="0"/>
            <a:t> </a:t>
          </a:r>
          <a:r>
            <a:rPr lang="en-ID" sz="2400" kern="1200" dirty="0" err="1"/>
            <a:t>memutuskan</a:t>
          </a:r>
          <a:r>
            <a:rPr lang="en-ID" sz="2400" kern="1200" dirty="0"/>
            <a:t> </a:t>
          </a:r>
          <a:r>
            <a:rPr lang="en-ID" sz="2400" kern="1200" dirty="0" err="1"/>
            <a:t>apakah</a:t>
          </a:r>
          <a:r>
            <a:rPr lang="en-ID" sz="2400" kern="1200" dirty="0"/>
            <a:t> </a:t>
          </a:r>
          <a:r>
            <a:rPr lang="en-ID" sz="2400" kern="1200" dirty="0" err="1"/>
            <a:t>akan</a:t>
          </a:r>
          <a:r>
            <a:rPr lang="en-ID" sz="2400" kern="1200" dirty="0"/>
            <a:t> </a:t>
          </a:r>
          <a:r>
            <a:rPr lang="en-ID" sz="2400" b="1" kern="1200" dirty="0" err="1"/>
            <a:t>mempertahankan</a:t>
          </a:r>
          <a:r>
            <a:rPr lang="en-ID" sz="2400" kern="1200" dirty="0"/>
            <a:t>, </a:t>
          </a:r>
          <a:r>
            <a:rPr lang="en-ID" sz="2400" b="1" kern="1200" dirty="0" err="1"/>
            <a:t>memanen</a:t>
          </a:r>
          <a:r>
            <a:rPr lang="en-ID" sz="2400" kern="1200" dirty="0"/>
            <a:t>, </a:t>
          </a:r>
          <a:r>
            <a:rPr lang="en-ID" sz="2400" kern="1200" dirty="0" err="1"/>
            <a:t>atau</a:t>
          </a:r>
          <a:r>
            <a:rPr lang="en-ID" sz="2400" kern="1200" dirty="0"/>
            <a:t> </a:t>
          </a:r>
          <a:r>
            <a:rPr lang="en-ID" sz="2400" b="1" kern="1200" dirty="0" err="1"/>
            <a:t>menjatuhkan</a:t>
          </a:r>
          <a:r>
            <a:rPr lang="en-ID" sz="2400" kern="1200" dirty="0"/>
            <a:t> (</a:t>
          </a:r>
          <a:r>
            <a:rPr lang="en-ID" sz="2400" kern="1200" dirty="0" err="1"/>
            <a:t>menutup</a:t>
          </a:r>
          <a:r>
            <a:rPr lang="en-ID" sz="2400" kern="1200" dirty="0"/>
            <a:t>) </a:t>
          </a:r>
          <a:r>
            <a:rPr lang="en-ID" sz="2400" kern="1200" dirty="0" err="1"/>
            <a:t>produk</a:t>
          </a:r>
          <a:r>
            <a:rPr lang="en-ID" sz="2400" kern="1200" dirty="0"/>
            <a:t> yang </a:t>
          </a:r>
          <a:r>
            <a:rPr lang="en-ID" sz="2400" kern="1200" dirty="0" err="1"/>
            <a:t>menurun</a:t>
          </a:r>
          <a:r>
            <a:rPr lang="en-ID" sz="2400" kern="1200" dirty="0"/>
            <a:t>.</a:t>
          </a:r>
          <a:endParaRPr lang="en-US" sz="2400" kern="1200" dirty="0"/>
        </a:p>
      </dsp:txBody>
      <dsp:txXfrm>
        <a:off x="0" y="2918156"/>
        <a:ext cx="10642600" cy="1412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A29B-A168-8AA2-34B0-CF4E1BC25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9E67E-0C1B-B190-08C3-C9C77D16C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4D77-3E26-38AF-FFD4-4599AFC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BB6-2835-41BB-ACB1-A4603430075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7E025-138F-DF72-6844-D59BA369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B2D35-2425-F07D-B679-4DFCAFE9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4FA-EE7B-41CD-BBEA-FE46CCA62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352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45CA-E783-F228-6B60-5CB4437B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992E6-3D21-7814-BDC1-A21D9F5BE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2EE3A-390D-F07C-D749-A8913551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BB6-2835-41BB-ACB1-A4603430075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709AF-A662-CDCA-0B5E-C7530D27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61748-CC09-8DF1-AFBB-BBAD5762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4FA-EE7B-41CD-BBEA-FE46CCA62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168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FC3FA-AA03-43DB-842A-90DB1F90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475F0-8315-EDEA-4D6A-DB2443164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27E64-B872-F9C6-7E55-F1AB2133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BB6-2835-41BB-ACB1-A4603430075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F6C22-5629-167C-8C7B-F1CA7A85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4CD7D-7D5A-1C24-9F42-E9786A96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4FA-EE7B-41CD-BBEA-FE46CCA62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086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4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577F-980A-8060-673F-135ACA05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4ECCC-D812-2432-C014-FABDEA603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D3DB-5DB2-49CD-87DC-9871C895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BB6-2835-41BB-ACB1-A4603430075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7BE1-1485-700F-3A0D-9A8C92F7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22B26-6C45-AD0F-C77E-D4C7F79B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4FA-EE7B-41CD-BBEA-FE46CCA62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321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0B18-2F6A-2A25-665B-D74EEF2A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BA022-6DD8-B4EC-4136-1CBA88CE5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0A55-784C-BA4F-A034-A6E9633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BB6-2835-41BB-ACB1-A4603430075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84FC-11FD-651E-2741-6FFFEE50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5129-A9E1-CB6C-C35F-BDC8ECE6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4FA-EE7B-41CD-BBEA-FE46CCA62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832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73BF-E126-D71D-B6A4-34713F94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F4F6-0235-1A8F-D7C1-D2BC3D19C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6E446-B496-CDF8-B413-0661C3B52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6E957-A5EF-DBE7-E63E-A1BE67C4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BB6-2835-41BB-ACB1-A4603430075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628F2-84F6-210C-0EFF-4D65EF7E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AF038-76C9-5A6A-E877-4401EF6C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4FA-EE7B-41CD-BBEA-FE46CCA62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691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0E14-CA63-7631-061F-671CD89F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1D5AB-6F08-43B5-5262-D592DD634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78D95-105E-29EE-CBCE-F1D64766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6ED4F-E77F-AA34-7F86-E0AD1AF4D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73844-6774-4586-73F0-E52FDA624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1A3ED-50F3-E2D4-890C-DB1F234F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BB6-2835-41BB-ACB1-A4603430075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0806A-5ED6-DEA5-9118-921BBAA1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FD32B-4350-73AE-8B6F-9BD28C13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4FA-EE7B-41CD-BBEA-FE46CCA62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423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F864-6DA0-6506-769A-36A08D0F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7D187-067B-D365-7CE5-4392171F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BB6-2835-41BB-ACB1-A4603430075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2AB8C-9C13-171E-D5D5-8138521A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EFCE4-BC4E-551D-F891-75FEDD7B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4FA-EE7B-41CD-BBEA-FE46CCA62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8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24BEC-E2CD-F7F6-AADA-7B9431C2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BB6-2835-41BB-ACB1-A4603430075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A3307-4EA9-3245-2A01-EF928CBD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472D1-BA22-7DC8-AC21-3DA3C67A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4FA-EE7B-41CD-BBEA-FE46CCA62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842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DE8D-2E54-5DDB-E095-770CA81D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17BE-3F82-91B8-2340-24829A91D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4AB4B-0DD1-FECF-5AD0-06C4561F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3558A-6805-9E4E-FF4B-FEB62E67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BB6-2835-41BB-ACB1-A4603430075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825A5-A732-FEF2-8704-38744E84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22DF6-6630-56A5-513A-FCC68144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4FA-EE7B-41CD-BBEA-FE46CCA62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505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2F4D-7616-FE4D-9418-F1CE1E0F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423A0-62FE-0FE6-3726-9D9E89C18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26ECF-3587-78FF-B26F-0980C3058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A95B2-9294-0920-7416-F78412EE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BB6-2835-41BB-ACB1-A4603430075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FDC4B-E1E8-42E9-B3B4-1DD148E2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FCF9D-487F-8FAD-E0BB-31BBF761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494FA-EE7B-41CD-BBEA-FE46CCA62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761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B8995-99D6-AD86-E681-8FEB3DCD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179C1-D6E4-7BCD-C8C9-BD1A4F25E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5E31-8558-8309-B9D5-512C3882E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23BB6-2835-41BB-ACB1-A4603430075F}" type="datetimeFigureOut">
              <a:rPr lang="en-ID" smtClean="0"/>
              <a:t>08/12/2023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648C-591B-0C6E-1893-3AEC7531B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6791-BAA7-02CB-14C2-10D436D62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494FA-EE7B-41CD-BBEA-FE46CCA62D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750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4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50E650A1-E114-BF1F-4500-6EFBDCFAB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07" b="422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2E0ACE0-C0AA-49A3-A1AC-12A161F67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82496"/>
            <a:ext cx="6327657" cy="3684896"/>
          </a:xfrm>
          <a:prstGeom prst="rect">
            <a:avLst/>
          </a:prstGeom>
          <a:solidFill>
            <a:schemeClr val="bg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1667E-C052-8A1A-D838-E8A91499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2197290"/>
            <a:ext cx="4898729" cy="1930412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Sistem Distribusi dan Marketing</a:t>
            </a:r>
            <a:endParaRPr lang="en-ID" sz="54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C6E21-5693-6EDD-6CEA-0A6BC8C50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3" y="4333164"/>
            <a:ext cx="4898728" cy="84234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Rifdah Zahabiyah S.T., M.T., CSCM., CPLM.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rifdah.zahabiyah@polytechnic.astra.ac.id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A38ED5-17A7-47CB-B4E8-B34BDF35A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2310292"/>
            <a:ext cx="0" cy="3057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5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52CC3-7F1B-A9CA-74E1-63A6AE5D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Proses Pengembangan Produk Baru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0D8A51-75F5-95D9-40AF-ED3C276CF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00" y="1734669"/>
            <a:ext cx="9159599" cy="3640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32C920-DE1A-6C1E-0743-607D6DF42ABE}"/>
              </a:ext>
            </a:extLst>
          </p:cNvPr>
          <p:cNvSpPr txBox="1"/>
          <p:nvPr/>
        </p:nvSpPr>
        <p:spPr>
          <a:xfrm>
            <a:off x="6366599" y="5370878"/>
            <a:ext cx="47921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Tahap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pengembangan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produk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baru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di mana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produk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dan program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pemasaran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diuji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dalam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pengaturan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pasar yang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realistis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.</a:t>
            </a:r>
            <a:endParaRPr lang="en-US" sz="1800" b="1" i="0" u="none" strike="noStrike" baseline="0" dirty="0">
              <a:solidFill>
                <a:srgbClr val="001F5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BB49043-2861-BB00-DD14-25E151443726}"/>
              </a:ext>
            </a:extLst>
          </p:cNvPr>
          <p:cNvSpPr/>
          <p:nvPr/>
        </p:nvSpPr>
        <p:spPr>
          <a:xfrm rot="10800000">
            <a:off x="6812828" y="5096824"/>
            <a:ext cx="350874" cy="2740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A67F6C-6C90-3158-6C6A-314C936C366B}"/>
              </a:ext>
            </a:extLst>
          </p:cNvPr>
          <p:cNvSpPr/>
          <p:nvPr/>
        </p:nvSpPr>
        <p:spPr>
          <a:xfrm>
            <a:off x="5825399" y="5233851"/>
            <a:ext cx="541200" cy="5294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7.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75059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52CC3-7F1B-A9CA-74E1-63A6AE5D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Proses Pengembangan Produk Baru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0D8A51-75F5-95D9-40AF-ED3C276CF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00" y="2196334"/>
            <a:ext cx="9159599" cy="3640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89FF55-4BB4-CD34-EAEB-A8F953343150}"/>
              </a:ext>
            </a:extLst>
          </p:cNvPr>
          <p:cNvSpPr txBox="1"/>
          <p:nvPr/>
        </p:nvSpPr>
        <p:spPr>
          <a:xfrm>
            <a:off x="8243683" y="5774262"/>
            <a:ext cx="2834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Introducing a </a:t>
            </a:r>
            <a:r>
              <a:rPr lang="en-US" sz="2000" b="1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new product </a:t>
            </a:r>
            <a:r>
              <a:rPr lang="en-US" sz="20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into the market</a:t>
            </a:r>
            <a:endParaRPr lang="en-ID" sz="2000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A3496E7-AA6E-4605-4110-6B913DE04CFC}"/>
              </a:ext>
            </a:extLst>
          </p:cNvPr>
          <p:cNvSpPr/>
          <p:nvPr/>
        </p:nvSpPr>
        <p:spPr>
          <a:xfrm rot="10800000">
            <a:off x="9036265" y="5563221"/>
            <a:ext cx="350874" cy="27405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9204B9-CB2B-5EEE-BDE9-32BB6E1930BC}"/>
              </a:ext>
            </a:extLst>
          </p:cNvPr>
          <p:cNvSpPr/>
          <p:nvPr/>
        </p:nvSpPr>
        <p:spPr>
          <a:xfrm>
            <a:off x="7747605" y="5676827"/>
            <a:ext cx="541200" cy="5294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8.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29052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F2A026-A9AD-FDA5-5110-D791B11A02CB}"/>
              </a:ext>
            </a:extLst>
          </p:cNvPr>
          <p:cNvSpPr/>
          <p:nvPr/>
        </p:nvSpPr>
        <p:spPr>
          <a:xfrm>
            <a:off x="841246" y="2369126"/>
            <a:ext cx="3581897" cy="21197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2E34A-D1E8-3C77-770D-C22CD98A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Tahapan</a:t>
            </a: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Pengembangan</a:t>
            </a: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Produk</a:t>
            </a: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Baru</a:t>
            </a:r>
            <a:endParaRPr lang="en-US" sz="4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27277-AF16-5A70-3CF9-549CE07C7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447" y="47430"/>
            <a:ext cx="3668232" cy="67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5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E251-CC1A-6790-547A-CDA2D23B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2" y="332712"/>
            <a:ext cx="36195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err="1"/>
              <a:t>Pengujian</a:t>
            </a:r>
            <a:r>
              <a:rPr lang="en-US" b="1" dirty="0"/>
              <a:t> Data</a:t>
            </a:r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47F3E-DBF0-6648-5E72-468A72045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"/>
          <a:stretch/>
        </p:blipFill>
        <p:spPr>
          <a:xfrm>
            <a:off x="342492" y="1925900"/>
            <a:ext cx="5753508" cy="4186106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B1A90-D5D8-A9BB-2E1A-D1652364F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38" y="855794"/>
            <a:ext cx="5282062" cy="5256212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314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2F95-F941-9A6E-EF26-76536E12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19964"/>
            <a:ext cx="26162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err="1"/>
              <a:t>Pengujian</a:t>
            </a:r>
            <a:r>
              <a:rPr lang="en-US" b="1" dirty="0"/>
              <a:t> Data.</a:t>
            </a:r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01635-1F59-9F0D-429A-8E4E8F88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889" y="626328"/>
            <a:ext cx="4336511" cy="586654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C44DC8-E800-0337-8482-807444D31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463" y="626328"/>
            <a:ext cx="4528455" cy="2438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01FB38-7494-5115-0543-1CEF55538B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19" b="-1"/>
          <a:stretch/>
        </p:blipFill>
        <p:spPr>
          <a:xfrm>
            <a:off x="3225434" y="3059868"/>
            <a:ext cx="4336511" cy="33640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B85A17-E61B-2116-CEFA-7A64E2A46742}"/>
              </a:ext>
            </a:extLst>
          </p:cNvPr>
          <p:cNvSpPr/>
          <p:nvPr/>
        </p:nvSpPr>
        <p:spPr>
          <a:xfrm>
            <a:off x="3167563" y="626328"/>
            <a:ext cx="4432482" cy="586654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628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0440-F491-57ED-FE7B-D0BAAA4F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17CE0-5A09-7F85-F4C6-8E437254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21312"/>
            <a:ext cx="10361102" cy="46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8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6CE6-B19E-444B-0D38-DA80F4C5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Product Life Cycle </a:t>
            </a:r>
            <a:r>
              <a:rPr lang="en-ID" dirty="0"/>
              <a:t>Strategies.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7564FD-5DD4-5005-34E7-18E3CBA78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709457"/>
              </p:ext>
            </p:extLst>
          </p:nvPr>
        </p:nvGraphicFramePr>
        <p:xfrm>
          <a:off x="838200" y="145024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8656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112BA-C95E-DD88-8978-00E4AB6D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1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1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Sales &amp; Profits over the Product’s Life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B252DE7-297D-F5FC-1F38-F6CE25CDB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73" y="1059602"/>
            <a:ext cx="7997972" cy="47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57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FDFC-5BB8-3356-1317-5D7D2979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34" y="599807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Stage 1: </a:t>
            </a:r>
            <a:r>
              <a:rPr lang="en-ID" sz="5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Product development</a:t>
            </a:r>
            <a:endParaRPr lang="en-ID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E84B86-DF66-731A-AE3C-304AC1A87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766982"/>
              </p:ext>
            </p:extLst>
          </p:nvPr>
        </p:nvGraphicFramePr>
        <p:xfrm>
          <a:off x="391379" y="1906855"/>
          <a:ext cx="1006165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671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E833-A677-6200-1B31-B1181BEC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Stage 2: </a:t>
            </a:r>
            <a:r>
              <a:rPr lang="en-ID" sz="5400" b="1" i="0" u="none" strike="noStrike" baseline="0" dirty="0">
                <a:solidFill>
                  <a:srgbClr val="00AF50"/>
                </a:solidFill>
                <a:latin typeface="Calibri" panose="020F0502020204030204" pitchFamily="34" charset="0"/>
              </a:rPr>
              <a:t>Introduction</a:t>
            </a:r>
            <a:endParaRPr lang="en-ID" sz="5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AB0C93-A211-C659-7221-012C64F69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9054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578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42D53-4F7C-2102-38C7-097C9FBFE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3" y="1074420"/>
            <a:ext cx="6072246" cy="47091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Pert 8</a:t>
            </a:r>
            <a:br>
              <a:rPr lang="en-US" dirty="0"/>
            </a:br>
            <a:r>
              <a:rPr lang="en-US" sz="4800" kern="1200" dirty="0">
                <a:latin typeface="+mj-lt"/>
                <a:ea typeface="+mj-ea"/>
                <a:cs typeface="+mj-cs"/>
              </a:rPr>
              <a:t>Proses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Pengembangan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Produk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Baru</a:t>
            </a:r>
            <a:br>
              <a:rPr lang="en-US" sz="4800" kern="1200" dirty="0">
                <a:latin typeface="+mj-lt"/>
                <a:ea typeface="+mj-ea"/>
                <a:cs typeface="+mj-cs"/>
              </a:rPr>
            </a:br>
            <a:r>
              <a:rPr lang="en-US" sz="4800" kern="1200" dirty="0">
                <a:latin typeface="+mj-lt"/>
                <a:ea typeface="+mj-ea"/>
                <a:cs typeface="+mj-cs"/>
              </a:rPr>
              <a:t>&amp; </a:t>
            </a:r>
            <a:r>
              <a:rPr lang="en-US" sz="4800" kern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Product Life Cycle</a:t>
            </a:r>
            <a:endParaRPr lang="en-ID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8CE3FEC8-6867-4FFD-9D09-065F2D54A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84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69F0-773A-2C9A-A2D1-6FE5D2C9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Stage 3: </a:t>
            </a:r>
            <a:r>
              <a:rPr lang="en-ID" sz="5400" b="1" i="0" u="none" strike="noStrike" baseline="0">
                <a:solidFill>
                  <a:srgbClr val="00AF50"/>
                </a:solidFill>
                <a:latin typeface="Calibri" panose="020F0502020204030204" pitchFamily="34" charset="0"/>
              </a:rPr>
              <a:t>Growth</a:t>
            </a:r>
            <a:endParaRPr lang="en-ID" sz="5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AB4FEB-095F-99E6-28B9-DC60DCCF4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200467"/>
              </p:ext>
            </p:extLst>
          </p:nvPr>
        </p:nvGraphicFramePr>
        <p:xfrm>
          <a:off x="838200" y="1253331"/>
          <a:ext cx="10642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845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EFDFC-5BB8-3356-1317-5D7D2979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Stage 4: </a:t>
            </a:r>
            <a:r>
              <a:rPr lang="en-ID" sz="5200" b="1" i="0" u="none" strike="noStrike" baseline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Maturity</a:t>
            </a:r>
            <a:endParaRPr lang="en-ID" sz="5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E84B86-DF66-731A-AE3C-304AC1A87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8141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529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69F0-773A-2C9A-A2D1-6FE5D2C9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Stage 5: </a:t>
            </a:r>
            <a:r>
              <a:rPr lang="en-ID" sz="5400" b="1" i="0" u="none" strike="noStrike" baseline="0" dirty="0">
                <a:solidFill>
                  <a:srgbClr val="00AF50"/>
                </a:solidFill>
                <a:latin typeface="Calibri" panose="020F0502020204030204" pitchFamily="34" charset="0"/>
              </a:rPr>
              <a:t>Decline</a:t>
            </a:r>
            <a:endParaRPr lang="en-ID" sz="5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AB4FEB-095F-99E6-28B9-DC60DCCF4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922013"/>
              </p:ext>
            </p:extLst>
          </p:nvPr>
        </p:nvGraphicFramePr>
        <p:xfrm>
          <a:off x="838200" y="1690688"/>
          <a:ext cx="10642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990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B0648-BC28-965A-60F7-D2205389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Karakteristik Product Life Cycle</a:t>
            </a:r>
            <a:endParaRPr lang="en-ID" sz="3200">
              <a:solidFill>
                <a:schemeClr val="bg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DFEA50F-0ABB-9685-AB9D-48817CC6A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635955"/>
              </p:ext>
            </p:extLst>
          </p:nvPr>
        </p:nvGraphicFramePr>
        <p:xfrm>
          <a:off x="643467" y="1890776"/>
          <a:ext cx="10905067" cy="4081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7384">
                  <a:extLst>
                    <a:ext uri="{9D8B030D-6E8A-4147-A177-3AD203B41FA5}">
                      <a16:colId xmlns:a16="http://schemas.microsoft.com/office/drawing/2014/main" val="2904883074"/>
                    </a:ext>
                  </a:extLst>
                </a:gridCol>
                <a:gridCol w="2148502">
                  <a:extLst>
                    <a:ext uri="{9D8B030D-6E8A-4147-A177-3AD203B41FA5}">
                      <a16:colId xmlns:a16="http://schemas.microsoft.com/office/drawing/2014/main" val="3971289861"/>
                    </a:ext>
                  </a:extLst>
                </a:gridCol>
                <a:gridCol w="2138743">
                  <a:extLst>
                    <a:ext uri="{9D8B030D-6E8A-4147-A177-3AD203B41FA5}">
                      <a16:colId xmlns:a16="http://schemas.microsoft.com/office/drawing/2014/main" val="4139105581"/>
                    </a:ext>
                  </a:extLst>
                </a:gridCol>
                <a:gridCol w="2050554">
                  <a:extLst>
                    <a:ext uri="{9D8B030D-6E8A-4147-A177-3AD203B41FA5}">
                      <a16:colId xmlns:a16="http://schemas.microsoft.com/office/drawing/2014/main" val="2218578588"/>
                    </a:ext>
                  </a:extLst>
                </a:gridCol>
                <a:gridCol w="2149884">
                  <a:extLst>
                    <a:ext uri="{9D8B030D-6E8A-4147-A177-3AD203B41FA5}">
                      <a16:colId xmlns:a16="http://schemas.microsoft.com/office/drawing/2014/main" val="406185521"/>
                    </a:ext>
                  </a:extLst>
                </a:gridCol>
              </a:tblGrid>
              <a:tr h="3573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Characteristics</a:t>
                      </a:r>
                      <a:endParaRPr lang="en-ID" sz="2400" b="1" dirty="0"/>
                    </a:p>
                  </a:txBody>
                  <a:tcPr marL="81211" marR="81211" marT="40606" marB="4060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Introduction</a:t>
                      </a:r>
                      <a:endParaRPr lang="en-ID" sz="2400" b="1"/>
                    </a:p>
                  </a:txBody>
                  <a:tcPr marL="81211" marR="81211" marT="40606" marB="4060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Growth</a:t>
                      </a:r>
                      <a:endParaRPr lang="en-ID" sz="2400" b="1"/>
                    </a:p>
                  </a:txBody>
                  <a:tcPr marL="81211" marR="81211" marT="40606" marB="4060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Maturity</a:t>
                      </a:r>
                      <a:endParaRPr lang="en-ID" sz="2400" b="1" dirty="0"/>
                    </a:p>
                  </a:txBody>
                  <a:tcPr marL="81211" marR="81211" marT="40606" marB="4060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Decline</a:t>
                      </a:r>
                      <a:endParaRPr lang="en-ID" sz="2400" b="1" dirty="0"/>
                    </a:p>
                  </a:txBody>
                  <a:tcPr marL="81211" marR="81211" marT="40606" marB="4060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86519"/>
                  </a:ext>
                </a:extLst>
              </a:tr>
              <a:tr h="357329">
                <a:tc>
                  <a:txBody>
                    <a:bodyPr/>
                    <a:lstStyle/>
                    <a:p>
                      <a:r>
                        <a:rPr lang="en-US" sz="2000" b="1" dirty="0"/>
                        <a:t>Sales</a:t>
                      </a:r>
                      <a:endParaRPr lang="en-ID" sz="2000" b="1" dirty="0"/>
                    </a:p>
                  </a:txBody>
                  <a:tcPr marL="81211" marR="81211" marT="40606" marB="4060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 sales	</a:t>
                      </a:r>
                    </a:p>
                  </a:txBody>
                  <a:tcPr marL="81211" marR="81211" marT="40606" marB="406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Rapidly rising sales</a:t>
                      </a:r>
                    </a:p>
                  </a:txBody>
                  <a:tcPr marL="81211" marR="81211" marT="40606" marB="406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Penjualan</a:t>
                      </a:r>
                      <a:r>
                        <a:rPr lang="en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puncak</a:t>
                      </a:r>
                      <a:endParaRPr lang="en-ID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211" marR="81211" marT="40606" marB="406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Declining sales	</a:t>
                      </a:r>
                    </a:p>
                  </a:txBody>
                  <a:tcPr marL="81211" marR="81211" marT="40606" marB="40606" anchor="ctr"/>
                </a:tc>
                <a:extLst>
                  <a:ext uri="{0D108BD9-81ED-4DB2-BD59-A6C34878D82A}">
                    <a16:rowId xmlns:a16="http://schemas.microsoft.com/office/drawing/2014/main" val="1888053415"/>
                  </a:ext>
                </a:extLst>
              </a:tr>
              <a:tr h="600962">
                <a:tc>
                  <a:txBody>
                    <a:bodyPr/>
                    <a:lstStyle/>
                    <a:p>
                      <a:r>
                        <a:rPr lang="en-US" sz="2000" b="1"/>
                        <a:t>Costs</a:t>
                      </a:r>
                    </a:p>
                  </a:txBody>
                  <a:tcPr marL="81211" marR="81211" marT="40606" marB="4060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cost per customer	</a:t>
                      </a:r>
                    </a:p>
                  </a:txBody>
                  <a:tcPr marL="81211" marR="81211" marT="40606" marB="406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cost per customer	</a:t>
                      </a:r>
                    </a:p>
                  </a:txBody>
                  <a:tcPr marL="81211" marR="81211" marT="40606" marB="406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 cost per customer	</a:t>
                      </a:r>
                    </a:p>
                  </a:txBody>
                  <a:tcPr marL="81211" marR="81211" marT="40606" marB="406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 cost per customer	</a:t>
                      </a:r>
                    </a:p>
                  </a:txBody>
                  <a:tcPr marL="81211" marR="81211" marT="40606" marB="40606" anchor="ctr"/>
                </a:tc>
                <a:extLst>
                  <a:ext uri="{0D108BD9-81ED-4DB2-BD59-A6C34878D82A}">
                    <a16:rowId xmlns:a16="http://schemas.microsoft.com/office/drawing/2014/main" val="233411769"/>
                  </a:ext>
                </a:extLst>
              </a:tr>
              <a:tr h="600962">
                <a:tc>
                  <a:txBody>
                    <a:bodyPr/>
                    <a:lstStyle/>
                    <a:p>
                      <a:r>
                        <a:rPr lang="en-US" sz="2000" b="1" dirty="0"/>
                        <a:t>Profits</a:t>
                      </a:r>
                      <a:endParaRPr lang="en-ID" sz="2000" b="1" dirty="0"/>
                    </a:p>
                  </a:txBody>
                  <a:tcPr marL="81211" marR="81211" marT="40606" marB="406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Minus (negative)</a:t>
                      </a:r>
                      <a:endParaRPr lang="en-ID" sz="1600"/>
                    </a:p>
                  </a:txBody>
                  <a:tcPr marL="81211" marR="81211" marT="40606" marB="406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Mengalami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peningkatan</a:t>
                      </a:r>
                      <a:endParaRPr lang="en-ID" sz="1600" dirty="0"/>
                    </a:p>
                  </a:txBody>
                  <a:tcPr marL="81211" marR="81211" marT="40606" marB="406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Profit </a:t>
                      </a:r>
                      <a:r>
                        <a:rPr lang="en-US" sz="1600" dirty="0" err="1"/>
                        <a:t>tinggi</a:t>
                      </a:r>
                      <a:endParaRPr lang="en-ID" sz="1600" dirty="0"/>
                    </a:p>
                  </a:txBody>
                  <a:tcPr marL="81211" marR="81211" marT="40606" marB="406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Profit menurun</a:t>
                      </a:r>
                      <a:endParaRPr lang="en-ID" sz="1600"/>
                    </a:p>
                  </a:txBody>
                  <a:tcPr marL="81211" marR="81211" marT="40606" marB="40606" anchor="ctr"/>
                </a:tc>
                <a:extLst>
                  <a:ext uri="{0D108BD9-81ED-4DB2-BD59-A6C34878D82A}">
                    <a16:rowId xmlns:a16="http://schemas.microsoft.com/office/drawing/2014/main" val="1748257347"/>
                  </a:ext>
                </a:extLst>
              </a:tr>
              <a:tr h="600962">
                <a:tc>
                  <a:txBody>
                    <a:bodyPr/>
                    <a:lstStyle/>
                    <a:p>
                      <a:r>
                        <a:rPr lang="en-US" sz="2000" b="1" dirty="0"/>
                        <a:t>Customers</a:t>
                      </a:r>
                      <a:endParaRPr lang="en-ID" sz="2000" b="1" dirty="0"/>
                    </a:p>
                  </a:txBody>
                  <a:tcPr marL="81211" marR="81211" marT="40606" marB="406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/>
                        <a:t>Inovator</a:t>
                      </a:r>
                    </a:p>
                  </a:txBody>
                  <a:tcPr marL="81211" marR="81211" marT="40606" marB="406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Early adopters</a:t>
                      </a:r>
                    </a:p>
                  </a:txBody>
                  <a:tcPr marL="81211" marR="81211" marT="40606" marB="406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err="1"/>
                        <a:t>Mayoritas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menengah</a:t>
                      </a:r>
                      <a:endParaRPr lang="en-ID" sz="1600" dirty="0"/>
                    </a:p>
                  </a:txBody>
                  <a:tcPr marL="81211" marR="81211" marT="40606" marB="406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/>
                        <a:t>orang yang lamban</a:t>
                      </a:r>
                    </a:p>
                  </a:txBody>
                  <a:tcPr marL="81211" marR="81211" marT="40606" marB="40606" anchor="ctr"/>
                </a:tc>
                <a:extLst>
                  <a:ext uri="{0D108BD9-81ED-4DB2-BD59-A6C34878D82A}">
                    <a16:rowId xmlns:a16="http://schemas.microsoft.com/office/drawing/2014/main" val="3671408509"/>
                  </a:ext>
                </a:extLst>
              </a:tr>
              <a:tr h="600962">
                <a:tc>
                  <a:txBody>
                    <a:bodyPr/>
                    <a:lstStyle/>
                    <a:p>
                      <a:r>
                        <a:rPr lang="en-US" sz="2000" b="1" dirty="0"/>
                        <a:t>Competitors</a:t>
                      </a:r>
                      <a:endParaRPr lang="en-ID" sz="2000" b="1" dirty="0"/>
                    </a:p>
                  </a:txBody>
                  <a:tcPr marL="81211" marR="81211" marT="40606" marB="406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Sedikit</a:t>
                      </a:r>
                      <a:endParaRPr lang="en-ID" sz="1600"/>
                    </a:p>
                  </a:txBody>
                  <a:tcPr marL="81211" marR="81211" marT="40606" marB="406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/>
                        <a:t>Jumlah yang terus bertambah</a:t>
                      </a:r>
                    </a:p>
                  </a:txBody>
                  <a:tcPr marL="81211" marR="81211" marT="40606" marB="406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 err="1"/>
                        <a:t>Jumlah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stabil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mulai</a:t>
                      </a:r>
                      <a:r>
                        <a:rPr lang="en-ID" sz="1600" dirty="0"/>
                        <a:t> </a:t>
                      </a:r>
                      <a:r>
                        <a:rPr lang="en-ID" sz="1600" dirty="0" err="1"/>
                        <a:t>menurun</a:t>
                      </a:r>
                      <a:endParaRPr lang="en-ID" sz="1600" dirty="0"/>
                    </a:p>
                  </a:txBody>
                  <a:tcPr marL="81211" marR="81211" marT="40606" marB="406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Jumlah menurun</a:t>
                      </a:r>
                      <a:endParaRPr lang="en-ID" sz="1600"/>
                    </a:p>
                  </a:txBody>
                  <a:tcPr marL="81211" marR="81211" marT="40606" marB="40606" anchor="ctr"/>
                </a:tc>
                <a:extLst>
                  <a:ext uri="{0D108BD9-81ED-4DB2-BD59-A6C34878D82A}">
                    <a16:rowId xmlns:a16="http://schemas.microsoft.com/office/drawing/2014/main" val="3300730549"/>
                  </a:ext>
                </a:extLst>
              </a:tr>
              <a:tr h="844596">
                <a:tc>
                  <a:txBody>
                    <a:bodyPr/>
                    <a:lstStyle/>
                    <a:p>
                      <a:r>
                        <a:rPr lang="en-US" sz="2000" b="1" dirty="0"/>
                        <a:t>Marketing Objectives</a:t>
                      </a:r>
                      <a:endParaRPr lang="en-ID" sz="2000" b="1" dirty="0"/>
                    </a:p>
                  </a:txBody>
                  <a:tcPr marL="81211" marR="81211" marT="40606" marB="4060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product awareness and trial</a:t>
                      </a:r>
                    </a:p>
                  </a:txBody>
                  <a:tcPr marL="81211" marR="81211" marT="40606" marB="406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6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Maximize market share</a:t>
                      </a:r>
                    </a:p>
                  </a:txBody>
                  <a:tcPr marL="81211" marR="81211" marT="40606" marB="406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Maximize profit while defending market share</a:t>
                      </a:r>
                    </a:p>
                  </a:txBody>
                  <a:tcPr marL="81211" marR="81211" marT="40606" marB="406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 expenditure and milk the brand</a:t>
                      </a:r>
                    </a:p>
                  </a:txBody>
                  <a:tcPr marL="81211" marR="81211" marT="40606" marB="40606" anchor="ctr"/>
                </a:tc>
                <a:extLst>
                  <a:ext uri="{0D108BD9-81ED-4DB2-BD59-A6C34878D82A}">
                    <a16:rowId xmlns:a16="http://schemas.microsoft.com/office/drawing/2014/main" val="802707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716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DE65E-22B1-B977-6AE2-D1FD6923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Strategi Product Life Cycle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649B5-5A48-C969-D60A-758368BDD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526" y="816863"/>
            <a:ext cx="8310686" cy="540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58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E0F5-ACBE-5958-2BF6-454EAE4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Pola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Siklus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Hidup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Produk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9DB00-D9C8-4CFA-2733-763D886C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162223"/>
            <a:ext cx="10515599" cy="2944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7D228-87C0-DABD-CEBA-BF482770DF54}"/>
              </a:ext>
            </a:extLst>
          </p:cNvPr>
          <p:cNvSpPr txBox="1"/>
          <p:nvPr/>
        </p:nvSpPr>
        <p:spPr>
          <a:xfrm>
            <a:off x="405060" y="4053584"/>
            <a:ext cx="392630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1" u="none" strike="noStrike" baseline="0" dirty="0">
                <a:solidFill>
                  <a:srgbClr val="C00000"/>
                </a:solidFill>
                <a:latin typeface="Minion-Italic"/>
              </a:rPr>
              <a:t>Growth – slump - maturity pattern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Minion-Regular"/>
              </a:rPr>
              <a:t>, </a:t>
            </a:r>
            <a:r>
              <a:rPr lang="en-US" sz="1600" b="0" i="0" u="none" strike="noStrike" baseline="0" dirty="0">
                <a:latin typeface="Minion-Regular"/>
              </a:rPr>
              <a:t>characteristic of small </a:t>
            </a:r>
            <a:r>
              <a:rPr lang="en-US" sz="1600" b="1" i="0" u="none" strike="noStrike" baseline="0" dirty="0">
                <a:solidFill>
                  <a:schemeClr val="tx2"/>
                </a:solidFill>
                <a:latin typeface="Minion-Regular"/>
              </a:rPr>
              <a:t>kitchen appliances</a:t>
            </a:r>
            <a:r>
              <a:rPr lang="en-US" sz="1600" b="0" i="0" u="none" strike="noStrike" baseline="0" dirty="0">
                <a:latin typeface="Minion-Regular"/>
              </a:rPr>
              <a:t>, for example, such as handheld mixers and bread makers. </a:t>
            </a:r>
            <a:r>
              <a:rPr lang="en-US" sz="1600" b="0" i="0" u="none" strike="noStrike" baseline="0" dirty="0" err="1">
                <a:latin typeface="Minion-Regular"/>
              </a:rPr>
              <a:t>Penjualan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tumbuh</a:t>
            </a:r>
            <a:r>
              <a:rPr lang="en-US" sz="1600" b="0" i="0" u="none" strike="noStrike" baseline="0" dirty="0">
                <a:latin typeface="Minion-Regular"/>
              </a:rPr>
              <a:t> dengan </a:t>
            </a:r>
            <a:r>
              <a:rPr lang="en-US" sz="1600" b="0" i="0" u="none" strike="noStrike" baseline="0" dirty="0" err="1">
                <a:latin typeface="Minion-Regular"/>
              </a:rPr>
              <a:t>cepat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ketika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produk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pertama</a:t>
            </a:r>
            <a:r>
              <a:rPr lang="en-US" sz="1600" b="0" i="0" u="none" strike="noStrike" baseline="0" dirty="0">
                <a:latin typeface="Minion-Regular"/>
              </a:rPr>
              <a:t> kali </a:t>
            </a:r>
            <a:r>
              <a:rPr lang="en-US" sz="1600" b="0" i="0" u="none" strike="noStrike" baseline="0" dirty="0" err="1">
                <a:latin typeface="Minion-Regular"/>
              </a:rPr>
              <a:t>diperkenalkan</a:t>
            </a:r>
            <a:r>
              <a:rPr lang="en-US" sz="1600" b="0" i="0" u="none" strike="noStrike" baseline="0" dirty="0">
                <a:latin typeface="Minion-Regular"/>
              </a:rPr>
              <a:t> dan </a:t>
            </a:r>
            <a:r>
              <a:rPr lang="en-US" sz="1600" b="0" i="0" u="none" strike="noStrike" baseline="0" dirty="0" err="1">
                <a:latin typeface="Minion-Regular"/>
              </a:rPr>
              <a:t>kemudian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jatuh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ke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tingkat</a:t>
            </a:r>
            <a:r>
              <a:rPr lang="en-US" sz="1600" b="0" i="0" u="none" strike="noStrike" baseline="0" dirty="0">
                <a:latin typeface="Minion-Regular"/>
              </a:rPr>
              <a:t> "petrified" yang </a:t>
            </a:r>
            <a:r>
              <a:rPr lang="en-US" sz="1600" b="0" i="0" u="none" strike="noStrike" baseline="0" dirty="0" err="1">
                <a:latin typeface="Minion-Regular"/>
              </a:rPr>
              <a:t>dikonsumsi</a:t>
            </a:r>
            <a:r>
              <a:rPr lang="en-US" sz="1600" b="0" i="0" u="none" strike="noStrike" baseline="0" dirty="0">
                <a:latin typeface="Minion-Regular"/>
              </a:rPr>
              <a:t> oleh </a:t>
            </a:r>
            <a:r>
              <a:rPr lang="en-US" sz="1600" b="0" i="0" u="none" strike="noStrike" baseline="0" dirty="0" err="1">
                <a:latin typeface="Minion-Regular"/>
              </a:rPr>
              <a:t>pengadopsi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akhir</a:t>
            </a:r>
            <a:r>
              <a:rPr lang="en-US" sz="1600" b="0" i="0" u="none" strike="noStrike" baseline="0" dirty="0">
                <a:latin typeface="Minion-Regular"/>
              </a:rPr>
              <a:t> yang </a:t>
            </a:r>
            <a:r>
              <a:rPr lang="en-US" sz="1600" b="0" i="0" u="none" strike="noStrike" baseline="0" dirty="0" err="1">
                <a:latin typeface="Minion-Regular"/>
              </a:rPr>
              <a:t>membeli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produk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untuk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pertama</a:t>
            </a:r>
            <a:r>
              <a:rPr lang="en-US" sz="1600" b="0" i="0" u="none" strike="noStrike" baseline="0" dirty="0">
                <a:latin typeface="Minion-Regular"/>
              </a:rPr>
              <a:t> kali dan </a:t>
            </a:r>
            <a:r>
              <a:rPr lang="en-US" sz="1600" b="0" i="0" u="none" strike="noStrike" baseline="0" dirty="0" err="1">
                <a:latin typeface="Minion-Regular"/>
              </a:rPr>
              <a:t>pengadopsi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awal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menggantinya</a:t>
            </a:r>
            <a:r>
              <a:rPr lang="en-US" sz="1600" b="0" i="0" u="none" strike="noStrike" baseline="0" dirty="0">
                <a:latin typeface="Minion-Regular"/>
              </a:rPr>
              <a:t>.</a:t>
            </a:r>
            <a:endParaRPr lang="en-ID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0986F-96FC-22D4-90EE-0F15C8734A7F}"/>
              </a:ext>
            </a:extLst>
          </p:cNvPr>
          <p:cNvSpPr txBox="1"/>
          <p:nvPr/>
        </p:nvSpPr>
        <p:spPr>
          <a:xfrm>
            <a:off x="4345003" y="4022806"/>
            <a:ext cx="3570973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C00000"/>
                </a:solidFill>
                <a:latin typeface="Minion-Regular"/>
              </a:rPr>
              <a:t>The </a:t>
            </a:r>
            <a:r>
              <a:rPr lang="en-US" sz="2000" b="0" i="1" u="none" strike="noStrike" baseline="0" dirty="0">
                <a:solidFill>
                  <a:srgbClr val="C00000"/>
                </a:solidFill>
                <a:latin typeface="Minion-Italic"/>
              </a:rPr>
              <a:t>cycle-recycle pattern</a:t>
            </a:r>
            <a:r>
              <a:rPr lang="en-US" sz="2000" b="0" i="1" u="none" strike="noStrike" baseline="0" dirty="0">
                <a:latin typeface="Minion-Italic"/>
              </a:rPr>
              <a:t>,</a:t>
            </a:r>
            <a:r>
              <a:rPr lang="en-US" sz="2400" b="0" i="1" u="none" strike="noStrike" baseline="0" dirty="0">
                <a:latin typeface="Minion-Italic"/>
              </a:rPr>
              <a:t> </a:t>
            </a:r>
            <a:r>
              <a:rPr lang="en-US" sz="1600" b="0" i="0" u="none" strike="noStrike" baseline="0" dirty="0">
                <a:latin typeface="Minion-Regular"/>
              </a:rPr>
              <a:t>often describes the sales of new drugs. Perusahaan </a:t>
            </a:r>
            <a:r>
              <a:rPr lang="en-US" sz="1600" b="0" i="0" u="none" strike="noStrike" baseline="0" dirty="0" err="1">
                <a:latin typeface="Minion-Regular"/>
              </a:rPr>
              <a:t>farmasi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secara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agresif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mempromosikan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obat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barunya</a:t>
            </a:r>
            <a:r>
              <a:rPr lang="en-US" sz="1600" b="0" i="0" u="none" strike="noStrike" baseline="0" dirty="0">
                <a:latin typeface="Minion-Regular"/>
              </a:rPr>
              <a:t>, pada </a:t>
            </a:r>
            <a:r>
              <a:rPr lang="en-US" sz="1600" b="0" i="0" u="none" strike="noStrike" baseline="0" dirty="0" err="1">
                <a:latin typeface="Minion-Regular"/>
              </a:rPr>
              <a:t>produksi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siklus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pertama</a:t>
            </a:r>
            <a:r>
              <a:rPr lang="en-US" sz="1600" b="0" i="0" u="none" strike="noStrike" baseline="0" dirty="0">
                <a:latin typeface="Minion-Regular"/>
              </a:rPr>
              <a:t>. </a:t>
            </a:r>
            <a:r>
              <a:rPr lang="en-US" sz="1600" b="0" i="0" u="none" strike="noStrike" baseline="0" dirty="0" err="1">
                <a:latin typeface="Minion-Regular"/>
              </a:rPr>
              <a:t>Kemudian</a:t>
            </a:r>
            <a:r>
              <a:rPr lang="en-US" sz="1600" b="0" i="0" u="none" strike="noStrike" baseline="0" dirty="0">
                <a:latin typeface="Minion-Regular"/>
              </a:rPr>
              <a:t>, </a:t>
            </a:r>
            <a:r>
              <a:rPr lang="en-US" sz="1600" b="0" i="0" u="none" strike="noStrike" baseline="0" dirty="0" err="1">
                <a:latin typeface="Minion-Regular"/>
              </a:rPr>
              <a:t>penjualan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mulai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menurun</a:t>
            </a:r>
            <a:r>
              <a:rPr lang="en-US" sz="1600" b="0" i="0" u="none" strike="noStrike" baseline="0" dirty="0">
                <a:latin typeface="Minion-Regular"/>
              </a:rPr>
              <a:t>, dan </a:t>
            </a:r>
            <a:r>
              <a:rPr lang="en-US" sz="1600" b="0" i="0" u="none" strike="noStrike" baseline="0" dirty="0" err="1">
                <a:latin typeface="Minion-Regular"/>
              </a:rPr>
              <a:t>adanya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dorongan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promosi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lainnya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menghasilkan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siklus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kedua</a:t>
            </a:r>
            <a:r>
              <a:rPr lang="en-US" sz="1600" b="0" i="0" u="none" strike="noStrike" baseline="0" dirty="0">
                <a:latin typeface="Minion-Regular"/>
              </a:rPr>
              <a:t> (</a:t>
            </a:r>
            <a:r>
              <a:rPr lang="en-US" sz="1600" b="0" i="0" u="none" strike="noStrike" baseline="0" dirty="0" err="1">
                <a:latin typeface="Minion-Regular"/>
              </a:rPr>
              <a:t>biasanya</a:t>
            </a:r>
            <a:r>
              <a:rPr lang="en-US" sz="1600" b="0" i="0" u="none" strike="noStrike" baseline="0" dirty="0">
                <a:latin typeface="Minion-Regular"/>
              </a:rPr>
              <a:t> dengan </a:t>
            </a:r>
            <a:r>
              <a:rPr lang="en-US" sz="1600" b="0" i="0" u="none" strike="noStrike" baseline="0" dirty="0" err="1">
                <a:latin typeface="Minion-Regular"/>
              </a:rPr>
              <a:t>besaran</a:t>
            </a:r>
            <a:r>
              <a:rPr lang="en-US" sz="1600" b="0" i="0" u="none" strike="noStrike" baseline="0" dirty="0">
                <a:latin typeface="Minion-Regular"/>
              </a:rPr>
              <a:t> dan </a:t>
            </a:r>
            <a:r>
              <a:rPr lang="en-US" sz="1600" b="0" i="0" u="none" strike="noStrike" baseline="0" dirty="0" err="1">
                <a:latin typeface="Minion-Regular"/>
              </a:rPr>
              <a:t>durasi</a:t>
            </a:r>
            <a:r>
              <a:rPr lang="en-US" sz="1600" b="0" i="0" u="none" strike="noStrike" baseline="0" dirty="0">
                <a:latin typeface="Minion-Regular"/>
              </a:rPr>
              <a:t> yang </a:t>
            </a:r>
            <a:r>
              <a:rPr lang="en-US" sz="1600" b="0" i="0" u="none" strike="noStrike" baseline="0" dirty="0" err="1">
                <a:latin typeface="Minion-Regular"/>
              </a:rPr>
              <a:t>lebih</a:t>
            </a:r>
            <a:r>
              <a:rPr lang="en-US" sz="1600" b="0" i="0" u="none" strike="noStrike" baseline="0" dirty="0">
                <a:latin typeface="Minion-Regular"/>
              </a:rPr>
              <a:t> </a:t>
            </a:r>
            <a:r>
              <a:rPr lang="en-US" sz="1600" b="0" i="0" u="none" strike="noStrike" baseline="0" dirty="0" err="1">
                <a:latin typeface="Minion-Regular"/>
              </a:rPr>
              <a:t>kecil</a:t>
            </a:r>
            <a:r>
              <a:rPr lang="en-US" sz="1600" b="0" i="0" u="none" strike="noStrike" baseline="0" dirty="0">
                <a:latin typeface="Minion-Regular"/>
              </a:rPr>
              <a:t>).</a:t>
            </a:r>
            <a:endParaRPr lang="en-ID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3AA46-DB40-B718-A825-6FDB1688318B}"/>
              </a:ext>
            </a:extLst>
          </p:cNvPr>
          <p:cNvSpPr txBox="1"/>
          <p:nvPr/>
        </p:nvSpPr>
        <p:spPr>
          <a:xfrm>
            <a:off x="8041905" y="4053584"/>
            <a:ext cx="388379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1" u="none" strike="noStrike" baseline="0" dirty="0">
                <a:solidFill>
                  <a:srgbClr val="C00000"/>
                </a:solidFill>
                <a:latin typeface="Minion-Italic"/>
              </a:rPr>
              <a:t>The scalloped PLC.</a:t>
            </a:r>
            <a:r>
              <a:rPr lang="en-US" sz="1600" b="0" i="1" u="none" strike="noStrike" baseline="0" dirty="0">
                <a:latin typeface="Minion-Italic"/>
              </a:rPr>
              <a:t> </a:t>
            </a:r>
            <a:r>
              <a:rPr lang="en-ID" sz="1600" dirty="0"/>
              <a:t>Di </a:t>
            </a:r>
            <a:r>
              <a:rPr lang="en-ID" sz="1600" dirty="0" err="1"/>
              <a:t>sini</a:t>
            </a:r>
            <a:r>
              <a:rPr lang="en-ID" sz="1600" dirty="0"/>
              <a:t>, </a:t>
            </a:r>
            <a:r>
              <a:rPr lang="en-ID" sz="1600" dirty="0" err="1"/>
              <a:t>penjualan</a:t>
            </a:r>
            <a:r>
              <a:rPr lang="en-ID" sz="1600" dirty="0"/>
              <a:t> </a:t>
            </a:r>
            <a:r>
              <a:rPr lang="en-ID" sz="1600" dirty="0" err="1"/>
              <a:t>melewati</a:t>
            </a:r>
            <a:r>
              <a:rPr lang="en-ID" sz="1600" dirty="0"/>
              <a:t> </a:t>
            </a:r>
            <a:r>
              <a:rPr lang="en-ID" sz="1600" dirty="0" err="1"/>
              <a:t>serangkaian</a:t>
            </a:r>
            <a:r>
              <a:rPr lang="en-ID" sz="1600" dirty="0"/>
              <a:t> </a:t>
            </a:r>
            <a:r>
              <a:rPr lang="en-ID" sz="1600" dirty="0" err="1"/>
              <a:t>siklus</a:t>
            </a:r>
            <a:r>
              <a:rPr lang="en-ID" sz="1600" dirty="0"/>
              <a:t> </a:t>
            </a:r>
            <a:r>
              <a:rPr lang="en-ID" sz="1600" dirty="0" err="1"/>
              <a:t>hidup</a:t>
            </a:r>
            <a:r>
              <a:rPr lang="en-ID" sz="1600" dirty="0"/>
              <a:t> </a:t>
            </a:r>
            <a:r>
              <a:rPr lang="en-ID" sz="1600" dirty="0" err="1"/>
              <a:t>berdasarkan</a:t>
            </a:r>
            <a:r>
              <a:rPr lang="en-ID" sz="1600" dirty="0"/>
              <a:t> </a:t>
            </a:r>
            <a:r>
              <a:rPr lang="en-ID" sz="1600" dirty="0" err="1"/>
              <a:t>penemuan</a:t>
            </a:r>
            <a:r>
              <a:rPr lang="en-ID" sz="1600" dirty="0"/>
              <a:t> </a:t>
            </a:r>
            <a:r>
              <a:rPr lang="en-ID" sz="1600" dirty="0" err="1"/>
              <a:t>karakteristik</a:t>
            </a:r>
            <a:r>
              <a:rPr lang="en-ID" sz="1600" dirty="0"/>
              <a:t>, </a:t>
            </a:r>
            <a:r>
              <a:rPr lang="en-ID" sz="1600" dirty="0" err="1"/>
              <a:t>penggunaan</a:t>
            </a:r>
            <a:r>
              <a:rPr lang="en-ID" sz="1600" dirty="0"/>
              <a:t>,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pengguna</a:t>
            </a:r>
            <a:r>
              <a:rPr lang="en-ID" sz="1600" dirty="0"/>
              <a:t> </a:t>
            </a:r>
            <a:r>
              <a:rPr lang="en-ID" sz="1600" dirty="0" err="1"/>
              <a:t>produk</a:t>
            </a:r>
            <a:r>
              <a:rPr lang="en-ID" sz="1600" dirty="0"/>
              <a:t> </a:t>
            </a:r>
            <a:r>
              <a:rPr lang="en-ID" sz="1600" dirty="0" err="1"/>
              <a:t>baru</a:t>
            </a:r>
            <a:r>
              <a:rPr lang="en-ID" sz="1600" dirty="0"/>
              <a:t>. </a:t>
            </a:r>
            <a:r>
              <a:rPr lang="en-ID" sz="1600" dirty="0" err="1"/>
              <a:t>Contohnya</a:t>
            </a:r>
            <a:r>
              <a:rPr lang="en-ID" sz="1600" dirty="0"/>
              <a:t> pada </a:t>
            </a:r>
            <a:r>
              <a:rPr lang="en-ID" sz="1600" dirty="0" err="1"/>
              <a:t>penjualan</a:t>
            </a:r>
            <a:r>
              <a:rPr lang="en-ID" sz="1600" dirty="0"/>
              <a:t> </a:t>
            </a:r>
            <a:r>
              <a:rPr lang="en-ID" sz="1600" dirty="0" err="1"/>
              <a:t>nilon</a:t>
            </a:r>
            <a:r>
              <a:rPr lang="en-ID" sz="1600" dirty="0"/>
              <a:t> </a:t>
            </a:r>
            <a:r>
              <a:rPr lang="en-ID" sz="1600" dirty="0" err="1"/>
              <a:t>telah</a:t>
            </a:r>
            <a:r>
              <a:rPr lang="en-ID" sz="1600" dirty="0"/>
              <a:t> </a:t>
            </a:r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US" sz="1600" b="0" i="1" u="none" strike="noStrike" baseline="0" dirty="0">
                <a:latin typeface="Minion-Regular"/>
              </a:rPr>
              <a:t>scalloped pattern</a:t>
            </a:r>
            <a:r>
              <a:rPr lang="en-ID" sz="1600" i="1" dirty="0"/>
              <a:t>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kegunaan</a:t>
            </a:r>
            <a:r>
              <a:rPr lang="en-ID" sz="1600" dirty="0"/>
              <a:t>/</a:t>
            </a:r>
            <a:r>
              <a:rPr lang="en-ID" sz="1600" dirty="0" err="1"/>
              <a:t>fungsi</a:t>
            </a:r>
            <a:r>
              <a:rPr lang="en-ID" sz="1600" dirty="0"/>
              <a:t> </a:t>
            </a:r>
            <a:r>
              <a:rPr lang="en-ID" sz="1600" dirty="0" err="1"/>
              <a:t>baru</a:t>
            </a:r>
            <a:r>
              <a:rPr lang="en-ID" sz="1600" dirty="0"/>
              <a:t>—</a:t>
            </a:r>
            <a:r>
              <a:rPr lang="en-ID" sz="1600" dirty="0" err="1"/>
              <a:t>parasut</a:t>
            </a:r>
            <a:r>
              <a:rPr lang="en-ID" sz="1600" dirty="0"/>
              <a:t>, </a:t>
            </a:r>
            <a:r>
              <a:rPr lang="en-ID" sz="1600" dirty="0" err="1"/>
              <a:t>perhotelan</a:t>
            </a:r>
            <a:r>
              <a:rPr lang="en-ID" sz="1600" dirty="0"/>
              <a:t>, </a:t>
            </a:r>
            <a:r>
              <a:rPr lang="en-ID" sz="1600" dirty="0" err="1"/>
              <a:t>kemeja</a:t>
            </a:r>
            <a:r>
              <a:rPr lang="en-ID" sz="1600" dirty="0"/>
              <a:t>, </a:t>
            </a:r>
            <a:r>
              <a:rPr lang="en-ID" sz="1600" dirty="0" err="1"/>
              <a:t>karpet</a:t>
            </a:r>
            <a:r>
              <a:rPr lang="en-ID" sz="1600" dirty="0"/>
              <a:t>, </a:t>
            </a:r>
            <a:r>
              <a:rPr lang="en-ID" sz="1600" dirty="0" err="1"/>
              <a:t>layar</a:t>
            </a:r>
            <a:r>
              <a:rPr lang="en-ID" sz="1600" dirty="0"/>
              <a:t> </a:t>
            </a:r>
            <a:r>
              <a:rPr lang="en-ID" sz="1600" dirty="0" err="1"/>
              <a:t>perahu</a:t>
            </a:r>
            <a:r>
              <a:rPr lang="en-ID" sz="1600" dirty="0"/>
              <a:t>, ban </a:t>
            </a:r>
            <a:r>
              <a:rPr lang="en-ID" sz="1600" dirty="0" err="1"/>
              <a:t>mobil</a:t>
            </a:r>
            <a:r>
              <a:rPr lang="en-ID" sz="1600" dirty="0"/>
              <a:t>—</a:t>
            </a:r>
            <a:r>
              <a:rPr lang="en-ID" sz="1600" dirty="0" err="1"/>
              <a:t>ditemukan</a:t>
            </a:r>
            <a:r>
              <a:rPr lang="en-ID" sz="1600" dirty="0"/>
              <a:t> </a:t>
            </a:r>
            <a:r>
              <a:rPr lang="en-ID" sz="1600" dirty="0" err="1"/>
              <a:t>seiring</a:t>
            </a:r>
            <a:r>
              <a:rPr lang="en-ID" sz="1600" dirty="0"/>
              <a:t> </a:t>
            </a:r>
            <a:r>
              <a:rPr lang="en-ID" sz="1600" dirty="0" err="1"/>
              <a:t>berjalannya</a:t>
            </a:r>
            <a:r>
              <a:rPr lang="en-ID" sz="1600" dirty="0"/>
              <a:t> </a:t>
            </a:r>
            <a:r>
              <a:rPr lang="en-ID" sz="1600" dirty="0" err="1"/>
              <a:t>waktu</a:t>
            </a:r>
            <a:r>
              <a:rPr lang="en-ID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370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C73F-9865-8F3D-D727-1BD4D57E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Style, Fashion, and Fad </a:t>
            </a:r>
            <a:r>
              <a:rPr lang="en-US" sz="5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Life Cycles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C7C08-5EA1-702C-9EB6-D6C50A2AF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8878"/>
            <a:ext cx="6483042" cy="2577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7C8177-BD75-8330-5451-EF41B69840D1}"/>
              </a:ext>
            </a:extLst>
          </p:cNvPr>
          <p:cNvSpPr txBox="1"/>
          <p:nvPr/>
        </p:nvSpPr>
        <p:spPr>
          <a:xfrm>
            <a:off x="6604000" y="1669786"/>
            <a:ext cx="4546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Minion-Regular"/>
              </a:rPr>
              <a:t>T</a:t>
            </a:r>
            <a:r>
              <a:rPr lang="en-US" sz="2800" b="0" i="0" u="none" strike="noStrike" baseline="0" dirty="0">
                <a:latin typeface="Minion-Regular"/>
              </a:rPr>
              <a:t>hree special categories of product life cycles — </a:t>
            </a:r>
            <a:r>
              <a:rPr lang="en-US" sz="2800" b="0" i="0" u="none" strike="noStrike" baseline="0" dirty="0">
                <a:solidFill>
                  <a:srgbClr val="C00000"/>
                </a:solidFill>
                <a:latin typeface="Minion-Regular"/>
              </a:rPr>
              <a:t>styles, fashions, </a:t>
            </a:r>
            <a:r>
              <a:rPr lang="en-US" sz="2800" b="0" i="0" u="none" strike="noStrike" baseline="0" dirty="0">
                <a:latin typeface="Minion-Regular"/>
              </a:rPr>
              <a:t>and</a:t>
            </a:r>
            <a:r>
              <a:rPr lang="en-US" sz="2800" b="0" i="0" u="none" strike="noStrike" baseline="0" dirty="0">
                <a:solidFill>
                  <a:srgbClr val="C00000"/>
                </a:solidFill>
                <a:latin typeface="Minion-Regular"/>
              </a:rPr>
              <a:t> fads.</a:t>
            </a:r>
            <a:endParaRPr lang="en-ID" sz="28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3159C-1D1B-1773-AEFF-1DF1A81014D8}"/>
              </a:ext>
            </a:extLst>
          </p:cNvPr>
          <p:cNvSpPr txBox="1"/>
          <p:nvPr/>
        </p:nvSpPr>
        <p:spPr>
          <a:xfrm>
            <a:off x="406398" y="4112010"/>
            <a:ext cx="113284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i="0" u="none" strike="noStrike" baseline="0" dirty="0">
                <a:latin typeface="Minion-Regular"/>
              </a:rPr>
              <a:t>A </a:t>
            </a:r>
            <a:r>
              <a:rPr lang="en-US" sz="2000" b="1" i="1" u="none" strike="noStrike" baseline="0" dirty="0">
                <a:latin typeface="Minion-Italic"/>
              </a:rPr>
              <a:t>style </a:t>
            </a:r>
            <a:r>
              <a:rPr lang="en-US" sz="2000" b="0" i="0" u="none" strike="noStrike" baseline="0" dirty="0">
                <a:latin typeface="Minion-Regular"/>
              </a:rPr>
              <a:t>is a basic and distinctive mode of expression appearing in a field of human endeavor. Styles appear in homes (colonial, ranch, Cape Cod), clothing (formal, business casual, sporty), and art (realistic, surrealistic, abstract). A style can last for generations and go in and out of vogue.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i="0" u="none" strike="noStrike" baseline="0" dirty="0">
                <a:latin typeface="Minion-Regular"/>
              </a:rPr>
              <a:t>A </a:t>
            </a:r>
            <a:r>
              <a:rPr lang="en-US" sz="2000" b="1" i="1" u="none" strike="noStrike" baseline="0" dirty="0">
                <a:latin typeface="Minion-Italic"/>
              </a:rPr>
              <a:t>fashion </a:t>
            </a:r>
            <a:r>
              <a:rPr lang="en-US" sz="2000" b="0" i="0" u="none" strike="noStrike" baseline="0" dirty="0">
                <a:latin typeface="Minion-Regular"/>
              </a:rPr>
              <a:t>is a currently accepted or popular style in a given field. Fashions pass through four stages: distinctiveness, emulation, mass fashion, and decline.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i="1" u="none" strike="noStrike" baseline="0" dirty="0">
                <a:latin typeface="Minion-Italic"/>
              </a:rPr>
              <a:t>Fads </a:t>
            </a:r>
            <a:r>
              <a:rPr lang="en-US" sz="2000" b="0" i="0" u="none" strike="noStrike" baseline="0" dirty="0">
                <a:latin typeface="Minion-Regular"/>
              </a:rPr>
              <a:t>are fashions that come quickly into public view, are adopted with great zeal, peak early, and decline very fast. Their acceptance cycle is short, and they tend to attract only a limited following who are searching for excitement or want to distinguish themselves from others.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09676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A61F2-B0C9-37A1-533D-64A09CE7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Proses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Pengembangan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Produk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Baru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CB33D32-D762-6D5A-D4BD-ABE8AB46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59" y="2139351"/>
            <a:ext cx="10478481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1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52CC3-7F1B-A9CA-74E1-63A6AE5D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Proses Pengembangan Produk Baru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0D8A51-75F5-95D9-40AF-ED3C276CF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00" y="2358034"/>
            <a:ext cx="9159599" cy="3640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7154F-2C46-344E-7268-9313FFE02824}"/>
              </a:ext>
            </a:extLst>
          </p:cNvPr>
          <p:cNvSpPr txBox="1"/>
          <p:nvPr/>
        </p:nvSpPr>
        <p:spPr>
          <a:xfrm>
            <a:off x="2173471" y="1711703"/>
            <a:ext cx="4392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Pencarian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/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riset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sistematis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menemukan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ide-ide </a:t>
            </a:r>
            <a:r>
              <a:rPr lang="en-US" sz="1800" b="1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produk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baru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FD9A9F6-0BF8-4467-A9F9-FC45AE4BB929}"/>
              </a:ext>
            </a:extLst>
          </p:cNvPr>
          <p:cNvSpPr/>
          <p:nvPr/>
        </p:nvSpPr>
        <p:spPr>
          <a:xfrm>
            <a:off x="3008029" y="2332821"/>
            <a:ext cx="350874" cy="2740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82517A-B5E3-5352-9F99-8017805E141E}"/>
              </a:ext>
            </a:extLst>
          </p:cNvPr>
          <p:cNvSpPr/>
          <p:nvPr/>
        </p:nvSpPr>
        <p:spPr>
          <a:xfrm>
            <a:off x="1632271" y="1608458"/>
            <a:ext cx="541200" cy="529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32600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52CC3-7F1B-A9CA-74E1-63A6AE5D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Proses Pengembangan Produk Baru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0D8A51-75F5-95D9-40AF-ED3C276CF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00" y="2358034"/>
            <a:ext cx="9159599" cy="3640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7154F-2C46-344E-7268-9313FFE02824}"/>
              </a:ext>
            </a:extLst>
          </p:cNvPr>
          <p:cNvSpPr txBox="1"/>
          <p:nvPr/>
        </p:nvSpPr>
        <p:spPr>
          <a:xfrm>
            <a:off x="2901603" y="1641984"/>
            <a:ext cx="5349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Menyaring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ide-ide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produk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baru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menemukan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ide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ter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baik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membuang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ide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buruk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sesegera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mungkin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FD9A9F6-0BF8-4467-A9F9-FC45AE4BB929}"/>
              </a:ext>
            </a:extLst>
          </p:cNvPr>
          <p:cNvSpPr/>
          <p:nvPr/>
        </p:nvSpPr>
        <p:spPr>
          <a:xfrm>
            <a:off x="4921496" y="2332821"/>
            <a:ext cx="350874" cy="2740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D85530-AD31-50D2-A4FC-2F9BD6E8AF5A}"/>
              </a:ext>
            </a:extLst>
          </p:cNvPr>
          <p:cNvSpPr/>
          <p:nvPr/>
        </p:nvSpPr>
        <p:spPr>
          <a:xfrm>
            <a:off x="2385805" y="1467974"/>
            <a:ext cx="541200" cy="5294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70510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52CC3-7F1B-A9CA-74E1-63A6AE5D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Proses Pengembangan Produk Baru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0D8A51-75F5-95D9-40AF-ED3C276CF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00" y="3144903"/>
            <a:ext cx="9159599" cy="3640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7154F-2C46-344E-7268-9313FFE02824}"/>
              </a:ext>
            </a:extLst>
          </p:cNvPr>
          <p:cNvSpPr txBox="1"/>
          <p:nvPr/>
        </p:nvSpPr>
        <p:spPr>
          <a:xfrm>
            <a:off x="3987058" y="1868228"/>
            <a:ext cx="66887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Mengembangkan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ide yang </a:t>
            </a:r>
            <a:r>
              <a:rPr lang="en-US" sz="1800" b="1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menarik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menjadi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konsep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produk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yang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memberikan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gambaran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lebih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rinci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Kemudian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800" b="1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enguji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konsep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produk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baru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pada </a:t>
            </a:r>
            <a:r>
              <a:rPr lang="en-US" sz="1800" b="1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sekelompok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konsumen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sasaran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mengetahui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apakah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konsep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tersebut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memiliki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daya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tarik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terhadap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konsumen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800" kern="1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kuat</a:t>
            </a:r>
            <a:r>
              <a:rPr lang="en-US" sz="18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FD9A9F6-0BF8-4467-A9F9-FC45AE4BB929}"/>
              </a:ext>
            </a:extLst>
          </p:cNvPr>
          <p:cNvSpPr/>
          <p:nvPr/>
        </p:nvSpPr>
        <p:spPr>
          <a:xfrm>
            <a:off x="6919629" y="3111035"/>
            <a:ext cx="350874" cy="2740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11BDCA-51DA-0327-FA61-D4795AC799B8}"/>
              </a:ext>
            </a:extLst>
          </p:cNvPr>
          <p:cNvSpPr/>
          <p:nvPr/>
        </p:nvSpPr>
        <p:spPr>
          <a:xfrm>
            <a:off x="3540728" y="1571397"/>
            <a:ext cx="541200" cy="52942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66712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52CC3-7F1B-A9CA-74E1-63A6AE5D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Proses Pengembangan Produk Baru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0D8A51-75F5-95D9-40AF-ED3C276CF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00" y="2358034"/>
            <a:ext cx="9159599" cy="3640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7154F-2C46-344E-7268-9313FFE02824}"/>
              </a:ext>
            </a:extLst>
          </p:cNvPr>
          <p:cNvSpPr txBox="1"/>
          <p:nvPr/>
        </p:nvSpPr>
        <p:spPr>
          <a:xfrm>
            <a:off x="6689898" y="1673883"/>
            <a:ext cx="5200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Merancang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strategi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pemasaran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awal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produk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baru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berdasarkan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konsep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produk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.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FD9A9F6-0BF8-4467-A9F9-FC45AE4BB929}"/>
              </a:ext>
            </a:extLst>
          </p:cNvPr>
          <p:cNvSpPr/>
          <p:nvPr/>
        </p:nvSpPr>
        <p:spPr>
          <a:xfrm>
            <a:off x="8939522" y="2320214"/>
            <a:ext cx="350874" cy="2740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6DEB14-8E2F-4EE2-5F1E-39EFDBF6E7C0}"/>
              </a:ext>
            </a:extLst>
          </p:cNvPr>
          <p:cNvSpPr/>
          <p:nvPr/>
        </p:nvSpPr>
        <p:spPr>
          <a:xfrm>
            <a:off x="6161994" y="1544993"/>
            <a:ext cx="541200" cy="5294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60409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52CC3-7F1B-A9CA-74E1-63A6AE5D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Proses Pengembangan Produk Baru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0D8A51-75F5-95D9-40AF-ED3C276CF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00" y="1734669"/>
            <a:ext cx="9159599" cy="3640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32C920-DE1A-6C1E-0743-607D6DF42ABE}"/>
              </a:ext>
            </a:extLst>
          </p:cNvPr>
          <p:cNvSpPr txBox="1"/>
          <p:nvPr/>
        </p:nvSpPr>
        <p:spPr>
          <a:xfrm>
            <a:off x="1048436" y="5437605"/>
            <a:ext cx="536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Meninjau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Calibri" panose="020F0502020204030204" pitchFamily="34" charset="0"/>
              </a:rPr>
              <a:t>proyeksi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Calibri" panose="020F0502020204030204" pitchFamily="34" charset="0"/>
              </a:rPr>
              <a:t>penjualan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Calibri" panose="020F0502020204030204" pitchFamily="34" charset="0"/>
              </a:rPr>
              <a:t>biaya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, dan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Calibri" panose="020F0502020204030204" pitchFamily="34" charset="0"/>
              </a:rPr>
              <a:t>laba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Calibri" panose="020F0502020204030204" pitchFamily="34" charset="0"/>
              </a:rPr>
              <a:t>produk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Calibri" panose="020F0502020204030204" pitchFamily="34" charset="0"/>
              </a:rPr>
              <a:t>baru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untuk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mengetahui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apakah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faktor-faktor</a:t>
            </a:r>
            <a:r>
              <a:rPr lang="en-US" sz="1800" b="1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tersebut</a:t>
            </a:r>
            <a:r>
              <a:rPr lang="en-US" sz="1800" b="1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memenuhi</a:t>
            </a:r>
            <a:r>
              <a:rPr lang="en-US" sz="1800" b="1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tujuan</a:t>
            </a:r>
            <a:r>
              <a:rPr lang="en-US" sz="1800" b="1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perusahaan</a:t>
            </a:r>
            <a:r>
              <a:rPr lang="en-US" sz="1800" b="1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.</a:t>
            </a:r>
            <a:endParaRPr lang="en-ID" b="1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BB49043-2861-BB00-DD14-25E151443726}"/>
              </a:ext>
            </a:extLst>
          </p:cNvPr>
          <p:cNvSpPr/>
          <p:nvPr/>
        </p:nvSpPr>
        <p:spPr>
          <a:xfrm rot="10800000">
            <a:off x="2992930" y="5116205"/>
            <a:ext cx="350874" cy="2740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B3CA5F-C717-8F30-F594-1A2466C04851}"/>
              </a:ext>
            </a:extLst>
          </p:cNvPr>
          <p:cNvSpPr/>
          <p:nvPr/>
        </p:nvSpPr>
        <p:spPr>
          <a:xfrm>
            <a:off x="507236" y="5172895"/>
            <a:ext cx="541200" cy="5294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5714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52CC3-7F1B-A9CA-74E1-63A6AE5D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Proses Pengembangan Produk Baru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0D8A51-75F5-95D9-40AF-ED3C276CF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00" y="1734669"/>
            <a:ext cx="9159599" cy="3640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32C920-DE1A-6C1E-0743-607D6DF42ABE}"/>
              </a:ext>
            </a:extLst>
          </p:cNvPr>
          <p:cNvSpPr txBox="1"/>
          <p:nvPr/>
        </p:nvSpPr>
        <p:spPr>
          <a:xfrm>
            <a:off x="4164169" y="5431143"/>
            <a:ext cx="536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Mengembangkan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konsep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produk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menjadi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produk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fisik</a:t>
            </a:r>
            <a:r>
              <a:rPr lang="en-US" sz="1800" b="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untuk</a:t>
            </a:r>
            <a:r>
              <a:rPr lang="en-US" sz="1800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memastikan</a:t>
            </a:r>
            <a:r>
              <a:rPr lang="en-US" sz="1800" b="1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bahwa</a:t>
            </a:r>
            <a:r>
              <a:rPr lang="en-US" sz="1800" b="1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ide </a:t>
            </a:r>
            <a:r>
              <a:rPr lang="en-US" sz="1800" b="1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produk</a:t>
            </a:r>
            <a:r>
              <a:rPr lang="en-US" sz="1800" b="1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dapat</a:t>
            </a:r>
            <a:r>
              <a:rPr lang="en-US" sz="1800" b="1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diubah</a:t>
            </a:r>
            <a:r>
              <a:rPr lang="en-US" sz="1800" b="1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menjadi</a:t>
            </a:r>
            <a:r>
              <a:rPr lang="en-US" sz="1800" b="1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1F5F"/>
                </a:solidFill>
                <a:latin typeface="Calibri" panose="020F0502020204030204" pitchFamily="34" charset="0"/>
              </a:rPr>
              <a:t>penawaran</a:t>
            </a:r>
            <a:r>
              <a:rPr lang="en-US" sz="1800" b="1" i="0" u="none" strike="noStrike" baseline="0" dirty="0">
                <a:solidFill>
                  <a:srgbClr val="001F5F"/>
                </a:solidFill>
                <a:latin typeface="Calibri" panose="020F0502020204030204" pitchFamily="34" charset="0"/>
              </a:rPr>
              <a:t> pasar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BB49043-2861-BB00-DD14-25E151443726}"/>
              </a:ext>
            </a:extLst>
          </p:cNvPr>
          <p:cNvSpPr/>
          <p:nvPr/>
        </p:nvSpPr>
        <p:spPr>
          <a:xfrm rot="10800000">
            <a:off x="4880997" y="5101556"/>
            <a:ext cx="350874" cy="2740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A67F6C-6C90-3158-6C6A-314C936C366B}"/>
              </a:ext>
            </a:extLst>
          </p:cNvPr>
          <p:cNvSpPr/>
          <p:nvPr/>
        </p:nvSpPr>
        <p:spPr>
          <a:xfrm>
            <a:off x="3622969" y="5238583"/>
            <a:ext cx="541200" cy="5294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6.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15967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adlines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911</Words>
  <Application>Microsoft Office PowerPoint</Application>
  <PresentationFormat>Widescreen</PresentationFormat>
  <Paragraphs>105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Avenir Next LT Pro</vt:lpstr>
      <vt:lpstr>AvenirNext LT Pro Medium</vt:lpstr>
      <vt:lpstr>Calibri</vt:lpstr>
      <vt:lpstr>Calibri Light</vt:lpstr>
      <vt:lpstr>Minion-Italic</vt:lpstr>
      <vt:lpstr>Minion-Regular</vt:lpstr>
      <vt:lpstr>Sitka Banner</vt:lpstr>
      <vt:lpstr>Wingdings</vt:lpstr>
      <vt:lpstr>Office Theme</vt:lpstr>
      <vt:lpstr>HeadlinesVTI</vt:lpstr>
      <vt:lpstr>Sistem Distribusi dan Marketing</vt:lpstr>
      <vt:lpstr>Pert 8 Proses Pengembangan Produk Baru &amp; Product Life Cycle</vt:lpstr>
      <vt:lpstr>Proses Pengembangan Produk Baru</vt:lpstr>
      <vt:lpstr>Proses Pengembangan Produk Baru</vt:lpstr>
      <vt:lpstr>Proses Pengembangan Produk Baru</vt:lpstr>
      <vt:lpstr>Proses Pengembangan Produk Baru</vt:lpstr>
      <vt:lpstr>Proses Pengembangan Produk Baru</vt:lpstr>
      <vt:lpstr>Proses Pengembangan Produk Baru</vt:lpstr>
      <vt:lpstr>Proses Pengembangan Produk Baru</vt:lpstr>
      <vt:lpstr>Proses Pengembangan Produk Baru</vt:lpstr>
      <vt:lpstr>Proses Pengembangan Produk Baru</vt:lpstr>
      <vt:lpstr>Tahapan Pengembangan Produk Baru</vt:lpstr>
      <vt:lpstr>Pengujian Data</vt:lpstr>
      <vt:lpstr>Pengujian Data.</vt:lpstr>
      <vt:lpstr>Business Analysis</vt:lpstr>
      <vt:lpstr>Product Life Cycle Strategies.</vt:lpstr>
      <vt:lpstr> Sales &amp; Profits over the Product’s Life</vt:lpstr>
      <vt:lpstr>Stage 1: Product development</vt:lpstr>
      <vt:lpstr>Stage 2: Introduction</vt:lpstr>
      <vt:lpstr>Stage 3: Growth</vt:lpstr>
      <vt:lpstr>Stage 4: Maturity</vt:lpstr>
      <vt:lpstr>Stage 5: Decline</vt:lpstr>
      <vt:lpstr>Karakteristik Product Life Cycle</vt:lpstr>
      <vt:lpstr>Strategi Product Life Cycle</vt:lpstr>
      <vt:lpstr>Pola Siklus Hidup Produk</vt:lpstr>
      <vt:lpstr>Style, Fashion, and Fad Life Cycles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Proses Pengembangan Produk Baru</dc:title>
  <dc:creator>Rifdah Zahabiyah</dc:creator>
  <cp:lastModifiedBy>Rifdah Zahabiyah</cp:lastModifiedBy>
  <cp:revision>7</cp:revision>
  <dcterms:created xsi:type="dcterms:W3CDTF">2022-11-08T09:25:03Z</dcterms:created>
  <dcterms:modified xsi:type="dcterms:W3CDTF">2023-12-08T03:02:13Z</dcterms:modified>
</cp:coreProperties>
</file>