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onsolas" panose="020B0609020204030204" pitchFamily="49" charset="0"/>
      <p:regular r:id="rId11"/>
      <p:bold r:id="rId12"/>
      <p:italic r:id="rId13"/>
      <p:boldItalic r:id="rId14"/>
    </p:embeddedFont>
    <p:embeddedFont>
      <p:font typeface="Source Sans Pro" panose="020B0503030403020204"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964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3023830"/>
            <a:ext cx="6639401" cy="701278"/>
          </a:xfrm>
          <a:prstGeom prst="rect">
            <a:avLst/>
          </a:prstGeom>
          <a:noFill/>
          <a:ln/>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Exploring Your Dataset</a:t>
            </a:r>
            <a:endParaRPr lang="en-US" sz="4400" dirty="0"/>
          </a:p>
        </p:txBody>
      </p:sp>
      <p:sp>
        <p:nvSpPr>
          <p:cNvPr id="4" name="Text 1"/>
          <p:cNvSpPr/>
          <p:nvPr/>
        </p:nvSpPr>
        <p:spPr>
          <a:xfrm>
            <a:off x="863798" y="4095274"/>
            <a:ext cx="7416403" cy="1110496"/>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Embark on a journey through the dataset as we uncover its key features and unlock the potential for a groundbreaking Machine Learning solution.</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2305526"/>
            <a:ext cx="7597497" cy="701278"/>
          </a:xfrm>
          <a:prstGeom prst="rect">
            <a:avLst/>
          </a:prstGeom>
          <a:noFill/>
          <a:ln/>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Description of the Dataset</a:t>
            </a:r>
            <a:endParaRPr lang="en-US" sz="4400" dirty="0"/>
          </a:p>
        </p:txBody>
      </p:sp>
      <p:sp>
        <p:nvSpPr>
          <p:cNvPr id="3" name="Text 1"/>
          <p:cNvSpPr/>
          <p:nvPr/>
        </p:nvSpPr>
        <p:spPr>
          <a:xfrm>
            <a:off x="863798" y="3623786"/>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FFFFFF"/>
                </a:solidFill>
                <a:latin typeface="Montserrat Bold" pitchFamily="34" charset="0"/>
                <a:ea typeface="Montserrat Bold" pitchFamily="34" charset="-122"/>
                <a:cs typeface="Montserrat Bold" pitchFamily="34" charset="-120"/>
              </a:rPr>
              <a:t>Source</a:t>
            </a:r>
            <a:endParaRPr lang="en-US" sz="2200" dirty="0"/>
          </a:p>
        </p:txBody>
      </p:sp>
      <p:sp>
        <p:nvSpPr>
          <p:cNvPr id="4" name="Text 2"/>
          <p:cNvSpPr/>
          <p:nvPr/>
        </p:nvSpPr>
        <p:spPr>
          <a:xfrm>
            <a:off x="863798" y="4221242"/>
            <a:ext cx="6150293" cy="1110496"/>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dataset originates from [LINK</a:t>
            </a:r>
            <a:r>
              <a:rPr lang="en-US" sz="1900">
                <a:solidFill>
                  <a:srgbClr val="E2E6E9"/>
                </a:solidFill>
                <a:latin typeface="Source Sans Pro" pitchFamily="34" charset="0"/>
                <a:ea typeface="Source Sans Pro" pitchFamily="34" charset="-122"/>
                <a:cs typeface="Source Sans Pro" pitchFamily="34" charset="-120"/>
              </a:rPr>
              <a:t>: </a:t>
            </a:r>
            <a:r>
              <a:rPr lang="en-US" sz="1900" u="sng">
                <a:solidFill>
                  <a:srgbClr val="FFFFFF"/>
                </a:solidFill>
                <a:latin typeface="Source Sans Pro" pitchFamily="34" charset="0"/>
                <a:ea typeface="Source Sans Pro" pitchFamily="34" charset="-122"/>
                <a:cs typeface="Source Sans Pro" pitchFamily="34" charset="-120"/>
              </a:rPr>
              <a:t>https://www.kaggle.com/datasets/alfathterry/telco-customer-churn-11-1-3</a:t>
            </a:r>
            <a:r>
              <a:rPr lang="en-US" sz="1900">
                <a:solidFill>
                  <a:srgbClr val="E2E6E9"/>
                </a:solidFill>
                <a:latin typeface="Source Sans Pro" pitchFamily="34" charset="0"/>
                <a:ea typeface="Source Sans Pro" pitchFamily="34" charset="-122"/>
                <a:cs typeface="Source Sans Pro" pitchFamily="34" charset="-120"/>
              </a:rPr>
              <a:t>].</a:t>
            </a:r>
            <a:endParaRPr lang="en-US" sz="1900" dirty="0"/>
          </a:p>
        </p:txBody>
      </p:sp>
      <p:sp>
        <p:nvSpPr>
          <p:cNvPr id="5" name="Text 3"/>
          <p:cNvSpPr/>
          <p:nvPr/>
        </p:nvSpPr>
        <p:spPr>
          <a:xfrm>
            <a:off x="7623929" y="3623786"/>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FFFFFF"/>
                </a:solidFill>
                <a:latin typeface="Montserrat Bold" pitchFamily="34" charset="0"/>
                <a:ea typeface="Montserrat Bold" pitchFamily="34" charset="-122"/>
                <a:cs typeface="Montserrat Bold" pitchFamily="34" charset="-120"/>
              </a:rPr>
              <a:t>Description</a:t>
            </a:r>
            <a:endParaRPr lang="en-US" sz="2200" dirty="0"/>
          </a:p>
        </p:txBody>
      </p:sp>
      <p:sp>
        <p:nvSpPr>
          <p:cNvPr id="6" name="Text 4"/>
          <p:cNvSpPr/>
          <p:nvPr/>
        </p:nvSpPr>
        <p:spPr>
          <a:xfrm>
            <a:off x="7623929" y="4221242"/>
            <a:ext cx="6150293" cy="1480661"/>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This dataset provides customer data for a telecom company, including demographic details, services subscribed, account information, and whether the customer churned (left the service).</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31840" y="339328"/>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FFFFFF"/>
                </a:solidFill>
                <a:latin typeface="Montserrat Bold" pitchFamily="34" charset="0"/>
                <a:ea typeface="Montserrat Bold" pitchFamily="34" charset="-122"/>
                <a:cs typeface="Montserrat Bold" pitchFamily="34" charset="-120"/>
              </a:rPr>
              <a:t>Dataset Overview</a:t>
            </a:r>
            <a:endParaRPr lang="en-US" sz="2200" dirty="0"/>
          </a:p>
        </p:txBody>
      </p:sp>
      <p:sp>
        <p:nvSpPr>
          <p:cNvPr id="3" name="Shape 1"/>
          <p:cNvSpPr/>
          <p:nvPr/>
        </p:nvSpPr>
        <p:spPr>
          <a:xfrm>
            <a:off x="431840" y="874990"/>
            <a:ext cx="13766721" cy="11675388"/>
          </a:xfrm>
          <a:prstGeom prst="roundRect">
            <a:avLst>
              <a:gd name="adj" fmla="val 159"/>
            </a:avLst>
          </a:prstGeom>
          <a:noFill/>
          <a:ln w="7620">
            <a:solidFill>
              <a:srgbClr val="FFFFFF">
                <a:alpha val="24000"/>
              </a:srgbClr>
            </a:solidFill>
            <a:prstDash val="solid"/>
          </a:ln>
        </p:spPr>
      </p:sp>
      <p:sp>
        <p:nvSpPr>
          <p:cNvPr id="4" name="Shape 2"/>
          <p:cNvSpPr/>
          <p:nvPr/>
        </p:nvSpPr>
        <p:spPr>
          <a:xfrm>
            <a:off x="439460" y="882610"/>
            <a:ext cx="13751481" cy="348258"/>
          </a:xfrm>
          <a:prstGeom prst="rect">
            <a:avLst/>
          </a:prstGeom>
          <a:solidFill>
            <a:srgbClr val="FFFFFF">
              <a:alpha val="4000"/>
            </a:srgbClr>
          </a:solidFill>
          <a:ln/>
        </p:spPr>
      </p:sp>
      <p:sp>
        <p:nvSpPr>
          <p:cNvPr id="5" name="Text 3"/>
          <p:cNvSpPr/>
          <p:nvPr/>
        </p:nvSpPr>
        <p:spPr>
          <a:xfrm>
            <a:off x="562808" y="964168"/>
            <a:ext cx="1350478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Overview</a:t>
            </a:r>
            <a:endParaRPr lang="en-US" sz="950" dirty="0"/>
          </a:p>
        </p:txBody>
      </p:sp>
      <p:sp>
        <p:nvSpPr>
          <p:cNvPr id="6" name="Shape 4"/>
          <p:cNvSpPr/>
          <p:nvPr/>
        </p:nvSpPr>
        <p:spPr>
          <a:xfrm>
            <a:off x="439460" y="1230868"/>
            <a:ext cx="13751481" cy="11311890"/>
          </a:xfrm>
          <a:prstGeom prst="rect">
            <a:avLst/>
          </a:prstGeom>
          <a:solidFill>
            <a:srgbClr val="000000">
              <a:alpha val="4000"/>
            </a:srgbClr>
          </a:solidFill>
          <a:ln/>
        </p:spPr>
      </p:sp>
      <p:sp>
        <p:nvSpPr>
          <p:cNvPr id="7" name="Shape 5"/>
          <p:cNvSpPr/>
          <p:nvPr/>
        </p:nvSpPr>
        <p:spPr>
          <a:xfrm>
            <a:off x="747832" y="1312426"/>
            <a:ext cx="13319760" cy="363498"/>
          </a:xfrm>
          <a:prstGeom prst="roundRect">
            <a:avLst>
              <a:gd name="adj" fmla="val 5093"/>
            </a:avLst>
          </a:prstGeom>
          <a:noFill/>
          <a:ln w="7620">
            <a:solidFill>
              <a:srgbClr val="FFFFFF">
                <a:alpha val="24000"/>
              </a:srgbClr>
            </a:solidFill>
            <a:prstDash val="solid"/>
          </a:ln>
        </p:spPr>
      </p:sp>
      <p:sp>
        <p:nvSpPr>
          <p:cNvPr id="8" name="Shape 6"/>
          <p:cNvSpPr/>
          <p:nvPr/>
        </p:nvSpPr>
        <p:spPr>
          <a:xfrm>
            <a:off x="755452" y="1320046"/>
            <a:ext cx="13304520" cy="348258"/>
          </a:xfrm>
          <a:prstGeom prst="rect">
            <a:avLst/>
          </a:prstGeom>
          <a:solidFill>
            <a:srgbClr val="FFFFFF">
              <a:alpha val="4000"/>
            </a:srgbClr>
          </a:solidFill>
          <a:ln/>
        </p:spPr>
      </p:sp>
      <p:sp>
        <p:nvSpPr>
          <p:cNvPr id="9" name="Text 7"/>
          <p:cNvSpPr/>
          <p:nvPr/>
        </p:nvSpPr>
        <p:spPr>
          <a:xfrm>
            <a:off x="878800" y="1401604"/>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customer_id</a:t>
            </a:r>
            <a:endParaRPr lang="en-US" sz="950" dirty="0"/>
          </a:p>
        </p:txBody>
      </p:sp>
      <p:sp>
        <p:nvSpPr>
          <p:cNvPr id="10" name="Text 8"/>
          <p:cNvSpPr/>
          <p:nvPr/>
        </p:nvSpPr>
        <p:spPr>
          <a:xfrm>
            <a:off x="4208740" y="1401604"/>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11" name="Text 9"/>
          <p:cNvSpPr/>
          <p:nvPr/>
        </p:nvSpPr>
        <p:spPr>
          <a:xfrm>
            <a:off x="7534870" y="1401604"/>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Unique identifier for each customer.</a:t>
            </a:r>
            <a:endParaRPr lang="en-US" sz="950" dirty="0"/>
          </a:p>
        </p:txBody>
      </p:sp>
      <p:sp>
        <p:nvSpPr>
          <p:cNvPr id="12" name="Text 10"/>
          <p:cNvSpPr/>
          <p:nvPr/>
        </p:nvSpPr>
        <p:spPr>
          <a:xfrm>
            <a:off x="10861000" y="1401604"/>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13" name="Shape 11"/>
          <p:cNvSpPr/>
          <p:nvPr/>
        </p:nvSpPr>
        <p:spPr>
          <a:xfrm>
            <a:off x="747832" y="1749862"/>
            <a:ext cx="13319760" cy="363498"/>
          </a:xfrm>
          <a:prstGeom prst="roundRect">
            <a:avLst>
              <a:gd name="adj" fmla="val 5093"/>
            </a:avLst>
          </a:prstGeom>
          <a:noFill/>
          <a:ln w="7620">
            <a:solidFill>
              <a:srgbClr val="FFFFFF">
                <a:alpha val="24000"/>
              </a:srgbClr>
            </a:solidFill>
            <a:prstDash val="solid"/>
          </a:ln>
        </p:spPr>
      </p:sp>
      <p:sp>
        <p:nvSpPr>
          <p:cNvPr id="14" name="Shape 12"/>
          <p:cNvSpPr/>
          <p:nvPr/>
        </p:nvSpPr>
        <p:spPr>
          <a:xfrm>
            <a:off x="755452" y="1757482"/>
            <a:ext cx="13304520" cy="348258"/>
          </a:xfrm>
          <a:prstGeom prst="rect">
            <a:avLst/>
          </a:prstGeom>
          <a:solidFill>
            <a:srgbClr val="FFFFFF">
              <a:alpha val="4000"/>
            </a:srgbClr>
          </a:solidFill>
          <a:ln/>
        </p:spPr>
      </p:sp>
      <p:sp>
        <p:nvSpPr>
          <p:cNvPr id="15" name="Text 13"/>
          <p:cNvSpPr/>
          <p:nvPr/>
        </p:nvSpPr>
        <p:spPr>
          <a:xfrm>
            <a:off x="878800" y="1839039"/>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gender</a:t>
            </a:r>
            <a:endParaRPr lang="en-US" sz="950" dirty="0"/>
          </a:p>
        </p:txBody>
      </p:sp>
      <p:sp>
        <p:nvSpPr>
          <p:cNvPr id="16" name="Text 14"/>
          <p:cNvSpPr/>
          <p:nvPr/>
        </p:nvSpPr>
        <p:spPr>
          <a:xfrm>
            <a:off x="4208740" y="1839039"/>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17" name="Text 15"/>
          <p:cNvSpPr/>
          <p:nvPr/>
        </p:nvSpPr>
        <p:spPr>
          <a:xfrm>
            <a:off x="7534870" y="1839039"/>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Gender of the customer (Male/Female).</a:t>
            </a:r>
            <a:endParaRPr lang="en-US" sz="950" dirty="0"/>
          </a:p>
        </p:txBody>
      </p:sp>
      <p:sp>
        <p:nvSpPr>
          <p:cNvPr id="18" name="Text 16"/>
          <p:cNvSpPr/>
          <p:nvPr/>
        </p:nvSpPr>
        <p:spPr>
          <a:xfrm>
            <a:off x="10861000" y="1839039"/>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19" name="Shape 17"/>
          <p:cNvSpPr/>
          <p:nvPr/>
        </p:nvSpPr>
        <p:spPr>
          <a:xfrm>
            <a:off x="747832" y="2187297"/>
            <a:ext cx="13319760" cy="363498"/>
          </a:xfrm>
          <a:prstGeom prst="roundRect">
            <a:avLst>
              <a:gd name="adj" fmla="val 5093"/>
            </a:avLst>
          </a:prstGeom>
          <a:noFill/>
          <a:ln w="7620">
            <a:solidFill>
              <a:srgbClr val="FFFFFF">
                <a:alpha val="24000"/>
              </a:srgbClr>
            </a:solidFill>
            <a:prstDash val="solid"/>
          </a:ln>
        </p:spPr>
      </p:sp>
      <p:sp>
        <p:nvSpPr>
          <p:cNvPr id="20" name="Shape 18"/>
          <p:cNvSpPr/>
          <p:nvPr/>
        </p:nvSpPr>
        <p:spPr>
          <a:xfrm>
            <a:off x="755452" y="2194917"/>
            <a:ext cx="13304520" cy="348258"/>
          </a:xfrm>
          <a:prstGeom prst="rect">
            <a:avLst/>
          </a:prstGeom>
          <a:solidFill>
            <a:srgbClr val="FFFFFF">
              <a:alpha val="4000"/>
            </a:srgbClr>
          </a:solidFill>
          <a:ln/>
        </p:spPr>
      </p:sp>
      <p:sp>
        <p:nvSpPr>
          <p:cNvPr id="21" name="Text 19"/>
          <p:cNvSpPr/>
          <p:nvPr/>
        </p:nvSpPr>
        <p:spPr>
          <a:xfrm>
            <a:off x="878800" y="2276475"/>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senior_citizen</a:t>
            </a:r>
            <a:endParaRPr lang="en-US" sz="950" dirty="0"/>
          </a:p>
        </p:txBody>
      </p:sp>
      <p:sp>
        <p:nvSpPr>
          <p:cNvPr id="22" name="Text 20"/>
          <p:cNvSpPr/>
          <p:nvPr/>
        </p:nvSpPr>
        <p:spPr>
          <a:xfrm>
            <a:off x="4208740" y="2276475"/>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Integer (0/1)</a:t>
            </a:r>
            <a:endParaRPr lang="en-US" sz="950" dirty="0"/>
          </a:p>
        </p:txBody>
      </p:sp>
      <p:sp>
        <p:nvSpPr>
          <p:cNvPr id="23" name="Text 21"/>
          <p:cNvSpPr/>
          <p:nvPr/>
        </p:nvSpPr>
        <p:spPr>
          <a:xfrm>
            <a:off x="7534870" y="2276475"/>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is a senior citizen (1: Yes, 0: No).</a:t>
            </a:r>
            <a:endParaRPr lang="en-US" sz="950" dirty="0"/>
          </a:p>
        </p:txBody>
      </p:sp>
      <p:sp>
        <p:nvSpPr>
          <p:cNvPr id="24" name="Text 22"/>
          <p:cNvSpPr/>
          <p:nvPr/>
        </p:nvSpPr>
        <p:spPr>
          <a:xfrm>
            <a:off x="10861000" y="2276475"/>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25" name="Shape 23"/>
          <p:cNvSpPr/>
          <p:nvPr/>
        </p:nvSpPr>
        <p:spPr>
          <a:xfrm>
            <a:off x="747832" y="2624733"/>
            <a:ext cx="13319760" cy="363498"/>
          </a:xfrm>
          <a:prstGeom prst="roundRect">
            <a:avLst>
              <a:gd name="adj" fmla="val 5093"/>
            </a:avLst>
          </a:prstGeom>
          <a:noFill/>
          <a:ln w="7620">
            <a:solidFill>
              <a:srgbClr val="FFFFFF">
                <a:alpha val="24000"/>
              </a:srgbClr>
            </a:solidFill>
            <a:prstDash val="solid"/>
          </a:ln>
        </p:spPr>
      </p:sp>
      <p:sp>
        <p:nvSpPr>
          <p:cNvPr id="26" name="Shape 24"/>
          <p:cNvSpPr/>
          <p:nvPr/>
        </p:nvSpPr>
        <p:spPr>
          <a:xfrm>
            <a:off x="755452" y="2632353"/>
            <a:ext cx="13304520" cy="348258"/>
          </a:xfrm>
          <a:prstGeom prst="rect">
            <a:avLst/>
          </a:prstGeom>
          <a:solidFill>
            <a:srgbClr val="FFFFFF">
              <a:alpha val="4000"/>
            </a:srgbClr>
          </a:solidFill>
          <a:ln/>
        </p:spPr>
      </p:sp>
      <p:sp>
        <p:nvSpPr>
          <p:cNvPr id="27" name="Text 25"/>
          <p:cNvSpPr/>
          <p:nvPr/>
        </p:nvSpPr>
        <p:spPr>
          <a:xfrm>
            <a:off x="878800" y="2713911"/>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partner</a:t>
            </a:r>
            <a:endParaRPr lang="en-US" sz="950" dirty="0"/>
          </a:p>
        </p:txBody>
      </p:sp>
      <p:sp>
        <p:nvSpPr>
          <p:cNvPr id="28" name="Text 26"/>
          <p:cNvSpPr/>
          <p:nvPr/>
        </p:nvSpPr>
        <p:spPr>
          <a:xfrm>
            <a:off x="4208740" y="2713911"/>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29" name="Text 27"/>
          <p:cNvSpPr/>
          <p:nvPr/>
        </p:nvSpPr>
        <p:spPr>
          <a:xfrm>
            <a:off x="7534870" y="2713911"/>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a partner (Yes/No).</a:t>
            </a:r>
            <a:endParaRPr lang="en-US" sz="950" dirty="0"/>
          </a:p>
        </p:txBody>
      </p:sp>
      <p:sp>
        <p:nvSpPr>
          <p:cNvPr id="30" name="Text 28"/>
          <p:cNvSpPr/>
          <p:nvPr/>
        </p:nvSpPr>
        <p:spPr>
          <a:xfrm>
            <a:off x="10861000" y="2713911"/>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31" name="Shape 29"/>
          <p:cNvSpPr/>
          <p:nvPr/>
        </p:nvSpPr>
        <p:spPr>
          <a:xfrm>
            <a:off x="747832" y="3062168"/>
            <a:ext cx="13319760" cy="363498"/>
          </a:xfrm>
          <a:prstGeom prst="roundRect">
            <a:avLst>
              <a:gd name="adj" fmla="val 5093"/>
            </a:avLst>
          </a:prstGeom>
          <a:noFill/>
          <a:ln w="7620">
            <a:solidFill>
              <a:srgbClr val="FFFFFF">
                <a:alpha val="24000"/>
              </a:srgbClr>
            </a:solidFill>
            <a:prstDash val="solid"/>
          </a:ln>
        </p:spPr>
      </p:sp>
      <p:sp>
        <p:nvSpPr>
          <p:cNvPr id="32" name="Shape 30"/>
          <p:cNvSpPr/>
          <p:nvPr/>
        </p:nvSpPr>
        <p:spPr>
          <a:xfrm>
            <a:off x="755452" y="3069788"/>
            <a:ext cx="13304520" cy="348258"/>
          </a:xfrm>
          <a:prstGeom prst="rect">
            <a:avLst/>
          </a:prstGeom>
          <a:solidFill>
            <a:srgbClr val="FFFFFF">
              <a:alpha val="4000"/>
            </a:srgbClr>
          </a:solidFill>
          <a:ln/>
        </p:spPr>
      </p:sp>
      <p:sp>
        <p:nvSpPr>
          <p:cNvPr id="33" name="Text 31"/>
          <p:cNvSpPr/>
          <p:nvPr/>
        </p:nvSpPr>
        <p:spPr>
          <a:xfrm>
            <a:off x="878800" y="3151346"/>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dependents</a:t>
            </a:r>
            <a:endParaRPr lang="en-US" sz="950" dirty="0"/>
          </a:p>
        </p:txBody>
      </p:sp>
      <p:sp>
        <p:nvSpPr>
          <p:cNvPr id="34" name="Text 32"/>
          <p:cNvSpPr/>
          <p:nvPr/>
        </p:nvSpPr>
        <p:spPr>
          <a:xfrm>
            <a:off x="4208740" y="3151346"/>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35" name="Text 33"/>
          <p:cNvSpPr/>
          <p:nvPr/>
        </p:nvSpPr>
        <p:spPr>
          <a:xfrm>
            <a:off x="7534870" y="3151346"/>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dependents (Yes/No).</a:t>
            </a:r>
            <a:endParaRPr lang="en-US" sz="950" dirty="0"/>
          </a:p>
        </p:txBody>
      </p:sp>
      <p:sp>
        <p:nvSpPr>
          <p:cNvPr id="36" name="Text 34"/>
          <p:cNvSpPr/>
          <p:nvPr/>
        </p:nvSpPr>
        <p:spPr>
          <a:xfrm>
            <a:off x="10861000" y="3151346"/>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37" name="Shape 35"/>
          <p:cNvSpPr/>
          <p:nvPr/>
        </p:nvSpPr>
        <p:spPr>
          <a:xfrm>
            <a:off x="747832" y="3499604"/>
            <a:ext cx="13319760" cy="548640"/>
          </a:xfrm>
          <a:prstGeom prst="roundRect">
            <a:avLst>
              <a:gd name="adj" fmla="val 3374"/>
            </a:avLst>
          </a:prstGeom>
          <a:noFill/>
          <a:ln w="7620">
            <a:solidFill>
              <a:srgbClr val="FFFFFF">
                <a:alpha val="24000"/>
              </a:srgbClr>
            </a:solidFill>
            <a:prstDash val="solid"/>
          </a:ln>
        </p:spPr>
      </p:sp>
      <p:sp>
        <p:nvSpPr>
          <p:cNvPr id="38" name="Shape 36"/>
          <p:cNvSpPr/>
          <p:nvPr/>
        </p:nvSpPr>
        <p:spPr>
          <a:xfrm>
            <a:off x="755452" y="3507224"/>
            <a:ext cx="13304520" cy="533400"/>
          </a:xfrm>
          <a:prstGeom prst="rect">
            <a:avLst/>
          </a:prstGeom>
          <a:solidFill>
            <a:srgbClr val="FFFFFF">
              <a:alpha val="4000"/>
            </a:srgbClr>
          </a:solidFill>
          <a:ln/>
        </p:spPr>
      </p:sp>
      <p:sp>
        <p:nvSpPr>
          <p:cNvPr id="39" name="Text 37"/>
          <p:cNvSpPr/>
          <p:nvPr/>
        </p:nvSpPr>
        <p:spPr>
          <a:xfrm>
            <a:off x="878800" y="3588782"/>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tenure</a:t>
            </a:r>
            <a:endParaRPr lang="en-US" sz="950" dirty="0"/>
          </a:p>
        </p:txBody>
      </p:sp>
      <p:sp>
        <p:nvSpPr>
          <p:cNvPr id="40" name="Text 38"/>
          <p:cNvSpPr/>
          <p:nvPr/>
        </p:nvSpPr>
        <p:spPr>
          <a:xfrm>
            <a:off x="4208740" y="3588782"/>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Integer</a:t>
            </a:r>
            <a:endParaRPr lang="en-US" sz="950" dirty="0"/>
          </a:p>
        </p:txBody>
      </p:sp>
      <p:sp>
        <p:nvSpPr>
          <p:cNvPr id="41" name="Text 39"/>
          <p:cNvSpPr/>
          <p:nvPr/>
        </p:nvSpPr>
        <p:spPr>
          <a:xfrm>
            <a:off x="7534870" y="3588782"/>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Number of months the customer has stayed with the company.</a:t>
            </a:r>
            <a:endParaRPr lang="en-US" sz="950" dirty="0"/>
          </a:p>
        </p:txBody>
      </p:sp>
      <p:sp>
        <p:nvSpPr>
          <p:cNvPr id="42" name="Text 40"/>
          <p:cNvSpPr/>
          <p:nvPr/>
        </p:nvSpPr>
        <p:spPr>
          <a:xfrm>
            <a:off x="10861000" y="3588782"/>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Discrete</a:t>
            </a:r>
            <a:endParaRPr lang="en-US" sz="950" dirty="0"/>
          </a:p>
        </p:txBody>
      </p:sp>
      <p:sp>
        <p:nvSpPr>
          <p:cNvPr id="43" name="Shape 41"/>
          <p:cNvSpPr/>
          <p:nvPr/>
        </p:nvSpPr>
        <p:spPr>
          <a:xfrm>
            <a:off x="747832" y="4122182"/>
            <a:ext cx="13319760" cy="363498"/>
          </a:xfrm>
          <a:prstGeom prst="roundRect">
            <a:avLst>
              <a:gd name="adj" fmla="val 5093"/>
            </a:avLst>
          </a:prstGeom>
          <a:noFill/>
          <a:ln w="7620">
            <a:solidFill>
              <a:srgbClr val="FFFFFF">
                <a:alpha val="24000"/>
              </a:srgbClr>
            </a:solidFill>
            <a:prstDash val="solid"/>
          </a:ln>
        </p:spPr>
      </p:sp>
      <p:sp>
        <p:nvSpPr>
          <p:cNvPr id="44" name="Shape 42"/>
          <p:cNvSpPr/>
          <p:nvPr/>
        </p:nvSpPr>
        <p:spPr>
          <a:xfrm>
            <a:off x="755452" y="4129802"/>
            <a:ext cx="13304520" cy="348258"/>
          </a:xfrm>
          <a:prstGeom prst="rect">
            <a:avLst/>
          </a:prstGeom>
          <a:solidFill>
            <a:srgbClr val="FFFFFF">
              <a:alpha val="4000"/>
            </a:srgbClr>
          </a:solidFill>
          <a:ln/>
        </p:spPr>
      </p:sp>
      <p:sp>
        <p:nvSpPr>
          <p:cNvPr id="45" name="Text 43"/>
          <p:cNvSpPr/>
          <p:nvPr/>
        </p:nvSpPr>
        <p:spPr>
          <a:xfrm>
            <a:off x="878800" y="4211360"/>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phone_service</a:t>
            </a:r>
            <a:endParaRPr lang="en-US" sz="950" dirty="0"/>
          </a:p>
        </p:txBody>
      </p:sp>
      <p:sp>
        <p:nvSpPr>
          <p:cNvPr id="46" name="Text 44"/>
          <p:cNvSpPr/>
          <p:nvPr/>
        </p:nvSpPr>
        <p:spPr>
          <a:xfrm>
            <a:off x="4208740" y="4211360"/>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47" name="Text 45"/>
          <p:cNvSpPr/>
          <p:nvPr/>
        </p:nvSpPr>
        <p:spPr>
          <a:xfrm>
            <a:off x="7534870" y="4211360"/>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phone service (Yes/No).</a:t>
            </a:r>
            <a:endParaRPr lang="en-US" sz="950" dirty="0"/>
          </a:p>
        </p:txBody>
      </p:sp>
      <p:sp>
        <p:nvSpPr>
          <p:cNvPr id="48" name="Text 46"/>
          <p:cNvSpPr/>
          <p:nvPr/>
        </p:nvSpPr>
        <p:spPr>
          <a:xfrm>
            <a:off x="10861000" y="4211360"/>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49" name="Shape 47"/>
          <p:cNvSpPr/>
          <p:nvPr/>
        </p:nvSpPr>
        <p:spPr>
          <a:xfrm>
            <a:off x="747832" y="4559618"/>
            <a:ext cx="13319760" cy="548640"/>
          </a:xfrm>
          <a:prstGeom prst="roundRect">
            <a:avLst>
              <a:gd name="adj" fmla="val 3374"/>
            </a:avLst>
          </a:prstGeom>
          <a:noFill/>
          <a:ln w="7620">
            <a:solidFill>
              <a:srgbClr val="FFFFFF">
                <a:alpha val="24000"/>
              </a:srgbClr>
            </a:solidFill>
            <a:prstDash val="solid"/>
          </a:ln>
        </p:spPr>
      </p:sp>
      <p:sp>
        <p:nvSpPr>
          <p:cNvPr id="50" name="Shape 48"/>
          <p:cNvSpPr/>
          <p:nvPr/>
        </p:nvSpPr>
        <p:spPr>
          <a:xfrm>
            <a:off x="755452" y="4567238"/>
            <a:ext cx="13304520" cy="533400"/>
          </a:xfrm>
          <a:prstGeom prst="rect">
            <a:avLst/>
          </a:prstGeom>
          <a:solidFill>
            <a:srgbClr val="FFFFFF">
              <a:alpha val="4000"/>
            </a:srgbClr>
          </a:solidFill>
          <a:ln/>
        </p:spPr>
      </p:sp>
      <p:sp>
        <p:nvSpPr>
          <p:cNvPr id="51" name="Text 49"/>
          <p:cNvSpPr/>
          <p:nvPr/>
        </p:nvSpPr>
        <p:spPr>
          <a:xfrm>
            <a:off x="878800" y="4648795"/>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multiple_lines</a:t>
            </a:r>
            <a:endParaRPr lang="en-US" sz="950" dirty="0"/>
          </a:p>
        </p:txBody>
      </p:sp>
      <p:sp>
        <p:nvSpPr>
          <p:cNvPr id="52" name="Text 50"/>
          <p:cNvSpPr/>
          <p:nvPr/>
        </p:nvSpPr>
        <p:spPr>
          <a:xfrm>
            <a:off x="4208740" y="4648795"/>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53" name="Text 51"/>
          <p:cNvSpPr/>
          <p:nvPr/>
        </p:nvSpPr>
        <p:spPr>
          <a:xfrm>
            <a:off x="7534870" y="4648795"/>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multiple lines (Yes/No/No phone service).</a:t>
            </a:r>
            <a:endParaRPr lang="en-US" sz="950" dirty="0"/>
          </a:p>
        </p:txBody>
      </p:sp>
      <p:sp>
        <p:nvSpPr>
          <p:cNvPr id="54" name="Text 52"/>
          <p:cNvSpPr/>
          <p:nvPr/>
        </p:nvSpPr>
        <p:spPr>
          <a:xfrm>
            <a:off x="10861000" y="4648795"/>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55" name="Shape 53"/>
          <p:cNvSpPr/>
          <p:nvPr/>
        </p:nvSpPr>
        <p:spPr>
          <a:xfrm>
            <a:off x="747832" y="5182195"/>
            <a:ext cx="13319760" cy="363498"/>
          </a:xfrm>
          <a:prstGeom prst="roundRect">
            <a:avLst>
              <a:gd name="adj" fmla="val 5093"/>
            </a:avLst>
          </a:prstGeom>
          <a:noFill/>
          <a:ln w="7620">
            <a:solidFill>
              <a:srgbClr val="FFFFFF">
                <a:alpha val="24000"/>
              </a:srgbClr>
            </a:solidFill>
            <a:prstDash val="solid"/>
          </a:ln>
        </p:spPr>
      </p:sp>
      <p:sp>
        <p:nvSpPr>
          <p:cNvPr id="56" name="Shape 54"/>
          <p:cNvSpPr/>
          <p:nvPr/>
        </p:nvSpPr>
        <p:spPr>
          <a:xfrm>
            <a:off x="755452" y="5189815"/>
            <a:ext cx="13304520" cy="348258"/>
          </a:xfrm>
          <a:prstGeom prst="rect">
            <a:avLst/>
          </a:prstGeom>
          <a:solidFill>
            <a:srgbClr val="FFFFFF">
              <a:alpha val="4000"/>
            </a:srgbClr>
          </a:solidFill>
          <a:ln/>
        </p:spPr>
      </p:sp>
      <p:sp>
        <p:nvSpPr>
          <p:cNvPr id="57" name="Text 55"/>
          <p:cNvSpPr/>
          <p:nvPr/>
        </p:nvSpPr>
        <p:spPr>
          <a:xfrm>
            <a:off x="878800" y="5271373"/>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internet_service</a:t>
            </a:r>
            <a:endParaRPr lang="en-US" sz="950" dirty="0"/>
          </a:p>
        </p:txBody>
      </p:sp>
      <p:sp>
        <p:nvSpPr>
          <p:cNvPr id="58" name="Text 56"/>
          <p:cNvSpPr/>
          <p:nvPr/>
        </p:nvSpPr>
        <p:spPr>
          <a:xfrm>
            <a:off x="4208740" y="5271373"/>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59" name="Text 57"/>
          <p:cNvSpPr/>
          <p:nvPr/>
        </p:nvSpPr>
        <p:spPr>
          <a:xfrm>
            <a:off x="7534870" y="5271373"/>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Type of internet service (DSL, Fiber optic, None).</a:t>
            </a:r>
            <a:endParaRPr lang="en-US" sz="950" dirty="0"/>
          </a:p>
        </p:txBody>
      </p:sp>
      <p:sp>
        <p:nvSpPr>
          <p:cNvPr id="60" name="Text 58"/>
          <p:cNvSpPr/>
          <p:nvPr/>
        </p:nvSpPr>
        <p:spPr>
          <a:xfrm>
            <a:off x="10861000" y="5271373"/>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61" name="Shape 59"/>
          <p:cNvSpPr/>
          <p:nvPr/>
        </p:nvSpPr>
        <p:spPr>
          <a:xfrm>
            <a:off x="747832" y="5619631"/>
            <a:ext cx="13319760" cy="548640"/>
          </a:xfrm>
          <a:prstGeom prst="roundRect">
            <a:avLst>
              <a:gd name="adj" fmla="val 3374"/>
            </a:avLst>
          </a:prstGeom>
          <a:noFill/>
          <a:ln w="7620">
            <a:solidFill>
              <a:srgbClr val="FFFFFF">
                <a:alpha val="24000"/>
              </a:srgbClr>
            </a:solidFill>
            <a:prstDash val="solid"/>
          </a:ln>
        </p:spPr>
      </p:sp>
      <p:sp>
        <p:nvSpPr>
          <p:cNvPr id="62" name="Shape 60"/>
          <p:cNvSpPr/>
          <p:nvPr/>
        </p:nvSpPr>
        <p:spPr>
          <a:xfrm>
            <a:off x="755452" y="5627251"/>
            <a:ext cx="13304520" cy="533400"/>
          </a:xfrm>
          <a:prstGeom prst="rect">
            <a:avLst/>
          </a:prstGeom>
          <a:solidFill>
            <a:srgbClr val="FFFFFF">
              <a:alpha val="4000"/>
            </a:srgbClr>
          </a:solidFill>
          <a:ln/>
        </p:spPr>
      </p:sp>
      <p:sp>
        <p:nvSpPr>
          <p:cNvPr id="63" name="Text 61"/>
          <p:cNvSpPr/>
          <p:nvPr/>
        </p:nvSpPr>
        <p:spPr>
          <a:xfrm>
            <a:off x="878800" y="5708809"/>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online_security</a:t>
            </a:r>
            <a:endParaRPr lang="en-US" sz="950" dirty="0"/>
          </a:p>
        </p:txBody>
      </p:sp>
      <p:sp>
        <p:nvSpPr>
          <p:cNvPr id="64" name="Text 62"/>
          <p:cNvSpPr/>
          <p:nvPr/>
        </p:nvSpPr>
        <p:spPr>
          <a:xfrm>
            <a:off x="4208740" y="5708809"/>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65" name="Text 63"/>
          <p:cNvSpPr/>
          <p:nvPr/>
        </p:nvSpPr>
        <p:spPr>
          <a:xfrm>
            <a:off x="7534870" y="5708809"/>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online security (Yes/No/No internet service).</a:t>
            </a:r>
            <a:endParaRPr lang="en-US" sz="950" dirty="0"/>
          </a:p>
        </p:txBody>
      </p:sp>
      <p:sp>
        <p:nvSpPr>
          <p:cNvPr id="66" name="Text 64"/>
          <p:cNvSpPr/>
          <p:nvPr/>
        </p:nvSpPr>
        <p:spPr>
          <a:xfrm>
            <a:off x="10861000" y="5708809"/>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67" name="Shape 65"/>
          <p:cNvSpPr/>
          <p:nvPr/>
        </p:nvSpPr>
        <p:spPr>
          <a:xfrm>
            <a:off x="747832" y="6242209"/>
            <a:ext cx="13319760" cy="548640"/>
          </a:xfrm>
          <a:prstGeom prst="roundRect">
            <a:avLst>
              <a:gd name="adj" fmla="val 3374"/>
            </a:avLst>
          </a:prstGeom>
          <a:noFill/>
          <a:ln w="7620">
            <a:solidFill>
              <a:srgbClr val="FFFFFF">
                <a:alpha val="24000"/>
              </a:srgbClr>
            </a:solidFill>
            <a:prstDash val="solid"/>
          </a:ln>
        </p:spPr>
      </p:sp>
      <p:sp>
        <p:nvSpPr>
          <p:cNvPr id="68" name="Shape 66"/>
          <p:cNvSpPr/>
          <p:nvPr/>
        </p:nvSpPr>
        <p:spPr>
          <a:xfrm>
            <a:off x="755452" y="6249829"/>
            <a:ext cx="13304520" cy="533400"/>
          </a:xfrm>
          <a:prstGeom prst="rect">
            <a:avLst/>
          </a:prstGeom>
          <a:solidFill>
            <a:srgbClr val="FFFFFF">
              <a:alpha val="4000"/>
            </a:srgbClr>
          </a:solidFill>
          <a:ln/>
        </p:spPr>
      </p:sp>
      <p:sp>
        <p:nvSpPr>
          <p:cNvPr id="69" name="Text 67"/>
          <p:cNvSpPr/>
          <p:nvPr/>
        </p:nvSpPr>
        <p:spPr>
          <a:xfrm>
            <a:off x="878800" y="6331387"/>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online_backup</a:t>
            </a:r>
            <a:endParaRPr lang="en-US" sz="950" dirty="0"/>
          </a:p>
        </p:txBody>
      </p:sp>
      <p:sp>
        <p:nvSpPr>
          <p:cNvPr id="70" name="Text 68"/>
          <p:cNvSpPr/>
          <p:nvPr/>
        </p:nvSpPr>
        <p:spPr>
          <a:xfrm>
            <a:off x="4208740" y="6331387"/>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71" name="Text 69"/>
          <p:cNvSpPr/>
          <p:nvPr/>
        </p:nvSpPr>
        <p:spPr>
          <a:xfrm>
            <a:off x="7534870" y="6331387"/>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online backup (Yes/No/No internet service).</a:t>
            </a:r>
            <a:endParaRPr lang="en-US" sz="950" dirty="0"/>
          </a:p>
        </p:txBody>
      </p:sp>
      <p:sp>
        <p:nvSpPr>
          <p:cNvPr id="72" name="Text 70"/>
          <p:cNvSpPr/>
          <p:nvPr/>
        </p:nvSpPr>
        <p:spPr>
          <a:xfrm>
            <a:off x="10861000" y="6331387"/>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73" name="Shape 71"/>
          <p:cNvSpPr/>
          <p:nvPr/>
        </p:nvSpPr>
        <p:spPr>
          <a:xfrm>
            <a:off x="747832" y="6864787"/>
            <a:ext cx="13319760" cy="548640"/>
          </a:xfrm>
          <a:prstGeom prst="roundRect">
            <a:avLst>
              <a:gd name="adj" fmla="val 3374"/>
            </a:avLst>
          </a:prstGeom>
          <a:noFill/>
          <a:ln w="7620">
            <a:solidFill>
              <a:srgbClr val="FFFFFF">
                <a:alpha val="24000"/>
              </a:srgbClr>
            </a:solidFill>
            <a:prstDash val="solid"/>
          </a:ln>
        </p:spPr>
      </p:sp>
      <p:sp>
        <p:nvSpPr>
          <p:cNvPr id="74" name="Shape 72"/>
          <p:cNvSpPr/>
          <p:nvPr/>
        </p:nvSpPr>
        <p:spPr>
          <a:xfrm>
            <a:off x="755452" y="6872407"/>
            <a:ext cx="13304520" cy="533400"/>
          </a:xfrm>
          <a:prstGeom prst="rect">
            <a:avLst/>
          </a:prstGeom>
          <a:solidFill>
            <a:srgbClr val="FFFFFF">
              <a:alpha val="4000"/>
            </a:srgbClr>
          </a:solidFill>
          <a:ln/>
        </p:spPr>
      </p:sp>
      <p:sp>
        <p:nvSpPr>
          <p:cNvPr id="75" name="Text 73"/>
          <p:cNvSpPr/>
          <p:nvPr/>
        </p:nvSpPr>
        <p:spPr>
          <a:xfrm>
            <a:off x="878800" y="6953964"/>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device_protection</a:t>
            </a:r>
            <a:endParaRPr lang="en-US" sz="950" dirty="0"/>
          </a:p>
        </p:txBody>
      </p:sp>
      <p:sp>
        <p:nvSpPr>
          <p:cNvPr id="76" name="Text 74"/>
          <p:cNvSpPr/>
          <p:nvPr/>
        </p:nvSpPr>
        <p:spPr>
          <a:xfrm>
            <a:off x="4208740" y="6953964"/>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77" name="Text 75"/>
          <p:cNvSpPr/>
          <p:nvPr/>
        </p:nvSpPr>
        <p:spPr>
          <a:xfrm>
            <a:off x="7534870" y="6953964"/>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device protection (Yes/No/No internet service).</a:t>
            </a:r>
            <a:endParaRPr lang="en-US" sz="950" dirty="0"/>
          </a:p>
        </p:txBody>
      </p:sp>
      <p:sp>
        <p:nvSpPr>
          <p:cNvPr id="78" name="Text 76"/>
          <p:cNvSpPr/>
          <p:nvPr/>
        </p:nvSpPr>
        <p:spPr>
          <a:xfrm>
            <a:off x="10861000" y="6953964"/>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79" name="Shape 77"/>
          <p:cNvSpPr/>
          <p:nvPr/>
        </p:nvSpPr>
        <p:spPr>
          <a:xfrm>
            <a:off x="747832" y="7487364"/>
            <a:ext cx="13319760" cy="548640"/>
          </a:xfrm>
          <a:prstGeom prst="roundRect">
            <a:avLst>
              <a:gd name="adj" fmla="val 3374"/>
            </a:avLst>
          </a:prstGeom>
          <a:noFill/>
          <a:ln w="7620">
            <a:solidFill>
              <a:srgbClr val="FFFFFF">
                <a:alpha val="24000"/>
              </a:srgbClr>
            </a:solidFill>
            <a:prstDash val="solid"/>
          </a:ln>
        </p:spPr>
      </p:sp>
      <p:sp>
        <p:nvSpPr>
          <p:cNvPr id="80" name="Shape 78"/>
          <p:cNvSpPr/>
          <p:nvPr/>
        </p:nvSpPr>
        <p:spPr>
          <a:xfrm>
            <a:off x="755452" y="7494984"/>
            <a:ext cx="13304520" cy="533400"/>
          </a:xfrm>
          <a:prstGeom prst="rect">
            <a:avLst/>
          </a:prstGeom>
          <a:solidFill>
            <a:srgbClr val="FFFFFF">
              <a:alpha val="4000"/>
            </a:srgbClr>
          </a:solidFill>
          <a:ln/>
        </p:spPr>
      </p:sp>
      <p:sp>
        <p:nvSpPr>
          <p:cNvPr id="81" name="Text 79"/>
          <p:cNvSpPr/>
          <p:nvPr/>
        </p:nvSpPr>
        <p:spPr>
          <a:xfrm>
            <a:off x="878800" y="7576542"/>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tech_support</a:t>
            </a:r>
            <a:endParaRPr lang="en-US" sz="950" dirty="0"/>
          </a:p>
        </p:txBody>
      </p:sp>
      <p:sp>
        <p:nvSpPr>
          <p:cNvPr id="82" name="Text 80"/>
          <p:cNvSpPr/>
          <p:nvPr/>
        </p:nvSpPr>
        <p:spPr>
          <a:xfrm>
            <a:off x="4208740" y="7576542"/>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83" name="Text 81"/>
          <p:cNvSpPr/>
          <p:nvPr/>
        </p:nvSpPr>
        <p:spPr>
          <a:xfrm>
            <a:off x="7534870" y="7576542"/>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tech support (Yes/No/No internet service).</a:t>
            </a:r>
            <a:endParaRPr lang="en-US" sz="950" dirty="0"/>
          </a:p>
        </p:txBody>
      </p:sp>
      <p:sp>
        <p:nvSpPr>
          <p:cNvPr id="84" name="Text 82"/>
          <p:cNvSpPr/>
          <p:nvPr/>
        </p:nvSpPr>
        <p:spPr>
          <a:xfrm>
            <a:off x="10861000" y="7576542"/>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85" name="Shape 83"/>
          <p:cNvSpPr/>
          <p:nvPr/>
        </p:nvSpPr>
        <p:spPr>
          <a:xfrm>
            <a:off x="747832" y="8109942"/>
            <a:ext cx="13319760" cy="548640"/>
          </a:xfrm>
          <a:prstGeom prst="roundRect">
            <a:avLst>
              <a:gd name="adj" fmla="val 3374"/>
            </a:avLst>
          </a:prstGeom>
          <a:noFill/>
          <a:ln w="7620">
            <a:solidFill>
              <a:srgbClr val="FFFFFF">
                <a:alpha val="24000"/>
              </a:srgbClr>
            </a:solidFill>
            <a:prstDash val="solid"/>
          </a:ln>
        </p:spPr>
      </p:sp>
      <p:sp>
        <p:nvSpPr>
          <p:cNvPr id="86" name="Shape 84"/>
          <p:cNvSpPr/>
          <p:nvPr/>
        </p:nvSpPr>
        <p:spPr>
          <a:xfrm>
            <a:off x="755452" y="8117562"/>
            <a:ext cx="13304520" cy="533400"/>
          </a:xfrm>
          <a:prstGeom prst="rect">
            <a:avLst/>
          </a:prstGeom>
          <a:solidFill>
            <a:srgbClr val="FFFFFF">
              <a:alpha val="4000"/>
            </a:srgbClr>
          </a:solidFill>
          <a:ln/>
        </p:spPr>
      </p:sp>
      <p:sp>
        <p:nvSpPr>
          <p:cNvPr id="87" name="Text 85"/>
          <p:cNvSpPr/>
          <p:nvPr/>
        </p:nvSpPr>
        <p:spPr>
          <a:xfrm>
            <a:off x="878800" y="8199120"/>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streaming_tv</a:t>
            </a:r>
            <a:endParaRPr lang="en-US" sz="950" dirty="0"/>
          </a:p>
        </p:txBody>
      </p:sp>
      <p:sp>
        <p:nvSpPr>
          <p:cNvPr id="88" name="Text 86"/>
          <p:cNvSpPr/>
          <p:nvPr/>
        </p:nvSpPr>
        <p:spPr>
          <a:xfrm>
            <a:off x="4208740" y="8199120"/>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89" name="Text 87"/>
          <p:cNvSpPr/>
          <p:nvPr/>
        </p:nvSpPr>
        <p:spPr>
          <a:xfrm>
            <a:off x="7534870" y="8199120"/>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streaming TV service (Yes/No/No internet service).</a:t>
            </a:r>
            <a:endParaRPr lang="en-US" sz="950" dirty="0"/>
          </a:p>
        </p:txBody>
      </p:sp>
      <p:sp>
        <p:nvSpPr>
          <p:cNvPr id="90" name="Text 88"/>
          <p:cNvSpPr/>
          <p:nvPr/>
        </p:nvSpPr>
        <p:spPr>
          <a:xfrm>
            <a:off x="10861000" y="8199120"/>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91" name="Shape 89"/>
          <p:cNvSpPr/>
          <p:nvPr/>
        </p:nvSpPr>
        <p:spPr>
          <a:xfrm>
            <a:off x="747832" y="8732520"/>
            <a:ext cx="13319760" cy="548640"/>
          </a:xfrm>
          <a:prstGeom prst="roundRect">
            <a:avLst>
              <a:gd name="adj" fmla="val 3374"/>
            </a:avLst>
          </a:prstGeom>
          <a:noFill/>
          <a:ln w="7620">
            <a:solidFill>
              <a:srgbClr val="FFFFFF">
                <a:alpha val="24000"/>
              </a:srgbClr>
            </a:solidFill>
            <a:prstDash val="solid"/>
          </a:ln>
        </p:spPr>
      </p:sp>
      <p:sp>
        <p:nvSpPr>
          <p:cNvPr id="92" name="Shape 90"/>
          <p:cNvSpPr/>
          <p:nvPr/>
        </p:nvSpPr>
        <p:spPr>
          <a:xfrm>
            <a:off x="755452" y="8740140"/>
            <a:ext cx="13304520" cy="533400"/>
          </a:xfrm>
          <a:prstGeom prst="rect">
            <a:avLst/>
          </a:prstGeom>
          <a:solidFill>
            <a:srgbClr val="FFFFFF">
              <a:alpha val="4000"/>
            </a:srgbClr>
          </a:solidFill>
          <a:ln/>
        </p:spPr>
      </p:sp>
      <p:sp>
        <p:nvSpPr>
          <p:cNvPr id="93" name="Text 91"/>
          <p:cNvSpPr/>
          <p:nvPr/>
        </p:nvSpPr>
        <p:spPr>
          <a:xfrm>
            <a:off x="878800" y="8821698"/>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streaming_movies</a:t>
            </a:r>
            <a:endParaRPr lang="en-US" sz="950" dirty="0"/>
          </a:p>
        </p:txBody>
      </p:sp>
      <p:sp>
        <p:nvSpPr>
          <p:cNvPr id="94" name="Text 92"/>
          <p:cNvSpPr/>
          <p:nvPr/>
        </p:nvSpPr>
        <p:spPr>
          <a:xfrm>
            <a:off x="4208740" y="8821698"/>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95" name="Text 93"/>
          <p:cNvSpPr/>
          <p:nvPr/>
        </p:nvSpPr>
        <p:spPr>
          <a:xfrm>
            <a:off x="7534870" y="8821698"/>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streaming movies service (Yes/No/No internet service).</a:t>
            </a:r>
            <a:endParaRPr lang="en-US" sz="950" dirty="0"/>
          </a:p>
        </p:txBody>
      </p:sp>
      <p:sp>
        <p:nvSpPr>
          <p:cNvPr id="96" name="Text 94"/>
          <p:cNvSpPr/>
          <p:nvPr/>
        </p:nvSpPr>
        <p:spPr>
          <a:xfrm>
            <a:off x="10861000" y="8821698"/>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97" name="Shape 95"/>
          <p:cNvSpPr/>
          <p:nvPr/>
        </p:nvSpPr>
        <p:spPr>
          <a:xfrm>
            <a:off x="747832" y="9355098"/>
            <a:ext cx="13319760" cy="363498"/>
          </a:xfrm>
          <a:prstGeom prst="roundRect">
            <a:avLst>
              <a:gd name="adj" fmla="val 5093"/>
            </a:avLst>
          </a:prstGeom>
          <a:noFill/>
          <a:ln w="7620">
            <a:solidFill>
              <a:srgbClr val="FFFFFF">
                <a:alpha val="24000"/>
              </a:srgbClr>
            </a:solidFill>
            <a:prstDash val="solid"/>
          </a:ln>
        </p:spPr>
      </p:sp>
      <p:sp>
        <p:nvSpPr>
          <p:cNvPr id="98" name="Shape 96"/>
          <p:cNvSpPr/>
          <p:nvPr/>
        </p:nvSpPr>
        <p:spPr>
          <a:xfrm>
            <a:off x="755452" y="9362718"/>
            <a:ext cx="13304520" cy="348258"/>
          </a:xfrm>
          <a:prstGeom prst="rect">
            <a:avLst/>
          </a:prstGeom>
          <a:solidFill>
            <a:srgbClr val="FFFFFF">
              <a:alpha val="4000"/>
            </a:srgbClr>
          </a:solidFill>
          <a:ln/>
        </p:spPr>
      </p:sp>
      <p:sp>
        <p:nvSpPr>
          <p:cNvPr id="99" name="Text 97"/>
          <p:cNvSpPr/>
          <p:nvPr/>
        </p:nvSpPr>
        <p:spPr>
          <a:xfrm>
            <a:off x="878800" y="9444276"/>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contract</a:t>
            </a:r>
            <a:endParaRPr lang="en-US" sz="950" dirty="0"/>
          </a:p>
        </p:txBody>
      </p:sp>
      <p:sp>
        <p:nvSpPr>
          <p:cNvPr id="100" name="Text 98"/>
          <p:cNvSpPr/>
          <p:nvPr/>
        </p:nvSpPr>
        <p:spPr>
          <a:xfrm>
            <a:off x="4208740" y="9444276"/>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101" name="Text 99"/>
          <p:cNvSpPr/>
          <p:nvPr/>
        </p:nvSpPr>
        <p:spPr>
          <a:xfrm>
            <a:off x="7534870" y="9444276"/>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Contract type (Month-to-month, One year, Two year).</a:t>
            </a:r>
            <a:endParaRPr lang="en-US" sz="950" dirty="0"/>
          </a:p>
        </p:txBody>
      </p:sp>
      <p:sp>
        <p:nvSpPr>
          <p:cNvPr id="102" name="Text 100"/>
          <p:cNvSpPr/>
          <p:nvPr/>
        </p:nvSpPr>
        <p:spPr>
          <a:xfrm>
            <a:off x="10861000" y="9444276"/>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Ordinal</a:t>
            </a:r>
            <a:endParaRPr lang="en-US" sz="950" dirty="0"/>
          </a:p>
        </p:txBody>
      </p:sp>
      <p:sp>
        <p:nvSpPr>
          <p:cNvPr id="103" name="Shape 101"/>
          <p:cNvSpPr/>
          <p:nvPr/>
        </p:nvSpPr>
        <p:spPr>
          <a:xfrm>
            <a:off x="747832" y="9792533"/>
            <a:ext cx="13319760" cy="548640"/>
          </a:xfrm>
          <a:prstGeom prst="roundRect">
            <a:avLst>
              <a:gd name="adj" fmla="val 3374"/>
            </a:avLst>
          </a:prstGeom>
          <a:noFill/>
          <a:ln w="7620">
            <a:solidFill>
              <a:srgbClr val="FFFFFF">
                <a:alpha val="24000"/>
              </a:srgbClr>
            </a:solidFill>
            <a:prstDash val="solid"/>
          </a:ln>
        </p:spPr>
      </p:sp>
      <p:sp>
        <p:nvSpPr>
          <p:cNvPr id="104" name="Shape 102"/>
          <p:cNvSpPr/>
          <p:nvPr/>
        </p:nvSpPr>
        <p:spPr>
          <a:xfrm>
            <a:off x="755452" y="9800153"/>
            <a:ext cx="13304520" cy="533400"/>
          </a:xfrm>
          <a:prstGeom prst="rect">
            <a:avLst/>
          </a:prstGeom>
          <a:solidFill>
            <a:srgbClr val="FFFFFF">
              <a:alpha val="4000"/>
            </a:srgbClr>
          </a:solidFill>
          <a:ln/>
        </p:spPr>
      </p:sp>
      <p:sp>
        <p:nvSpPr>
          <p:cNvPr id="105" name="Text 103"/>
          <p:cNvSpPr/>
          <p:nvPr/>
        </p:nvSpPr>
        <p:spPr>
          <a:xfrm>
            <a:off x="878800" y="9881711"/>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paperless_billing</a:t>
            </a:r>
            <a:endParaRPr lang="en-US" sz="950" dirty="0"/>
          </a:p>
        </p:txBody>
      </p:sp>
      <p:sp>
        <p:nvSpPr>
          <p:cNvPr id="106" name="Text 104"/>
          <p:cNvSpPr/>
          <p:nvPr/>
        </p:nvSpPr>
        <p:spPr>
          <a:xfrm>
            <a:off x="4208740" y="9881711"/>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107" name="Text 105"/>
          <p:cNvSpPr/>
          <p:nvPr/>
        </p:nvSpPr>
        <p:spPr>
          <a:xfrm>
            <a:off x="7534870" y="9881711"/>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opted for paperless billing (Yes/No).</a:t>
            </a:r>
            <a:endParaRPr lang="en-US" sz="950" dirty="0"/>
          </a:p>
        </p:txBody>
      </p:sp>
      <p:sp>
        <p:nvSpPr>
          <p:cNvPr id="108" name="Text 106"/>
          <p:cNvSpPr/>
          <p:nvPr/>
        </p:nvSpPr>
        <p:spPr>
          <a:xfrm>
            <a:off x="10861000" y="9881711"/>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109" name="Shape 107"/>
          <p:cNvSpPr/>
          <p:nvPr/>
        </p:nvSpPr>
        <p:spPr>
          <a:xfrm>
            <a:off x="747832" y="10415111"/>
            <a:ext cx="13319760" cy="548640"/>
          </a:xfrm>
          <a:prstGeom prst="roundRect">
            <a:avLst>
              <a:gd name="adj" fmla="val 3374"/>
            </a:avLst>
          </a:prstGeom>
          <a:noFill/>
          <a:ln w="7620">
            <a:solidFill>
              <a:srgbClr val="FFFFFF">
                <a:alpha val="24000"/>
              </a:srgbClr>
            </a:solidFill>
            <a:prstDash val="solid"/>
          </a:ln>
        </p:spPr>
      </p:sp>
      <p:sp>
        <p:nvSpPr>
          <p:cNvPr id="110" name="Shape 108"/>
          <p:cNvSpPr/>
          <p:nvPr/>
        </p:nvSpPr>
        <p:spPr>
          <a:xfrm>
            <a:off x="755452" y="10422731"/>
            <a:ext cx="13304520" cy="533400"/>
          </a:xfrm>
          <a:prstGeom prst="rect">
            <a:avLst/>
          </a:prstGeom>
          <a:solidFill>
            <a:srgbClr val="FFFFFF">
              <a:alpha val="4000"/>
            </a:srgbClr>
          </a:solidFill>
          <a:ln/>
        </p:spPr>
      </p:sp>
      <p:sp>
        <p:nvSpPr>
          <p:cNvPr id="111" name="Text 109"/>
          <p:cNvSpPr/>
          <p:nvPr/>
        </p:nvSpPr>
        <p:spPr>
          <a:xfrm>
            <a:off x="878800" y="10504289"/>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payment_method</a:t>
            </a:r>
            <a:endParaRPr lang="en-US" sz="950" dirty="0"/>
          </a:p>
        </p:txBody>
      </p:sp>
      <p:sp>
        <p:nvSpPr>
          <p:cNvPr id="112" name="Text 110"/>
          <p:cNvSpPr/>
          <p:nvPr/>
        </p:nvSpPr>
        <p:spPr>
          <a:xfrm>
            <a:off x="4208740" y="10504289"/>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113" name="Text 111"/>
          <p:cNvSpPr/>
          <p:nvPr/>
        </p:nvSpPr>
        <p:spPr>
          <a:xfrm>
            <a:off x="7534870" y="10504289"/>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Payment method (Electronic check, Mailed check, Bank transfer, Credit card).</a:t>
            </a:r>
            <a:endParaRPr lang="en-US" sz="950" dirty="0"/>
          </a:p>
        </p:txBody>
      </p:sp>
      <p:sp>
        <p:nvSpPr>
          <p:cNvPr id="114" name="Text 112"/>
          <p:cNvSpPr/>
          <p:nvPr/>
        </p:nvSpPr>
        <p:spPr>
          <a:xfrm>
            <a:off x="10861000" y="10504289"/>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115" name="Shape 113"/>
          <p:cNvSpPr/>
          <p:nvPr/>
        </p:nvSpPr>
        <p:spPr>
          <a:xfrm>
            <a:off x="747832" y="11037689"/>
            <a:ext cx="13319760" cy="363498"/>
          </a:xfrm>
          <a:prstGeom prst="roundRect">
            <a:avLst>
              <a:gd name="adj" fmla="val 5093"/>
            </a:avLst>
          </a:prstGeom>
          <a:noFill/>
          <a:ln w="7620">
            <a:solidFill>
              <a:srgbClr val="FFFFFF">
                <a:alpha val="24000"/>
              </a:srgbClr>
            </a:solidFill>
            <a:prstDash val="solid"/>
          </a:ln>
        </p:spPr>
      </p:sp>
      <p:sp>
        <p:nvSpPr>
          <p:cNvPr id="116" name="Shape 114"/>
          <p:cNvSpPr/>
          <p:nvPr/>
        </p:nvSpPr>
        <p:spPr>
          <a:xfrm>
            <a:off x="755452" y="11045309"/>
            <a:ext cx="13304520" cy="348258"/>
          </a:xfrm>
          <a:prstGeom prst="rect">
            <a:avLst/>
          </a:prstGeom>
          <a:solidFill>
            <a:srgbClr val="FFFFFF">
              <a:alpha val="4000"/>
            </a:srgbClr>
          </a:solidFill>
          <a:ln/>
        </p:spPr>
      </p:sp>
      <p:sp>
        <p:nvSpPr>
          <p:cNvPr id="117" name="Text 115"/>
          <p:cNvSpPr/>
          <p:nvPr/>
        </p:nvSpPr>
        <p:spPr>
          <a:xfrm>
            <a:off x="878800" y="11126867"/>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monthly_charges</a:t>
            </a:r>
            <a:endParaRPr lang="en-US" sz="950" dirty="0"/>
          </a:p>
        </p:txBody>
      </p:sp>
      <p:sp>
        <p:nvSpPr>
          <p:cNvPr id="118" name="Text 116"/>
          <p:cNvSpPr/>
          <p:nvPr/>
        </p:nvSpPr>
        <p:spPr>
          <a:xfrm>
            <a:off x="4208740" y="11126867"/>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Float</a:t>
            </a:r>
            <a:endParaRPr lang="en-US" sz="950" dirty="0"/>
          </a:p>
        </p:txBody>
      </p:sp>
      <p:sp>
        <p:nvSpPr>
          <p:cNvPr id="119" name="Text 117"/>
          <p:cNvSpPr/>
          <p:nvPr/>
        </p:nvSpPr>
        <p:spPr>
          <a:xfrm>
            <a:off x="7534870" y="11126867"/>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Monthly charges incurred by the customer.</a:t>
            </a:r>
            <a:endParaRPr lang="en-US" sz="950" dirty="0"/>
          </a:p>
        </p:txBody>
      </p:sp>
      <p:sp>
        <p:nvSpPr>
          <p:cNvPr id="120" name="Text 118"/>
          <p:cNvSpPr/>
          <p:nvPr/>
        </p:nvSpPr>
        <p:spPr>
          <a:xfrm>
            <a:off x="10861000" y="11126867"/>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Continuous</a:t>
            </a:r>
            <a:endParaRPr lang="en-US" sz="950" dirty="0"/>
          </a:p>
        </p:txBody>
      </p:sp>
      <p:sp>
        <p:nvSpPr>
          <p:cNvPr id="121" name="Shape 119"/>
          <p:cNvSpPr/>
          <p:nvPr/>
        </p:nvSpPr>
        <p:spPr>
          <a:xfrm>
            <a:off x="747832" y="11475125"/>
            <a:ext cx="13319760" cy="548640"/>
          </a:xfrm>
          <a:prstGeom prst="roundRect">
            <a:avLst>
              <a:gd name="adj" fmla="val 3374"/>
            </a:avLst>
          </a:prstGeom>
          <a:noFill/>
          <a:ln w="7620">
            <a:solidFill>
              <a:srgbClr val="FFFFFF">
                <a:alpha val="24000"/>
              </a:srgbClr>
            </a:solidFill>
            <a:prstDash val="solid"/>
          </a:ln>
        </p:spPr>
      </p:sp>
      <p:sp>
        <p:nvSpPr>
          <p:cNvPr id="122" name="Shape 120"/>
          <p:cNvSpPr/>
          <p:nvPr/>
        </p:nvSpPr>
        <p:spPr>
          <a:xfrm>
            <a:off x="755452" y="11482745"/>
            <a:ext cx="13304520" cy="533400"/>
          </a:xfrm>
          <a:prstGeom prst="rect">
            <a:avLst/>
          </a:prstGeom>
          <a:solidFill>
            <a:srgbClr val="FFFFFF">
              <a:alpha val="4000"/>
            </a:srgbClr>
          </a:solidFill>
          <a:ln/>
        </p:spPr>
      </p:sp>
      <p:sp>
        <p:nvSpPr>
          <p:cNvPr id="123" name="Text 121"/>
          <p:cNvSpPr/>
          <p:nvPr/>
        </p:nvSpPr>
        <p:spPr>
          <a:xfrm>
            <a:off x="878800" y="11564303"/>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total_charges</a:t>
            </a:r>
            <a:endParaRPr lang="en-US" sz="950" dirty="0"/>
          </a:p>
        </p:txBody>
      </p:sp>
      <p:sp>
        <p:nvSpPr>
          <p:cNvPr id="124" name="Text 122"/>
          <p:cNvSpPr/>
          <p:nvPr/>
        </p:nvSpPr>
        <p:spPr>
          <a:xfrm>
            <a:off x="4208740" y="11564303"/>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Float</a:t>
            </a:r>
            <a:endParaRPr lang="en-US" sz="950" dirty="0"/>
          </a:p>
        </p:txBody>
      </p:sp>
      <p:sp>
        <p:nvSpPr>
          <p:cNvPr id="125" name="Text 123"/>
          <p:cNvSpPr/>
          <p:nvPr/>
        </p:nvSpPr>
        <p:spPr>
          <a:xfrm>
            <a:off x="7534870" y="11564303"/>
            <a:ext cx="3071813" cy="370284"/>
          </a:xfrm>
          <a:prstGeom prst="rect">
            <a:avLst/>
          </a:prstGeom>
          <a:noFill/>
          <a:ln/>
        </p:spPr>
        <p:txBody>
          <a:bodyPr wrap="squar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Total charges incurred by the customer (calculated over the entire tenure).</a:t>
            </a:r>
            <a:endParaRPr lang="en-US" sz="950" dirty="0"/>
          </a:p>
        </p:txBody>
      </p:sp>
      <p:sp>
        <p:nvSpPr>
          <p:cNvPr id="126" name="Text 124"/>
          <p:cNvSpPr/>
          <p:nvPr/>
        </p:nvSpPr>
        <p:spPr>
          <a:xfrm>
            <a:off x="10861000" y="11564303"/>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Continuous</a:t>
            </a:r>
            <a:endParaRPr lang="en-US" sz="950" dirty="0"/>
          </a:p>
        </p:txBody>
      </p:sp>
      <p:sp>
        <p:nvSpPr>
          <p:cNvPr id="127" name="Shape 125"/>
          <p:cNvSpPr/>
          <p:nvPr/>
        </p:nvSpPr>
        <p:spPr>
          <a:xfrm>
            <a:off x="747832" y="12097703"/>
            <a:ext cx="13319760" cy="363498"/>
          </a:xfrm>
          <a:prstGeom prst="roundRect">
            <a:avLst>
              <a:gd name="adj" fmla="val 5093"/>
            </a:avLst>
          </a:prstGeom>
          <a:noFill/>
          <a:ln w="7620">
            <a:solidFill>
              <a:srgbClr val="FFFFFF">
                <a:alpha val="24000"/>
              </a:srgbClr>
            </a:solidFill>
            <a:prstDash val="solid"/>
          </a:ln>
        </p:spPr>
      </p:sp>
      <p:sp>
        <p:nvSpPr>
          <p:cNvPr id="128" name="Shape 126"/>
          <p:cNvSpPr/>
          <p:nvPr/>
        </p:nvSpPr>
        <p:spPr>
          <a:xfrm>
            <a:off x="755452" y="12105323"/>
            <a:ext cx="13304520" cy="348258"/>
          </a:xfrm>
          <a:prstGeom prst="rect">
            <a:avLst/>
          </a:prstGeom>
          <a:solidFill>
            <a:srgbClr val="FFFFFF">
              <a:alpha val="4000"/>
            </a:srgbClr>
          </a:solidFill>
          <a:ln/>
        </p:spPr>
      </p:sp>
      <p:sp>
        <p:nvSpPr>
          <p:cNvPr id="129" name="Text 127"/>
          <p:cNvSpPr/>
          <p:nvPr/>
        </p:nvSpPr>
        <p:spPr>
          <a:xfrm>
            <a:off x="878800" y="12186880"/>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highlight>
                  <a:srgbClr val="262626"/>
                </a:highlight>
                <a:latin typeface="Consolas" pitchFamily="34" charset="0"/>
                <a:ea typeface="Consolas" pitchFamily="34" charset="-122"/>
                <a:cs typeface="Consolas" pitchFamily="34" charset="-120"/>
              </a:rPr>
              <a:t>churn</a:t>
            </a:r>
            <a:endParaRPr lang="en-US" sz="950" dirty="0"/>
          </a:p>
        </p:txBody>
      </p:sp>
      <p:sp>
        <p:nvSpPr>
          <p:cNvPr id="130" name="Text 128"/>
          <p:cNvSpPr/>
          <p:nvPr/>
        </p:nvSpPr>
        <p:spPr>
          <a:xfrm>
            <a:off x="4208740" y="12186880"/>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String</a:t>
            </a:r>
            <a:endParaRPr lang="en-US" sz="950" dirty="0"/>
          </a:p>
        </p:txBody>
      </p:sp>
      <p:sp>
        <p:nvSpPr>
          <p:cNvPr id="131" name="Text 129"/>
          <p:cNvSpPr/>
          <p:nvPr/>
        </p:nvSpPr>
        <p:spPr>
          <a:xfrm>
            <a:off x="7534870" y="12186880"/>
            <a:ext cx="307181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Indicates if the customer has churned (Yes/No).</a:t>
            </a:r>
            <a:endParaRPr lang="en-US" sz="950" dirty="0"/>
          </a:p>
        </p:txBody>
      </p:sp>
      <p:sp>
        <p:nvSpPr>
          <p:cNvPr id="132" name="Text 130"/>
          <p:cNvSpPr/>
          <p:nvPr/>
        </p:nvSpPr>
        <p:spPr>
          <a:xfrm>
            <a:off x="10861000" y="12186880"/>
            <a:ext cx="3075623" cy="185142"/>
          </a:xfrm>
          <a:prstGeom prst="rect">
            <a:avLst/>
          </a:prstGeom>
          <a:noFill/>
          <a:ln/>
        </p:spPr>
        <p:txBody>
          <a:bodyPr wrap="none" lIns="0" tIns="0" rIns="0" bIns="0" rtlCol="0" anchor="t"/>
          <a:lstStyle/>
          <a:p>
            <a:pPr marL="0" indent="0">
              <a:lnSpc>
                <a:spcPts val="1450"/>
              </a:lnSpc>
              <a:buNone/>
            </a:pPr>
            <a:r>
              <a:rPr lang="en-US" sz="950" dirty="0">
                <a:solidFill>
                  <a:srgbClr val="E2E6E9"/>
                </a:solidFill>
                <a:latin typeface="Source Sans Pro" pitchFamily="34" charset="0"/>
                <a:ea typeface="Source Sans Pro" pitchFamily="34" charset="-122"/>
                <a:cs typeface="Source Sans Pro" pitchFamily="34" charset="-120"/>
              </a:rPr>
              <a:t>Nominal</a:t>
            </a:r>
            <a:endParaRPr lang="en-US" sz="950" dirty="0"/>
          </a:p>
        </p:txBody>
      </p:sp>
      <p:sp>
        <p:nvSpPr>
          <p:cNvPr id="133" name="Shape 131"/>
          <p:cNvSpPr/>
          <p:nvPr/>
        </p:nvSpPr>
        <p:spPr>
          <a:xfrm>
            <a:off x="562808" y="1312426"/>
            <a:ext cx="15240" cy="11148774"/>
          </a:xfrm>
          <a:prstGeom prst="rect">
            <a:avLst/>
          </a:prstGeom>
          <a:solidFill>
            <a:srgbClr val="FFFFFF"/>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853083"/>
            <a:ext cx="12902803" cy="1402556"/>
          </a:xfrm>
          <a:prstGeom prst="rect">
            <a:avLst/>
          </a:prstGeom>
          <a:noFill/>
          <a:ln/>
        </p:spPr>
        <p:txBody>
          <a:bodyPr wrap="squar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Predicting Customer Churn Using Machine Learning</a:t>
            </a:r>
            <a:endParaRPr lang="en-US" sz="4400" dirty="0"/>
          </a:p>
        </p:txBody>
      </p:sp>
      <p:sp>
        <p:nvSpPr>
          <p:cNvPr id="3" name="Text 1"/>
          <p:cNvSpPr/>
          <p:nvPr/>
        </p:nvSpPr>
        <p:spPr>
          <a:xfrm>
            <a:off x="863798" y="2749272"/>
            <a:ext cx="12902803" cy="1480661"/>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Our goal is to build a machine learning model capable of accurately predicting which telecom customers are most likely to churn. This involves identifying key features in the dataset that are highly correlated with churn, such as contract type, payment method, monthly charges, and customer service interactions. We will then develop a model that can learn these patterns and predict future churn behavior.</a:t>
            </a:r>
            <a:endParaRPr lang="en-US" sz="1900" dirty="0"/>
          </a:p>
        </p:txBody>
      </p:sp>
      <p:sp>
        <p:nvSpPr>
          <p:cNvPr id="4" name="Text 2"/>
          <p:cNvSpPr/>
          <p:nvPr/>
        </p:nvSpPr>
        <p:spPr>
          <a:xfrm>
            <a:off x="863798" y="4507587"/>
            <a:ext cx="12902803" cy="1110496"/>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Accurate churn prediction allows the company to proactively engage at-risk customers with retention strategies, such as offering discounts, upgrading services, or personalized customer support. This proactive approach ultimately reduces churn rate, improves customer lifetime value, and increases overall profitability.</a:t>
            </a:r>
            <a:endParaRPr lang="en-US" sz="1900" dirty="0"/>
          </a:p>
        </p:txBody>
      </p:sp>
      <p:sp>
        <p:nvSpPr>
          <p:cNvPr id="5" name="Text 3"/>
          <p:cNvSpPr/>
          <p:nvPr/>
        </p:nvSpPr>
        <p:spPr>
          <a:xfrm>
            <a:off x="863798" y="5895737"/>
            <a:ext cx="12902803" cy="1480661"/>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Our approach to feature selection will involve both univariate analysis (e.g., chi-squared tests for categorical variables, t-tests for numerical variables) to identify individual features significantly associated with churn and multivariate analysis (e.g., recursive feature elimination) to account for interactions and redundancy amongst features. This process will help us choose the most informative features and create an efficient and accurate model.</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97205" y="1111210"/>
            <a:ext cx="6751201" cy="403622"/>
          </a:xfrm>
          <a:prstGeom prst="rect">
            <a:avLst/>
          </a:prstGeom>
          <a:noFill/>
          <a:ln/>
        </p:spPr>
        <p:txBody>
          <a:bodyPr wrap="none" lIns="0" tIns="0" rIns="0" bIns="0" rtlCol="0" anchor="t"/>
          <a:lstStyle/>
          <a:p>
            <a:pPr marL="0" indent="0">
              <a:lnSpc>
                <a:spcPts val="3150"/>
              </a:lnSpc>
              <a:buNone/>
            </a:pPr>
            <a:r>
              <a:rPr lang="en-US" sz="2500" b="1" kern="0" spc="-25" dirty="0">
                <a:solidFill>
                  <a:srgbClr val="FFFFFF"/>
                </a:solidFill>
                <a:latin typeface="Montserrat Bold" pitchFamily="34" charset="0"/>
                <a:ea typeface="Montserrat Bold" pitchFamily="34" charset="-122"/>
                <a:cs typeface="Montserrat Bold" pitchFamily="34" charset="-120"/>
              </a:rPr>
              <a:t>Sketch of the Machine Learning Solution</a:t>
            </a:r>
            <a:endParaRPr lang="en-US" sz="2500" dirty="0"/>
          </a:p>
        </p:txBody>
      </p:sp>
      <p:pic>
        <p:nvPicPr>
          <p:cNvPr id="3" name="Image 0" descr="preencoded.png"/>
          <p:cNvPicPr>
            <a:picLocks noChangeAspect="1"/>
          </p:cNvPicPr>
          <p:nvPr/>
        </p:nvPicPr>
        <p:blipFill>
          <a:blip r:embed="rId3"/>
          <a:stretch>
            <a:fillRect/>
          </a:stretch>
        </p:blipFill>
        <p:spPr>
          <a:xfrm>
            <a:off x="3062407" y="1798915"/>
            <a:ext cx="1687354" cy="1210032"/>
          </a:xfrm>
          <a:prstGeom prst="rect">
            <a:avLst/>
          </a:prstGeom>
        </p:spPr>
      </p:pic>
      <p:sp>
        <p:nvSpPr>
          <p:cNvPr id="4" name="Text 1"/>
          <p:cNvSpPr/>
          <p:nvPr/>
        </p:nvSpPr>
        <p:spPr>
          <a:xfrm>
            <a:off x="3872151" y="2430899"/>
            <a:ext cx="67866" cy="266224"/>
          </a:xfrm>
          <a:prstGeom prst="rect">
            <a:avLst/>
          </a:prstGeom>
          <a:noFill/>
          <a:ln/>
        </p:spPr>
        <p:txBody>
          <a:bodyPr wrap="none" lIns="0" tIns="0" rIns="0" bIns="0" rtlCol="0" anchor="t"/>
          <a:lstStyle/>
          <a:p>
            <a:pPr marL="0" indent="0" algn="ctr">
              <a:lnSpc>
                <a:spcPts val="2050"/>
              </a:lnSpc>
              <a:buNone/>
            </a:pPr>
            <a:r>
              <a:rPr lang="en-US" sz="1350" b="1" kern="0" spc="-14" dirty="0">
                <a:solidFill>
                  <a:srgbClr val="E2E6E9"/>
                </a:solidFill>
                <a:latin typeface="Montserrat Bold" pitchFamily="34" charset="0"/>
                <a:ea typeface="Montserrat Bold" pitchFamily="34" charset="-122"/>
                <a:cs typeface="Montserrat Bold" pitchFamily="34" charset="-120"/>
              </a:rPr>
              <a:t>1</a:t>
            </a:r>
            <a:endParaRPr lang="en-US" sz="1350" dirty="0"/>
          </a:p>
        </p:txBody>
      </p:sp>
      <p:sp>
        <p:nvSpPr>
          <p:cNvPr id="5" name="Text 2"/>
          <p:cNvSpPr/>
          <p:nvPr/>
        </p:nvSpPr>
        <p:spPr>
          <a:xfrm>
            <a:off x="4891802" y="2047399"/>
            <a:ext cx="1614249" cy="201811"/>
          </a:xfrm>
          <a:prstGeom prst="rect">
            <a:avLst/>
          </a:prstGeom>
          <a:noFill/>
          <a:ln/>
        </p:spPr>
        <p:txBody>
          <a:bodyPr wrap="none" lIns="0" tIns="0" rIns="0" bIns="0" rtlCol="0" anchor="t"/>
          <a:lstStyle/>
          <a:p>
            <a:pPr marL="0" indent="0" algn="l">
              <a:lnSpc>
                <a:spcPts val="1550"/>
              </a:lnSpc>
              <a:buNone/>
            </a:pPr>
            <a:r>
              <a:rPr lang="en-US" sz="1250" b="1" kern="0" spc="-13" dirty="0">
                <a:solidFill>
                  <a:srgbClr val="E2E6E9"/>
                </a:solidFill>
                <a:latin typeface="Montserrat Bold" pitchFamily="34" charset="0"/>
                <a:ea typeface="Montserrat Bold" pitchFamily="34" charset="-122"/>
                <a:cs typeface="Montserrat Bold" pitchFamily="34" charset="-120"/>
              </a:rPr>
              <a:t>Model Training</a:t>
            </a:r>
            <a:endParaRPr lang="en-US" sz="1250" dirty="0"/>
          </a:p>
        </p:txBody>
      </p:sp>
      <p:sp>
        <p:nvSpPr>
          <p:cNvPr id="6" name="Text 3"/>
          <p:cNvSpPr/>
          <p:nvPr/>
        </p:nvSpPr>
        <p:spPr>
          <a:xfrm>
            <a:off x="4891802" y="2334339"/>
            <a:ext cx="9099352" cy="426006"/>
          </a:xfrm>
          <a:prstGeom prst="rect">
            <a:avLst/>
          </a:prstGeom>
          <a:noFill/>
          <a:ln/>
        </p:spPr>
        <p:txBody>
          <a:bodyPr wrap="square" lIns="0" tIns="0" rIns="0" bIns="0" rtlCol="0" anchor="t"/>
          <a:lstStyle/>
          <a:p>
            <a:pPr marL="0" indent="0" algn="l">
              <a:lnSpc>
                <a:spcPts val="1650"/>
              </a:lnSpc>
              <a:buNone/>
            </a:pPr>
            <a:r>
              <a:rPr lang="en-US" sz="1100" dirty="0">
                <a:solidFill>
                  <a:srgbClr val="E2E6E9"/>
                </a:solidFill>
                <a:latin typeface="Source Sans Pro" pitchFamily="34" charset="0"/>
                <a:ea typeface="Source Sans Pro" pitchFamily="34" charset="-122"/>
                <a:cs typeface="Source Sans Pro" pitchFamily="34" charset="-120"/>
              </a:rPr>
              <a:t>We will train various machine learning algorithms, including Random Forest and Gradient Boosting, to build predictive models. Model selection will be based on performance metrics such as accuracy, precision, and recall.</a:t>
            </a:r>
            <a:endParaRPr lang="en-US" sz="1100" dirty="0"/>
          </a:p>
        </p:txBody>
      </p:sp>
      <p:sp>
        <p:nvSpPr>
          <p:cNvPr id="7" name="Shape 4"/>
          <p:cNvSpPr/>
          <p:nvPr/>
        </p:nvSpPr>
        <p:spPr>
          <a:xfrm>
            <a:off x="4785241" y="3022878"/>
            <a:ext cx="9312473" cy="7620"/>
          </a:xfrm>
          <a:prstGeom prst="roundRect">
            <a:avLst>
              <a:gd name="adj" fmla="val 279649"/>
            </a:avLst>
          </a:prstGeom>
          <a:solidFill>
            <a:srgbClr val="494A4B"/>
          </a:solidFill>
          <a:ln/>
        </p:spPr>
      </p:sp>
      <p:pic>
        <p:nvPicPr>
          <p:cNvPr id="8" name="Image 1" descr="preencoded.png"/>
          <p:cNvPicPr>
            <a:picLocks noChangeAspect="1"/>
          </p:cNvPicPr>
          <p:nvPr/>
        </p:nvPicPr>
        <p:blipFill>
          <a:blip r:embed="rId4"/>
          <a:stretch>
            <a:fillRect/>
          </a:stretch>
        </p:blipFill>
        <p:spPr>
          <a:xfrm>
            <a:off x="2218730" y="3044428"/>
            <a:ext cx="3374827" cy="1210032"/>
          </a:xfrm>
          <a:prstGeom prst="rect">
            <a:avLst/>
          </a:prstGeom>
        </p:spPr>
      </p:pic>
      <p:sp>
        <p:nvSpPr>
          <p:cNvPr id="9" name="Text 5"/>
          <p:cNvSpPr/>
          <p:nvPr/>
        </p:nvSpPr>
        <p:spPr>
          <a:xfrm>
            <a:off x="3854529" y="3516273"/>
            <a:ext cx="102989" cy="266224"/>
          </a:xfrm>
          <a:prstGeom prst="rect">
            <a:avLst/>
          </a:prstGeom>
          <a:noFill/>
          <a:ln/>
        </p:spPr>
        <p:txBody>
          <a:bodyPr wrap="none" lIns="0" tIns="0" rIns="0" bIns="0" rtlCol="0" anchor="t"/>
          <a:lstStyle/>
          <a:p>
            <a:pPr marL="0" indent="0" algn="ctr">
              <a:lnSpc>
                <a:spcPts val="2050"/>
              </a:lnSpc>
              <a:buNone/>
            </a:pPr>
            <a:r>
              <a:rPr lang="en-US" sz="1350" b="1" kern="0" spc="-14" dirty="0">
                <a:solidFill>
                  <a:srgbClr val="E2E6E9"/>
                </a:solidFill>
                <a:latin typeface="Montserrat Bold" pitchFamily="34" charset="0"/>
                <a:ea typeface="Montserrat Bold" pitchFamily="34" charset="-122"/>
                <a:cs typeface="Montserrat Bold" pitchFamily="34" charset="-120"/>
              </a:rPr>
              <a:t>2</a:t>
            </a:r>
            <a:endParaRPr lang="en-US" sz="1350" dirty="0"/>
          </a:p>
        </p:txBody>
      </p:sp>
      <p:sp>
        <p:nvSpPr>
          <p:cNvPr id="10" name="Text 6"/>
          <p:cNvSpPr/>
          <p:nvPr/>
        </p:nvSpPr>
        <p:spPr>
          <a:xfrm>
            <a:off x="5735598" y="3292912"/>
            <a:ext cx="1628656" cy="201811"/>
          </a:xfrm>
          <a:prstGeom prst="rect">
            <a:avLst/>
          </a:prstGeom>
          <a:noFill/>
          <a:ln/>
        </p:spPr>
        <p:txBody>
          <a:bodyPr wrap="none" lIns="0" tIns="0" rIns="0" bIns="0" rtlCol="0" anchor="t"/>
          <a:lstStyle/>
          <a:p>
            <a:pPr marL="0" indent="0" algn="l">
              <a:lnSpc>
                <a:spcPts val="1550"/>
              </a:lnSpc>
              <a:buNone/>
            </a:pPr>
            <a:r>
              <a:rPr lang="en-US" sz="1250" b="1" kern="0" spc="-13" dirty="0">
                <a:solidFill>
                  <a:srgbClr val="E2E6E9"/>
                </a:solidFill>
                <a:latin typeface="Montserrat Bold" pitchFamily="34" charset="0"/>
                <a:ea typeface="Montserrat Bold" pitchFamily="34" charset="-122"/>
                <a:cs typeface="Montserrat Bold" pitchFamily="34" charset="-120"/>
              </a:rPr>
              <a:t>Data Preprocessing</a:t>
            </a:r>
            <a:endParaRPr lang="en-US" sz="1250" dirty="0"/>
          </a:p>
        </p:txBody>
      </p:sp>
      <p:sp>
        <p:nvSpPr>
          <p:cNvPr id="11" name="Text 7"/>
          <p:cNvSpPr/>
          <p:nvPr/>
        </p:nvSpPr>
        <p:spPr>
          <a:xfrm>
            <a:off x="5735598" y="3579852"/>
            <a:ext cx="8255556" cy="426006"/>
          </a:xfrm>
          <a:prstGeom prst="rect">
            <a:avLst/>
          </a:prstGeom>
          <a:noFill/>
          <a:ln/>
        </p:spPr>
        <p:txBody>
          <a:bodyPr wrap="square" lIns="0" tIns="0" rIns="0" bIns="0" rtlCol="0" anchor="t"/>
          <a:lstStyle/>
          <a:p>
            <a:pPr marL="0" indent="0" algn="l">
              <a:lnSpc>
                <a:spcPts val="1650"/>
              </a:lnSpc>
              <a:buNone/>
            </a:pPr>
            <a:r>
              <a:rPr lang="en-US" sz="1100" dirty="0">
                <a:solidFill>
                  <a:srgbClr val="E2E6E9"/>
                </a:solidFill>
                <a:latin typeface="Source Sans Pro" pitchFamily="34" charset="0"/>
                <a:ea typeface="Source Sans Pro" pitchFamily="34" charset="-122"/>
                <a:cs typeface="Source Sans Pro" pitchFamily="34" charset="-120"/>
              </a:rPr>
              <a:t>This crucial step involves handling missing values, encoding categorical variables (e.g., using one-hot encoding), and scaling numerical features (e.g., using standardization or min-max scaling). The goal is to prepare the data for optimal model training.</a:t>
            </a:r>
            <a:endParaRPr lang="en-US" sz="1100" dirty="0"/>
          </a:p>
        </p:txBody>
      </p:sp>
      <p:sp>
        <p:nvSpPr>
          <p:cNvPr id="12" name="Shape 8"/>
          <p:cNvSpPr/>
          <p:nvPr/>
        </p:nvSpPr>
        <p:spPr>
          <a:xfrm>
            <a:off x="5629037" y="4268391"/>
            <a:ext cx="8468678" cy="7620"/>
          </a:xfrm>
          <a:prstGeom prst="roundRect">
            <a:avLst>
              <a:gd name="adj" fmla="val 279649"/>
            </a:avLst>
          </a:prstGeom>
          <a:solidFill>
            <a:srgbClr val="494A4B"/>
          </a:solidFill>
          <a:ln/>
        </p:spPr>
      </p:sp>
      <p:pic>
        <p:nvPicPr>
          <p:cNvPr id="13" name="Image 2" descr="preencoded.png"/>
          <p:cNvPicPr>
            <a:picLocks noChangeAspect="1"/>
          </p:cNvPicPr>
          <p:nvPr/>
        </p:nvPicPr>
        <p:blipFill>
          <a:blip r:embed="rId5"/>
          <a:stretch>
            <a:fillRect/>
          </a:stretch>
        </p:blipFill>
        <p:spPr>
          <a:xfrm>
            <a:off x="1374934" y="4289941"/>
            <a:ext cx="5062299" cy="1210032"/>
          </a:xfrm>
          <a:prstGeom prst="rect">
            <a:avLst/>
          </a:prstGeom>
        </p:spPr>
      </p:pic>
      <p:sp>
        <p:nvSpPr>
          <p:cNvPr id="14" name="Text 9"/>
          <p:cNvSpPr/>
          <p:nvPr/>
        </p:nvSpPr>
        <p:spPr>
          <a:xfrm>
            <a:off x="3854410" y="4761786"/>
            <a:ext cx="103346" cy="266224"/>
          </a:xfrm>
          <a:prstGeom prst="rect">
            <a:avLst/>
          </a:prstGeom>
          <a:noFill/>
          <a:ln/>
        </p:spPr>
        <p:txBody>
          <a:bodyPr wrap="none" lIns="0" tIns="0" rIns="0" bIns="0" rtlCol="0" anchor="t"/>
          <a:lstStyle/>
          <a:p>
            <a:pPr marL="0" indent="0" algn="ctr">
              <a:lnSpc>
                <a:spcPts val="2050"/>
              </a:lnSpc>
              <a:buNone/>
            </a:pPr>
            <a:r>
              <a:rPr lang="en-US" sz="1350" b="1" kern="0" spc="-14" dirty="0">
                <a:solidFill>
                  <a:srgbClr val="E2E6E9"/>
                </a:solidFill>
                <a:latin typeface="Montserrat Bold" pitchFamily="34" charset="0"/>
                <a:ea typeface="Montserrat Bold" pitchFamily="34" charset="-122"/>
                <a:cs typeface="Montserrat Bold" pitchFamily="34" charset="-120"/>
              </a:rPr>
              <a:t>3</a:t>
            </a:r>
            <a:endParaRPr lang="en-US" sz="1350" dirty="0"/>
          </a:p>
        </p:txBody>
      </p:sp>
      <p:sp>
        <p:nvSpPr>
          <p:cNvPr id="15" name="Text 10"/>
          <p:cNvSpPr/>
          <p:nvPr/>
        </p:nvSpPr>
        <p:spPr>
          <a:xfrm>
            <a:off x="6579275" y="4538424"/>
            <a:ext cx="1705808" cy="201811"/>
          </a:xfrm>
          <a:prstGeom prst="rect">
            <a:avLst/>
          </a:prstGeom>
          <a:noFill/>
          <a:ln/>
        </p:spPr>
        <p:txBody>
          <a:bodyPr wrap="none" lIns="0" tIns="0" rIns="0" bIns="0" rtlCol="0" anchor="t"/>
          <a:lstStyle/>
          <a:p>
            <a:pPr marL="0" indent="0" algn="l">
              <a:lnSpc>
                <a:spcPts val="1550"/>
              </a:lnSpc>
              <a:buNone/>
            </a:pPr>
            <a:r>
              <a:rPr lang="en-US" sz="1250" b="1" kern="0" spc="-13" dirty="0">
                <a:solidFill>
                  <a:srgbClr val="E2E6E9"/>
                </a:solidFill>
                <a:latin typeface="Montserrat Bold" pitchFamily="34" charset="0"/>
                <a:ea typeface="Montserrat Bold" pitchFamily="34" charset="-122"/>
                <a:cs typeface="Montserrat Bold" pitchFamily="34" charset="-120"/>
              </a:rPr>
              <a:t>Feature Engineering</a:t>
            </a:r>
            <a:endParaRPr lang="en-US" sz="1250" dirty="0"/>
          </a:p>
        </p:txBody>
      </p:sp>
      <p:sp>
        <p:nvSpPr>
          <p:cNvPr id="16" name="Text 11"/>
          <p:cNvSpPr/>
          <p:nvPr/>
        </p:nvSpPr>
        <p:spPr>
          <a:xfrm>
            <a:off x="6579275" y="4825365"/>
            <a:ext cx="7411879" cy="426006"/>
          </a:xfrm>
          <a:prstGeom prst="rect">
            <a:avLst/>
          </a:prstGeom>
          <a:noFill/>
          <a:ln/>
        </p:spPr>
        <p:txBody>
          <a:bodyPr wrap="square" lIns="0" tIns="0" rIns="0" bIns="0" rtlCol="0" anchor="t"/>
          <a:lstStyle/>
          <a:p>
            <a:pPr marL="0" indent="0" algn="l">
              <a:lnSpc>
                <a:spcPts val="1650"/>
              </a:lnSpc>
              <a:buNone/>
            </a:pPr>
            <a:r>
              <a:rPr lang="en-US" sz="1100" dirty="0">
                <a:solidFill>
                  <a:srgbClr val="E2E6E9"/>
                </a:solidFill>
                <a:latin typeface="Source Sans Pro" pitchFamily="34" charset="0"/>
                <a:ea typeface="Source Sans Pro" pitchFamily="34" charset="-122"/>
                <a:cs typeface="Source Sans Pro" pitchFamily="34" charset="-120"/>
              </a:rPr>
              <a:t>We will create new features from existing ones to potentially improve model accuracy. This might involve combining features, creating interaction terms, or generating polynomial features. Feature importance analysis will guide this process.</a:t>
            </a:r>
            <a:endParaRPr lang="en-US" sz="1100" dirty="0"/>
          </a:p>
        </p:txBody>
      </p:sp>
      <p:sp>
        <p:nvSpPr>
          <p:cNvPr id="17" name="Shape 12"/>
          <p:cNvSpPr/>
          <p:nvPr/>
        </p:nvSpPr>
        <p:spPr>
          <a:xfrm>
            <a:off x="6472714" y="5513903"/>
            <a:ext cx="7625001" cy="7620"/>
          </a:xfrm>
          <a:prstGeom prst="roundRect">
            <a:avLst>
              <a:gd name="adj" fmla="val 279649"/>
            </a:avLst>
          </a:prstGeom>
          <a:solidFill>
            <a:srgbClr val="494A4B"/>
          </a:solidFill>
          <a:ln/>
        </p:spPr>
      </p:sp>
      <p:pic>
        <p:nvPicPr>
          <p:cNvPr id="18" name="Image 3" descr="preencoded.png"/>
          <p:cNvPicPr>
            <a:picLocks noChangeAspect="1"/>
          </p:cNvPicPr>
          <p:nvPr/>
        </p:nvPicPr>
        <p:blipFill>
          <a:blip r:embed="rId6"/>
          <a:stretch>
            <a:fillRect/>
          </a:stretch>
        </p:blipFill>
        <p:spPr>
          <a:xfrm>
            <a:off x="531257" y="5535454"/>
            <a:ext cx="6749772" cy="1210032"/>
          </a:xfrm>
          <a:prstGeom prst="rect">
            <a:avLst/>
          </a:prstGeom>
        </p:spPr>
      </p:pic>
      <p:sp>
        <p:nvSpPr>
          <p:cNvPr id="19" name="Text 13"/>
          <p:cNvSpPr/>
          <p:nvPr/>
        </p:nvSpPr>
        <p:spPr>
          <a:xfrm>
            <a:off x="3845838" y="6007298"/>
            <a:ext cx="120610" cy="266224"/>
          </a:xfrm>
          <a:prstGeom prst="rect">
            <a:avLst/>
          </a:prstGeom>
          <a:noFill/>
          <a:ln/>
        </p:spPr>
        <p:txBody>
          <a:bodyPr wrap="none" lIns="0" tIns="0" rIns="0" bIns="0" rtlCol="0" anchor="t"/>
          <a:lstStyle/>
          <a:p>
            <a:pPr marL="0" indent="0" algn="ctr">
              <a:lnSpc>
                <a:spcPts val="2050"/>
              </a:lnSpc>
              <a:buNone/>
            </a:pPr>
            <a:r>
              <a:rPr lang="en-US" sz="1350" b="1" kern="0" spc="-14" dirty="0">
                <a:solidFill>
                  <a:srgbClr val="E2E6E9"/>
                </a:solidFill>
                <a:latin typeface="Montserrat Bold" pitchFamily="34" charset="0"/>
                <a:ea typeface="Montserrat Bold" pitchFamily="34" charset="-122"/>
                <a:cs typeface="Montserrat Bold" pitchFamily="34" charset="-120"/>
              </a:rPr>
              <a:t>4</a:t>
            </a:r>
            <a:endParaRPr lang="en-US" sz="1350" dirty="0"/>
          </a:p>
        </p:txBody>
      </p:sp>
      <p:sp>
        <p:nvSpPr>
          <p:cNvPr id="20" name="Text 14"/>
          <p:cNvSpPr/>
          <p:nvPr/>
        </p:nvSpPr>
        <p:spPr>
          <a:xfrm>
            <a:off x="7423071" y="5677495"/>
            <a:ext cx="1614249" cy="201811"/>
          </a:xfrm>
          <a:prstGeom prst="rect">
            <a:avLst/>
          </a:prstGeom>
          <a:noFill/>
          <a:ln/>
        </p:spPr>
        <p:txBody>
          <a:bodyPr wrap="none" lIns="0" tIns="0" rIns="0" bIns="0" rtlCol="0" anchor="t"/>
          <a:lstStyle/>
          <a:p>
            <a:pPr marL="0" indent="0" algn="l">
              <a:lnSpc>
                <a:spcPts val="1550"/>
              </a:lnSpc>
              <a:buNone/>
            </a:pPr>
            <a:r>
              <a:rPr lang="en-US" sz="1250" b="1" kern="0" spc="-13" dirty="0">
                <a:solidFill>
                  <a:srgbClr val="E2E6E9"/>
                </a:solidFill>
                <a:latin typeface="Montserrat Bold" pitchFamily="34" charset="0"/>
                <a:ea typeface="Montserrat Bold" pitchFamily="34" charset="-122"/>
                <a:cs typeface="Montserrat Bold" pitchFamily="34" charset="-120"/>
              </a:rPr>
              <a:t>Model Evaluation</a:t>
            </a:r>
            <a:endParaRPr lang="en-US" sz="1250" dirty="0"/>
          </a:p>
        </p:txBody>
      </p:sp>
      <p:sp>
        <p:nvSpPr>
          <p:cNvPr id="21" name="Text 15"/>
          <p:cNvSpPr/>
          <p:nvPr/>
        </p:nvSpPr>
        <p:spPr>
          <a:xfrm>
            <a:off x="7423071" y="5964436"/>
            <a:ext cx="6568083" cy="639008"/>
          </a:xfrm>
          <a:prstGeom prst="rect">
            <a:avLst/>
          </a:prstGeom>
          <a:noFill/>
          <a:ln/>
        </p:spPr>
        <p:txBody>
          <a:bodyPr wrap="square" lIns="0" tIns="0" rIns="0" bIns="0" rtlCol="0" anchor="t"/>
          <a:lstStyle/>
          <a:p>
            <a:pPr marL="0" indent="0" algn="l">
              <a:lnSpc>
                <a:spcPts val="1650"/>
              </a:lnSpc>
              <a:buNone/>
            </a:pPr>
            <a:r>
              <a:rPr lang="en-US" sz="1100" dirty="0">
                <a:solidFill>
                  <a:srgbClr val="E2E6E9"/>
                </a:solidFill>
                <a:latin typeface="Source Sans Pro" pitchFamily="34" charset="0"/>
                <a:ea typeface="Source Sans Pro" pitchFamily="34" charset="-122"/>
                <a:cs typeface="Source Sans Pro" pitchFamily="34" charset="-120"/>
              </a:rPr>
              <a:t>The model's performance will be rigorously evaluated using appropriate metrics on a held-out test set. Techniques like k-fold cross-validation will be employed to ensure robust evaluation and prevent overfitting. Hyperparameter tuning will be performed to optimize the model's performance.</a:t>
            </a:r>
            <a:endParaRPr lang="en-US" sz="1100" dirty="0"/>
          </a:p>
        </p:txBody>
      </p:sp>
      <p:sp>
        <p:nvSpPr>
          <p:cNvPr id="22" name="Text 16"/>
          <p:cNvSpPr/>
          <p:nvPr/>
        </p:nvSpPr>
        <p:spPr>
          <a:xfrm>
            <a:off x="497205" y="6905268"/>
            <a:ext cx="13635990" cy="213003"/>
          </a:xfrm>
          <a:prstGeom prst="rect">
            <a:avLst/>
          </a:prstGeom>
          <a:noFill/>
          <a:ln/>
        </p:spPr>
        <p:txBody>
          <a:bodyPr wrap="none" lIns="0" tIns="0" rIns="0" bIns="0" rtlCol="0" anchor="t"/>
          <a:lstStyle/>
          <a:p>
            <a:pPr marL="0" indent="0">
              <a:lnSpc>
                <a:spcPts val="1650"/>
              </a:lnSpc>
              <a:buNone/>
            </a:pPr>
            <a:r>
              <a:rPr lang="en-US" sz="1100" dirty="0">
                <a:solidFill>
                  <a:srgbClr val="E2E6E9"/>
                </a:solidFill>
                <a:latin typeface="Source Sans Pro" pitchFamily="34" charset="0"/>
                <a:ea typeface="Source Sans Pro" pitchFamily="34" charset="-122"/>
                <a:cs typeface="Source Sans Pro" pitchFamily="34" charset="-120"/>
              </a:rPr>
              <a:t>By following this structured approach, we aim to develop a robust and accurate machine learning model for predicting customer churn, enabling proactive intervention and improved customer retention.</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25185" y="412671"/>
            <a:ext cx="5509498" cy="426363"/>
          </a:xfrm>
          <a:prstGeom prst="rect">
            <a:avLst/>
          </a:prstGeom>
          <a:noFill/>
          <a:ln/>
        </p:spPr>
        <p:txBody>
          <a:bodyPr wrap="none" lIns="0" tIns="0" rIns="0" bIns="0" rtlCol="0" anchor="t"/>
          <a:lstStyle/>
          <a:p>
            <a:pPr marL="0" indent="0">
              <a:lnSpc>
                <a:spcPts val="3350"/>
              </a:lnSpc>
              <a:buNone/>
            </a:pPr>
            <a:r>
              <a:rPr lang="en-US" sz="2650" b="1" kern="0" spc="-27" dirty="0">
                <a:solidFill>
                  <a:srgbClr val="FFFFFF"/>
                </a:solidFill>
                <a:latin typeface="Montserrat Bold" pitchFamily="34" charset="0"/>
                <a:ea typeface="Montserrat Bold" pitchFamily="34" charset="-122"/>
                <a:cs typeface="Montserrat Bold" pitchFamily="34" charset="-120"/>
              </a:rPr>
              <a:t>Screenshot of Data in pgAdmin</a:t>
            </a:r>
            <a:endParaRPr lang="en-US" sz="2650" dirty="0"/>
          </a:p>
        </p:txBody>
      </p:sp>
      <p:sp>
        <p:nvSpPr>
          <p:cNvPr id="3" name="Text 1"/>
          <p:cNvSpPr/>
          <p:nvPr/>
        </p:nvSpPr>
        <p:spPr>
          <a:xfrm>
            <a:off x="525185" y="1139071"/>
            <a:ext cx="13580031" cy="225028"/>
          </a:xfrm>
          <a:prstGeom prst="rect">
            <a:avLst/>
          </a:prstGeom>
          <a:noFill/>
          <a:ln/>
        </p:spPr>
        <p:txBody>
          <a:bodyPr wrap="none" lIns="0" tIns="0" rIns="0" bIns="0" rtlCol="0" anchor="t"/>
          <a:lstStyle/>
          <a:p>
            <a:pPr marL="0" indent="0">
              <a:lnSpc>
                <a:spcPts val="1750"/>
              </a:lnSpc>
              <a:buNone/>
            </a:pPr>
            <a:r>
              <a:rPr lang="en-US" sz="1150" dirty="0">
                <a:solidFill>
                  <a:srgbClr val="E2E6E9"/>
                </a:solidFill>
                <a:latin typeface="Source Sans Pro" pitchFamily="34" charset="0"/>
                <a:ea typeface="Source Sans Pro" pitchFamily="34" charset="-122"/>
                <a:cs typeface="Source Sans Pro" pitchFamily="34" charset="-120"/>
              </a:rPr>
              <a:t>This screenshot shows how the data is stored and organised in pgAdmin, our database management tool. We can query and manipulate the data here to prepare it for training our machine learning model.</a:t>
            </a:r>
            <a:endParaRPr lang="en-US" sz="1150" dirty="0"/>
          </a:p>
        </p:txBody>
      </p:sp>
      <p:sp>
        <p:nvSpPr>
          <p:cNvPr id="4" name="Text 2"/>
          <p:cNvSpPr/>
          <p:nvPr/>
        </p:nvSpPr>
        <p:spPr>
          <a:xfrm>
            <a:off x="525185" y="1532811"/>
            <a:ext cx="13580031" cy="450056"/>
          </a:xfrm>
          <a:prstGeom prst="rect">
            <a:avLst/>
          </a:prstGeom>
          <a:noFill/>
          <a:ln/>
        </p:spPr>
        <p:txBody>
          <a:bodyPr wrap="square" lIns="0" tIns="0" rIns="0" bIns="0" rtlCol="0" anchor="t"/>
          <a:lstStyle/>
          <a:p>
            <a:pPr marL="0" indent="0">
              <a:lnSpc>
                <a:spcPts val="1750"/>
              </a:lnSpc>
              <a:buNone/>
            </a:pPr>
            <a:r>
              <a:rPr lang="en-US" sz="1150" dirty="0">
                <a:solidFill>
                  <a:srgbClr val="E2E6E9"/>
                </a:solidFill>
                <a:latin typeface="Source Sans Pro" pitchFamily="34" charset="0"/>
                <a:ea typeface="Source Sans Pro" pitchFamily="34" charset="-122"/>
                <a:cs typeface="Source Sans Pro" pitchFamily="34" charset="-120"/>
              </a:rPr>
              <a:t>Specific data preparation steps in pgAdmin include cleaning, transforming, and potentially joining data from multiple tables. We may also create new views or materialized views for efficient data access during model training. Data quality checks are also performed to ensure data consistency and accuracy.</a:t>
            </a:r>
            <a:endParaRPr lang="en-US" sz="1150" dirty="0"/>
          </a:p>
        </p:txBody>
      </p:sp>
      <p:pic>
        <p:nvPicPr>
          <p:cNvPr id="5" name="Image 0" descr="preencoded.png"/>
          <p:cNvPicPr>
            <a:picLocks noChangeAspect="1"/>
          </p:cNvPicPr>
          <p:nvPr/>
        </p:nvPicPr>
        <p:blipFill>
          <a:blip r:embed="rId3"/>
          <a:stretch>
            <a:fillRect/>
          </a:stretch>
        </p:blipFill>
        <p:spPr>
          <a:xfrm>
            <a:off x="525185" y="2151578"/>
            <a:ext cx="13580031" cy="72887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24865" y="2542461"/>
            <a:ext cx="5923002" cy="3146584"/>
          </a:xfrm>
          <a:prstGeom prst="rect">
            <a:avLst/>
          </a:prstGeom>
        </p:spPr>
      </p:pic>
      <p:sp>
        <p:nvSpPr>
          <p:cNvPr id="3" name="Text 0"/>
          <p:cNvSpPr/>
          <p:nvPr/>
        </p:nvSpPr>
        <p:spPr>
          <a:xfrm>
            <a:off x="7610356" y="883801"/>
            <a:ext cx="6202799" cy="2008465"/>
          </a:xfrm>
          <a:prstGeom prst="rect">
            <a:avLst/>
          </a:prstGeom>
          <a:noFill/>
          <a:ln/>
        </p:spPr>
        <p:txBody>
          <a:bodyPr wrap="square" lIns="0" tIns="0" rIns="0" bIns="0" rtlCol="0" anchor="t"/>
          <a:lstStyle/>
          <a:p>
            <a:pPr marL="0" indent="0">
              <a:lnSpc>
                <a:spcPts val="5250"/>
              </a:lnSpc>
              <a:buNone/>
            </a:pPr>
            <a:r>
              <a:rPr lang="en-US" sz="4200" b="1" kern="0" spc="-42" dirty="0">
                <a:solidFill>
                  <a:srgbClr val="FFFFFF"/>
                </a:solidFill>
                <a:latin typeface="Montserrat Bold" pitchFamily="34" charset="0"/>
                <a:ea typeface="Montserrat Bold" pitchFamily="34" charset="-122"/>
                <a:cs typeface="Montserrat Bold" pitchFamily="34" charset="-120"/>
              </a:rPr>
              <a:t>Data Loading and Retrieval in Jupyter Notebook</a:t>
            </a:r>
            <a:endParaRPr lang="en-US" sz="4200" dirty="0"/>
          </a:p>
        </p:txBody>
      </p:sp>
      <p:sp>
        <p:nvSpPr>
          <p:cNvPr id="4" name="Text 1"/>
          <p:cNvSpPr/>
          <p:nvPr/>
        </p:nvSpPr>
        <p:spPr>
          <a:xfrm>
            <a:off x="7610356" y="3127891"/>
            <a:ext cx="6202799" cy="4243388"/>
          </a:xfrm>
          <a:prstGeom prst="rect">
            <a:avLst/>
          </a:prstGeom>
          <a:noFill/>
          <a:ln/>
        </p:spPr>
        <p:txBody>
          <a:bodyPr wrap="square" lIns="0" tIns="0" rIns="0" bIns="0" rtlCol="0" anchor="t"/>
          <a:lstStyle/>
          <a:p>
            <a:pPr marL="0" indent="0">
              <a:lnSpc>
                <a:spcPts val="2750"/>
              </a:lnSpc>
              <a:buNone/>
            </a:pPr>
            <a:r>
              <a:rPr lang="en-US" sz="1850" dirty="0">
                <a:solidFill>
                  <a:srgbClr val="E2E6E9"/>
                </a:solidFill>
                <a:latin typeface="Source Sans Pro" pitchFamily="34" charset="0"/>
                <a:ea typeface="Source Sans Pro" pitchFamily="34" charset="-122"/>
                <a:cs typeface="Source Sans Pro" pitchFamily="34" charset="-120"/>
              </a:rPr>
              <a:t>This screenshot shows the process of loading and retrieving the telecom customer churn dataset within a Jupyter Notebook environment. The code utilizes the pandas library to efficiently read the data from a CSV file. Initial data cleaning steps, such as handling missing values and data type conversions, are performed directly within the notebook before the data is displayed in a table for review and analysis. Exploratory data analysis (EDA) techniques are then applied to gain insights into the data's characteristics and inform further feature engineering and model selection steps. This ensures data quality and prepares the dataset for effective machine learning model training.</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3023830"/>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Key Takeaways</a:t>
            </a:r>
            <a:endParaRPr lang="en-US" sz="4400" dirty="0"/>
          </a:p>
        </p:txBody>
      </p:sp>
      <p:sp>
        <p:nvSpPr>
          <p:cNvPr id="4" name="Text 1"/>
          <p:cNvSpPr/>
          <p:nvPr/>
        </p:nvSpPr>
        <p:spPr>
          <a:xfrm>
            <a:off x="863798" y="4095274"/>
            <a:ext cx="7416403" cy="1110496"/>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By leveraging machine learning, we can effectively predict customer churn, empowering proactive retention strategies and improving customer lifetime value.</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1105</Words>
  <Application>Microsoft Office PowerPoint</Application>
  <PresentationFormat>Custom</PresentationFormat>
  <Paragraphs>126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Consolas</vt:lpstr>
      <vt:lpstr>Montserrat Bold</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PRASANT D</cp:lastModifiedBy>
  <cp:revision>2</cp:revision>
  <dcterms:created xsi:type="dcterms:W3CDTF">2025-01-26T13:04:56Z</dcterms:created>
  <dcterms:modified xsi:type="dcterms:W3CDTF">2025-01-26T19:37:32Z</dcterms:modified>
</cp:coreProperties>
</file>