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Lst>
  <p:sldSz cx="18288000" cy="10287000"/>
  <p:notesSz cx="6858000" cy="9144000"/>
  <p:embeddedFontLst>
    <p:embeddedFont>
      <p:font typeface="Arial Unicode Bold" panose="020B0604020202020204" charset="-128"/>
      <p:regular r:id="rId19"/>
    </p:embeddedFont>
    <p:embeddedFont>
      <p:font typeface="Open Sans"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Arial Unicode" panose="020B0604020202020204" charset="-128"/>
      <p:regular r:id="rId28"/>
    </p:embeddedFont>
    <p:embeddedFont>
      <p:font typeface="Canva Sans Bold" panose="020B0604020202020204" charset="0"/>
      <p:regular r:id="rId29"/>
    </p:embeddedFont>
    <p:embeddedFont>
      <p:font typeface="Canva Sans"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94" autoAdjust="0"/>
    <p:restoredTop sz="50090" autoAdjust="0"/>
  </p:normalViewPr>
  <p:slideViewPr>
    <p:cSldViewPr>
      <p:cViewPr varScale="1">
        <p:scale>
          <a:sx n="25" d="100"/>
          <a:sy n="25" d="100"/>
        </p:scale>
        <p:origin x="1866"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221AA-D019-470B-B794-5DCE5E6386CB}" type="datetimeFigureOut">
              <a:rPr lang="en-IN" smtClean="0"/>
              <a:t>10-02-2025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EEA91-5F95-404B-BE75-D782242E95FD}" type="slidenum">
              <a:rPr lang="en-IN" smtClean="0"/>
              <a:t>‹#›</a:t>
            </a:fld>
            <a:endParaRPr lang="en-IN"/>
          </a:p>
        </p:txBody>
      </p:sp>
    </p:spTree>
    <p:extLst>
      <p:ext uri="{BB962C8B-B14F-4D97-AF65-F5344CB8AC3E}">
        <p14:creationId xmlns:p14="http://schemas.microsoft.com/office/powerpoint/2010/main" val="155079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Notes</a:t>
            </a:r>
            <a:r>
              <a:rPr lang="en-US" b="1" baseline="0" smtClean="0"/>
              <a:t> </a:t>
            </a:r>
            <a:r>
              <a:rPr lang="en-US" b="1" dirty="0" smtClean="0"/>
              <a:t>– Data Engineering Fundamentals</a:t>
            </a:r>
          </a:p>
          <a:p>
            <a:r>
              <a:rPr lang="en-US" dirty="0" smtClean="0"/>
              <a:t>Good [morning/afternoon/evening] everyone!</a:t>
            </a:r>
          </a:p>
          <a:p>
            <a:r>
              <a:rPr lang="en-US" dirty="0" smtClean="0"/>
              <a:t>Today, we’ll explore the </a:t>
            </a:r>
            <a:r>
              <a:rPr lang="en-US" b="1" dirty="0" smtClean="0"/>
              <a:t>fundamentals of Data Engineering</a:t>
            </a:r>
            <a:r>
              <a:rPr lang="en-US" dirty="0" smtClean="0"/>
              <a:t>, a crucial field that enables organizations to manage and process large-scale data efficiently.</a:t>
            </a:r>
          </a:p>
          <a:p>
            <a:r>
              <a:rPr lang="en-US" dirty="0" smtClean="0"/>
              <a:t>In this session, we’ll cover:</a:t>
            </a:r>
          </a:p>
          <a:p>
            <a:r>
              <a:rPr lang="en-US" dirty="0" smtClean="0"/>
              <a:t>-Pipeline</a:t>
            </a:r>
            <a:r>
              <a:rPr lang="en-US" baseline="0" dirty="0" smtClean="0"/>
              <a:t> Design</a:t>
            </a:r>
          </a:p>
          <a:p>
            <a:r>
              <a:rPr lang="en-US" baseline="0" dirty="0" smtClean="0"/>
              <a:t>-Data Quality</a:t>
            </a:r>
          </a:p>
          <a:p>
            <a:r>
              <a:rPr lang="en-US" baseline="0" dirty="0" smtClean="0"/>
              <a:t>-Postage SQL Database Work</a:t>
            </a:r>
          </a:p>
          <a:p>
            <a:r>
              <a:rPr lang="en-US" baseline="0" dirty="0" smtClean="0"/>
              <a:t>-Implementation(</a:t>
            </a:r>
            <a:r>
              <a:rPr lang="en-US" baseline="0" dirty="0" err="1" smtClean="0"/>
              <a:t>Jupyter</a:t>
            </a:r>
            <a:r>
              <a:rPr lang="en-US" baseline="0" dirty="0" smtClean="0"/>
              <a:t> Notebook)</a:t>
            </a:r>
            <a:endParaRPr lang="en-US" dirty="0" smtClean="0"/>
          </a:p>
          <a:p>
            <a:endParaRPr lang="en-US" dirty="0" smtClean="0"/>
          </a:p>
          <a:p>
            <a:r>
              <a:rPr lang="en-US" dirty="0" smtClean="0"/>
              <a:t>By the end, you’ll have a solid foundation in </a:t>
            </a:r>
            <a:r>
              <a:rPr lang="en-US" b="1" dirty="0" smtClean="0"/>
              <a:t>Data Engineering</a:t>
            </a:r>
            <a:r>
              <a:rPr lang="en-US" dirty="0" smtClean="0"/>
              <a:t> and its importance in the data-driven world. Let’s get started! </a:t>
            </a:r>
          </a:p>
          <a:p>
            <a:endParaRPr lang="en-IN" dirty="0"/>
          </a:p>
        </p:txBody>
      </p:sp>
      <p:sp>
        <p:nvSpPr>
          <p:cNvPr id="4" name="Slide Number Placeholder 3"/>
          <p:cNvSpPr>
            <a:spLocks noGrp="1"/>
          </p:cNvSpPr>
          <p:nvPr>
            <p:ph type="sldNum" sz="quarter" idx="10"/>
          </p:nvPr>
        </p:nvSpPr>
        <p:spPr/>
        <p:txBody>
          <a:bodyPr/>
          <a:lstStyle/>
          <a:p>
            <a:fld id="{337EEA91-5F95-404B-BE75-D782242E95FD}" type="slidenum">
              <a:rPr lang="en-IN" smtClean="0"/>
              <a:t>1</a:t>
            </a:fld>
            <a:endParaRPr lang="en-IN"/>
          </a:p>
        </p:txBody>
      </p:sp>
    </p:spTree>
    <p:extLst>
      <p:ext uri="{BB962C8B-B14F-4D97-AF65-F5344CB8AC3E}">
        <p14:creationId xmlns:p14="http://schemas.microsoft.com/office/powerpoint/2010/main" val="3348790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 Notes:</a:t>
            </a:r>
            <a:endParaRPr lang="en-US" dirty="0" smtClean="0"/>
          </a:p>
          <a:p>
            <a:r>
              <a:rPr lang="en-US" dirty="0" smtClean="0"/>
              <a:t>-This section focuses on </a:t>
            </a:r>
            <a:r>
              <a:rPr lang="en-US" b="1" dirty="0" smtClean="0"/>
              <a:t>PostgreSQL database work</a:t>
            </a:r>
            <a:r>
              <a:rPr lang="en-US" dirty="0" smtClean="0"/>
              <a:t> using </a:t>
            </a:r>
            <a:r>
              <a:rPr lang="en-US" b="1" dirty="0" smtClean="0"/>
              <a:t>pgAdmin4 UI</a:t>
            </a:r>
            <a:r>
              <a:rPr lang="en-US" dirty="0" smtClean="0"/>
              <a:t>, a powerful graphical tool for managing and interacting with PostgreSQL databases.</a:t>
            </a:r>
          </a:p>
          <a:p>
            <a:endParaRPr lang="en-US" dirty="0" smtClean="0"/>
          </a:p>
          <a:p>
            <a:endParaRPr lang="en-IN" dirty="0"/>
          </a:p>
        </p:txBody>
      </p:sp>
      <p:sp>
        <p:nvSpPr>
          <p:cNvPr id="4" name="Slide Number Placeholder 3"/>
          <p:cNvSpPr>
            <a:spLocks noGrp="1"/>
          </p:cNvSpPr>
          <p:nvPr>
            <p:ph type="sldNum" sz="quarter" idx="10"/>
          </p:nvPr>
        </p:nvSpPr>
        <p:spPr/>
        <p:txBody>
          <a:bodyPr/>
          <a:lstStyle/>
          <a:p>
            <a:fld id="{337EEA91-5F95-404B-BE75-D782242E95FD}" type="slidenum">
              <a:rPr lang="en-IN" smtClean="0"/>
              <a:t>10</a:t>
            </a:fld>
            <a:endParaRPr lang="en-IN"/>
          </a:p>
        </p:txBody>
      </p:sp>
    </p:spTree>
    <p:extLst>
      <p:ext uri="{BB962C8B-B14F-4D97-AF65-F5344CB8AC3E}">
        <p14:creationId xmlns:p14="http://schemas.microsoft.com/office/powerpoint/2010/main" val="2848306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dirty="0" smtClean="0"/>
          </a:p>
          <a:p>
            <a:r>
              <a:rPr lang="en-US" dirty="0" smtClean="0"/>
              <a:t>-In this step, we are creating a new </a:t>
            </a:r>
            <a:r>
              <a:rPr lang="en-US" b="1" dirty="0" smtClean="0"/>
              <a:t>schema</a:t>
            </a:r>
            <a:r>
              <a:rPr lang="en-US" dirty="0" smtClean="0"/>
              <a:t> inside our </a:t>
            </a:r>
            <a:r>
              <a:rPr lang="en-US" b="1" dirty="0" smtClean="0"/>
              <a:t>MSDS610</a:t>
            </a:r>
            <a:r>
              <a:rPr lang="en-US" dirty="0" smtClean="0"/>
              <a:t> database, named </a:t>
            </a:r>
            <a:r>
              <a:rPr lang="en-US" b="1" dirty="0" smtClean="0"/>
              <a:t>'cleaned'</a:t>
            </a:r>
            <a:r>
              <a:rPr lang="en-US" dirty="0" smtClean="0"/>
              <a:t>.</a:t>
            </a:r>
          </a:p>
          <a:p>
            <a:endParaRPr lang="en-US" dirty="0" smtClean="0"/>
          </a:p>
          <a:p>
            <a:r>
              <a:rPr lang="en-US" dirty="0" smtClean="0"/>
              <a:t>-A </a:t>
            </a:r>
            <a:r>
              <a:rPr lang="en-US" b="1" dirty="0" smtClean="0"/>
              <a:t>schema</a:t>
            </a:r>
            <a:r>
              <a:rPr lang="en-US" dirty="0" smtClean="0"/>
              <a:t> is a logical container that helps organize database objects like tables, functions, and views. It allows for better management and segmentation of data.</a:t>
            </a:r>
          </a:p>
          <a:p>
            <a:endParaRPr lang="en-US" dirty="0" smtClean="0"/>
          </a:p>
          <a:p>
            <a:r>
              <a:rPr lang="en-US" dirty="0" smtClean="0"/>
              <a:t>-To create a new schema in </a:t>
            </a:r>
            <a:r>
              <a:rPr lang="en-US" b="1" dirty="0" smtClean="0"/>
              <a:t>pgAdmin4</a:t>
            </a:r>
            <a:r>
              <a:rPr lang="en-US" dirty="0" smtClean="0"/>
              <a:t>:</a:t>
            </a:r>
          </a:p>
          <a:p>
            <a:r>
              <a:rPr lang="en-US" dirty="0" smtClean="0"/>
              <a:t>-Navigate to your database </a:t>
            </a:r>
            <a:r>
              <a:rPr lang="en-US" b="1" dirty="0" smtClean="0"/>
              <a:t>MSDS610</a:t>
            </a:r>
            <a:r>
              <a:rPr lang="en-US" dirty="0" smtClean="0"/>
              <a:t> in the Object Explorer.</a:t>
            </a:r>
          </a:p>
          <a:p>
            <a:r>
              <a:rPr lang="en-US" dirty="0" smtClean="0"/>
              <a:t>-Right-click on </a:t>
            </a:r>
            <a:r>
              <a:rPr lang="en-US" b="1" dirty="0" smtClean="0"/>
              <a:t>Schemas</a:t>
            </a:r>
            <a:r>
              <a:rPr lang="en-US" dirty="0" smtClean="0"/>
              <a:t> → Select </a:t>
            </a:r>
            <a:r>
              <a:rPr lang="en-US" b="1" dirty="0" smtClean="0"/>
              <a:t>Create</a:t>
            </a:r>
            <a:r>
              <a:rPr lang="en-US" dirty="0" smtClean="0"/>
              <a:t> → </a:t>
            </a:r>
            <a:r>
              <a:rPr lang="en-US" b="1" dirty="0" smtClean="0"/>
              <a:t>Schema</a:t>
            </a:r>
            <a:r>
              <a:rPr lang="en-US" dirty="0" smtClean="0"/>
              <a:t>.</a:t>
            </a:r>
          </a:p>
          <a:p>
            <a:r>
              <a:rPr lang="en-US" dirty="0" smtClean="0"/>
              <a:t>-Enter the name </a:t>
            </a:r>
            <a:r>
              <a:rPr lang="en-US" b="1" dirty="0" smtClean="0"/>
              <a:t>'cleaned'</a:t>
            </a:r>
            <a:r>
              <a:rPr lang="en-US" dirty="0" smtClean="0"/>
              <a:t> and click </a:t>
            </a:r>
            <a:r>
              <a:rPr lang="en-US" b="1" dirty="0" smtClean="0"/>
              <a:t>Save</a:t>
            </a:r>
            <a:r>
              <a:rPr lang="en-US" dirty="0" smtClean="0"/>
              <a:t>.</a:t>
            </a:r>
          </a:p>
          <a:p>
            <a:endParaRPr lang="en-US" dirty="0" smtClean="0"/>
          </a:p>
          <a:p>
            <a:r>
              <a:rPr lang="en-US" dirty="0" smtClean="0"/>
              <a:t>-This schema will store cleaned and processed data separately from raw data, improving data management and organization.</a:t>
            </a:r>
          </a:p>
          <a:p>
            <a:endParaRPr lang="en-IN" dirty="0"/>
          </a:p>
        </p:txBody>
      </p:sp>
      <p:sp>
        <p:nvSpPr>
          <p:cNvPr id="4" name="Slide Number Placeholder 3"/>
          <p:cNvSpPr>
            <a:spLocks noGrp="1"/>
          </p:cNvSpPr>
          <p:nvPr>
            <p:ph type="sldNum" sz="quarter" idx="10"/>
          </p:nvPr>
        </p:nvSpPr>
        <p:spPr/>
        <p:txBody>
          <a:bodyPr/>
          <a:lstStyle/>
          <a:p>
            <a:fld id="{337EEA91-5F95-404B-BE75-D782242E95FD}" type="slidenum">
              <a:rPr lang="en-IN" smtClean="0"/>
              <a:t>11</a:t>
            </a:fld>
            <a:endParaRPr lang="en-IN"/>
          </a:p>
        </p:txBody>
      </p:sp>
    </p:spTree>
    <p:extLst>
      <p:ext uri="{BB962C8B-B14F-4D97-AF65-F5344CB8AC3E}">
        <p14:creationId xmlns:p14="http://schemas.microsoft.com/office/powerpoint/2010/main" val="1896161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dirty="0" smtClean="0"/>
          </a:p>
          <a:p>
            <a:r>
              <a:rPr lang="en-US" dirty="0" smtClean="0"/>
              <a:t>-This section focuses on the </a:t>
            </a:r>
            <a:r>
              <a:rPr lang="en-US" b="1" dirty="0" smtClean="0"/>
              <a:t>implementation phase</a:t>
            </a:r>
            <a:r>
              <a:rPr lang="en-US" dirty="0" smtClean="0"/>
              <a:t>, where we apply the concepts and methodologies in a </a:t>
            </a:r>
            <a:r>
              <a:rPr lang="en-US" b="1" dirty="0" err="1" smtClean="0"/>
              <a:t>Jupyter</a:t>
            </a:r>
            <a:r>
              <a:rPr lang="en-US" b="1" dirty="0" smtClean="0"/>
              <a:t> Notebook</a:t>
            </a:r>
            <a:r>
              <a:rPr lang="en-US" dirty="0" smtClean="0"/>
              <a:t>.</a:t>
            </a:r>
          </a:p>
          <a:p>
            <a:endParaRPr lang="en-US" dirty="0" smtClean="0"/>
          </a:p>
          <a:p>
            <a:r>
              <a:rPr lang="en-US" dirty="0" smtClean="0"/>
              <a:t>-</a:t>
            </a:r>
            <a:r>
              <a:rPr lang="en-US" dirty="0" err="1" smtClean="0"/>
              <a:t>Jupyter</a:t>
            </a:r>
            <a:r>
              <a:rPr lang="en-US" dirty="0" smtClean="0"/>
              <a:t> Notebook is an interactive computing environment that allows us to write and execute code, visualize data, and document findings in a structured way.</a:t>
            </a:r>
          </a:p>
          <a:p>
            <a:r>
              <a:rPr lang="en-US" dirty="0" smtClean="0"/>
              <a:t>In this implementation, we will:</a:t>
            </a:r>
          </a:p>
          <a:p>
            <a:endParaRPr lang="en-US" dirty="0" smtClean="0"/>
          </a:p>
          <a:p>
            <a:r>
              <a:rPr lang="en-US" dirty="0" smtClean="0"/>
              <a:t>-Load and preprocess the dataset.</a:t>
            </a:r>
          </a:p>
          <a:p>
            <a:r>
              <a:rPr lang="en-US" dirty="0" smtClean="0"/>
              <a:t>-Perform exploratory data analysis (EDA).</a:t>
            </a:r>
          </a:p>
          <a:p>
            <a:r>
              <a:rPr lang="en-US" dirty="0" smtClean="0"/>
              <a:t>-Apply transformations and modeling techniques.</a:t>
            </a:r>
          </a:p>
          <a:p>
            <a:r>
              <a:rPr lang="en-US" dirty="0" smtClean="0"/>
              <a:t>-Evaluate and interpret results.</a:t>
            </a:r>
          </a:p>
          <a:p>
            <a:endParaRPr lang="en-IN" dirty="0"/>
          </a:p>
        </p:txBody>
      </p:sp>
      <p:sp>
        <p:nvSpPr>
          <p:cNvPr id="4" name="Slide Number Placeholder 3"/>
          <p:cNvSpPr>
            <a:spLocks noGrp="1"/>
          </p:cNvSpPr>
          <p:nvPr>
            <p:ph type="sldNum" sz="quarter" idx="10"/>
          </p:nvPr>
        </p:nvSpPr>
        <p:spPr/>
        <p:txBody>
          <a:bodyPr/>
          <a:lstStyle/>
          <a:p>
            <a:fld id="{337EEA91-5F95-404B-BE75-D782242E95FD}" type="slidenum">
              <a:rPr lang="en-IN" smtClean="0"/>
              <a:t>12</a:t>
            </a:fld>
            <a:endParaRPr lang="en-IN"/>
          </a:p>
        </p:txBody>
      </p:sp>
    </p:spTree>
    <p:extLst>
      <p:ext uri="{BB962C8B-B14F-4D97-AF65-F5344CB8AC3E}">
        <p14:creationId xmlns:p14="http://schemas.microsoft.com/office/powerpoint/2010/main" val="1673608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Notes:</a:t>
            </a:r>
            <a:endParaRPr lang="en-IN" dirty="0" smtClean="0"/>
          </a:p>
          <a:p>
            <a:r>
              <a:rPr lang="en-IN" dirty="0" smtClean="0"/>
              <a:t>"This slide outlines our </a:t>
            </a:r>
            <a:r>
              <a:rPr lang="en-IN" b="1" dirty="0" smtClean="0"/>
              <a:t>data preparation process</a:t>
            </a:r>
            <a:r>
              <a:rPr lang="en-IN" dirty="0" smtClean="0"/>
              <a:t>:</a:t>
            </a:r>
          </a:p>
          <a:p>
            <a:endParaRPr lang="en-IN" dirty="0" smtClean="0"/>
          </a:p>
          <a:p>
            <a:r>
              <a:rPr lang="en-IN" dirty="0" smtClean="0"/>
              <a:t>1️.</a:t>
            </a:r>
            <a:r>
              <a:rPr lang="en-IN" baseline="0" dirty="0" smtClean="0"/>
              <a:t> </a:t>
            </a:r>
            <a:r>
              <a:rPr lang="en-IN" b="1" dirty="0" smtClean="0"/>
              <a:t>Data Extraction:</a:t>
            </a:r>
            <a:r>
              <a:rPr lang="en-IN" dirty="0" smtClean="0"/>
              <a:t> Retrieving raw data using SELECT * FROM </a:t>
            </a:r>
            <a:r>
              <a:rPr lang="en-IN" dirty="0" err="1" smtClean="0"/>
              <a:t>telco_data</a:t>
            </a:r>
            <a:r>
              <a:rPr lang="en-IN" dirty="0" smtClean="0"/>
              <a:t>;.</a:t>
            </a:r>
          </a:p>
          <a:p>
            <a:endParaRPr lang="en-IN" dirty="0" smtClean="0"/>
          </a:p>
          <a:p>
            <a:r>
              <a:rPr lang="en-IN" dirty="0" smtClean="0"/>
              <a:t>2️. </a:t>
            </a:r>
            <a:r>
              <a:rPr lang="en-IN" baseline="0" dirty="0" smtClean="0"/>
              <a:t> </a:t>
            </a:r>
            <a:r>
              <a:rPr lang="en-IN" b="1" dirty="0" smtClean="0"/>
              <a:t>Data Transformation:</a:t>
            </a:r>
            <a:endParaRPr lang="en-IN" dirty="0" smtClean="0"/>
          </a:p>
          <a:p>
            <a:r>
              <a:rPr lang="en-IN" dirty="0" smtClean="0"/>
              <a:t>-Filling missing churn values with 'Unknown'.</a:t>
            </a:r>
          </a:p>
          <a:p>
            <a:r>
              <a:rPr lang="en-IN" dirty="0" smtClean="0"/>
              <a:t>-Creating </a:t>
            </a:r>
            <a:r>
              <a:rPr lang="en-IN" b="1" dirty="0" smtClean="0"/>
              <a:t>Average Monthly Charges</a:t>
            </a:r>
            <a:r>
              <a:rPr lang="en-IN" dirty="0" smtClean="0"/>
              <a:t> (Total Charges / Tenure).</a:t>
            </a:r>
          </a:p>
          <a:p>
            <a:endParaRPr lang="en-IN" dirty="0" smtClean="0"/>
          </a:p>
          <a:p>
            <a:r>
              <a:rPr lang="en-IN" dirty="0" smtClean="0"/>
              <a:t>3️</a:t>
            </a:r>
            <a:r>
              <a:rPr lang="en-IN" baseline="0" dirty="0" smtClean="0"/>
              <a:t>. </a:t>
            </a:r>
            <a:r>
              <a:rPr lang="en-IN" b="1" dirty="0" smtClean="0"/>
              <a:t>Load Transformed Data:</a:t>
            </a:r>
            <a:r>
              <a:rPr lang="en-IN" dirty="0" smtClean="0"/>
              <a:t> Previewing cleaned data with SELECT * FROM </a:t>
            </a:r>
            <a:r>
              <a:rPr lang="en-IN" dirty="0" err="1" smtClean="0"/>
              <a:t>cleaned.telco_data</a:t>
            </a:r>
            <a:r>
              <a:rPr lang="en-IN" dirty="0" smtClean="0"/>
              <a:t> LIMIT 10;.</a:t>
            </a:r>
          </a:p>
          <a:p>
            <a:endParaRPr lang="en-IN" dirty="0" smtClean="0"/>
          </a:p>
          <a:p>
            <a:r>
              <a:rPr lang="en-IN" dirty="0" smtClean="0"/>
              <a:t>-These steps ensure a clean dataset for further analysis!</a:t>
            </a:r>
          </a:p>
          <a:p>
            <a:endParaRPr lang="en-IN" dirty="0"/>
          </a:p>
        </p:txBody>
      </p:sp>
      <p:sp>
        <p:nvSpPr>
          <p:cNvPr id="4" name="Slide Number Placeholder 3"/>
          <p:cNvSpPr>
            <a:spLocks noGrp="1"/>
          </p:cNvSpPr>
          <p:nvPr>
            <p:ph type="sldNum" sz="quarter" idx="10"/>
          </p:nvPr>
        </p:nvSpPr>
        <p:spPr/>
        <p:txBody>
          <a:bodyPr/>
          <a:lstStyle/>
          <a:p>
            <a:fld id="{337EEA91-5F95-404B-BE75-D782242E95FD}" type="slidenum">
              <a:rPr lang="en-IN" smtClean="0"/>
              <a:t>13</a:t>
            </a:fld>
            <a:endParaRPr lang="en-IN"/>
          </a:p>
        </p:txBody>
      </p:sp>
    </p:spTree>
    <p:extLst>
      <p:ext uri="{BB962C8B-B14F-4D97-AF65-F5344CB8AC3E}">
        <p14:creationId xmlns:p14="http://schemas.microsoft.com/office/powerpoint/2010/main" val="1144511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Speaker Notes:</a:t>
            </a:r>
            <a:endParaRPr lang="en-IN" dirty="0" smtClean="0"/>
          </a:p>
          <a:p>
            <a:r>
              <a:rPr lang="en-IN" dirty="0" smtClean="0"/>
              <a:t>-This slide presents implementation screenshots of our data pipeline.</a:t>
            </a:r>
          </a:p>
          <a:p>
            <a:endParaRPr lang="en-IN" dirty="0" smtClean="0"/>
          </a:p>
          <a:p>
            <a:pPr marL="171450" indent="-171450">
              <a:buFontTx/>
              <a:buChar char="-"/>
            </a:pPr>
            <a:r>
              <a:rPr lang="en-IN" b="1" dirty="0" smtClean="0"/>
              <a:t>Left Side:</a:t>
            </a:r>
            <a:r>
              <a:rPr lang="en-IN" dirty="0" smtClean="0"/>
              <a:t> Establishing a </a:t>
            </a:r>
            <a:r>
              <a:rPr lang="en-IN" b="1" dirty="0" smtClean="0"/>
              <a:t>PostgreSQL connection</a:t>
            </a:r>
            <a:r>
              <a:rPr lang="en-IN" dirty="0" smtClean="0"/>
              <a:t>, loading the dataset, and performing </a:t>
            </a:r>
            <a:r>
              <a:rPr lang="en-IN" b="1" dirty="0" smtClean="0"/>
              <a:t>data cleaning</a:t>
            </a:r>
            <a:r>
              <a:rPr lang="en-IN" dirty="0" smtClean="0"/>
              <a:t> like removing duplicates.</a:t>
            </a:r>
          </a:p>
          <a:p>
            <a:pPr marL="171450" indent="-171450">
              <a:buFontTx/>
              <a:buChar char="-"/>
            </a:pPr>
            <a:endParaRPr lang="en-IN" dirty="0" smtClean="0"/>
          </a:p>
          <a:p>
            <a:pPr marL="171450" indent="-171450">
              <a:buFontTx/>
              <a:buChar char="-"/>
            </a:pPr>
            <a:r>
              <a:rPr lang="en-IN" b="1" dirty="0" smtClean="0"/>
              <a:t>Right Side:</a:t>
            </a:r>
            <a:r>
              <a:rPr lang="en-IN" dirty="0" smtClean="0"/>
              <a:t> Saving the cleaned data to </a:t>
            </a:r>
            <a:r>
              <a:rPr lang="en-IN" b="1" dirty="0" smtClean="0"/>
              <a:t>PostgreSQL</a:t>
            </a:r>
            <a:r>
              <a:rPr lang="en-IN" dirty="0" smtClean="0"/>
              <a:t>, checking data integrity using df.info(), and confirming successful upload.</a:t>
            </a:r>
          </a:p>
          <a:p>
            <a:pPr marL="171450" indent="-171450">
              <a:buFontTx/>
              <a:buChar char="-"/>
            </a:pPr>
            <a:endParaRPr lang="en-IN" dirty="0" smtClean="0"/>
          </a:p>
          <a:p>
            <a:r>
              <a:rPr lang="en-IN" dirty="0" smtClean="0"/>
              <a:t>-These steps ensure a structured, clean dataset ready for analysis!</a:t>
            </a:r>
          </a:p>
          <a:p>
            <a:endParaRPr lang="en-IN" dirty="0"/>
          </a:p>
        </p:txBody>
      </p:sp>
      <p:sp>
        <p:nvSpPr>
          <p:cNvPr id="4" name="Slide Number Placeholder 3"/>
          <p:cNvSpPr>
            <a:spLocks noGrp="1"/>
          </p:cNvSpPr>
          <p:nvPr>
            <p:ph type="sldNum" sz="quarter" idx="10"/>
          </p:nvPr>
        </p:nvSpPr>
        <p:spPr/>
        <p:txBody>
          <a:bodyPr/>
          <a:lstStyle/>
          <a:p>
            <a:fld id="{337EEA91-5F95-404B-BE75-D782242E95FD}" type="slidenum">
              <a:rPr lang="en-IN" smtClean="0"/>
              <a:t>14</a:t>
            </a:fld>
            <a:endParaRPr lang="en-IN"/>
          </a:p>
        </p:txBody>
      </p:sp>
    </p:spTree>
    <p:extLst>
      <p:ext uri="{BB962C8B-B14F-4D97-AF65-F5344CB8AC3E}">
        <p14:creationId xmlns:p14="http://schemas.microsoft.com/office/powerpoint/2010/main" val="1317466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dirty="0" smtClean="0"/>
          </a:p>
          <a:p>
            <a:r>
              <a:rPr lang="en-US" dirty="0" smtClean="0"/>
              <a:t>-This slide showcases the successful loading of transformed data into </a:t>
            </a:r>
            <a:r>
              <a:rPr lang="en-US" b="1" dirty="0" smtClean="0"/>
              <a:t>PostgreSQL</a:t>
            </a:r>
            <a:r>
              <a:rPr lang="en-US" dirty="0" smtClean="0"/>
              <a:t> using </a:t>
            </a:r>
            <a:r>
              <a:rPr lang="en-US" b="1" dirty="0" err="1" smtClean="0"/>
              <a:t>pgAdmin</a:t>
            </a:r>
            <a:r>
              <a:rPr lang="en-US" dirty="0" smtClean="0"/>
              <a:t>.</a:t>
            </a:r>
          </a:p>
          <a:p>
            <a:endParaRPr lang="en-US" dirty="0" smtClean="0"/>
          </a:p>
          <a:p>
            <a:pPr marL="171450" indent="-171450">
              <a:buFontTx/>
              <a:buChar char="-"/>
            </a:pPr>
            <a:r>
              <a:rPr lang="en-US" dirty="0" smtClean="0"/>
              <a:t>The </a:t>
            </a:r>
            <a:r>
              <a:rPr lang="en-US" b="1" dirty="0" smtClean="0"/>
              <a:t>left panel</a:t>
            </a:r>
            <a:r>
              <a:rPr lang="en-US" dirty="0" smtClean="0"/>
              <a:t> confirms that the cleaned dataset, </a:t>
            </a:r>
            <a:r>
              <a:rPr lang="en-US" dirty="0" err="1" smtClean="0"/>
              <a:t>telco_cleaned</a:t>
            </a:r>
            <a:r>
              <a:rPr lang="en-US" dirty="0" smtClean="0"/>
              <a:t>, is stored under the </a:t>
            </a:r>
            <a:r>
              <a:rPr lang="en-US" b="1" dirty="0" smtClean="0"/>
              <a:t>'cleaned' schema</a:t>
            </a:r>
            <a:r>
              <a:rPr lang="en-US" dirty="0" smtClean="0"/>
              <a:t> with 50 columns.</a:t>
            </a:r>
          </a:p>
          <a:p>
            <a:pPr marL="0" indent="0">
              <a:buFontTx/>
              <a:buNone/>
            </a:pPr>
            <a:r>
              <a:rPr lang="en-US" dirty="0" smtClean="0"/>
              <a:t/>
            </a:r>
            <a:br>
              <a:rPr lang="en-US" dirty="0" smtClean="0"/>
            </a:br>
            <a:r>
              <a:rPr lang="en-US" dirty="0" smtClean="0"/>
              <a:t>- The </a:t>
            </a:r>
            <a:r>
              <a:rPr lang="en-US" b="1" dirty="0" smtClean="0"/>
              <a:t>right panel</a:t>
            </a:r>
            <a:r>
              <a:rPr lang="en-US" dirty="0" smtClean="0"/>
              <a:t> displays database activity, showing </a:t>
            </a:r>
            <a:r>
              <a:rPr lang="en-US" b="1" dirty="0" smtClean="0"/>
              <a:t>insert operations, transactions, and system performance metrics</a:t>
            </a:r>
            <a:r>
              <a:rPr lang="en-US" dirty="0" smtClean="0"/>
              <a:t> like block I/O and tuples processed.</a:t>
            </a:r>
          </a:p>
          <a:p>
            <a:pPr marL="171450" indent="-171450">
              <a:buFontTx/>
              <a:buChar char="-"/>
            </a:pPr>
            <a:endParaRPr lang="en-US" dirty="0" smtClean="0"/>
          </a:p>
          <a:p>
            <a:r>
              <a:rPr lang="en-US" dirty="0" smtClean="0"/>
              <a:t>-This validates that our data transformation was successful and is now ready for querying and analysis.</a:t>
            </a:r>
          </a:p>
          <a:p>
            <a:endParaRPr lang="en-IN" dirty="0"/>
          </a:p>
        </p:txBody>
      </p:sp>
      <p:sp>
        <p:nvSpPr>
          <p:cNvPr id="4" name="Slide Number Placeholder 3"/>
          <p:cNvSpPr>
            <a:spLocks noGrp="1"/>
          </p:cNvSpPr>
          <p:nvPr>
            <p:ph type="sldNum" sz="quarter" idx="10"/>
          </p:nvPr>
        </p:nvSpPr>
        <p:spPr/>
        <p:txBody>
          <a:bodyPr/>
          <a:lstStyle/>
          <a:p>
            <a:fld id="{337EEA91-5F95-404B-BE75-D782242E95FD}" type="slidenum">
              <a:rPr lang="en-IN" smtClean="0"/>
              <a:t>15</a:t>
            </a:fld>
            <a:endParaRPr lang="en-IN"/>
          </a:p>
        </p:txBody>
      </p:sp>
    </p:spTree>
    <p:extLst>
      <p:ext uri="{BB962C8B-B14F-4D97-AF65-F5344CB8AC3E}">
        <p14:creationId xmlns:p14="http://schemas.microsoft.com/office/powerpoint/2010/main" val="859430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37EEA91-5F95-404B-BE75-D782242E95FD}" type="slidenum">
              <a:rPr lang="en-IN" smtClean="0"/>
              <a:t>16</a:t>
            </a:fld>
            <a:endParaRPr lang="en-IN"/>
          </a:p>
        </p:txBody>
      </p:sp>
    </p:spTree>
    <p:extLst>
      <p:ext uri="{BB962C8B-B14F-4D97-AF65-F5344CB8AC3E}">
        <p14:creationId xmlns:p14="http://schemas.microsoft.com/office/powerpoint/2010/main" val="834382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r>
              <a:rPr lang="en-US" b="1" dirty="0" smtClean="0"/>
              <a:t>– Pipeline Design</a:t>
            </a:r>
          </a:p>
          <a:p>
            <a:r>
              <a:rPr lang="en-US" dirty="0" smtClean="0"/>
              <a:t>In this section, we’ll discuss </a:t>
            </a:r>
            <a:r>
              <a:rPr lang="en-US" b="1" dirty="0" smtClean="0"/>
              <a:t>Pipeline Design</a:t>
            </a:r>
            <a:r>
              <a:rPr lang="en-US" dirty="0" smtClean="0"/>
              <a:t>, a crucial aspect of data engineering.</a:t>
            </a:r>
          </a:p>
          <a:p>
            <a:endParaRPr lang="en-US" dirty="0" smtClean="0"/>
          </a:p>
          <a:p>
            <a:r>
              <a:rPr lang="en-US" dirty="0" smtClean="0"/>
              <a:t>A </a:t>
            </a:r>
            <a:r>
              <a:rPr lang="en-US" b="1" dirty="0" smtClean="0"/>
              <a:t>data pipeline</a:t>
            </a:r>
            <a:r>
              <a:rPr lang="en-US" dirty="0" smtClean="0"/>
              <a:t> is a set of processes that move and transform data from one system to another efficiently.</a:t>
            </a:r>
          </a:p>
          <a:p>
            <a:endParaRPr lang="en-US" dirty="0" smtClean="0"/>
          </a:p>
          <a:p>
            <a:r>
              <a:rPr lang="en-US" dirty="0" smtClean="0"/>
              <a:t>Designing an effective pipeline involves considering </a:t>
            </a:r>
            <a:r>
              <a:rPr lang="en-US" b="1" dirty="0" smtClean="0"/>
              <a:t>data sources, processing steps, storage solutions, and real-time vs batch processing</a:t>
            </a:r>
            <a:r>
              <a:rPr lang="en-US" dirty="0" smtClean="0"/>
              <a:t>.</a:t>
            </a:r>
          </a:p>
          <a:p>
            <a:endParaRPr lang="en-US" dirty="0" smtClean="0"/>
          </a:p>
          <a:p>
            <a:r>
              <a:rPr lang="en-US" dirty="0" smtClean="0"/>
              <a:t>The goal is to ensure </a:t>
            </a:r>
            <a:r>
              <a:rPr lang="en-US" b="1" dirty="0" smtClean="0"/>
              <a:t>scalability, reliability, and performance</a:t>
            </a:r>
            <a:r>
              <a:rPr lang="en-US" dirty="0" smtClean="0"/>
              <a:t> while handling large datasets.</a:t>
            </a:r>
          </a:p>
          <a:p>
            <a:endParaRPr lang="en-US" dirty="0" smtClean="0"/>
          </a:p>
          <a:p>
            <a:endParaRPr lang="en-IN" dirty="0"/>
          </a:p>
        </p:txBody>
      </p:sp>
      <p:sp>
        <p:nvSpPr>
          <p:cNvPr id="4" name="Slide Number Placeholder 3"/>
          <p:cNvSpPr>
            <a:spLocks noGrp="1"/>
          </p:cNvSpPr>
          <p:nvPr>
            <p:ph type="sldNum" sz="quarter" idx="10"/>
          </p:nvPr>
        </p:nvSpPr>
        <p:spPr/>
        <p:txBody>
          <a:bodyPr/>
          <a:lstStyle/>
          <a:p>
            <a:fld id="{337EEA91-5F95-404B-BE75-D782242E95FD}" type="slidenum">
              <a:rPr lang="en-IN" smtClean="0"/>
              <a:t>2</a:t>
            </a:fld>
            <a:endParaRPr lang="en-IN"/>
          </a:p>
        </p:txBody>
      </p:sp>
    </p:spTree>
    <p:extLst>
      <p:ext uri="{BB962C8B-B14F-4D97-AF65-F5344CB8AC3E}">
        <p14:creationId xmlns:p14="http://schemas.microsoft.com/office/powerpoint/2010/main" val="1595223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r>
              <a:rPr lang="en-US" b="1" dirty="0" smtClean="0"/>
              <a:t> "Pipeline Diagram"</a:t>
            </a:r>
            <a:endParaRPr lang="en-US" dirty="0" smtClean="0"/>
          </a:p>
          <a:p>
            <a:r>
              <a:rPr lang="en-US" dirty="0" smtClean="0"/>
              <a:t>So</a:t>
            </a:r>
            <a:r>
              <a:rPr lang="en-US" baseline="0" dirty="0" smtClean="0"/>
              <a:t> this</a:t>
            </a:r>
            <a:r>
              <a:rPr lang="en-US" dirty="0" smtClean="0"/>
              <a:t> slide presents a </a:t>
            </a:r>
            <a:r>
              <a:rPr lang="en-US" b="1" dirty="0" smtClean="0"/>
              <a:t>Pipeline Diagram</a:t>
            </a:r>
            <a:r>
              <a:rPr lang="en-US" dirty="0" smtClean="0"/>
              <a:t>, outlining the sequential stages of data processing.</a:t>
            </a:r>
          </a:p>
          <a:p>
            <a:endParaRPr lang="en-US" dirty="0" smtClean="0"/>
          </a:p>
          <a:p>
            <a:r>
              <a:rPr lang="en-US" dirty="0" smtClean="0"/>
              <a:t>We start with </a:t>
            </a:r>
            <a:r>
              <a:rPr lang="en-US" b="1" dirty="0" smtClean="0"/>
              <a:t>Data Ingestion (Extract)</a:t>
            </a:r>
            <a:r>
              <a:rPr lang="en-US" dirty="0" smtClean="0"/>
              <a:t>, where raw data is collected from various sources.</a:t>
            </a:r>
          </a:p>
          <a:p>
            <a:endParaRPr lang="en-US" dirty="0" smtClean="0"/>
          </a:p>
          <a:p>
            <a:r>
              <a:rPr lang="en-US" dirty="0" smtClean="0"/>
              <a:t>Next is </a:t>
            </a:r>
            <a:r>
              <a:rPr lang="en-US" b="1" dirty="0" smtClean="0"/>
              <a:t>Data Processing (Transform)</a:t>
            </a:r>
            <a:r>
              <a:rPr lang="en-US" dirty="0" smtClean="0"/>
              <a:t>, where the data is cleaned, transformed, and prepared for storage.</a:t>
            </a:r>
          </a:p>
          <a:p>
            <a:endParaRPr lang="en-US" dirty="0" smtClean="0"/>
          </a:p>
          <a:p>
            <a:r>
              <a:rPr lang="en-US" dirty="0" smtClean="0"/>
              <a:t>The processed data is then moved to </a:t>
            </a:r>
            <a:r>
              <a:rPr lang="en-US" b="1" dirty="0" smtClean="0"/>
              <a:t>Data Storage (Load)</a:t>
            </a:r>
            <a:r>
              <a:rPr lang="en-US" dirty="0" smtClean="0"/>
              <a:t>, where it is securely stored in databases or data warehouses.</a:t>
            </a:r>
          </a:p>
          <a:p>
            <a:endParaRPr lang="en-US" dirty="0" smtClean="0"/>
          </a:p>
          <a:p>
            <a:r>
              <a:rPr lang="en-US" dirty="0" smtClean="0"/>
              <a:t>After storage, we move to </a:t>
            </a:r>
            <a:r>
              <a:rPr lang="en-US" b="1" dirty="0" smtClean="0"/>
              <a:t>Data Analysis &amp; Machine Learning</a:t>
            </a:r>
            <a:r>
              <a:rPr lang="en-US" dirty="0" smtClean="0"/>
              <a:t>, where insights are derived, and models are trained to make predictions.</a:t>
            </a:r>
          </a:p>
          <a:p>
            <a:endParaRPr lang="en-US" dirty="0" smtClean="0"/>
          </a:p>
          <a:p>
            <a:r>
              <a:rPr lang="en-US" dirty="0" smtClean="0"/>
              <a:t>Finally, we reach </a:t>
            </a:r>
            <a:r>
              <a:rPr lang="en-US" b="1" dirty="0" smtClean="0"/>
              <a:t>Dashboard &amp; Monitoring</a:t>
            </a:r>
            <a:r>
              <a:rPr lang="en-US" dirty="0" smtClean="0"/>
              <a:t>, where the results are visualized, and performance is tracked over time.</a:t>
            </a:r>
          </a:p>
          <a:p>
            <a:endParaRPr lang="en-US" dirty="0" smtClean="0"/>
          </a:p>
          <a:p>
            <a:r>
              <a:rPr lang="en-US" dirty="0" smtClean="0"/>
              <a:t>This structured pipeline ensures smooth data flow, improving efficiency and decision-making. </a:t>
            </a:r>
            <a:endParaRPr lang="en-IN" dirty="0"/>
          </a:p>
        </p:txBody>
      </p:sp>
      <p:sp>
        <p:nvSpPr>
          <p:cNvPr id="4" name="Slide Number Placeholder 3"/>
          <p:cNvSpPr>
            <a:spLocks noGrp="1"/>
          </p:cNvSpPr>
          <p:nvPr>
            <p:ph type="sldNum" sz="quarter" idx="10"/>
          </p:nvPr>
        </p:nvSpPr>
        <p:spPr/>
        <p:txBody>
          <a:bodyPr/>
          <a:lstStyle/>
          <a:p>
            <a:fld id="{337EEA91-5F95-404B-BE75-D782242E95FD}" type="slidenum">
              <a:rPr lang="en-IN" smtClean="0"/>
              <a:t>3</a:t>
            </a:fld>
            <a:endParaRPr lang="en-IN"/>
          </a:p>
        </p:txBody>
      </p:sp>
    </p:spTree>
    <p:extLst>
      <p:ext uri="{BB962C8B-B14F-4D97-AF65-F5344CB8AC3E}">
        <p14:creationId xmlns:p14="http://schemas.microsoft.com/office/powerpoint/2010/main" val="3609924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Notes - </a:t>
            </a:r>
            <a:r>
              <a:rPr lang="en-US" b="1" dirty="0" smtClean="0"/>
              <a:t>"Steps"</a:t>
            </a:r>
            <a:endParaRPr lang="en-US" dirty="0" smtClean="0"/>
          </a:p>
          <a:p>
            <a:r>
              <a:rPr lang="en-US" dirty="0" smtClean="0"/>
              <a:t>This slide provides a step-by-step breakdown of the </a:t>
            </a:r>
            <a:r>
              <a:rPr lang="en-US" b="1" dirty="0" smtClean="0"/>
              <a:t>data pipeline process</a:t>
            </a:r>
            <a:r>
              <a:rPr lang="en-US" dirty="0" smtClean="0"/>
              <a:t>:</a:t>
            </a:r>
          </a:p>
          <a:p>
            <a:endParaRPr lang="en-US" dirty="0" smtClean="0"/>
          </a:p>
          <a:p>
            <a:r>
              <a:rPr lang="en-US" b="1" dirty="0" smtClean="0"/>
              <a:t>-Data Ingestion (Extract)</a:t>
            </a:r>
            <a:r>
              <a:rPr lang="en-US" dirty="0" smtClean="0"/>
              <a:t> – This is where we collect raw data, either from a CSV file or a database. We may use tools like </a:t>
            </a:r>
            <a:r>
              <a:rPr lang="en-US" b="1" dirty="0" smtClean="0"/>
              <a:t>Python (Pandas, SQL) or Apache Kafka</a:t>
            </a:r>
            <a:r>
              <a:rPr lang="en-US" dirty="0" smtClean="0"/>
              <a:t> for streaming data.</a:t>
            </a:r>
          </a:p>
          <a:p>
            <a:endParaRPr lang="en-US" dirty="0" smtClean="0"/>
          </a:p>
          <a:p>
            <a:r>
              <a:rPr lang="en-US" b="1" dirty="0" smtClean="0"/>
              <a:t>-Data Processing (Transform)</a:t>
            </a:r>
            <a:r>
              <a:rPr lang="en-US" dirty="0" smtClean="0"/>
              <a:t> – This step involves </a:t>
            </a:r>
            <a:r>
              <a:rPr lang="en-US" b="1" dirty="0" smtClean="0"/>
              <a:t>cleaning and feature engineering</a:t>
            </a:r>
            <a:r>
              <a:rPr lang="en-US" dirty="0" smtClean="0"/>
              <a:t>. We fill in missing values, convert categorical data into numerical values, generate new features, and validate the schema to ensure data integrity.</a:t>
            </a:r>
          </a:p>
          <a:p>
            <a:endParaRPr lang="en-US" dirty="0" smtClean="0"/>
          </a:p>
          <a:p>
            <a:r>
              <a:rPr lang="en-US" b="1" dirty="0" smtClean="0"/>
              <a:t>-Data Storage (Load)</a:t>
            </a:r>
            <a:r>
              <a:rPr lang="en-US" dirty="0" smtClean="0"/>
              <a:t> – After processing, data is stored efficiently. We use </a:t>
            </a:r>
            <a:r>
              <a:rPr lang="en-US" b="1" dirty="0" smtClean="0"/>
              <a:t>data warehouses like PostgreSQL, </a:t>
            </a:r>
            <a:r>
              <a:rPr lang="en-US" b="1" dirty="0" err="1" smtClean="0"/>
              <a:t>BigQuery</a:t>
            </a:r>
            <a:r>
              <a:rPr lang="en-US" b="1" dirty="0" smtClean="0"/>
              <a:t>, or Redshift</a:t>
            </a:r>
            <a:r>
              <a:rPr lang="en-US" dirty="0" smtClean="0"/>
              <a:t> for analytics, and </a:t>
            </a:r>
            <a:r>
              <a:rPr lang="en-US" b="1" dirty="0" smtClean="0"/>
              <a:t>data lakes like Parquet or Avro</a:t>
            </a:r>
            <a:r>
              <a:rPr lang="en-US" dirty="0" smtClean="0"/>
              <a:t> for large-scale storage. APIs may also use CSV/JSON formats.</a:t>
            </a:r>
          </a:p>
          <a:p>
            <a:endParaRPr lang="en-US" dirty="0" smtClean="0"/>
          </a:p>
          <a:p>
            <a:r>
              <a:rPr lang="en-US" b="1" dirty="0" smtClean="0"/>
              <a:t>-Data Analysis &amp; Machine Learning</a:t>
            </a:r>
            <a:r>
              <a:rPr lang="en-US" dirty="0" smtClean="0"/>
              <a:t> – Here, we apply ML techniques for </a:t>
            </a:r>
            <a:r>
              <a:rPr lang="en-US" b="1" dirty="0" smtClean="0"/>
              <a:t>customer churn prediction</a:t>
            </a:r>
            <a:r>
              <a:rPr lang="en-US" dirty="0" smtClean="0"/>
              <a:t> using algorithms like </a:t>
            </a:r>
            <a:r>
              <a:rPr lang="en-US" b="1" dirty="0" smtClean="0"/>
              <a:t>Decision Trees, Logistic Regression, and Neural Networks</a:t>
            </a:r>
            <a:r>
              <a:rPr lang="en-US" dirty="0" smtClean="0"/>
              <a:t>, leveraging tools like </a:t>
            </a:r>
            <a:r>
              <a:rPr lang="en-US" b="1" dirty="0" err="1" smtClean="0"/>
              <a:t>Scikit</a:t>
            </a:r>
            <a:r>
              <a:rPr lang="en-US" b="1" dirty="0" smtClean="0"/>
              <a:t>-Learn, </a:t>
            </a:r>
            <a:r>
              <a:rPr lang="en-US" b="1" dirty="0" err="1" smtClean="0"/>
              <a:t>TensorFlow</a:t>
            </a:r>
            <a:r>
              <a:rPr lang="en-US" b="1" dirty="0" smtClean="0"/>
              <a:t>, or </a:t>
            </a:r>
            <a:r>
              <a:rPr lang="en-US" b="1" dirty="0" err="1" smtClean="0"/>
              <a:t>PySpark</a:t>
            </a:r>
            <a:r>
              <a:rPr lang="en-US" dirty="0" smtClean="0"/>
              <a:t>.</a:t>
            </a:r>
          </a:p>
          <a:p>
            <a:endParaRPr lang="en-US" dirty="0" smtClean="0"/>
          </a:p>
          <a:p>
            <a:r>
              <a:rPr lang="en-US" b="1" dirty="0" smtClean="0"/>
              <a:t>-Dashboard &amp; Monitoring</a:t>
            </a:r>
            <a:r>
              <a:rPr lang="en-US" dirty="0" smtClean="0"/>
              <a:t> – Finally, insights are visualized using </a:t>
            </a:r>
            <a:r>
              <a:rPr lang="en-US" b="1" dirty="0" smtClean="0"/>
              <a:t>Power BI or Tableau</a:t>
            </a:r>
            <a:r>
              <a:rPr lang="en-US" dirty="0" smtClean="0"/>
              <a:t>, and automation is implemented to track </a:t>
            </a:r>
            <a:r>
              <a:rPr lang="en-US" b="1" dirty="0" smtClean="0"/>
              <a:t>data drift and schema changes</a:t>
            </a:r>
            <a:r>
              <a:rPr lang="en-US" dirty="0" smtClean="0"/>
              <a:t> for better monitoring.</a:t>
            </a:r>
          </a:p>
          <a:p>
            <a:endParaRPr lang="en-US" dirty="0" smtClean="0"/>
          </a:p>
          <a:p>
            <a:r>
              <a:rPr lang="en-US" dirty="0" smtClean="0"/>
              <a:t>This structured approach ensures effective data management and insightful decision-making. </a:t>
            </a:r>
            <a:endParaRPr lang="en-IN" dirty="0"/>
          </a:p>
        </p:txBody>
      </p:sp>
      <p:sp>
        <p:nvSpPr>
          <p:cNvPr id="4" name="Slide Number Placeholder 3"/>
          <p:cNvSpPr>
            <a:spLocks noGrp="1"/>
          </p:cNvSpPr>
          <p:nvPr>
            <p:ph type="sldNum" sz="quarter" idx="10"/>
          </p:nvPr>
        </p:nvSpPr>
        <p:spPr/>
        <p:txBody>
          <a:bodyPr/>
          <a:lstStyle/>
          <a:p>
            <a:fld id="{337EEA91-5F95-404B-BE75-D782242E95FD}" type="slidenum">
              <a:rPr lang="en-IN" smtClean="0"/>
              <a:t>4</a:t>
            </a:fld>
            <a:endParaRPr lang="en-IN"/>
          </a:p>
        </p:txBody>
      </p:sp>
    </p:spTree>
    <p:extLst>
      <p:ext uri="{BB962C8B-B14F-4D97-AF65-F5344CB8AC3E}">
        <p14:creationId xmlns:p14="http://schemas.microsoft.com/office/powerpoint/2010/main" val="896197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dirty="0" smtClean="0"/>
          </a:p>
          <a:p>
            <a:r>
              <a:rPr lang="en-US" dirty="0" smtClean="0"/>
              <a:t>"This slide covers our </a:t>
            </a:r>
            <a:r>
              <a:rPr lang="en-US" b="1" dirty="0" smtClean="0"/>
              <a:t>Batch Pipeline</a:t>
            </a:r>
            <a:r>
              <a:rPr lang="en-US" dirty="0" smtClean="0"/>
              <a:t> and </a:t>
            </a:r>
            <a:r>
              <a:rPr lang="en-US" b="1" dirty="0" smtClean="0"/>
              <a:t>CSV format</a:t>
            </a:r>
            <a:r>
              <a:rPr lang="en-US" dirty="0" smtClean="0"/>
              <a:t> choices.</a:t>
            </a:r>
          </a:p>
          <a:p>
            <a:r>
              <a:rPr lang="en-US" b="1" dirty="0" smtClean="0"/>
              <a:t>Batch Pipeline</a:t>
            </a:r>
            <a:r>
              <a:rPr lang="en-US" dirty="0" smtClean="0"/>
              <a:t> is ideal for historical analysis, efficient data transformation, scalable storage (SQL + Parquet), ML model training, and seamless BI tool integration.</a:t>
            </a:r>
          </a:p>
          <a:p>
            <a:endParaRPr lang="en-US" dirty="0" smtClean="0"/>
          </a:p>
          <a:p>
            <a:r>
              <a:rPr lang="en-US" b="1" dirty="0" smtClean="0"/>
              <a:t>CSV</a:t>
            </a:r>
            <a:r>
              <a:rPr lang="en-US" dirty="0" smtClean="0"/>
              <a:t> is simple, widely supported, great for lightweight data sharing, but not ideal for large-scale storage.</a:t>
            </a:r>
          </a:p>
          <a:p>
            <a:endParaRPr lang="en-US" dirty="0" smtClean="0"/>
          </a:p>
          <a:p>
            <a:r>
              <a:rPr lang="en-US" dirty="0" smtClean="0"/>
              <a:t>This setup ensures </a:t>
            </a:r>
            <a:r>
              <a:rPr lang="en-US" b="1" dirty="0" smtClean="0"/>
              <a:t>efficiency, scalability, and accessibility</a:t>
            </a:r>
            <a:r>
              <a:rPr lang="en-US" dirty="0" smtClean="0"/>
              <a:t> in our data workflow. </a:t>
            </a:r>
            <a:endParaRPr lang="en-IN" dirty="0"/>
          </a:p>
        </p:txBody>
      </p:sp>
      <p:sp>
        <p:nvSpPr>
          <p:cNvPr id="4" name="Slide Number Placeholder 3"/>
          <p:cNvSpPr>
            <a:spLocks noGrp="1"/>
          </p:cNvSpPr>
          <p:nvPr>
            <p:ph type="sldNum" sz="quarter" idx="10"/>
          </p:nvPr>
        </p:nvSpPr>
        <p:spPr/>
        <p:txBody>
          <a:bodyPr/>
          <a:lstStyle/>
          <a:p>
            <a:fld id="{337EEA91-5F95-404B-BE75-D782242E95FD}" type="slidenum">
              <a:rPr lang="en-IN" smtClean="0"/>
              <a:t>5</a:t>
            </a:fld>
            <a:endParaRPr lang="en-IN"/>
          </a:p>
        </p:txBody>
      </p:sp>
    </p:spTree>
    <p:extLst>
      <p:ext uri="{BB962C8B-B14F-4D97-AF65-F5344CB8AC3E}">
        <p14:creationId xmlns:p14="http://schemas.microsoft.com/office/powerpoint/2010/main" val="3567871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dirty="0" smtClean="0"/>
          </a:p>
          <a:p>
            <a:r>
              <a:rPr lang="en-US" dirty="0" smtClean="0"/>
              <a:t>-This section focuses on </a:t>
            </a:r>
            <a:r>
              <a:rPr lang="en-US" b="1" dirty="0" smtClean="0"/>
              <a:t>Data Quality</a:t>
            </a:r>
            <a:r>
              <a:rPr lang="en-US" dirty="0" smtClean="0"/>
              <a:t>—a key factor in ensuring accurate, reliable, and meaningful insights.</a:t>
            </a:r>
          </a:p>
          <a:p>
            <a:endParaRPr lang="en-US" dirty="0" smtClean="0"/>
          </a:p>
          <a:p>
            <a:r>
              <a:rPr lang="en-US" dirty="0" smtClean="0"/>
              <a:t>-High-quality data improves decision-making, model performance, and overall business efficiency. Let’s explore its importance and best practices.</a:t>
            </a:r>
          </a:p>
          <a:p>
            <a:endParaRPr lang="en-IN" dirty="0"/>
          </a:p>
        </p:txBody>
      </p:sp>
      <p:sp>
        <p:nvSpPr>
          <p:cNvPr id="4" name="Slide Number Placeholder 3"/>
          <p:cNvSpPr>
            <a:spLocks noGrp="1"/>
          </p:cNvSpPr>
          <p:nvPr>
            <p:ph type="sldNum" sz="quarter" idx="10"/>
          </p:nvPr>
        </p:nvSpPr>
        <p:spPr/>
        <p:txBody>
          <a:bodyPr/>
          <a:lstStyle/>
          <a:p>
            <a:fld id="{337EEA91-5F95-404B-BE75-D782242E95FD}" type="slidenum">
              <a:rPr lang="en-IN" smtClean="0"/>
              <a:t>6</a:t>
            </a:fld>
            <a:endParaRPr lang="en-IN"/>
          </a:p>
        </p:txBody>
      </p:sp>
    </p:spTree>
    <p:extLst>
      <p:ext uri="{BB962C8B-B14F-4D97-AF65-F5344CB8AC3E}">
        <p14:creationId xmlns:p14="http://schemas.microsoft.com/office/powerpoint/2010/main" val="2518472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dirty="0" smtClean="0"/>
          </a:p>
          <a:p>
            <a:r>
              <a:rPr lang="en-US" dirty="0" smtClean="0"/>
              <a:t>-This slide highlights key </a:t>
            </a:r>
            <a:r>
              <a:rPr lang="en-US" b="1" dirty="0" smtClean="0"/>
              <a:t>data quality issues</a:t>
            </a:r>
            <a:r>
              <a:rPr lang="en-US" dirty="0" smtClean="0"/>
              <a:t> that can impact analysis and decision-making.</a:t>
            </a:r>
          </a:p>
          <a:p>
            <a:endParaRPr lang="en-US" dirty="0" smtClean="0"/>
          </a:p>
          <a:p>
            <a:r>
              <a:rPr lang="en-US" dirty="0" smtClean="0"/>
              <a:t> -We focus on </a:t>
            </a:r>
            <a:r>
              <a:rPr lang="en-US" b="1" dirty="0" smtClean="0"/>
              <a:t>missing values</a:t>
            </a:r>
            <a:r>
              <a:rPr lang="en-US" dirty="0" smtClean="0"/>
              <a:t>, </a:t>
            </a:r>
            <a:r>
              <a:rPr lang="en-US" b="1" dirty="0" smtClean="0"/>
              <a:t>outliers</a:t>
            </a:r>
            <a:r>
              <a:rPr lang="en-US" dirty="0" smtClean="0"/>
              <a:t>, and </a:t>
            </a:r>
            <a:r>
              <a:rPr lang="en-US" b="1" dirty="0" smtClean="0"/>
              <a:t>inconsistent categorical variables</a:t>
            </a:r>
            <a:r>
              <a:rPr lang="en-US" dirty="0" smtClean="0"/>
              <a:t>, which can introduce bias and errors. Addressing these ensures data accuracy and reliability.</a:t>
            </a:r>
          </a:p>
        </p:txBody>
      </p:sp>
      <p:sp>
        <p:nvSpPr>
          <p:cNvPr id="4" name="Slide Number Placeholder 3"/>
          <p:cNvSpPr>
            <a:spLocks noGrp="1"/>
          </p:cNvSpPr>
          <p:nvPr>
            <p:ph type="sldNum" sz="quarter" idx="10"/>
          </p:nvPr>
        </p:nvSpPr>
        <p:spPr/>
        <p:txBody>
          <a:bodyPr/>
          <a:lstStyle/>
          <a:p>
            <a:fld id="{337EEA91-5F95-404B-BE75-D782242E95FD}" type="slidenum">
              <a:rPr lang="en-IN" smtClean="0"/>
              <a:t>7</a:t>
            </a:fld>
            <a:endParaRPr lang="en-IN"/>
          </a:p>
        </p:txBody>
      </p:sp>
    </p:spTree>
    <p:extLst>
      <p:ext uri="{BB962C8B-B14F-4D97-AF65-F5344CB8AC3E}">
        <p14:creationId xmlns:p14="http://schemas.microsoft.com/office/powerpoint/2010/main" val="345826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dirty="0" smtClean="0"/>
          </a:p>
          <a:p>
            <a:r>
              <a:rPr lang="en-US" dirty="0" smtClean="0"/>
              <a:t>-This slide outlines key steps for ensuring data validation and quality monitoring. </a:t>
            </a:r>
          </a:p>
          <a:p>
            <a:endParaRPr lang="en-US" dirty="0" smtClean="0"/>
          </a:p>
          <a:p>
            <a:r>
              <a:rPr lang="en-US" dirty="0" smtClean="0"/>
              <a:t>-We focus on </a:t>
            </a:r>
            <a:r>
              <a:rPr lang="en-US" b="1" dirty="0" smtClean="0"/>
              <a:t>missing value handling</a:t>
            </a:r>
            <a:r>
              <a:rPr lang="en-US" dirty="0" smtClean="0"/>
              <a:t>, where we use statistical imputation or drop data if necessary. </a:t>
            </a:r>
          </a:p>
          <a:p>
            <a:endParaRPr lang="en-US" dirty="0" smtClean="0"/>
          </a:p>
          <a:p>
            <a:r>
              <a:rPr lang="en-US" dirty="0" smtClean="0"/>
              <a:t>-Next, we detect and manage </a:t>
            </a:r>
            <a:r>
              <a:rPr lang="en-US" b="1" dirty="0" smtClean="0"/>
              <a:t>outliers</a:t>
            </a:r>
            <a:r>
              <a:rPr lang="en-US" dirty="0" smtClean="0"/>
              <a:t> using IQR or Z-score methods to maintain data integrity. </a:t>
            </a:r>
          </a:p>
          <a:p>
            <a:endParaRPr lang="en-US" dirty="0" smtClean="0"/>
          </a:p>
          <a:p>
            <a:r>
              <a:rPr lang="en-US" dirty="0" smtClean="0"/>
              <a:t>-Finally, we standardize </a:t>
            </a:r>
            <a:r>
              <a:rPr lang="en-US" b="1" dirty="0" smtClean="0"/>
              <a:t>categorical data</a:t>
            </a:r>
            <a:r>
              <a:rPr lang="en-US" dirty="0" smtClean="0"/>
              <a:t> by ensuring uniform formatting and encoding for machine learning. </a:t>
            </a:r>
          </a:p>
          <a:p>
            <a:endParaRPr lang="en-US" dirty="0" smtClean="0"/>
          </a:p>
          <a:p>
            <a:r>
              <a:rPr lang="en-US" dirty="0" smtClean="0"/>
              <a:t>-These steps enhance data consistency and reliability."</a:t>
            </a:r>
          </a:p>
          <a:p>
            <a:endParaRPr lang="en-IN" dirty="0"/>
          </a:p>
        </p:txBody>
      </p:sp>
      <p:sp>
        <p:nvSpPr>
          <p:cNvPr id="4" name="Slide Number Placeholder 3"/>
          <p:cNvSpPr>
            <a:spLocks noGrp="1"/>
          </p:cNvSpPr>
          <p:nvPr>
            <p:ph type="sldNum" sz="quarter" idx="10"/>
          </p:nvPr>
        </p:nvSpPr>
        <p:spPr/>
        <p:txBody>
          <a:bodyPr/>
          <a:lstStyle/>
          <a:p>
            <a:fld id="{337EEA91-5F95-404B-BE75-D782242E95FD}" type="slidenum">
              <a:rPr lang="en-IN" smtClean="0"/>
              <a:t>8</a:t>
            </a:fld>
            <a:endParaRPr lang="en-IN"/>
          </a:p>
        </p:txBody>
      </p:sp>
    </p:spTree>
    <p:extLst>
      <p:ext uri="{BB962C8B-B14F-4D97-AF65-F5344CB8AC3E}">
        <p14:creationId xmlns:p14="http://schemas.microsoft.com/office/powerpoint/2010/main" val="3689612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dirty="0" smtClean="0"/>
          </a:p>
          <a:p>
            <a:r>
              <a:rPr lang="en-US" dirty="0" smtClean="0"/>
              <a:t>-This slide focuses on detecting </a:t>
            </a:r>
            <a:r>
              <a:rPr lang="en-US" b="1" dirty="0" smtClean="0"/>
              <a:t>data drift and schema changes</a:t>
            </a:r>
            <a:r>
              <a:rPr lang="en-US" dirty="0" smtClean="0"/>
              <a:t>, which are critical for maintaining data integrity in machine learning models.</a:t>
            </a:r>
          </a:p>
          <a:p>
            <a:endParaRPr lang="en-US" dirty="0" smtClean="0"/>
          </a:p>
          <a:p>
            <a:r>
              <a:rPr lang="en-US" b="1" dirty="0" smtClean="0"/>
              <a:t>-Data drift</a:t>
            </a:r>
            <a:r>
              <a:rPr lang="en-US" dirty="0" smtClean="0"/>
              <a:t> occurs when incoming data deviates significantly from historical patterns, affecting model performance. We need continuous monitoring to detect such shifts early.</a:t>
            </a:r>
          </a:p>
          <a:p>
            <a:endParaRPr lang="en-US" dirty="0" smtClean="0"/>
          </a:p>
          <a:p>
            <a:r>
              <a:rPr lang="en-US" b="1" dirty="0" smtClean="0"/>
              <a:t>-Schema changes</a:t>
            </a:r>
            <a:r>
              <a:rPr lang="en-US" dirty="0" smtClean="0"/>
              <a:t> happen when unexpected new columns or data types appear in the dataset. To handle this, we implement automated validation scripts that flag mismatches and ensure consistency.</a:t>
            </a:r>
          </a:p>
          <a:p>
            <a:endParaRPr lang="en-US" dirty="0" smtClean="0"/>
          </a:p>
          <a:p>
            <a:r>
              <a:rPr lang="en-US" dirty="0" smtClean="0"/>
              <a:t>-By actively monitoring both aspects, we can maintain the reliability of our data pipeline and prevent unexpected failures.</a:t>
            </a:r>
          </a:p>
          <a:p>
            <a:endParaRPr lang="en-IN" dirty="0"/>
          </a:p>
        </p:txBody>
      </p:sp>
      <p:sp>
        <p:nvSpPr>
          <p:cNvPr id="4" name="Slide Number Placeholder 3"/>
          <p:cNvSpPr>
            <a:spLocks noGrp="1"/>
          </p:cNvSpPr>
          <p:nvPr>
            <p:ph type="sldNum" sz="quarter" idx="10"/>
          </p:nvPr>
        </p:nvSpPr>
        <p:spPr/>
        <p:txBody>
          <a:bodyPr/>
          <a:lstStyle/>
          <a:p>
            <a:fld id="{337EEA91-5F95-404B-BE75-D782242E95FD}" type="slidenum">
              <a:rPr lang="en-IN" smtClean="0"/>
              <a:t>9</a:t>
            </a:fld>
            <a:endParaRPr lang="en-IN"/>
          </a:p>
        </p:txBody>
      </p:sp>
    </p:spTree>
    <p:extLst>
      <p:ext uri="{BB962C8B-B14F-4D97-AF65-F5344CB8AC3E}">
        <p14:creationId xmlns:p14="http://schemas.microsoft.com/office/powerpoint/2010/main" val="1824353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1.sv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15.png"/><Relationship Id="rId4" Type="http://schemas.openxmlformats.org/officeDocument/2006/relationships/image" Target="../media/image25.sv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7.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9.png"/><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1416"/>
        </a:solidFill>
        <a:effectLst/>
      </p:bgPr>
    </p:bg>
    <p:spTree>
      <p:nvGrpSpPr>
        <p:cNvPr id="1" name=""/>
        <p:cNvGrpSpPr/>
        <p:nvPr/>
      </p:nvGrpSpPr>
      <p:grpSpPr>
        <a:xfrm>
          <a:off x="0" y="0"/>
          <a:ext cx="0" cy="0"/>
          <a:chOff x="0" y="0"/>
          <a:chExt cx="0" cy="0"/>
        </a:xfrm>
      </p:grpSpPr>
      <p:sp>
        <p:nvSpPr>
          <p:cNvPr id="2" name="Freeform 2"/>
          <p:cNvSpPr/>
          <p:nvPr/>
        </p:nvSpPr>
        <p:spPr>
          <a:xfrm>
            <a:off x="-4748651" y="3234884"/>
            <a:ext cx="12625598" cy="12625598"/>
          </a:xfrm>
          <a:custGeom>
            <a:avLst/>
            <a:gdLst/>
            <a:ahLst/>
            <a:cxnLst/>
            <a:rect l="l" t="t" r="r" b="b"/>
            <a:pathLst>
              <a:path w="12625598" h="12625598">
                <a:moveTo>
                  <a:pt x="0" y="0"/>
                </a:moveTo>
                <a:lnTo>
                  <a:pt x="12625598" y="0"/>
                </a:lnTo>
                <a:lnTo>
                  <a:pt x="12625598" y="12625598"/>
                </a:lnTo>
                <a:lnTo>
                  <a:pt x="0" y="1262559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3" name="Freeform 3"/>
          <p:cNvSpPr/>
          <p:nvPr/>
        </p:nvSpPr>
        <p:spPr>
          <a:xfrm>
            <a:off x="-4748651" y="3234884"/>
            <a:ext cx="12625598" cy="12625598"/>
          </a:xfrm>
          <a:custGeom>
            <a:avLst/>
            <a:gdLst/>
            <a:ahLst/>
            <a:cxnLst/>
            <a:rect l="l" t="t" r="r" b="b"/>
            <a:pathLst>
              <a:path w="12625598" h="12625598">
                <a:moveTo>
                  <a:pt x="0" y="0"/>
                </a:moveTo>
                <a:lnTo>
                  <a:pt x="12625598" y="0"/>
                </a:lnTo>
                <a:lnTo>
                  <a:pt x="12625598" y="12625598"/>
                </a:lnTo>
                <a:lnTo>
                  <a:pt x="0" y="1262559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a:off x="11152272" y="-5807257"/>
            <a:ext cx="12625598" cy="12625598"/>
          </a:xfrm>
          <a:custGeom>
            <a:avLst/>
            <a:gdLst/>
            <a:ahLst/>
            <a:cxnLst/>
            <a:rect l="l" t="t" r="r" b="b"/>
            <a:pathLst>
              <a:path w="12625598" h="12625598">
                <a:moveTo>
                  <a:pt x="0" y="0"/>
                </a:moveTo>
                <a:lnTo>
                  <a:pt x="12625598" y="0"/>
                </a:lnTo>
                <a:lnTo>
                  <a:pt x="12625598" y="12625598"/>
                </a:lnTo>
                <a:lnTo>
                  <a:pt x="0" y="1262559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11152272" y="-5807257"/>
            <a:ext cx="12625598" cy="12625598"/>
          </a:xfrm>
          <a:custGeom>
            <a:avLst/>
            <a:gdLst/>
            <a:ahLst/>
            <a:cxnLst/>
            <a:rect l="l" t="t" r="r" b="b"/>
            <a:pathLst>
              <a:path w="12625598" h="12625598">
                <a:moveTo>
                  <a:pt x="0" y="0"/>
                </a:moveTo>
                <a:lnTo>
                  <a:pt x="12625598" y="0"/>
                </a:lnTo>
                <a:lnTo>
                  <a:pt x="12625598" y="12625598"/>
                </a:lnTo>
                <a:lnTo>
                  <a:pt x="0" y="1262559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6" name="Group 6"/>
          <p:cNvGrpSpPr/>
          <p:nvPr/>
        </p:nvGrpSpPr>
        <p:grpSpPr>
          <a:xfrm>
            <a:off x="-762861" y="7255463"/>
            <a:ext cx="4584441" cy="458444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gradFill>
                <a:gsLst>
                  <a:gs pos="0">
                    <a:srgbClr val="7AFFE6">
                      <a:alpha val="100000"/>
                    </a:srgbClr>
                  </a:gs>
                  <a:gs pos="33333">
                    <a:srgbClr val="3A8B7E">
                      <a:alpha val="100000"/>
                    </a:srgbClr>
                  </a:gs>
                  <a:gs pos="66667">
                    <a:srgbClr val="131416">
                      <a:alpha val="100000"/>
                    </a:srgbClr>
                  </a:gs>
                  <a:gs pos="100000">
                    <a:srgbClr val="131416">
                      <a:alpha val="100000"/>
                    </a:srgbClr>
                  </a:gs>
                </a:gsLst>
                <a:lin ang="2700000"/>
              </a:gradFill>
              <a:prstDash val="solid"/>
              <a:miter/>
            </a:ln>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76502">
            <a:off x="15172850" y="-1786679"/>
            <a:ext cx="4584441" cy="4584441"/>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gradFill>
                <a:gsLst>
                  <a:gs pos="0">
                    <a:srgbClr val="0098CF">
                      <a:alpha val="100000"/>
                    </a:srgbClr>
                  </a:gs>
                  <a:gs pos="50000">
                    <a:srgbClr val="6171BB">
                      <a:alpha val="100000"/>
                    </a:srgbClr>
                  </a:gs>
                  <a:gs pos="100000">
                    <a:srgbClr val="E6EBFF">
                      <a:alpha val="100000"/>
                    </a:srgbClr>
                  </a:gs>
                </a:gsLst>
                <a:lin ang="0"/>
              </a:grad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2" name="AutoShape 12"/>
          <p:cNvSpPr/>
          <p:nvPr/>
        </p:nvSpPr>
        <p:spPr>
          <a:xfrm>
            <a:off x="10767060" y="8927965"/>
            <a:ext cx="6492240" cy="0"/>
          </a:xfrm>
          <a:prstGeom prst="line">
            <a:avLst/>
          </a:prstGeom>
          <a:ln w="95250" cap="flat">
            <a:gradFill>
              <a:gsLst>
                <a:gs pos="0">
                  <a:srgbClr val="ED47E6">
                    <a:alpha val="100000"/>
                  </a:srgbClr>
                </a:gs>
                <a:gs pos="50000">
                  <a:srgbClr val="FD5EA5">
                    <a:alpha val="100000"/>
                  </a:srgbClr>
                </a:gs>
                <a:gs pos="100000">
                  <a:srgbClr val="FFAED2">
                    <a:alpha val="100000"/>
                  </a:srgbClr>
                </a:gs>
              </a:gsLst>
              <a:lin ang="0"/>
            </a:gradFill>
            <a:prstDash val="solid"/>
            <a:headEnd type="none" w="sm" len="sm"/>
            <a:tailEnd type="none" w="sm" len="sm"/>
          </a:ln>
        </p:spPr>
      </p:sp>
      <p:sp>
        <p:nvSpPr>
          <p:cNvPr id="13" name="TextBox 13"/>
          <p:cNvSpPr txBox="1"/>
          <p:nvPr/>
        </p:nvSpPr>
        <p:spPr>
          <a:xfrm>
            <a:off x="1529360" y="2199809"/>
            <a:ext cx="15729940" cy="3502912"/>
          </a:xfrm>
          <a:prstGeom prst="rect">
            <a:avLst/>
          </a:prstGeom>
        </p:spPr>
        <p:txBody>
          <a:bodyPr lIns="0" tIns="0" rIns="0" bIns="0" rtlCol="0" anchor="t">
            <a:spAutoFit/>
          </a:bodyPr>
          <a:lstStyle/>
          <a:p>
            <a:pPr algn="l">
              <a:lnSpc>
                <a:spcPts val="13214"/>
              </a:lnSpc>
            </a:pPr>
            <a:r>
              <a:rPr lang="en-US" sz="15016" b="1" spc="-946">
                <a:solidFill>
                  <a:srgbClr val="FFFFFF"/>
                </a:solidFill>
                <a:latin typeface="Arial Unicode Bold"/>
                <a:ea typeface="Arial Unicode Bold"/>
                <a:cs typeface="Arial Unicode Bold"/>
                <a:sym typeface="Arial Unicode Bold"/>
              </a:rPr>
              <a:t>Data Engineering Fundamentals</a:t>
            </a:r>
          </a:p>
        </p:txBody>
      </p:sp>
      <p:sp>
        <p:nvSpPr>
          <p:cNvPr id="14" name="TextBox 14"/>
          <p:cNvSpPr txBox="1"/>
          <p:nvPr/>
        </p:nvSpPr>
        <p:spPr>
          <a:xfrm>
            <a:off x="1564148" y="1482195"/>
            <a:ext cx="5523118" cy="587503"/>
          </a:xfrm>
          <a:prstGeom prst="rect">
            <a:avLst/>
          </a:prstGeom>
        </p:spPr>
        <p:txBody>
          <a:bodyPr lIns="0" tIns="0" rIns="0" bIns="0" rtlCol="0" anchor="t">
            <a:spAutoFit/>
          </a:bodyPr>
          <a:lstStyle/>
          <a:p>
            <a:pPr algn="l">
              <a:lnSpc>
                <a:spcPts val="2202"/>
              </a:lnSpc>
            </a:pPr>
            <a:r>
              <a:rPr lang="en-US" sz="2503" spc="72">
                <a:solidFill>
                  <a:srgbClr val="FFFFFF"/>
                </a:solidFill>
                <a:latin typeface="Arial Unicode"/>
                <a:ea typeface="Arial Unicode"/>
                <a:cs typeface="Arial Unicode"/>
                <a:sym typeface="Arial Unicode"/>
              </a:rPr>
              <a:t>MSDS610 – DATA ENGINEERING</a:t>
            </a:r>
          </a:p>
          <a:p>
            <a:pPr algn="l">
              <a:lnSpc>
                <a:spcPts val="2202"/>
              </a:lnSpc>
            </a:pPr>
            <a:endParaRPr lang="en-US" sz="2503" spc="72">
              <a:solidFill>
                <a:srgbClr val="FFFFFF"/>
              </a:solidFill>
              <a:latin typeface="Arial Unicode"/>
              <a:ea typeface="Arial Unicode"/>
              <a:cs typeface="Arial Unicode"/>
              <a:sym typeface="Arial Unicode"/>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31416"/>
        </a:solidFill>
        <a:effectLst/>
      </p:bgPr>
    </p:bg>
    <p:spTree>
      <p:nvGrpSpPr>
        <p:cNvPr id="1" name=""/>
        <p:cNvGrpSpPr/>
        <p:nvPr/>
      </p:nvGrpSpPr>
      <p:grpSpPr>
        <a:xfrm>
          <a:off x="0" y="0"/>
          <a:ext cx="0" cy="0"/>
          <a:chOff x="0" y="0"/>
          <a:chExt cx="0" cy="0"/>
        </a:xfrm>
      </p:grpSpPr>
      <p:grpSp>
        <p:nvGrpSpPr>
          <p:cNvPr id="2" name="Group 2"/>
          <p:cNvGrpSpPr/>
          <p:nvPr/>
        </p:nvGrpSpPr>
        <p:grpSpPr>
          <a:xfrm>
            <a:off x="4017783" y="1208321"/>
            <a:ext cx="7870359" cy="787035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C2D8">
                    <a:alpha val="100000"/>
                  </a:srgbClr>
                </a:gs>
                <a:gs pos="33333">
                  <a:srgbClr val="22626D">
                    <a:alpha val="100000"/>
                  </a:srgbClr>
                </a:gs>
                <a:gs pos="66667">
                  <a:srgbClr val="131416">
                    <a:alpha val="100000"/>
                  </a:srgbClr>
                </a:gs>
                <a:gs pos="100000">
                  <a:srgbClr val="131416">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8763729" y="3059712"/>
            <a:ext cx="5524431" cy="552443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AFFE6">
                    <a:alpha val="100000"/>
                  </a:srgbClr>
                </a:gs>
                <a:gs pos="33333">
                  <a:srgbClr val="3A8B7E">
                    <a:alpha val="100000"/>
                  </a:srgbClr>
                </a:gs>
                <a:gs pos="66667">
                  <a:srgbClr val="131416">
                    <a:alpha val="100000"/>
                  </a:srgbClr>
                </a:gs>
                <a:gs pos="100000">
                  <a:srgbClr val="131416">
                    <a:alpha val="100000"/>
                  </a:srgbClr>
                </a:gs>
              </a:gsLst>
              <a:lin ang="270000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5555896" y="2713861"/>
            <a:ext cx="10071575" cy="5202179"/>
          </a:xfrm>
          <a:prstGeom prst="rect">
            <a:avLst/>
          </a:prstGeom>
        </p:spPr>
        <p:txBody>
          <a:bodyPr lIns="0" tIns="0" rIns="0" bIns="0" rtlCol="0" anchor="t">
            <a:spAutoFit/>
          </a:bodyPr>
          <a:lstStyle/>
          <a:p>
            <a:pPr algn="l">
              <a:lnSpc>
                <a:spcPts val="10023"/>
              </a:lnSpc>
            </a:pPr>
            <a:r>
              <a:rPr lang="en-US" sz="11390" b="1" spc="-717">
                <a:solidFill>
                  <a:srgbClr val="FFFFFF"/>
                </a:solidFill>
                <a:latin typeface="Arial Unicode Bold"/>
                <a:ea typeface="Arial Unicode Bold"/>
                <a:cs typeface="Arial Unicode Bold"/>
                <a:sym typeface="Arial Unicode Bold"/>
              </a:rPr>
              <a:t>PostgeSQL Database Work (pgAdmin4 UI)</a:t>
            </a:r>
          </a:p>
          <a:p>
            <a:pPr algn="l">
              <a:lnSpc>
                <a:spcPts val="10023"/>
              </a:lnSpc>
            </a:pPr>
            <a:endParaRPr lang="en-US" sz="11390" b="1" spc="-717">
              <a:solidFill>
                <a:srgbClr val="FFFFFF"/>
              </a:solidFill>
              <a:latin typeface="Arial Unicode Bold"/>
              <a:ea typeface="Arial Unicode Bold"/>
              <a:cs typeface="Arial Unicode Bold"/>
              <a:sym typeface="Arial Unicode Bold"/>
            </a:endParaRPr>
          </a:p>
        </p:txBody>
      </p:sp>
      <p:sp>
        <p:nvSpPr>
          <p:cNvPr id="9" name="TextBox 9"/>
          <p:cNvSpPr txBox="1"/>
          <p:nvPr/>
        </p:nvSpPr>
        <p:spPr>
          <a:xfrm>
            <a:off x="2187600" y="3381347"/>
            <a:ext cx="3368295" cy="2799430"/>
          </a:xfrm>
          <a:prstGeom prst="rect">
            <a:avLst/>
          </a:prstGeom>
        </p:spPr>
        <p:txBody>
          <a:bodyPr lIns="0" tIns="0" rIns="0" bIns="0" rtlCol="0" anchor="t">
            <a:spAutoFit/>
          </a:bodyPr>
          <a:lstStyle/>
          <a:p>
            <a:pPr algn="l">
              <a:lnSpc>
                <a:spcPts val="20263"/>
              </a:lnSpc>
            </a:pPr>
            <a:r>
              <a:rPr lang="en-US" sz="23026" b="1" spc="-1450">
                <a:solidFill>
                  <a:srgbClr val="FFFFFF"/>
                </a:solidFill>
                <a:latin typeface="Arial Unicode Bold"/>
                <a:ea typeface="Arial Unicode Bold"/>
                <a:cs typeface="Arial Unicode Bold"/>
                <a:sym typeface="Arial Unicode Bold"/>
              </a:rPr>
              <a:t>03</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31416"/>
        </a:solidFill>
        <a:effectLst/>
      </p:bgPr>
    </p:bg>
    <p:spTree>
      <p:nvGrpSpPr>
        <p:cNvPr id="1" name=""/>
        <p:cNvGrpSpPr/>
        <p:nvPr/>
      </p:nvGrpSpPr>
      <p:grpSpPr>
        <a:xfrm>
          <a:off x="0" y="0"/>
          <a:ext cx="0" cy="0"/>
          <a:chOff x="0" y="0"/>
          <a:chExt cx="0" cy="0"/>
        </a:xfrm>
      </p:grpSpPr>
      <p:grpSp>
        <p:nvGrpSpPr>
          <p:cNvPr id="2" name="Group 2"/>
          <p:cNvGrpSpPr/>
          <p:nvPr/>
        </p:nvGrpSpPr>
        <p:grpSpPr>
          <a:xfrm>
            <a:off x="-396747" y="-369737"/>
            <a:ext cx="6510323" cy="11026475"/>
            <a:chOff x="0" y="0"/>
            <a:chExt cx="8680431" cy="14701966"/>
          </a:xfrm>
        </p:grpSpPr>
        <p:sp>
          <p:nvSpPr>
            <p:cNvPr id="3" name="AutoShape 3"/>
            <p:cNvSpPr/>
            <p:nvPr/>
          </p:nvSpPr>
          <p:spPr>
            <a:xfrm>
              <a:off x="0" y="0"/>
              <a:ext cx="8680431" cy="14701966"/>
            </a:xfrm>
            <a:prstGeom prst="rect">
              <a:avLst/>
            </a:prstGeom>
            <a:gradFill rotWithShape="1">
              <a:gsLst>
                <a:gs pos="0">
                  <a:srgbClr val="131416">
                    <a:alpha val="100000"/>
                  </a:srgbClr>
                </a:gs>
                <a:gs pos="33333">
                  <a:srgbClr val="284247">
                    <a:alpha val="100000"/>
                  </a:srgbClr>
                </a:gs>
                <a:gs pos="66667">
                  <a:srgbClr val="19616D">
                    <a:alpha val="100000"/>
                  </a:srgbClr>
                </a:gs>
                <a:gs pos="100000">
                  <a:srgbClr val="3CC2D8">
                    <a:alpha val="100000"/>
                  </a:srgbClr>
                </a:gs>
              </a:gsLst>
              <a:lin ang="0"/>
            </a:gradFill>
          </p:spPr>
        </p:sp>
      </p:grpSp>
      <p:sp>
        <p:nvSpPr>
          <p:cNvPr id="4" name="Freeform 4"/>
          <p:cNvSpPr/>
          <p:nvPr/>
        </p:nvSpPr>
        <p:spPr>
          <a:xfrm>
            <a:off x="2858415" y="2424370"/>
            <a:ext cx="14205052" cy="7501692"/>
          </a:xfrm>
          <a:custGeom>
            <a:avLst/>
            <a:gdLst/>
            <a:ahLst/>
            <a:cxnLst/>
            <a:rect l="l" t="t" r="r" b="b"/>
            <a:pathLst>
              <a:path w="14205052" h="7501692">
                <a:moveTo>
                  <a:pt x="0" y="0"/>
                </a:moveTo>
                <a:lnTo>
                  <a:pt x="14205051" y="0"/>
                </a:lnTo>
                <a:lnTo>
                  <a:pt x="14205051" y="7501692"/>
                </a:lnTo>
                <a:lnTo>
                  <a:pt x="0" y="7501692"/>
                </a:lnTo>
                <a:lnTo>
                  <a:pt x="0" y="0"/>
                </a:lnTo>
                <a:close/>
              </a:path>
            </a:pathLst>
          </a:custGeom>
          <a:blipFill>
            <a:blip r:embed="rId3"/>
            <a:stretch>
              <a:fillRect t="-416" b="-416"/>
            </a:stretch>
          </a:blipFill>
        </p:spPr>
      </p:sp>
      <p:sp>
        <p:nvSpPr>
          <p:cNvPr id="5" name="TextBox 5"/>
          <p:cNvSpPr txBox="1"/>
          <p:nvPr/>
        </p:nvSpPr>
        <p:spPr>
          <a:xfrm>
            <a:off x="781413" y="742314"/>
            <a:ext cx="16477887" cy="1386840"/>
          </a:xfrm>
          <a:prstGeom prst="rect">
            <a:avLst/>
          </a:prstGeom>
        </p:spPr>
        <p:txBody>
          <a:bodyPr lIns="0" tIns="0" rIns="0" bIns="0" rtlCol="0" anchor="t">
            <a:spAutoFit/>
          </a:bodyPr>
          <a:lstStyle/>
          <a:p>
            <a:pPr algn="l">
              <a:lnSpc>
                <a:spcPts val="5280"/>
              </a:lnSpc>
            </a:pPr>
            <a:r>
              <a:rPr lang="en-US" sz="6000" b="1" spc="-378">
                <a:solidFill>
                  <a:srgbClr val="FFFFFF"/>
                </a:solidFill>
                <a:latin typeface="Arial Unicode Bold"/>
                <a:ea typeface="Arial Unicode Bold"/>
                <a:cs typeface="Arial Unicode Bold"/>
                <a:sym typeface="Arial Unicode Bold"/>
              </a:rPr>
              <a:t>Create a new schema inside your MSDS610 database named ‘cleaned’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31416"/>
        </a:solidFill>
        <a:effectLst/>
      </p:bgPr>
    </p:bg>
    <p:spTree>
      <p:nvGrpSpPr>
        <p:cNvPr id="1" name=""/>
        <p:cNvGrpSpPr/>
        <p:nvPr/>
      </p:nvGrpSpPr>
      <p:grpSpPr>
        <a:xfrm>
          <a:off x="0" y="0"/>
          <a:ext cx="0" cy="0"/>
          <a:chOff x="0" y="0"/>
          <a:chExt cx="0" cy="0"/>
        </a:xfrm>
      </p:grpSpPr>
      <p:grpSp>
        <p:nvGrpSpPr>
          <p:cNvPr id="2" name="Group 2"/>
          <p:cNvGrpSpPr/>
          <p:nvPr/>
        </p:nvGrpSpPr>
        <p:grpSpPr>
          <a:xfrm>
            <a:off x="3871748" y="384750"/>
            <a:ext cx="7870359" cy="787035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C2D8">
                    <a:alpha val="100000"/>
                  </a:srgbClr>
                </a:gs>
                <a:gs pos="33333">
                  <a:srgbClr val="22626D">
                    <a:alpha val="100000"/>
                  </a:srgbClr>
                </a:gs>
                <a:gs pos="66667">
                  <a:srgbClr val="131416">
                    <a:alpha val="100000"/>
                  </a:srgbClr>
                </a:gs>
                <a:gs pos="100000">
                  <a:srgbClr val="131416">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10654331">
            <a:off x="10798731" y="2595593"/>
            <a:ext cx="6701766" cy="6701766"/>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AFFE6">
                    <a:alpha val="100000"/>
                  </a:srgbClr>
                </a:gs>
                <a:gs pos="33333">
                  <a:srgbClr val="3A8B7E">
                    <a:alpha val="100000"/>
                  </a:srgbClr>
                </a:gs>
                <a:gs pos="66667">
                  <a:srgbClr val="131416">
                    <a:alpha val="100000"/>
                  </a:srgbClr>
                </a:gs>
                <a:gs pos="100000">
                  <a:srgbClr val="131416">
                    <a:alpha val="100000"/>
                  </a:srgbClr>
                </a:gs>
              </a:gsLst>
              <a:lin ang="270000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5555896" y="3160830"/>
            <a:ext cx="11910992" cy="2661099"/>
          </a:xfrm>
          <a:prstGeom prst="rect">
            <a:avLst/>
          </a:prstGeom>
        </p:spPr>
        <p:txBody>
          <a:bodyPr lIns="0" tIns="0" rIns="0" bIns="0" rtlCol="0" anchor="t">
            <a:spAutoFit/>
          </a:bodyPr>
          <a:lstStyle/>
          <a:p>
            <a:pPr algn="l">
              <a:lnSpc>
                <a:spcPts val="10023"/>
              </a:lnSpc>
            </a:pPr>
            <a:r>
              <a:rPr lang="en-US" sz="11390" b="1" spc="-717">
                <a:solidFill>
                  <a:srgbClr val="FFFFFF"/>
                </a:solidFill>
                <a:latin typeface="Arial Unicode Bold"/>
                <a:ea typeface="Arial Unicode Bold"/>
                <a:cs typeface="Arial Unicode Bold"/>
                <a:sym typeface="Arial Unicode Bold"/>
              </a:rPr>
              <a:t>Implementation (Jupyter Notebook) </a:t>
            </a:r>
          </a:p>
        </p:txBody>
      </p:sp>
      <p:sp>
        <p:nvSpPr>
          <p:cNvPr id="9" name="TextBox 9"/>
          <p:cNvSpPr txBox="1"/>
          <p:nvPr/>
        </p:nvSpPr>
        <p:spPr>
          <a:xfrm>
            <a:off x="2187600" y="3381347"/>
            <a:ext cx="3368295" cy="2799430"/>
          </a:xfrm>
          <a:prstGeom prst="rect">
            <a:avLst/>
          </a:prstGeom>
        </p:spPr>
        <p:txBody>
          <a:bodyPr lIns="0" tIns="0" rIns="0" bIns="0" rtlCol="0" anchor="t">
            <a:spAutoFit/>
          </a:bodyPr>
          <a:lstStyle/>
          <a:p>
            <a:pPr algn="l">
              <a:lnSpc>
                <a:spcPts val="20263"/>
              </a:lnSpc>
            </a:pPr>
            <a:r>
              <a:rPr lang="en-US" sz="23026" b="1" spc="-1450">
                <a:solidFill>
                  <a:srgbClr val="FFFFFF"/>
                </a:solidFill>
                <a:latin typeface="Arial Unicode Bold"/>
                <a:ea typeface="Arial Unicode Bold"/>
                <a:cs typeface="Arial Unicode Bold"/>
                <a:sym typeface="Arial Unicode Bold"/>
              </a:rPr>
              <a:t>04</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31416"/>
        </a:solidFill>
        <a:effectLst/>
      </p:bgPr>
    </p:bg>
    <p:spTree>
      <p:nvGrpSpPr>
        <p:cNvPr id="1" name=""/>
        <p:cNvGrpSpPr/>
        <p:nvPr/>
      </p:nvGrpSpPr>
      <p:grpSpPr>
        <a:xfrm>
          <a:off x="0" y="0"/>
          <a:ext cx="0" cy="0"/>
          <a:chOff x="0" y="0"/>
          <a:chExt cx="0" cy="0"/>
        </a:xfrm>
      </p:grpSpPr>
      <p:grpSp>
        <p:nvGrpSpPr>
          <p:cNvPr id="2" name="Group 2"/>
          <p:cNvGrpSpPr/>
          <p:nvPr/>
        </p:nvGrpSpPr>
        <p:grpSpPr>
          <a:xfrm>
            <a:off x="9842684" y="2538998"/>
            <a:ext cx="1152924" cy="115292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ED47E6">
                    <a:alpha val="100000"/>
                  </a:srgbClr>
                </a:gs>
                <a:gs pos="50000">
                  <a:srgbClr val="FD5EA5">
                    <a:alpha val="100000"/>
                  </a:srgbClr>
                </a:gs>
                <a:gs pos="100000">
                  <a:srgbClr val="FFAED2">
                    <a:alpha val="100000"/>
                  </a:srgbClr>
                </a:gs>
              </a:gsLst>
              <a:lin ang="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9842684" y="4525297"/>
            <a:ext cx="1152924" cy="115292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31416">
                    <a:alpha val="100000"/>
                  </a:srgbClr>
                </a:gs>
                <a:gs pos="100000">
                  <a:srgbClr val="656366">
                    <a:alpha val="100000"/>
                  </a:srgbClr>
                </a:gs>
              </a:gsLst>
              <a:lin ang="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9842684" y="6906946"/>
            <a:ext cx="1152924" cy="115292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AFFE6">
                    <a:alpha val="100000"/>
                  </a:srgbClr>
                </a:gs>
                <a:gs pos="33333">
                  <a:srgbClr val="3A8B7E">
                    <a:alpha val="100000"/>
                  </a:srgbClr>
                </a:gs>
                <a:gs pos="66667">
                  <a:srgbClr val="131416">
                    <a:alpha val="100000"/>
                  </a:srgbClr>
                </a:gs>
                <a:gs pos="100000">
                  <a:srgbClr val="131416">
                    <a:alpha val="100000"/>
                  </a:srgbClr>
                </a:gs>
              </a:gsLst>
              <a:lin ang="2700000"/>
            </a:gra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rot="-5400000">
            <a:off x="-1490085" y="4536484"/>
            <a:ext cx="7315200" cy="2952681"/>
          </a:xfrm>
          <a:custGeom>
            <a:avLst/>
            <a:gdLst/>
            <a:ahLst/>
            <a:cxnLst/>
            <a:rect l="l" t="t" r="r" b="b"/>
            <a:pathLst>
              <a:path w="7315200" h="2952681">
                <a:moveTo>
                  <a:pt x="0" y="0"/>
                </a:moveTo>
                <a:lnTo>
                  <a:pt x="7315200" y="0"/>
                </a:lnTo>
                <a:lnTo>
                  <a:pt x="7315200" y="2952681"/>
                </a:lnTo>
                <a:lnTo>
                  <a:pt x="0" y="295268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12" name="Freeform 12"/>
          <p:cNvSpPr/>
          <p:nvPr/>
        </p:nvSpPr>
        <p:spPr>
          <a:xfrm rot="5400000">
            <a:off x="1789233" y="3247594"/>
            <a:ext cx="7315200" cy="2952681"/>
          </a:xfrm>
          <a:custGeom>
            <a:avLst/>
            <a:gdLst/>
            <a:ahLst/>
            <a:cxnLst/>
            <a:rect l="l" t="t" r="r" b="b"/>
            <a:pathLst>
              <a:path w="7315200" h="2952681">
                <a:moveTo>
                  <a:pt x="0" y="0"/>
                </a:moveTo>
                <a:lnTo>
                  <a:pt x="7315200" y="0"/>
                </a:lnTo>
                <a:lnTo>
                  <a:pt x="7315200" y="2952681"/>
                </a:lnTo>
                <a:lnTo>
                  <a:pt x="0" y="295268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13" name="TextBox 13"/>
          <p:cNvSpPr txBox="1"/>
          <p:nvPr/>
        </p:nvSpPr>
        <p:spPr>
          <a:xfrm>
            <a:off x="1687443" y="1716634"/>
            <a:ext cx="6426060" cy="935744"/>
          </a:xfrm>
          <a:prstGeom prst="rect">
            <a:avLst/>
          </a:prstGeom>
        </p:spPr>
        <p:txBody>
          <a:bodyPr lIns="0" tIns="0" rIns="0" bIns="0" rtlCol="0" anchor="t">
            <a:spAutoFit/>
          </a:bodyPr>
          <a:lstStyle/>
          <a:p>
            <a:pPr algn="l">
              <a:lnSpc>
                <a:spcPts val="6732"/>
              </a:lnSpc>
            </a:pPr>
            <a:r>
              <a:rPr lang="en-US" sz="7651" b="1" spc="-482">
                <a:solidFill>
                  <a:srgbClr val="FFFFFF"/>
                </a:solidFill>
                <a:latin typeface="Arial Unicode Bold"/>
                <a:ea typeface="Arial Unicode Bold"/>
                <a:cs typeface="Arial Unicode Bold"/>
                <a:sym typeface="Arial Unicode Bold"/>
              </a:rPr>
              <a:t>Implementation</a:t>
            </a:r>
          </a:p>
        </p:txBody>
      </p:sp>
      <p:sp>
        <p:nvSpPr>
          <p:cNvPr id="14" name="TextBox 14"/>
          <p:cNvSpPr txBox="1"/>
          <p:nvPr/>
        </p:nvSpPr>
        <p:spPr>
          <a:xfrm>
            <a:off x="10049915" y="2890035"/>
            <a:ext cx="738462" cy="603250"/>
          </a:xfrm>
          <a:prstGeom prst="rect">
            <a:avLst/>
          </a:prstGeom>
        </p:spPr>
        <p:txBody>
          <a:bodyPr lIns="0" tIns="0" rIns="0" bIns="0" rtlCol="0" anchor="t">
            <a:spAutoFit/>
          </a:bodyPr>
          <a:lstStyle/>
          <a:p>
            <a:pPr algn="ctr">
              <a:lnSpc>
                <a:spcPts val="4400"/>
              </a:lnSpc>
            </a:pPr>
            <a:r>
              <a:rPr lang="en-US" sz="5000" b="1" spc="-315">
                <a:solidFill>
                  <a:srgbClr val="000000"/>
                </a:solidFill>
                <a:latin typeface="Arial Unicode Bold"/>
                <a:ea typeface="Arial Unicode Bold"/>
                <a:cs typeface="Arial Unicode Bold"/>
                <a:sym typeface="Arial Unicode Bold"/>
              </a:rPr>
              <a:t>1</a:t>
            </a:r>
          </a:p>
        </p:txBody>
      </p:sp>
      <p:sp>
        <p:nvSpPr>
          <p:cNvPr id="15" name="TextBox 15"/>
          <p:cNvSpPr txBox="1"/>
          <p:nvPr/>
        </p:nvSpPr>
        <p:spPr>
          <a:xfrm>
            <a:off x="11319459" y="3153560"/>
            <a:ext cx="4978995" cy="260430"/>
          </a:xfrm>
          <a:prstGeom prst="rect">
            <a:avLst/>
          </a:prstGeom>
        </p:spPr>
        <p:txBody>
          <a:bodyPr lIns="0" tIns="0" rIns="0" bIns="0" rtlCol="0" anchor="t">
            <a:spAutoFit/>
          </a:bodyPr>
          <a:lstStyle/>
          <a:p>
            <a:pPr algn="l">
              <a:lnSpc>
                <a:spcPts val="2003"/>
              </a:lnSpc>
            </a:pPr>
            <a:r>
              <a:rPr lang="en-US" sz="2003">
                <a:solidFill>
                  <a:srgbClr val="FFFFFF"/>
                </a:solidFill>
                <a:latin typeface="Arial Unicode"/>
                <a:ea typeface="Arial Unicode"/>
                <a:cs typeface="Arial Unicode"/>
                <a:sym typeface="Arial Unicode"/>
              </a:rPr>
              <a:t>SELECT * FROM telco_data;</a:t>
            </a:r>
          </a:p>
        </p:txBody>
      </p:sp>
      <p:sp>
        <p:nvSpPr>
          <p:cNvPr id="16" name="TextBox 16"/>
          <p:cNvSpPr txBox="1"/>
          <p:nvPr/>
        </p:nvSpPr>
        <p:spPr>
          <a:xfrm>
            <a:off x="10049915" y="4876334"/>
            <a:ext cx="738462" cy="603250"/>
          </a:xfrm>
          <a:prstGeom prst="rect">
            <a:avLst/>
          </a:prstGeom>
        </p:spPr>
        <p:txBody>
          <a:bodyPr lIns="0" tIns="0" rIns="0" bIns="0" rtlCol="0" anchor="t">
            <a:spAutoFit/>
          </a:bodyPr>
          <a:lstStyle/>
          <a:p>
            <a:pPr algn="ctr">
              <a:lnSpc>
                <a:spcPts val="4400"/>
              </a:lnSpc>
            </a:pPr>
            <a:r>
              <a:rPr lang="en-US" sz="5000" b="1" spc="-315">
                <a:solidFill>
                  <a:srgbClr val="FFFFFF"/>
                </a:solidFill>
                <a:latin typeface="Arial Unicode Bold"/>
                <a:ea typeface="Arial Unicode Bold"/>
                <a:cs typeface="Arial Unicode Bold"/>
                <a:sym typeface="Arial Unicode Bold"/>
              </a:rPr>
              <a:t>2</a:t>
            </a:r>
          </a:p>
        </p:txBody>
      </p:sp>
      <p:sp>
        <p:nvSpPr>
          <p:cNvPr id="17" name="TextBox 17"/>
          <p:cNvSpPr txBox="1"/>
          <p:nvPr/>
        </p:nvSpPr>
        <p:spPr>
          <a:xfrm>
            <a:off x="10049915" y="7257983"/>
            <a:ext cx="738462" cy="603250"/>
          </a:xfrm>
          <a:prstGeom prst="rect">
            <a:avLst/>
          </a:prstGeom>
        </p:spPr>
        <p:txBody>
          <a:bodyPr lIns="0" tIns="0" rIns="0" bIns="0" rtlCol="0" anchor="t">
            <a:spAutoFit/>
          </a:bodyPr>
          <a:lstStyle/>
          <a:p>
            <a:pPr algn="ctr">
              <a:lnSpc>
                <a:spcPts val="4400"/>
              </a:lnSpc>
            </a:pPr>
            <a:r>
              <a:rPr lang="en-US" sz="5000" b="1" spc="-315">
                <a:solidFill>
                  <a:srgbClr val="FFFFFF"/>
                </a:solidFill>
                <a:latin typeface="Arial Unicode Bold"/>
                <a:ea typeface="Arial Unicode Bold"/>
                <a:cs typeface="Arial Unicode Bold"/>
                <a:sym typeface="Arial Unicode Bold"/>
              </a:rPr>
              <a:t>3</a:t>
            </a:r>
          </a:p>
        </p:txBody>
      </p:sp>
      <p:sp>
        <p:nvSpPr>
          <p:cNvPr id="18" name="TextBox 18"/>
          <p:cNvSpPr txBox="1"/>
          <p:nvPr/>
        </p:nvSpPr>
        <p:spPr>
          <a:xfrm>
            <a:off x="11272203" y="2704534"/>
            <a:ext cx="6792328" cy="306150"/>
          </a:xfrm>
          <a:prstGeom prst="rect">
            <a:avLst/>
          </a:prstGeom>
        </p:spPr>
        <p:txBody>
          <a:bodyPr lIns="0" tIns="0" rIns="0" bIns="0" rtlCol="0" anchor="t">
            <a:spAutoFit/>
          </a:bodyPr>
          <a:lstStyle/>
          <a:p>
            <a:pPr algn="l">
              <a:lnSpc>
                <a:spcPts val="2303"/>
              </a:lnSpc>
            </a:pPr>
            <a:r>
              <a:rPr lang="en-US" sz="2303" b="1">
                <a:solidFill>
                  <a:srgbClr val="FFFFFF"/>
                </a:solidFill>
                <a:latin typeface="Arial Unicode Bold"/>
                <a:ea typeface="Arial Unicode Bold"/>
                <a:cs typeface="Arial Unicode Bold"/>
                <a:sym typeface="Arial Unicode Bold"/>
              </a:rPr>
              <a:t>Data Extraction (SQL Query to Extract Raw Data)</a:t>
            </a:r>
          </a:p>
        </p:txBody>
      </p:sp>
      <p:sp>
        <p:nvSpPr>
          <p:cNvPr id="19" name="TextBox 19"/>
          <p:cNvSpPr txBox="1"/>
          <p:nvPr/>
        </p:nvSpPr>
        <p:spPr>
          <a:xfrm>
            <a:off x="11319459" y="5298172"/>
            <a:ext cx="6745072" cy="1003380"/>
          </a:xfrm>
          <a:prstGeom prst="rect">
            <a:avLst/>
          </a:prstGeom>
        </p:spPr>
        <p:txBody>
          <a:bodyPr lIns="0" tIns="0" rIns="0" bIns="0" rtlCol="0" anchor="t">
            <a:spAutoFit/>
          </a:bodyPr>
          <a:lstStyle/>
          <a:p>
            <a:pPr algn="l">
              <a:lnSpc>
                <a:spcPts val="2003"/>
              </a:lnSpc>
            </a:pPr>
            <a:r>
              <a:rPr lang="en-US" sz="2003" dirty="0">
                <a:solidFill>
                  <a:srgbClr val="FFFFFF"/>
                </a:solidFill>
                <a:latin typeface="Arial Unicode"/>
                <a:ea typeface="Arial Unicode"/>
                <a:cs typeface="Arial Unicode"/>
                <a:sym typeface="Arial Unicode"/>
              </a:rPr>
              <a:t>1️⃣ Handling Missing Values: Fill Churn Category and</a:t>
            </a:r>
          </a:p>
          <a:p>
            <a:pPr algn="l">
              <a:lnSpc>
                <a:spcPts val="2003"/>
              </a:lnSpc>
            </a:pPr>
            <a:r>
              <a:rPr lang="en-US" sz="2003" dirty="0">
                <a:solidFill>
                  <a:srgbClr val="FFFFFF"/>
                </a:solidFill>
                <a:latin typeface="Arial Unicode"/>
                <a:ea typeface="Arial Unicode"/>
                <a:cs typeface="Arial Unicode"/>
                <a:sym typeface="Arial Unicode"/>
              </a:rPr>
              <a:t>      Churn Reason with "Unknown"</a:t>
            </a:r>
          </a:p>
          <a:p>
            <a:pPr algn="l">
              <a:lnSpc>
                <a:spcPts val="2003"/>
              </a:lnSpc>
            </a:pPr>
            <a:r>
              <a:rPr lang="en-US" sz="2003" dirty="0">
                <a:solidFill>
                  <a:srgbClr val="FFFFFF"/>
                </a:solidFill>
                <a:latin typeface="Arial Unicode"/>
                <a:ea typeface="Arial Unicode"/>
                <a:cs typeface="Arial Unicode"/>
                <a:sym typeface="Arial Unicode"/>
              </a:rPr>
              <a:t>2️⃣ Feature Engineering: Create Average Monthly Charges</a:t>
            </a:r>
          </a:p>
          <a:p>
            <a:pPr algn="l">
              <a:lnSpc>
                <a:spcPts val="2003"/>
              </a:lnSpc>
            </a:pPr>
            <a:r>
              <a:rPr lang="en-US" sz="2003" dirty="0">
                <a:solidFill>
                  <a:srgbClr val="FFFFFF"/>
                </a:solidFill>
                <a:latin typeface="Arial Unicode"/>
                <a:ea typeface="Arial Unicode"/>
                <a:cs typeface="Arial Unicode"/>
                <a:sym typeface="Arial Unicode"/>
              </a:rPr>
              <a:t>      using (Total Charges / Tenure)</a:t>
            </a:r>
          </a:p>
        </p:txBody>
      </p:sp>
      <p:sp>
        <p:nvSpPr>
          <p:cNvPr id="20" name="TextBox 20"/>
          <p:cNvSpPr txBox="1"/>
          <p:nvPr/>
        </p:nvSpPr>
        <p:spPr>
          <a:xfrm>
            <a:off x="11272203" y="4563397"/>
            <a:ext cx="7015797" cy="591900"/>
          </a:xfrm>
          <a:prstGeom prst="rect">
            <a:avLst/>
          </a:prstGeom>
        </p:spPr>
        <p:txBody>
          <a:bodyPr lIns="0" tIns="0" rIns="0" bIns="0" rtlCol="0" anchor="t">
            <a:spAutoFit/>
          </a:bodyPr>
          <a:lstStyle/>
          <a:p>
            <a:pPr algn="l">
              <a:lnSpc>
                <a:spcPts val="2303"/>
              </a:lnSpc>
            </a:pPr>
            <a:r>
              <a:rPr lang="en-US" sz="2303" b="1">
                <a:solidFill>
                  <a:srgbClr val="FFFFFF"/>
                </a:solidFill>
                <a:latin typeface="Arial Unicode Bold"/>
                <a:ea typeface="Arial Unicode Bold"/>
                <a:cs typeface="Arial Unicode Bold"/>
                <a:sym typeface="Arial Unicode Bold"/>
              </a:rPr>
              <a:t>Data Transformation (Cleaning &amp; Feature Engineering)</a:t>
            </a:r>
          </a:p>
        </p:txBody>
      </p:sp>
      <p:sp>
        <p:nvSpPr>
          <p:cNvPr id="21" name="TextBox 21"/>
          <p:cNvSpPr txBox="1"/>
          <p:nvPr/>
        </p:nvSpPr>
        <p:spPr>
          <a:xfrm>
            <a:off x="11272203" y="7394072"/>
            <a:ext cx="5807114" cy="508080"/>
          </a:xfrm>
          <a:prstGeom prst="rect">
            <a:avLst/>
          </a:prstGeom>
        </p:spPr>
        <p:txBody>
          <a:bodyPr lIns="0" tIns="0" rIns="0" bIns="0" rtlCol="0" anchor="t">
            <a:spAutoFit/>
          </a:bodyPr>
          <a:lstStyle/>
          <a:p>
            <a:pPr algn="l">
              <a:lnSpc>
                <a:spcPts val="2003"/>
              </a:lnSpc>
            </a:pPr>
            <a:r>
              <a:rPr lang="en-US" sz="2003">
                <a:solidFill>
                  <a:srgbClr val="FFFFFF"/>
                </a:solidFill>
                <a:latin typeface="Arial Unicode"/>
                <a:ea typeface="Arial Unicode"/>
                <a:cs typeface="Arial Unicode"/>
                <a:sym typeface="Arial Unicode"/>
              </a:rPr>
              <a:t>SELECT * FROM cleaned.telco_data LIMIT 10;</a:t>
            </a:r>
          </a:p>
          <a:p>
            <a:pPr algn="l">
              <a:lnSpc>
                <a:spcPts val="2003"/>
              </a:lnSpc>
            </a:pPr>
            <a:endParaRPr lang="en-US" sz="2003">
              <a:solidFill>
                <a:srgbClr val="FFFFFF"/>
              </a:solidFill>
              <a:latin typeface="Arial Unicode"/>
              <a:ea typeface="Arial Unicode"/>
              <a:cs typeface="Arial Unicode"/>
              <a:sym typeface="Arial Unicode"/>
            </a:endParaRPr>
          </a:p>
        </p:txBody>
      </p:sp>
      <p:sp>
        <p:nvSpPr>
          <p:cNvPr id="22" name="TextBox 22"/>
          <p:cNvSpPr txBox="1"/>
          <p:nvPr/>
        </p:nvSpPr>
        <p:spPr>
          <a:xfrm>
            <a:off x="11319459" y="6945046"/>
            <a:ext cx="5338962" cy="306150"/>
          </a:xfrm>
          <a:prstGeom prst="rect">
            <a:avLst/>
          </a:prstGeom>
        </p:spPr>
        <p:txBody>
          <a:bodyPr lIns="0" tIns="0" rIns="0" bIns="0" rtlCol="0" anchor="t">
            <a:spAutoFit/>
          </a:bodyPr>
          <a:lstStyle/>
          <a:p>
            <a:pPr algn="l">
              <a:lnSpc>
                <a:spcPts val="2303"/>
              </a:lnSpc>
            </a:pPr>
            <a:r>
              <a:rPr lang="en-US" sz="2303" b="1">
                <a:solidFill>
                  <a:srgbClr val="FFFFFF"/>
                </a:solidFill>
                <a:latin typeface="Arial Unicode Bold"/>
                <a:ea typeface="Arial Unicode Bold"/>
                <a:cs typeface="Arial Unicode Bold"/>
                <a:sym typeface="Arial Unicode Bold"/>
              </a:rPr>
              <a:t>Load Transformed Data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31416"/>
        </a:solidFill>
        <a:effectLst/>
      </p:bgPr>
    </p:bg>
    <p:spTree>
      <p:nvGrpSpPr>
        <p:cNvPr id="1" name="">
          <a:extLst>
            <a:ext uri="{FF2B5EF4-FFF2-40B4-BE49-F238E27FC236}">
              <a16:creationId xmlns="" xmlns:a16="http://schemas.microsoft.com/office/drawing/2014/main" id="{6B0EFB42-0672-AD6B-502E-89183AE4D0E1}"/>
            </a:ext>
          </a:extLst>
        </p:cNvPr>
        <p:cNvGrpSpPr/>
        <p:nvPr/>
      </p:nvGrpSpPr>
      <p:grpSpPr>
        <a:xfrm>
          <a:off x="0" y="0"/>
          <a:ext cx="0" cy="0"/>
          <a:chOff x="0" y="0"/>
          <a:chExt cx="0" cy="0"/>
        </a:xfrm>
      </p:grpSpPr>
      <p:sp>
        <p:nvSpPr>
          <p:cNvPr id="11" name="Freeform 11">
            <a:extLst>
              <a:ext uri="{FF2B5EF4-FFF2-40B4-BE49-F238E27FC236}">
                <a16:creationId xmlns="" xmlns:a16="http://schemas.microsoft.com/office/drawing/2014/main" id="{6EB294F4-043F-4ED2-845F-0C17C5754541}"/>
              </a:ext>
            </a:extLst>
          </p:cNvPr>
          <p:cNvSpPr/>
          <p:nvPr/>
        </p:nvSpPr>
        <p:spPr>
          <a:xfrm rot="-5400000">
            <a:off x="-1490085" y="4536484"/>
            <a:ext cx="7315200" cy="2952681"/>
          </a:xfrm>
          <a:custGeom>
            <a:avLst/>
            <a:gdLst/>
            <a:ahLst/>
            <a:cxnLst/>
            <a:rect l="l" t="t" r="r" b="b"/>
            <a:pathLst>
              <a:path w="7315200" h="2952681">
                <a:moveTo>
                  <a:pt x="0" y="0"/>
                </a:moveTo>
                <a:lnTo>
                  <a:pt x="7315200" y="0"/>
                </a:lnTo>
                <a:lnTo>
                  <a:pt x="7315200" y="2952681"/>
                </a:lnTo>
                <a:lnTo>
                  <a:pt x="0" y="295268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12" name="Freeform 12">
            <a:extLst>
              <a:ext uri="{FF2B5EF4-FFF2-40B4-BE49-F238E27FC236}">
                <a16:creationId xmlns="" xmlns:a16="http://schemas.microsoft.com/office/drawing/2014/main" id="{77D47D34-4456-5B31-7BA0-68EC157BD687}"/>
              </a:ext>
            </a:extLst>
          </p:cNvPr>
          <p:cNvSpPr/>
          <p:nvPr/>
        </p:nvSpPr>
        <p:spPr>
          <a:xfrm rot="5400000">
            <a:off x="1789233" y="3247594"/>
            <a:ext cx="7315200" cy="2952681"/>
          </a:xfrm>
          <a:custGeom>
            <a:avLst/>
            <a:gdLst/>
            <a:ahLst/>
            <a:cxnLst/>
            <a:rect l="l" t="t" r="r" b="b"/>
            <a:pathLst>
              <a:path w="7315200" h="2952681">
                <a:moveTo>
                  <a:pt x="0" y="0"/>
                </a:moveTo>
                <a:lnTo>
                  <a:pt x="7315200" y="0"/>
                </a:lnTo>
                <a:lnTo>
                  <a:pt x="7315200" y="2952681"/>
                </a:lnTo>
                <a:lnTo>
                  <a:pt x="0" y="295268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13" name="TextBox 13">
            <a:extLst>
              <a:ext uri="{FF2B5EF4-FFF2-40B4-BE49-F238E27FC236}">
                <a16:creationId xmlns="" xmlns:a16="http://schemas.microsoft.com/office/drawing/2014/main" id="{3BFE584D-7298-F7AC-AA5C-CBFCF4AD6142}"/>
              </a:ext>
            </a:extLst>
          </p:cNvPr>
          <p:cNvSpPr txBox="1"/>
          <p:nvPr/>
        </p:nvSpPr>
        <p:spPr>
          <a:xfrm>
            <a:off x="1687442" y="1716634"/>
            <a:ext cx="12956703" cy="882549"/>
          </a:xfrm>
          <a:prstGeom prst="rect">
            <a:avLst/>
          </a:prstGeom>
        </p:spPr>
        <p:txBody>
          <a:bodyPr wrap="square" lIns="0" tIns="0" rIns="0" bIns="0" rtlCol="0" anchor="t">
            <a:spAutoFit/>
          </a:bodyPr>
          <a:lstStyle/>
          <a:p>
            <a:pPr algn="l">
              <a:lnSpc>
                <a:spcPts val="6732"/>
              </a:lnSpc>
            </a:pPr>
            <a:r>
              <a:rPr lang="en-US" sz="7651" b="1" spc="-482" dirty="0">
                <a:solidFill>
                  <a:srgbClr val="FFFFFF"/>
                </a:solidFill>
                <a:latin typeface="Arial Unicode Bold"/>
                <a:ea typeface="Arial Unicode Bold"/>
                <a:cs typeface="Arial Unicode Bold"/>
                <a:sym typeface="Arial Unicode Bold"/>
              </a:rPr>
              <a:t>Implementation  Screenshots</a:t>
            </a:r>
          </a:p>
        </p:txBody>
      </p:sp>
      <p:pic>
        <p:nvPicPr>
          <p:cNvPr id="24" name="Picture 23">
            <a:extLst>
              <a:ext uri="{FF2B5EF4-FFF2-40B4-BE49-F238E27FC236}">
                <a16:creationId xmlns="" xmlns:a16="http://schemas.microsoft.com/office/drawing/2014/main" id="{99116391-E228-8E6D-BF9B-86813E578735}"/>
              </a:ext>
            </a:extLst>
          </p:cNvPr>
          <p:cNvPicPr>
            <a:picLocks noChangeAspect="1"/>
          </p:cNvPicPr>
          <p:nvPr/>
        </p:nvPicPr>
        <p:blipFill>
          <a:blip r:embed="rId5"/>
          <a:srcRect l="12792"/>
          <a:stretch/>
        </p:blipFill>
        <p:spPr>
          <a:xfrm>
            <a:off x="1172194" y="3086194"/>
            <a:ext cx="7456557" cy="65842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 name="Picture 25">
            <a:extLst>
              <a:ext uri="{FF2B5EF4-FFF2-40B4-BE49-F238E27FC236}">
                <a16:creationId xmlns="" xmlns:a16="http://schemas.microsoft.com/office/drawing/2014/main" id="{2BC6CFDA-450D-38E5-488C-DD9AC59404FB}"/>
              </a:ext>
            </a:extLst>
          </p:cNvPr>
          <p:cNvPicPr>
            <a:picLocks noChangeAspect="1"/>
          </p:cNvPicPr>
          <p:nvPr/>
        </p:nvPicPr>
        <p:blipFill>
          <a:blip r:embed="rId6"/>
          <a:stretch>
            <a:fillRect/>
          </a:stretch>
        </p:blipFill>
        <p:spPr>
          <a:xfrm>
            <a:off x="9659251" y="3086194"/>
            <a:ext cx="7449590" cy="66779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55688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31416"/>
        </a:solidFill>
        <a:effectLst/>
      </p:bgPr>
    </p:bg>
    <p:spTree>
      <p:nvGrpSpPr>
        <p:cNvPr id="1" name=""/>
        <p:cNvGrpSpPr/>
        <p:nvPr/>
      </p:nvGrpSpPr>
      <p:grpSpPr>
        <a:xfrm>
          <a:off x="0" y="0"/>
          <a:ext cx="0" cy="0"/>
          <a:chOff x="0" y="0"/>
          <a:chExt cx="0" cy="0"/>
        </a:xfrm>
      </p:grpSpPr>
      <p:sp>
        <p:nvSpPr>
          <p:cNvPr id="2" name="Freeform 2"/>
          <p:cNvSpPr/>
          <p:nvPr/>
        </p:nvSpPr>
        <p:spPr>
          <a:xfrm flipH="1" flipV="1">
            <a:off x="12146396" y="5680856"/>
            <a:ext cx="7424701" cy="6385243"/>
          </a:xfrm>
          <a:custGeom>
            <a:avLst/>
            <a:gdLst/>
            <a:ahLst/>
            <a:cxnLst/>
            <a:rect l="l" t="t" r="r" b="b"/>
            <a:pathLst>
              <a:path w="7424701" h="6385243">
                <a:moveTo>
                  <a:pt x="7424701" y="6385243"/>
                </a:moveTo>
                <a:lnTo>
                  <a:pt x="0" y="6385243"/>
                </a:lnTo>
                <a:lnTo>
                  <a:pt x="0" y="0"/>
                </a:lnTo>
                <a:lnTo>
                  <a:pt x="7424701" y="0"/>
                </a:lnTo>
                <a:lnTo>
                  <a:pt x="7424701" y="6385243"/>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3" name="Freeform 3"/>
          <p:cNvSpPr/>
          <p:nvPr/>
        </p:nvSpPr>
        <p:spPr>
          <a:xfrm>
            <a:off x="11495753" y="5680856"/>
            <a:ext cx="7424701" cy="6385243"/>
          </a:xfrm>
          <a:custGeom>
            <a:avLst/>
            <a:gdLst/>
            <a:ahLst/>
            <a:cxnLst/>
            <a:rect l="l" t="t" r="r" b="b"/>
            <a:pathLst>
              <a:path w="7424701" h="6385243">
                <a:moveTo>
                  <a:pt x="0" y="0"/>
                </a:moveTo>
                <a:lnTo>
                  <a:pt x="7424701" y="0"/>
                </a:lnTo>
                <a:lnTo>
                  <a:pt x="7424701" y="6385243"/>
                </a:lnTo>
                <a:lnTo>
                  <a:pt x="0" y="638524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flipH="1" flipV="1">
            <a:off x="-307647" y="1488034"/>
            <a:ext cx="7424701" cy="6385243"/>
          </a:xfrm>
          <a:custGeom>
            <a:avLst/>
            <a:gdLst/>
            <a:ahLst/>
            <a:cxnLst/>
            <a:rect l="l" t="t" r="r" b="b"/>
            <a:pathLst>
              <a:path w="7424701" h="6385243">
                <a:moveTo>
                  <a:pt x="7424701" y="6385243"/>
                </a:moveTo>
                <a:lnTo>
                  <a:pt x="0" y="6385243"/>
                </a:lnTo>
                <a:lnTo>
                  <a:pt x="0" y="0"/>
                </a:lnTo>
                <a:lnTo>
                  <a:pt x="7424701" y="0"/>
                </a:lnTo>
                <a:lnTo>
                  <a:pt x="7424701" y="6385243"/>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5" name="Freeform 5"/>
          <p:cNvSpPr/>
          <p:nvPr/>
        </p:nvSpPr>
        <p:spPr>
          <a:xfrm>
            <a:off x="-837236" y="-2554295"/>
            <a:ext cx="7424701" cy="6385243"/>
          </a:xfrm>
          <a:custGeom>
            <a:avLst/>
            <a:gdLst/>
            <a:ahLst/>
            <a:cxnLst/>
            <a:rect l="l" t="t" r="r" b="b"/>
            <a:pathLst>
              <a:path w="7424701" h="6385243">
                <a:moveTo>
                  <a:pt x="0" y="0"/>
                </a:moveTo>
                <a:lnTo>
                  <a:pt x="7424700" y="0"/>
                </a:lnTo>
                <a:lnTo>
                  <a:pt x="7424700" y="6385243"/>
                </a:lnTo>
                <a:lnTo>
                  <a:pt x="0" y="6385243"/>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Freeform 6"/>
          <p:cNvSpPr/>
          <p:nvPr/>
        </p:nvSpPr>
        <p:spPr>
          <a:xfrm>
            <a:off x="1736321" y="2125316"/>
            <a:ext cx="14815358" cy="7889178"/>
          </a:xfrm>
          <a:custGeom>
            <a:avLst/>
            <a:gdLst/>
            <a:ahLst/>
            <a:cxnLst/>
            <a:rect l="l" t="t" r="r" b="b"/>
            <a:pathLst>
              <a:path w="14815358" h="7889178">
                <a:moveTo>
                  <a:pt x="0" y="0"/>
                </a:moveTo>
                <a:lnTo>
                  <a:pt x="14815358" y="0"/>
                </a:lnTo>
                <a:lnTo>
                  <a:pt x="14815358" y="7889178"/>
                </a:lnTo>
                <a:lnTo>
                  <a:pt x="0" y="7889178"/>
                </a:lnTo>
                <a:lnTo>
                  <a:pt x="0" y="0"/>
                </a:lnTo>
                <a:close/>
              </a:path>
            </a:pathLst>
          </a:custGeom>
          <a:blipFill>
            <a:blip r:embed="rId7"/>
            <a:stretch>
              <a:fillRect/>
            </a:stretch>
          </a:blipFill>
        </p:spPr>
      </p:sp>
      <p:sp>
        <p:nvSpPr>
          <p:cNvPr id="7" name="TextBox 7"/>
          <p:cNvSpPr txBox="1"/>
          <p:nvPr/>
        </p:nvSpPr>
        <p:spPr>
          <a:xfrm>
            <a:off x="1736321" y="1256133"/>
            <a:ext cx="15299607" cy="616203"/>
          </a:xfrm>
          <a:prstGeom prst="rect">
            <a:avLst/>
          </a:prstGeom>
        </p:spPr>
        <p:txBody>
          <a:bodyPr lIns="0" tIns="0" rIns="0" bIns="0" rtlCol="0" anchor="t">
            <a:spAutoFit/>
          </a:bodyPr>
          <a:lstStyle/>
          <a:p>
            <a:pPr algn="l">
              <a:lnSpc>
                <a:spcPts val="4474"/>
              </a:lnSpc>
            </a:pPr>
            <a:r>
              <a:rPr lang="en-US" sz="5084" b="1" spc="-320">
                <a:solidFill>
                  <a:srgbClr val="FFFFFF"/>
                </a:solidFill>
                <a:latin typeface="Arial Unicode Bold"/>
                <a:ea typeface="Arial Unicode Bold"/>
                <a:cs typeface="Arial Unicode Bold"/>
                <a:sym typeface="Arial Unicode Bold"/>
              </a:rPr>
              <a:t>Load Transformed Data Screenshot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31416"/>
        </a:solidFill>
        <a:effectLst/>
      </p:bgPr>
    </p:bg>
    <p:spTree>
      <p:nvGrpSpPr>
        <p:cNvPr id="1" name=""/>
        <p:cNvGrpSpPr/>
        <p:nvPr/>
      </p:nvGrpSpPr>
      <p:grpSpPr>
        <a:xfrm>
          <a:off x="0" y="0"/>
          <a:ext cx="0" cy="0"/>
          <a:chOff x="0" y="0"/>
          <a:chExt cx="0" cy="0"/>
        </a:xfrm>
      </p:grpSpPr>
      <p:grpSp>
        <p:nvGrpSpPr>
          <p:cNvPr id="2" name="Group 2"/>
          <p:cNvGrpSpPr/>
          <p:nvPr/>
        </p:nvGrpSpPr>
        <p:grpSpPr>
          <a:xfrm>
            <a:off x="1550956" y="-2449544"/>
            <a:ext cx="15186088" cy="1518608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 cap="sq">
              <a:gradFill>
                <a:gsLst>
                  <a:gs pos="0">
                    <a:srgbClr val="7B67F0">
                      <a:alpha val="100000"/>
                    </a:srgbClr>
                  </a:gs>
                  <a:gs pos="50000">
                    <a:srgbClr val="FFAFFF">
                      <a:alpha val="100000"/>
                    </a:srgbClr>
                  </a:gs>
                  <a:gs pos="100000">
                    <a:srgbClr val="AFEEFF">
                      <a:alpha val="100000"/>
                    </a:srgbClr>
                  </a:gs>
                </a:gsLst>
                <a:lin ang="0"/>
              </a:gradFill>
              <a:prstDash val="solid"/>
              <a:miter/>
            </a:ln>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2363135" y="-1637365"/>
            <a:ext cx="13561729" cy="1356172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 cap="sq">
              <a:gradFill>
                <a:gsLst>
                  <a:gs pos="0">
                    <a:srgbClr val="0098CF">
                      <a:alpha val="100000"/>
                    </a:srgbClr>
                  </a:gs>
                  <a:gs pos="50000">
                    <a:srgbClr val="6171BB">
                      <a:alpha val="100000"/>
                    </a:srgbClr>
                  </a:gs>
                  <a:gs pos="100000">
                    <a:srgbClr val="E6EBFF">
                      <a:alpha val="100000"/>
                    </a:srgbClr>
                  </a:gs>
                </a:gsLst>
                <a:lin ang="0"/>
              </a:gradFill>
              <a:prstDash val="solid"/>
              <a:miter/>
            </a:ln>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AutoShape 8"/>
          <p:cNvSpPr/>
          <p:nvPr/>
        </p:nvSpPr>
        <p:spPr>
          <a:xfrm>
            <a:off x="-3223252" y="5095875"/>
            <a:ext cx="6492240" cy="0"/>
          </a:xfrm>
          <a:prstGeom prst="line">
            <a:avLst/>
          </a:prstGeom>
          <a:ln w="95250" cap="flat">
            <a:gradFill>
              <a:gsLst>
                <a:gs pos="0">
                  <a:srgbClr val="ED47E6">
                    <a:alpha val="100000"/>
                  </a:srgbClr>
                </a:gs>
                <a:gs pos="50000">
                  <a:srgbClr val="FD5EA5">
                    <a:alpha val="100000"/>
                  </a:srgbClr>
                </a:gs>
                <a:gs pos="100000">
                  <a:srgbClr val="FFAED2">
                    <a:alpha val="100000"/>
                  </a:srgbClr>
                </a:gs>
              </a:gsLst>
              <a:lin ang="0"/>
            </a:gradFill>
            <a:prstDash val="solid"/>
            <a:headEnd type="none" w="sm" len="sm"/>
            <a:tailEnd type="none" w="sm" len="sm"/>
          </a:ln>
        </p:spPr>
      </p:sp>
      <p:grpSp>
        <p:nvGrpSpPr>
          <p:cNvPr id="9" name="Group 9"/>
          <p:cNvGrpSpPr/>
          <p:nvPr/>
        </p:nvGrpSpPr>
        <p:grpSpPr>
          <a:xfrm>
            <a:off x="3268988" y="-731512"/>
            <a:ext cx="11750025" cy="1175002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 cap="sq">
              <a:gradFill>
                <a:gsLst>
                  <a:gs pos="0">
                    <a:srgbClr val="ED47E6">
                      <a:alpha val="100000"/>
                    </a:srgbClr>
                  </a:gs>
                  <a:gs pos="50000">
                    <a:srgbClr val="FD5EA5">
                      <a:alpha val="100000"/>
                    </a:srgbClr>
                  </a:gs>
                  <a:gs pos="100000">
                    <a:srgbClr val="FFAED2">
                      <a:alpha val="100000"/>
                    </a:srgbClr>
                  </a:gs>
                </a:gsLst>
                <a:lin ang="0"/>
              </a:grad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2" name="AutoShape 12"/>
          <p:cNvSpPr/>
          <p:nvPr/>
        </p:nvSpPr>
        <p:spPr>
          <a:xfrm flipH="1">
            <a:off x="-4129105" y="5579821"/>
            <a:ext cx="6492240" cy="0"/>
          </a:xfrm>
          <a:prstGeom prst="line">
            <a:avLst/>
          </a:prstGeom>
          <a:ln w="95250" cap="flat">
            <a:gradFill>
              <a:gsLst>
                <a:gs pos="0">
                  <a:srgbClr val="0098CF">
                    <a:alpha val="100000"/>
                  </a:srgbClr>
                </a:gs>
                <a:gs pos="50000">
                  <a:srgbClr val="6171BB">
                    <a:alpha val="100000"/>
                  </a:srgbClr>
                </a:gs>
                <a:gs pos="100000">
                  <a:srgbClr val="E6EBFF">
                    <a:alpha val="100000"/>
                  </a:srgbClr>
                </a:gs>
              </a:gsLst>
              <a:lin ang="0"/>
            </a:gradFill>
            <a:prstDash val="solid"/>
            <a:headEnd type="none" w="sm" len="sm"/>
            <a:tailEnd type="none" w="sm" len="sm"/>
          </a:ln>
        </p:spPr>
      </p:sp>
      <p:sp>
        <p:nvSpPr>
          <p:cNvPr id="13" name="AutoShape 13"/>
          <p:cNvSpPr/>
          <p:nvPr/>
        </p:nvSpPr>
        <p:spPr>
          <a:xfrm flipH="1">
            <a:off x="-4903184" y="6067185"/>
            <a:ext cx="6492240" cy="0"/>
          </a:xfrm>
          <a:prstGeom prst="line">
            <a:avLst/>
          </a:prstGeom>
          <a:ln w="95250" cap="flat">
            <a:gradFill>
              <a:gsLst>
                <a:gs pos="0">
                  <a:srgbClr val="7B67F0">
                    <a:alpha val="100000"/>
                  </a:srgbClr>
                </a:gs>
                <a:gs pos="50000">
                  <a:srgbClr val="FFAFFF">
                    <a:alpha val="100000"/>
                  </a:srgbClr>
                </a:gs>
                <a:gs pos="100000">
                  <a:srgbClr val="AFEEFF">
                    <a:alpha val="100000"/>
                  </a:srgbClr>
                </a:gs>
              </a:gsLst>
              <a:lin ang="0"/>
            </a:gradFill>
            <a:prstDash val="solid"/>
            <a:headEnd type="none" w="sm" len="sm"/>
            <a:tailEnd type="none" w="sm" len="sm"/>
          </a:ln>
        </p:spPr>
      </p:sp>
      <p:sp>
        <p:nvSpPr>
          <p:cNvPr id="14" name="AutoShape 14"/>
          <p:cNvSpPr/>
          <p:nvPr/>
        </p:nvSpPr>
        <p:spPr>
          <a:xfrm>
            <a:off x="15019012" y="5048250"/>
            <a:ext cx="6492240" cy="0"/>
          </a:xfrm>
          <a:prstGeom prst="line">
            <a:avLst/>
          </a:prstGeom>
          <a:ln w="95250" cap="flat">
            <a:gradFill>
              <a:gsLst>
                <a:gs pos="0">
                  <a:srgbClr val="ED47E6">
                    <a:alpha val="100000"/>
                  </a:srgbClr>
                </a:gs>
                <a:gs pos="50000">
                  <a:srgbClr val="FD5EA5">
                    <a:alpha val="100000"/>
                  </a:srgbClr>
                </a:gs>
                <a:gs pos="100000">
                  <a:srgbClr val="FFAED2">
                    <a:alpha val="100000"/>
                  </a:srgbClr>
                </a:gs>
              </a:gsLst>
              <a:lin ang="0"/>
            </a:gradFill>
            <a:prstDash val="solid"/>
            <a:headEnd type="none" w="sm" len="sm"/>
            <a:tailEnd type="none" w="sm" len="sm"/>
          </a:ln>
        </p:spPr>
      </p:sp>
      <p:sp>
        <p:nvSpPr>
          <p:cNvPr id="15" name="AutoShape 15"/>
          <p:cNvSpPr/>
          <p:nvPr/>
        </p:nvSpPr>
        <p:spPr>
          <a:xfrm flipH="1">
            <a:off x="15905815" y="5532196"/>
            <a:ext cx="6492240" cy="0"/>
          </a:xfrm>
          <a:prstGeom prst="line">
            <a:avLst/>
          </a:prstGeom>
          <a:ln w="95250" cap="flat">
            <a:gradFill>
              <a:gsLst>
                <a:gs pos="0">
                  <a:srgbClr val="0098CF">
                    <a:alpha val="100000"/>
                  </a:srgbClr>
                </a:gs>
                <a:gs pos="50000">
                  <a:srgbClr val="6171BB">
                    <a:alpha val="100000"/>
                  </a:srgbClr>
                </a:gs>
                <a:gs pos="100000">
                  <a:srgbClr val="E6EBFF">
                    <a:alpha val="100000"/>
                  </a:srgbClr>
                </a:gs>
              </a:gsLst>
              <a:lin ang="0"/>
            </a:gradFill>
            <a:prstDash val="solid"/>
            <a:headEnd type="none" w="sm" len="sm"/>
            <a:tailEnd type="none" w="sm" len="sm"/>
          </a:ln>
        </p:spPr>
      </p:sp>
      <p:sp>
        <p:nvSpPr>
          <p:cNvPr id="16" name="AutoShape 16"/>
          <p:cNvSpPr/>
          <p:nvPr/>
        </p:nvSpPr>
        <p:spPr>
          <a:xfrm flipH="1">
            <a:off x="16670369" y="6114810"/>
            <a:ext cx="6492240" cy="0"/>
          </a:xfrm>
          <a:prstGeom prst="line">
            <a:avLst/>
          </a:prstGeom>
          <a:ln w="95250" cap="flat">
            <a:gradFill>
              <a:gsLst>
                <a:gs pos="0">
                  <a:srgbClr val="7B67F0">
                    <a:alpha val="100000"/>
                  </a:srgbClr>
                </a:gs>
                <a:gs pos="50000">
                  <a:srgbClr val="FFAFFF">
                    <a:alpha val="100000"/>
                  </a:srgbClr>
                </a:gs>
                <a:gs pos="100000">
                  <a:srgbClr val="AFEEFF">
                    <a:alpha val="100000"/>
                  </a:srgbClr>
                </a:gs>
              </a:gsLst>
              <a:lin ang="0"/>
            </a:gradFill>
            <a:prstDash val="solid"/>
            <a:headEnd type="none" w="sm" len="sm"/>
            <a:tailEnd type="none" w="sm" len="sm"/>
          </a:ln>
        </p:spPr>
      </p:sp>
      <p:sp>
        <p:nvSpPr>
          <p:cNvPr id="17" name="Freeform 17"/>
          <p:cNvSpPr/>
          <p:nvPr/>
        </p:nvSpPr>
        <p:spPr>
          <a:xfrm>
            <a:off x="4339826" y="3651248"/>
            <a:ext cx="1492252" cy="1492252"/>
          </a:xfrm>
          <a:custGeom>
            <a:avLst/>
            <a:gdLst/>
            <a:ahLst/>
            <a:cxnLst/>
            <a:rect l="l" t="t" r="r" b="b"/>
            <a:pathLst>
              <a:path w="1492252" h="1492252">
                <a:moveTo>
                  <a:pt x="0" y="0"/>
                </a:moveTo>
                <a:lnTo>
                  <a:pt x="1492252" y="0"/>
                </a:lnTo>
                <a:lnTo>
                  <a:pt x="1492252" y="1492252"/>
                </a:lnTo>
                <a:lnTo>
                  <a:pt x="0" y="149225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18" name="TextBox 18"/>
          <p:cNvSpPr txBox="1"/>
          <p:nvPr/>
        </p:nvSpPr>
        <p:spPr>
          <a:xfrm>
            <a:off x="5085952" y="2204623"/>
            <a:ext cx="8116095" cy="2938877"/>
          </a:xfrm>
          <a:prstGeom prst="rect">
            <a:avLst/>
          </a:prstGeom>
        </p:spPr>
        <p:txBody>
          <a:bodyPr lIns="0" tIns="0" rIns="0" bIns="0" rtlCol="0" anchor="t">
            <a:spAutoFit/>
          </a:bodyPr>
          <a:lstStyle/>
          <a:p>
            <a:pPr algn="l">
              <a:lnSpc>
                <a:spcPts val="11547"/>
              </a:lnSpc>
            </a:pPr>
            <a:r>
              <a:rPr lang="en-US" sz="13121" b="1" spc="-826">
                <a:solidFill>
                  <a:srgbClr val="FFFFFF"/>
                </a:solidFill>
                <a:latin typeface="Arial Unicode Bold"/>
                <a:ea typeface="Arial Unicode Bold"/>
                <a:cs typeface="Arial Unicode Bold"/>
                <a:sym typeface="Arial Unicode Bold"/>
              </a:rPr>
              <a:t>Thank You</a:t>
            </a:r>
          </a:p>
        </p:txBody>
      </p:sp>
      <p:sp>
        <p:nvSpPr>
          <p:cNvPr id="19" name="Freeform 19"/>
          <p:cNvSpPr/>
          <p:nvPr/>
        </p:nvSpPr>
        <p:spPr>
          <a:xfrm>
            <a:off x="12063769" y="4397374"/>
            <a:ext cx="1492252" cy="1492252"/>
          </a:xfrm>
          <a:custGeom>
            <a:avLst/>
            <a:gdLst/>
            <a:ahLst/>
            <a:cxnLst/>
            <a:rect l="l" t="t" r="r" b="b"/>
            <a:pathLst>
              <a:path w="1492252" h="1492252">
                <a:moveTo>
                  <a:pt x="0" y="0"/>
                </a:moveTo>
                <a:lnTo>
                  <a:pt x="1492251" y="0"/>
                </a:lnTo>
                <a:lnTo>
                  <a:pt x="1492251" y="1492252"/>
                </a:lnTo>
                <a:lnTo>
                  <a:pt x="0" y="149225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3CC2D8">
                <a:alpha val="100000"/>
              </a:srgbClr>
            </a:gs>
            <a:gs pos="33333">
              <a:srgbClr val="22626D">
                <a:alpha val="100000"/>
              </a:srgbClr>
            </a:gs>
            <a:gs pos="66667">
              <a:srgbClr val="131416">
                <a:alpha val="100000"/>
              </a:srgbClr>
            </a:gs>
            <a:gs pos="100000">
              <a:srgbClr val="131416">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5078812" y="-3059996"/>
            <a:ext cx="12557403" cy="1255740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C2D8">
                    <a:alpha val="100000"/>
                  </a:srgbClr>
                </a:gs>
                <a:gs pos="33333">
                  <a:srgbClr val="22626D">
                    <a:alpha val="100000"/>
                  </a:srgbClr>
                </a:gs>
                <a:gs pos="66667">
                  <a:srgbClr val="131416">
                    <a:alpha val="100000"/>
                  </a:srgbClr>
                </a:gs>
                <a:gs pos="100000">
                  <a:srgbClr val="131416">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7156077">
            <a:off x="7622519" y="4049228"/>
            <a:ext cx="15477019" cy="15477019"/>
          </a:xfrm>
          <a:custGeom>
            <a:avLst/>
            <a:gdLst/>
            <a:ahLst/>
            <a:cxnLst/>
            <a:rect l="l" t="t" r="r" b="b"/>
            <a:pathLst>
              <a:path w="15477019" h="15477019">
                <a:moveTo>
                  <a:pt x="0" y="0"/>
                </a:moveTo>
                <a:lnTo>
                  <a:pt x="15477019" y="0"/>
                </a:lnTo>
                <a:lnTo>
                  <a:pt x="15477019" y="15477018"/>
                </a:lnTo>
                <a:lnTo>
                  <a:pt x="0" y="1547701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5296551" y="3906666"/>
            <a:ext cx="9513063" cy="1386843"/>
          </a:xfrm>
          <a:prstGeom prst="rect">
            <a:avLst/>
          </a:prstGeom>
        </p:spPr>
        <p:txBody>
          <a:bodyPr lIns="0" tIns="0" rIns="0" bIns="0" rtlCol="0" anchor="t">
            <a:spAutoFit/>
          </a:bodyPr>
          <a:lstStyle/>
          <a:p>
            <a:pPr algn="l">
              <a:lnSpc>
                <a:spcPts val="10023"/>
              </a:lnSpc>
            </a:pPr>
            <a:r>
              <a:rPr lang="en-US" sz="11390" b="1" spc="-717">
                <a:solidFill>
                  <a:srgbClr val="FFFFFF"/>
                </a:solidFill>
                <a:latin typeface="Arial Unicode Bold"/>
                <a:ea typeface="Arial Unicode Bold"/>
                <a:cs typeface="Arial Unicode Bold"/>
                <a:sym typeface="Arial Unicode Bold"/>
              </a:rPr>
              <a:t>Pipeline Design </a:t>
            </a:r>
          </a:p>
        </p:txBody>
      </p:sp>
      <p:sp>
        <p:nvSpPr>
          <p:cNvPr id="7" name="TextBox 7"/>
          <p:cNvSpPr txBox="1"/>
          <p:nvPr/>
        </p:nvSpPr>
        <p:spPr>
          <a:xfrm>
            <a:off x="2187600" y="3381347"/>
            <a:ext cx="3660365" cy="2799430"/>
          </a:xfrm>
          <a:prstGeom prst="rect">
            <a:avLst/>
          </a:prstGeom>
        </p:spPr>
        <p:txBody>
          <a:bodyPr lIns="0" tIns="0" rIns="0" bIns="0" rtlCol="0" anchor="t">
            <a:spAutoFit/>
          </a:bodyPr>
          <a:lstStyle/>
          <a:p>
            <a:pPr algn="l">
              <a:lnSpc>
                <a:spcPts val="20263"/>
              </a:lnSpc>
            </a:pPr>
            <a:r>
              <a:rPr lang="en-US" sz="23026" b="1" spc="-1450">
                <a:solidFill>
                  <a:srgbClr val="FFFFFF"/>
                </a:solidFill>
                <a:latin typeface="Arial Unicode Bold"/>
                <a:ea typeface="Arial Unicode Bold"/>
                <a:cs typeface="Arial Unicode Bold"/>
                <a:sym typeface="Arial Unicode Bold"/>
              </a:rPr>
              <a:t>01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31416"/>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010327"/>
            <a:ext cx="4394341" cy="951837"/>
            <a:chOff x="0" y="0"/>
            <a:chExt cx="1157357" cy="250690"/>
          </a:xfrm>
        </p:grpSpPr>
        <p:sp>
          <p:nvSpPr>
            <p:cNvPr id="3" name="Freeform 3"/>
            <p:cNvSpPr/>
            <p:nvPr/>
          </p:nvSpPr>
          <p:spPr>
            <a:xfrm>
              <a:off x="0" y="0"/>
              <a:ext cx="1157357" cy="250690"/>
            </a:xfrm>
            <a:custGeom>
              <a:avLst/>
              <a:gdLst/>
              <a:ahLst/>
              <a:cxnLst/>
              <a:rect l="l" t="t" r="r" b="b"/>
              <a:pathLst>
                <a:path w="1157357" h="250690">
                  <a:moveTo>
                    <a:pt x="52854" y="0"/>
                  </a:moveTo>
                  <a:lnTo>
                    <a:pt x="1104503" y="0"/>
                  </a:lnTo>
                  <a:cubicBezTo>
                    <a:pt x="1133694" y="0"/>
                    <a:pt x="1157357" y="23663"/>
                    <a:pt x="1157357" y="52854"/>
                  </a:cubicBezTo>
                  <a:lnTo>
                    <a:pt x="1157357" y="197836"/>
                  </a:lnTo>
                  <a:cubicBezTo>
                    <a:pt x="1157357" y="211853"/>
                    <a:pt x="1151789" y="225297"/>
                    <a:pt x="1141877" y="235209"/>
                  </a:cubicBezTo>
                  <a:cubicBezTo>
                    <a:pt x="1131965" y="245121"/>
                    <a:pt x="1118521" y="250690"/>
                    <a:pt x="1104503" y="250690"/>
                  </a:cubicBezTo>
                  <a:lnTo>
                    <a:pt x="52854" y="250690"/>
                  </a:lnTo>
                  <a:cubicBezTo>
                    <a:pt x="38836" y="250690"/>
                    <a:pt x="25393" y="245121"/>
                    <a:pt x="15481" y="235209"/>
                  </a:cubicBezTo>
                  <a:cubicBezTo>
                    <a:pt x="5569" y="225297"/>
                    <a:pt x="0" y="211853"/>
                    <a:pt x="0" y="197836"/>
                  </a:cubicBezTo>
                  <a:lnTo>
                    <a:pt x="0" y="52854"/>
                  </a:lnTo>
                  <a:cubicBezTo>
                    <a:pt x="0" y="38836"/>
                    <a:pt x="5569" y="25393"/>
                    <a:pt x="15481" y="15481"/>
                  </a:cubicBezTo>
                  <a:cubicBezTo>
                    <a:pt x="25393" y="5569"/>
                    <a:pt x="38836" y="0"/>
                    <a:pt x="52854" y="0"/>
                  </a:cubicBezTo>
                  <a:close/>
                </a:path>
              </a:pathLst>
            </a:custGeom>
            <a:gradFill rotWithShape="1">
              <a:gsLst>
                <a:gs pos="0">
                  <a:srgbClr val="131416">
                    <a:alpha val="100000"/>
                  </a:srgbClr>
                </a:gs>
                <a:gs pos="100000">
                  <a:srgbClr val="656366">
                    <a:alpha val="100000"/>
                  </a:srgbClr>
                </a:gs>
              </a:gsLst>
              <a:lin ang="0"/>
            </a:gradFill>
          </p:spPr>
        </p:sp>
        <p:sp>
          <p:nvSpPr>
            <p:cNvPr id="4" name="TextBox 4"/>
            <p:cNvSpPr txBox="1"/>
            <p:nvPr/>
          </p:nvSpPr>
          <p:spPr>
            <a:xfrm>
              <a:off x="0" y="-38100"/>
              <a:ext cx="1157357" cy="288790"/>
            </a:xfrm>
            <a:prstGeom prst="rect">
              <a:avLst/>
            </a:prstGeom>
          </p:spPr>
          <p:txBody>
            <a:bodyPr lIns="50800" tIns="50800" rIns="50800" bIns="50800" rtlCol="0" anchor="ctr"/>
            <a:lstStyle/>
            <a:p>
              <a:pPr algn="ctr">
                <a:lnSpc>
                  <a:spcPts val="3079"/>
                </a:lnSpc>
              </a:pPr>
              <a:r>
                <a:rPr lang="en-US" sz="2199" b="1">
                  <a:solidFill>
                    <a:srgbClr val="FFFFFF"/>
                  </a:solidFill>
                  <a:latin typeface="Canva Sans Bold"/>
                  <a:ea typeface="Canva Sans Bold"/>
                  <a:cs typeface="Canva Sans Bold"/>
                  <a:sym typeface="Canva Sans Bold"/>
                </a:rPr>
                <a:t>Data Ingestion (Extract)</a:t>
              </a:r>
            </a:p>
          </p:txBody>
        </p:sp>
      </p:grpSp>
      <p:grpSp>
        <p:nvGrpSpPr>
          <p:cNvPr id="5" name="Group 5"/>
          <p:cNvGrpSpPr/>
          <p:nvPr/>
        </p:nvGrpSpPr>
        <p:grpSpPr>
          <a:xfrm>
            <a:off x="3225870" y="4305514"/>
            <a:ext cx="4394341" cy="951837"/>
            <a:chOff x="0" y="0"/>
            <a:chExt cx="1157357" cy="250690"/>
          </a:xfrm>
        </p:grpSpPr>
        <p:sp>
          <p:nvSpPr>
            <p:cNvPr id="6" name="Freeform 6"/>
            <p:cNvSpPr/>
            <p:nvPr/>
          </p:nvSpPr>
          <p:spPr>
            <a:xfrm>
              <a:off x="0" y="0"/>
              <a:ext cx="1157357" cy="250690"/>
            </a:xfrm>
            <a:custGeom>
              <a:avLst/>
              <a:gdLst/>
              <a:ahLst/>
              <a:cxnLst/>
              <a:rect l="l" t="t" r="r" b="b"/>
              <a:pathLst>
                <a:path w="1157357" h="250690">
                  <a:moveTo>
                    <a:pt x="52854" y="0"/>
                  </a:moveTo>
                  <a:lnTo>
                    <a:pt x="1104503" y="0"/>
                  </a:lnTo>
                  <a:cubicBezTo>
                    <a:pt x="1133694" y="0"/>
                    <a:pt x="1157357" y="23663"/>
                    <a:pt x="1157357" y="52854"/>
                  </a:cubicBezTo>
                  <a:lnTo>
                    <a:pt x="1157357" y="197836"/>
                  </a:lnTo>
                  <a:cubicBezTo>
                    <a:pt x="1157357" y="211853"/>
                    <a:pt x="1151789" y="225297"/>
                    <a:pt x="1141877" y="235209"/>
                  </a:cubicBezTo>
                  <a:cubicBezTo>
                    <a:pt x="1131965" y="245121"/>
                    <a:pt x="1118521" y="250690"/>
                    <a:pt x="1104503" y="250690"/>
                  </a:cubicBezTo>
                  <a:lnTo>
                    <a:pt x="52854" y="250690"/>
                  </a:lnTo>
                  <a:cubicBezTo>
                    <a:pt x="38836" y="250690"/>
                    <a:pt x="25393" y="245121"/>
                    <a:pt x="15481" y="235209"/>
                  </a:cubicBezTo>
                  <a:cubicBezTo>
                    <a:pt x="5569" y="225297"/>
                    <a:pt x="0" y="211853"/>
                    <a:pt x="0" y="197836"/>
                  </a:cubicBezTo>
                  <a:lnTo>
                    <a:pt x="0" y="52854"/>
                  </a:lnTo>
                  <a:cubicBezTo>
                    <a:pt x="0" y="38836"/>
                    <a:pt x="5569" y="25393"/>
                    <a:pt x="15481" y="15481"/>
                  </a:cubicBezTo>
                  <a:cubicBezTo>
                    <a:pt x="25393" y="5569"/>
                    <a:pt x="38836" y="0"/>
                    <a:pt x="52854" y="0"/>
                  </a:cubicBezTo>
                  <a:close/>
                </a:path>
              </a:pathLst>
            </a:custGeom>
            <a:gradFill rotWithShape="1">
              <a:gsLst>
                <a:gs pos="0">
                  <a:srgbClr val="131416">
                    <a:alpha val="100000"/>
                  </a:srgbClr>
                </a:gs>
                <a:gs pos="100000">
                  <a:srgbClr val="656366">
                    <a:alpha val="100000"/>
                  </a:srgbClr>
                </a:gs>
              </a:gsLst>
              <a:lin ang="0"/>
            </a:gradFill>
          </p:spPr>
        </p:sp>
        <p:sp>
          <p:nvSpPr>
            <p:cNvPr id="7" name="TextBox 7"/>
            <p:cNvSpPr txBox="1"/>
            <p:nvPr/>
          </p:nvSpPr>
          <p:spPr>
            <a:xfrm>
              <a:off x="0" y="-38100"/>
              <a:ext cx="1157357" cy="288790"/>
            </a:xfrm>
            <a:prstGeom prst="rect">
              <a:avLst/>
            </a:prstGeom>
          </p:spPr>
          <p:txBody>
            <a:bodyPr lIns="50800" tIns="50800" rIns="50800" bIns="50800" rtlCol="0" anchor="ctr"/>
            <a:lstStyle/>
            <a:p>
              <a:pPr algn="ctr">
                <a:lnSpc>
                  <a:spcPts val="3079"/>
                </a:lnSpc>
              </a:pPr>
              <a:r>
                <a:rPr lang="en-US" sz="2199" b="1">
                  <a:solidFill>
                    <a:srgbClr val="FFFFFF"/>
                  </a:solidFill>
                  <a:latin typeface="Canva Sans Bold"/>
                  <a:ea typeface="Canva Sans Bold"/>
                  <a:cs typeface="Canva Sans Bold"/>
                  <a:sym typeface="Canva Sans Bold"/>
                </a:rPr>
                <a:t>Data Processing (Transform)</a:t>
              </a:r>
            </a:p>
          </p:txBody>
        </p:sp>
      </p:grpSp>
      <p:grpSp>
        <p:nvGrpSpPr>
          <p:cNvPr id="8" name="Group 8"/>
          <p:cNvGrpSpPr/>
          <p:nvPr/>
        </p:nvGrpSpPr>
        <p:grpSpPr>
          <a:xfrm>
            <a:off x="5423041" y="5600700"/>
            <a:ext cx="4394341" cy="951837"/>
            <a:chOff x="0" y="0"/>
            <a:chExt cx="1157357" cy="250690"/>
          </a:xfrm>
        </p:grpSpPr>
        <p:sp>
          <p:nvSpPr>
            <p:cNvPr id="9" name="Freeform 9"/>
            <p:cNvSpPr/>
            <p:nvPr/>
          </p:nvSpPr>
          <p:spPr>
            <a:xfrm>
              <a:off x="0" y="0"/>
              <a:ext cx="1157357" cy="250690"/>
            </a:xfrm>
            <a:custGeom>
              <a:avLst/>
              <a:gdLst/>
              <a:ahLst/>
              <a:cxnLst/>
              <a:rect l="l" t="t" r="r" b="b"/>
              <a:pathLst>
                <a:path w="1157357" h="250690">
                  <a:moveTo>
                    <a:pt x="52854" y="0"/>
                  </a:moveTo>
                  <a:lnTo>
                    <a:pt x="1104503" y="0"/>
                  </a:lnTo>
                  <a:cubicBezTo>
                    <a:pt x="1133694" y="0"/>
                    <a:pt x="1157357" y="23663"/>
                    <a:pt x="1157357" y="52854"/>
                  </a:cubicBezTo>
                  <a:lnTo>
                    <a:pt x="1157357" y="197836"/>
                  </a:lnTo>
                  <a:cubicBezTo>
                    <a:pt x="1157357" y="211853"/>
                    <a:pt x="1151789" y="225297"/>
                    <a:pt x="1141877" y="235209"/>
                  </a:cubicBezTo>
                  <a:cubicBezTo>
                    <a:pt x="1131965" y="245121"/>
                    <a:pt x="1118521" y="250690"/>
                    <a:pt x="1104503" y="250690"/>
                  </a:cubicBezTo>
                  <a:lnTo>
                    <a:pt x="52854" y="250690"/>
                  </a:lnTo>
                  <a:cubicBezTo>
                    <a:pt x="38836" y="250690"/>
                    <a:pt x="25393" y="245121"/>
                    <a:pt x="15481" y="235209"/>
                  </a:cubicBezTo>
                  <a:cubicBezTo>
                    <a:pt x="5569" y="225297"/>
                    <a:pt x="0" y="211853"/>
                    <a:pt x="0" y="197836"/>
                  </a:cubicBezTo>
                  <a:lnTo>
                    <a:pt x="0" y="52854"/>
                  </a:lnTo>
                  <a:cubicBezTo>
                    <a:pt x="0" y="38836"/>
                    <a:pt x="5569" y="25393"/>
                    <a:pt x="15481" y="15481"/>
                  </a:cubicBezTo>
                  <a:cubicBezTo>
                    <a:pt x="25393" y="5569"/>
                    <a:pt x="38836" y="0"/>
                    <a:pt x="52854" y="0"/>
                  </a:cubicBezTo>
                  <a:close/>
                </a:path>
              </a:pathLst>
            </a:custGeom>
            <a:gradFill rotWithShape="1">
              <a:gsLst>
                <a:gs pos="0">
                  <a:srgbClr val="131416">
                    <a:alpha val="100000"/>
                  </a:srgbClr>
                </a:gs>
                <a:gs pos="100000">
                  <a:srgbClr val="656366">
                    <a:alpha val="100000"/>
                  </a:srgbClr>
                </a:gs>
              </a:gsLst>
              <a:lin ang="0"/>
            </a:gradFill>
          </p:spPr>
        </p:sp>
        <p:sp>
          <p:nvSpPr>
            <p:cNvPr id="10" name="TextBox 10"/>
            <p:cNvSpPr txBox="1"/>
            <p:nvPr/>
          </p:nvSpPr>
          <p:spPr>
            <a:xfrm>
              <a:off x="0" y="-38100"/>
              <a:ext cx="1157357" cy="288790"/>
            </a:xfrm>
            <a:prstGeom prst="rect">
              <a:avLst/>
            </a:prstGeom>
          </p:spPr>
          <p:txBody>
            <a:bodyPr lIns="50800" tIns="50800" rIns="50800" bIns="50800" rtlCol="0" anchor="ctr"/>
            <a:lstStyle/>
            <a:p>
              <a:pPr algn="ctr">
                <a:lnSpc>
                  <a:spcPts val="3079"/>
                </a:lnSpc>
              </a:pPr>
              <a:r>
                <a:rPr lang="en-US" sz="2199" b="1">
                  <a:solidFill>
                    <a:srgbClr val="FFFFFF"/>
                  </a:solidFill>
                  <a:latin typeface="Canva Sans Bold"/>
                  <a:ea typeface="Canva Sans Bold"/>
                  <a:cs typeface="Canva Sans Bold"/>
                  <a:sym typeface="Canva Sans Bold"/>
                </a:rPr>
                <a:t>Data Storage (Load)</a:t>
              </a:r>
            </a:p>
          </p:txBody>
        </p:sp>
      </p:grpSp>
      <p:grpSp>
        <p:nvGrpSpPr>
          <p:cNvPr id="11" name="Group 11"/>
          <p:cNvGrpSpPr/>
          <p:nvPr/>
        </p:nvGrpSpPr>
        <p:grpSpPr>
          <a:xfrm>
            <a:off x="7620211" y="6895437"/>
            <a:ext cx="4843729" cy="951837"/>
            <a:chOff x="0" y="0"/>
            <a:chExt cx="1275715" cy="250690"/>
          </a:xfrm>
        </p:grpSpPr>
        <p:sp>
          <p:nvSpPr>
            <p:cNvPr id="12" name="Freeform 12"/>
            <p:cNvSpPr/>
            <p:nvPr/>
          </p:nvSpPr>
          <p:spPr>
            <a:xfrm>
              <a:off x="0" y="0"/>
              <a:ext cx="1275715" cy="250690"/>
            </a:xfrm>
            <a:custGeom>
              <a:avLst/>
              <a:gdLst/>
              <a:ahLst/>
              <a:cxnLst/>
              <a:rect l="l" t="t" r="r" b="b"/>
              <a:pathLst>
                <a:path w="1275715" h="250690">
                  <a:moveTo>
                    <a:pt x="47950" y="0"/>
                  </a:moveTo>
                  <a:lnTo>
                    <a:pt x="1227765" y="0"/>
                  </a:lnTo>
                  <a:cubicBezTo>
                    <a:pt x="1254247" y="0"/>
                    <a:pt x="1275715" y="21468"/>
                    <a:pt x="1275715" y="47950"/>
                  </a:cubicBezTo>
                  <a:lnTo>
                    <a:pt x="1275715" y="202739"/>
                  </a:lnTo>
                  <a:cubicBezTo>
                    <a:pt x="1275715" y="229221"/>
                    <a:pt x="1254247" y="250690"/>
                    <a:pt x="1227765" y="250690"/>
                  </a:cubicBezTo>
                  <a:lnTo>
                    <a:pt x="47950" y="250690"/>
                  </a:lnTo>
                  <a:cubicBezTo>
                    <a:pt x="21468" y="250690"/>
                    <a:pt x="0" y="229221"/>
                    <a:pt x="0" y="202739"/>
                  </a:cubicBezTo>
                  <a:lnTo>
                    <a:pt x="0" y="47950"/>
                  </a:lnTo>
                  <a:cubicBezTo>
                    <a:pt x="0" y="21468"/>
                    <a:pt x="21468" y="0"/>
                    <a:pt x="47950" y="0"/>
                  </a:cubicBezTo>
                  <a:close/>
                </a:path>
              </a:pathLst>
            </a:custGeom>
            <a:gradFill rotWithShape="1">
              <a:gsLst>
                <a:gs pos="0">
                  <a:srgbClr val="131416">
                    <a:alpha val="100000"/>
                  </a:srgbClr>
                </a:gs>
                <a:gs pos="100000">
                  <a:srgbClr val="656366">
                    <a:alpha val="100000"/>
                  </a:srgbClr>
                </a:gs>
              </a:gsLst>
              <a:lin ang="0"/>
            </a:gradFill>
          </p:spPr>
        </p:sp>
        <p:sp>
          <p:nvSpPr>
            <p:cNvPr id="13" name="TextBox 13"/>
            <p:cNvSpPr txBox="1"/>
            <p:nvPr/>
          </p:nvSpPr>
          <p:spPr>
            <a:xfrm>
              <a:off x="0" y="-38100"/>
              <a:ext cx="1275715" cy="288790"/>
            </a:xfrm>
            <a:prstGeom prst="rect">
              <a:avLst/>
            </a:prstGeom>
          </p:spPr>
          <p:txBody>
            <a:bodyPr lIns="50800" tIns="50800" rIns="50800" bIns="50800" rtlCol="0" anchor="ctr"/>
            <a:lstStyle/>
            <a:p>
              <a:pPr algn="ctr">
                <a:lnSpc>
                  <a:spcPts val="3079"/>
                </a:lnSpc>
              </a:pPr>
              <a:r>
                <a:rPr lang="en-US" sz="2199" b="1">
                  <a:solidFill>
                    <a:srgbClr val="FFFFFF"/>
                  </a:solidFill>
                  <a:latin typeface="Canva Sans Bold"/>
                  <a:ea typeface="Canva Sans Bold"/>
                  <a:cs typeface="Canva Sans Bold"/>
                  <a:sym typeface="Canva Sans Bold"/>
                </a:rPr>
                <a:t>Data Analysis &amp; Machine Learning</a:t>
              </a:r>
            </a:p>
          </p:txBody>
        </p:sp>
      </p:grpSp>
      <p:grpSp>
        <p:nvGrpSpPr>
          <p:cNvPr id="14" name="Group 14"/>
          <p:cNvGrpSpPr/>
          <p:nvPr/>
        </p:nvGrpSpPr>
        <p:grpSpPr>
          <a:xfrm>
            <a:off x="9817381" y="8190173"/>
            <a:ext cx="4843729" cy="951837"/>
            <a:chOff x="0" y="0"/>
            <a:chExt cx="1275715" cy="250690"/>
          </a:xfrm>
        </p:grpSpPr>
        <p:sp>
          <p:nvSpPr>
            <p:cNvPr id="15" name="Freeform 15"/>
            <p:cNvSpPr/>
            <p:nvPr/>
          </p:nvSpPr>
          <p:spPr>
            <a:xfrm>
              <a:off x="0" y="0"/>
              <a:ext cx="1275715" cy="250690"/>
            </a:xfrm>
            <a:custGeom>
              <a:avLst/>
              <a:gdLst/>
              <a:ahLst/>
              <a:cxnLst/>
              <a:rect l="l" t="t" r="r" b="b"/>
              <a:pathLst>
                <a:path w="1275715" h="250690">
                  <a:moveTo>
                    <a:pt x="47950" y="0"/>
                  </a:moveTo>
                  <a:lnTo>
                    <a:pt x="1227765" y="0"/>
                  </a:lnTo>
                  <a:cubicBezTo>
                    <a:pt x="1254247" y="0"/>
                    <a:pt x="1275715" y="21468"/>
                    <a:pt x="1275715" y="47950"/>
                  </a:cubicBezTo>
                  <a:lnTo>
                    <a:pt x="1275715" y="202739"/>
                  </a:lnTo>
                  <a:cubicBezTo>
                    <a:pt x="1275715" y="229221"/>
                    <a:pt x="1254247" y="250690"/>
                    <a:pt x="1227765" y="250690"/>
                  </a:cubicBezTo>
                  <a:lnTo>
                    <a:pt x="47950" y="250690"/>
                  </a:lnTo>
                  <a:cubicBezTo>
                    <a:pt x="21468" y="250690"/>
                    <a:pt x="0" y="229221"/>
                    <a:pt x="0" y="202739"/>
                  </a:cubicBezTo>
                  <a:lnTo>
                    <a:pt x="0" y="47950"/>
                  </a:lnTo>
                  <a:cubicBezTo>
                    <a:pt x="0" y="21468"/>
                    <a:pt x="21468" y="0"/>
                    <a:pt x="47950" y="0"/>
                  </a:cubicBezTo>
                  <a:close/>
                </a:path>
              </a:pathLst>
            </a:custGeom>
            <a:gradFill rotWithShape="1">
              <a:gsLst>
                <a:gs pos="0">
                  <a:srgbClr val="131416">
                    <a:alpha val="100000"/>
                  </a:srgbClr>
                </a:gs>
                <a:gs pos="100000">
                  <a:srgbClr val="656366">
                    <a:alpha val="100000"/>
                  </a:srgbClr>
                </a:gs>
              </a:gsLst>
              <a:lin ang="0"/>
            </a:gradFill>
          </p:spPr>
        </p:sp>
        <p:sp>
          <p:nvSpPr>
            <p:cNvPr id="16" name="TextBox 16"/>
            <p:cNvSpPr txBox="1"/>
            <p:nvPr/>
          </p:nvSpPr>
          <p:spPr>
            <a:xfrm>
              <a:off x="0" y="-38100"/>
              <a:ext cx="1275715" cy="288790"/>
            </a:xfrm>
            <a:prstGeom prst="rect">
              <a:avLst/>
            </a:prstGeom>
          </p:spPr>
          <p:txBody>
            <a:bodyPr lIns="50800" tIns="50800" rIns="50800" bIns="50800" rtlCol="0" anchor="ctr"/>
            <a:lstStyle/>
            <a:p>
              <a:pPr algn="ctr">
                <a:lnSpc>
                  <a:spcPts val="3079"/>
                </a:lnSpc>
              </a:pPr>
              <a:r>
                <a:rPr lang="en-US" sz="2199" b="1">
                  <a:solidFill>
                    <a:srgbClr val="FFFFFF"/>
                  </a:solidFill>
                  <a:latin typeface="Canva Sans Bold"/>
                  <a:ea typeface="Canva Sans Bold"/>
                  <a:cs typeface="Canva Sans Bold"/>
                  <a:sym typeface="Canva Sans Bold"/>
                </a:rPr>
                <a:t>Dashboard &amp; Monitoring</a:t>
              </a:r>
            </a:p>
          </p:txBody>
        </p:sp>
      </p:grpSp>
      <p:sp>
        <p:nvSpPr>
          <p:cNvPr id="17" name="Freeform 17"/>
          <p:cNvSpPr/>
          <p:nvPr/>
        </p:nvSpPr>
        <p:spPr>
          <a:xfrm>
            <a:off x="2560432" y="4085219"/>
            <a:ext cx="515671" cy="1058281"/>
          </a:xfrm>
          <a:custGeom>
            <a:avLst/>
            <a:gdLst/>
            <a:ahLst/>
            <a:cxnLst/>
            <a:rect l="l" t="t" r="r" b="b"/>
            <a:pathLst>
              <a:path w="515671" h="1058281">
                <a:moveTo>
                  <a:pt x="0" y="0"/>
                </a:moveTo>
                <a:lnTo>
                  <a:pt x="515671" y="0"/>
                </a:lnTo>
                <a:lnTo>
                  <a:pt x="515671" y="1058281"/>
                </a:lnTo>
                <a:lnTo>
                  <a:pt x="0" y="105828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18" name="TextBox 18"/>
          <p:cNvSpPr txBox="1"/>
          <p:nvPr/>
        </p:nvSpPr>
        <p:spPr>
          <a:xfrm>
            <a:off x="1028700" y="1381125"/>
            <a:ext cx="10644619" cy="1399703"/>
          </a:xfrm>
          <a:prstGeom prst="rect">
            <a:avLst/>
          </a:prstGeom>
        </p:spPr>
        <p:txBody>
          <a:bodyPr lIns="0" tIns="0" rIns="0" bIns="0" rtlCol="0" anchor="t">
            <a:spAutoFit/>
          </a:bodyPr>
          <a:lstStyle/>
          <a:p>
            <a:pPr algn="l">
              <a:lnSpc>
                <a:spcPts val="10131"/>
              </a:lnSpc>
            </a:pPr>
            <a:r>
              <a:rPr lang="en-US" sz="11513" b="1" spc="-725">
                <a:solidFill>
                  <a:srgbClr val="FFFFFF"/>
                </a:solidFill>
                <a:latin typeface="Arial Unicode Bold"/>
                <a:ea typeface="Arial Unicode Bold"/>
                <a:cs typeface="Arial Unicode Bold"/>
                <a:sym typeface="Arial Unicode Bold"/>
              </a:rPr>
              <a:t>Pipeline Diagram</a:t>
            </a:r>
          </a:p>
        </p:txBody>
      </p:sp>
      <p:sp>
        <p:nvSpPr>
          <p:cNvPr id="19" name="Freeform 19"/>
          <p:cNvSpPr/>
          <p:nvPr/>
        </p:nvSpPr>
        <p:spPr>
          <a:xfrm>
            <a:off x="9301710" y="7847273"/>
            <a:ext cx="515671" cy="1058281"/>
          </a:xfrm>
          <a:custGeom>
            <a:avLst/>
            <a:gdLst/>
            <a:ahLst/>
            <a:cxnLst/>
            <a:rect l="l" t="t" r="r" b="b"/>
            <a:pathLst>
              <a:path w="515671" h="1058281">
                <a:moveTo>
                  <a:pt x="0" y="0"/>
                </a:moveTo>
                <a:lnTo>
                  <a:pt x="515671" y="0"/>
                </a:lnTo>
                <a:lnTo>
                  <a:pt x="515671" y="1058281"/>
                </a:lnTo>
                <a:lnTo>
                  <a:pt x="0" y="105828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0" name="Freeform 20"/>
          <p:cNvSpPr/>
          <p:nvPr/>
        </p:nvSpPr>
        <p:spPr>
          <a:xfrm>
            <a:off x="6915082" y="6552537"/>
            <a:ext cx="515671" cy="1058281"/>
          </a:xfrm>
          <a:custGeom>
            <a:avLst/>
            <a:gdLst/>
            <a:ahLst/>
            <a:cxnLst/>
            <a:rect l="l" t="t" r="r" b="b"/>
            <a:pathLst>
              <a:path w="515671" h="1058281">
                <a:moveTo>
                  <a:pt x="0" y="0"/>
                </a:moveTo>
                <a:lnTo>
                  <a:pt x="515671" y="0"/>
                </a:lnTo>
                <a:lnTo>
                  <a:pt x="515671" y="1058281"/>
                </a:lnTo>
                <a:lnTo>
                  <a:pt x="0" y="105828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1" name="Freeform 21"/>
          <p:cNvSpPr/>
          <p:nvPr/>
        </p:nvSpPr>
        <p:spPr>
          <a:xfrm>
            <a:off x="4782750" y="5295900"/>
            <a:ext cx="515671" cy="1058281"/>
          </a:xfrm>
          <a:custGeom>
            <a:avLst/>
            <a:gdLst/>
            <a:ahLst/>
            <a:cxnLst/>
            <a:rect l="l" t="t" r="r" b="b"/>
            <a:pathLst>
              <a:path w="515671" h="1058281">
                <a:moveTo>
                  <a:pt x="0" y="0"/>
                </a:moveTo>
                <a:lnTo>
                  <a:pt x="515672" y="0"/>
                </a:lnTo>
                <a:lnTo>
                  <a:pt x="515672" y="1058281"/>
                </a:lnTo>
                <a:lnTo>
                  <a:pt x="0" y="105828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2" name="Freeform 22"/>
          <p:cNvSpPr/>
          <p:nvPr/>
        </p:nvSpPr>
        <p:spPr>
          <a:xfrm>
            <a:off x="-2274614" y="8071220"/>
            <a:ext cx="7315200" cy="3458095"/>
          </a:xfrm>
          <a:custGeom>
            <a:avLst/>
            <a:gdLst/>
            <a:ahLst/>
            <a:cxnLst/>
            <a:rect l="l" t="t" r="r" b="b"/>
            <a:pathLst>
              <a:path w="7315200" h="3458095">
                <a:moveTo>
                  <a:pt x="0" y="0"/>
                </a:moveTo>
                <a:lnTo>
                  <a:pt x="7315200" y="0"/>
                </a:lnTo>
                <a:lnTo>
                  <a:pt x="7315200" y="3458094"/>
                </a:lnTo>
                <a:lnTo>
                  <a:pt x="0" y="345809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23" name="Freeform 23"/>
          <p:cNvSpPr/>
          <p:nvPr/>
        </p:nvSpPr>
        <p:spPr>
          <a:xfrm rot="-10800000" flipH="1">
            <a:off x="-3441892" y="5381175"/>
            <a:ext cx="7315200" cy="3458095"/>
          </a:xfrm>
          <a:custGeom>
            <a:avLst/>
            <a:gdLst/>
            <a:ahLst/>
            <a:cxnLst/>
            <a:rect l="l" t="t" r="r" b="b"/>
            <a:pathLst>
              <a:path w="7315200" h="3458095">
                <a:moveTo>
                  <a:pt x="7315200" y="0"/>
                </a:moveTo>
                <a:lnTo>
                  <a:pt x="0" y="0"/>
                </a:lnTo>
                <a:lnTo>
                  <a:pt x="0" y="3458095"/>
                </a:lnTo>
                <a:lnTo>
                  <a:pt x="7315200" y="3458095"/>
                </a:lnTo>
                <a:lnTo>
                  <a:pt x="731520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24" name="Freeform 24"/>
          <p:cNvSpPr/>
          <p:nvPr/>
        </p:nvSpPr>
        <p:spPr>
          <a:xfrm>
            <a:off x="14313310" y="1799256"/>
            <a:ext cx="7315200" cy="3458095"/>
          </a:xfrm>
          <a:custGeom>
            <a:avLst/>
            <a:gdLst/>
            <a:ahLst/>
            <a:cxnLst/>
            <a:rect l="l" t="t" r="r" b="b"/>
            <a:pathLst>
              <a:path w="7315200" h="3458095">
                <a:moveTo>
                  <a:pt x="0" y="0"/>
                </a:moveTo>
                <a:lnTo>
                  <a:pt x="7315200" y="0"/>
                </a:lnTo>
                <a:lnTo>
                  <a:pt x="7315200" y="3458094"/>
                </a:lnTo>
                <a:lnTo>
                  <a:pt x="0" y="345809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25" name="Freeform 25"/>
          <p:cNvSpPr/>
          <p:nvPr/>
        </p:nvSpPr>
        <p:spPr>
          <a:xfrm flipH="1">
            <a:off x="12820812" y="-448420"/>
            <a:ext cx="7315200" cy="3458095"/>
          </a:xfrm>
          <a:custGeom>
            <a:avLst/>
            <a:gdLst/>
            <a:ahLst/>
            <a:cxnLst/>
            <a:rect l="l" t="t" r="r" b="b"/>
            <a:pathLst>
              <a:path w="7315200" h="3458095">
                <a:moveTo>
                  <a:pt x="7315200" y="0"/>
                </a:moveTo>
                <a:lnTo>
                  <a:pt x="0" y="0"/>
                </a:lnTo>
                <a:lnTo>
                  <a:pt x="0" y="3458094"/>
                </a:lnTo>
                <a:lnTo>
                  <a:pt x="7315200" y="3458094"/>
                </a:lnTo>
                <a:lnTo>
                  <a:pt x="7315200" y="0"/>
                </a:lnTo>
                <a:close/>
              </a:path>
            </a:pathLst>
          </a:custGeom>
          <a:blipFill>
            <a:blip r:embed="rId7">
              <a:extLst>
                <a:ext uri="{96DAC541-7B7A-43D3-8B79-37D633B846F1}">
                  <asvg:svgBlip xmlns="" xmlns:asvg="http://schemas.microsoft.com/office/drawing/2016/SVG/main" r:embed="rId8"/>
                </a:ext>
              </a:extLst>
            </a:blip>
            <a:stretch>
              <a:fillRect/>
            </a:stretch>
          </a:blipFill>
        </p:spPr>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31416"/>
        </a:solidFill>
        <a:effectLst/>
      </p:bgPr>
    </p:bg>
    <p:spTree>
      <p:nvGrpSpPr>
        <p:cNvPr id="1" name=""/>
        <p:cNvGrpSpPr/>
        <p:nvPr/>
      </p:nvGrpSpPr>
      <p:grpSpPr>
        <a:xfrm>
          <a:off x="0" y="0"/>
          <a:ext cx="0" cy="0"/>
          <a:chOff x="0" y="0"/>
          <a:chExt cx="0" cy="0"/>
        </a:xfrm>
      </p:grpSpPr>
      <p:grpSp>
        <p:nvGrpSpPr>
          <p:cNvPr id="2" name="Group 2"/>
          <p:cNvGrpSpPr/>
          <p:nvPr/>
        </p:nvGrpSpPr>
        <p:grpSpPr>
          <a:xfrm>
            <a:off x="14402730" y="-1500832"/>
            <a:ext cx="12715063" cy="1271506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 cap="sq">
              <a:gradFill>
                <a:gsLst>
                  <a:gs pos="0">
                    <a:srgbClr val="ED47E6">
                      <a:alpha val="100000"/>
                    </a:srgbClr>
                  </a:gs>
                  <a:gs pos="50000">
                    <a:srgbClr val="FD5EA5">
                      <a:alpha val="100000"/>
                    </a:srgbClr>
                  </a:gs>
                  <a:gs pos="100000">
                    <a:srgbClr val="FFAED2">
                      <a:alpha val="100000"/>
                    </a:srgbClr>
                  </a:gs>
                </a:gsLst>
                <a:lin ang="0"/>
              </a:gradFill>
              <a:prstDash val="solid"/>
              <a:miter/>
            </a:ln>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256248" y="481629"/>
            <a:ext cx="4181748" cy="797199"/>
          </a:xfrm>
          <a:prstGeom prst="rect">
            <a:avLst/>
          </a:prstGeom>
        </p:spPr>
        <p:txBody>
          <a:bodyPr lIns="0" tIns="0" rIns="0" bIns="0" rtlCol="0" anchor="t">
            <a:spAutoFit/>
          </a:bodyPr>
          <a:lstStyle/>
          <a:p>
            <a:pPr algn="ctr">
              <a:lnSpc>
                <a:spcPts val="5777"/>
              </a:lnSpc>
            </a:pPr>
            <a:r>
              <a:rPr lang="en-US" sz="6564" b="1" spc="-413">
                <a:solidFill>
                  <a:srgbClr val="FFFFFF"/>
                </a:solidFill>
                <a:latin typeface="Arial Unicode Bold"/>
                <a:ea typeface="Arial Unicode Bold"/>
                <a:cs typeface="Arial Unicode Bold"/>
                <a:sym typeface="Arial Unicode Bold"/>
              </a:rPr>
              <a:t>Steps</a:t>
            </a:r>
          </a:p>
        </p:txBody>
      </p:sp>
      <p:sp>
        <p:nvSpPr>
          <p:cNvPr id="6" name="TextBox 6"/>
          <p:cNvSpPr txBox="1"/>
          <p:nvPr/>
        </p:nvSpPr>
        <p:spPr>
          <a:xfrm>
            <a:off x="2168307" y="1624726"/>
            <a:ext cx="11610474" cy="1040221"/>
          </a:xfrm>
          <a:prstGeom prst="rect">
            <a:avLst/>
          </a:prstGeom>
        </p:spPr>
        <p:txBody>
          <a:bodyPr lIns="0" tIns="0" rIns="0" bIns="0" rtlCol="0" anchor="t">
            <a:spAutoFit/>
          </a:bodyPr>
          <a:lstStyle/>
          <a:p>
            <a:pPr algn="l">
              <a:lnSpc>
                <a:spcPts val="2040"/>
              </a:lnSpc>
            </a:pPr>
            <a:r>
              <a:rPr lang="en-IN" sz="2400" b="0" i="0" dirty="0">
                <a:solidFill>
                  <a:schemeClr val="bg1"/>
                </a:solidFill>
                <a:effectLst/>
                <a:latin typeface="Open Sans" panose="020B0606030504020204" pitchFamily="34" charset="0"/>
              </a:rPr>
              <a:t>Data Ingestion (Extract)</a:t>
            </a:r>
          </a:p>
          <a:p>
            <a:pPr algn="l">
              <a:lnSpc>
                <a:spcPts val="2040"/>
              </a:lnSpc>
            </a:pPr>
            <a:endParaRPr lang="en-IN" sz="2400" b="0" i="0" dirty="0">
              <a:solidFill>
                <a:schemeClr val="bg1"/>
              </a:solidFill>
              <a:effectLst/>
              <a:latin typeface="Open Sans" panose="020B0606030504020204" pitchFamily="34" charset="0"/>
            </a:endParaRPr>
          </a:p>
          <a:p>
            <a:pPr marL="342900" indent="-342900" algn="l">
              <a:lnSpc>
                <a:spcPts val="2040"/>
              </a:lnSpc>
              <a:buFont typeface="Arial" panose="020B0604020202020204" pitchFamily="34" charset="0"/>
              <a:buChar char="•"/>
            </a:pPr>
            <a:r>
              <a:rPr lang="en-IN" sz="2400" b="0" i="0" dirty="0">
                <a:solidFill>
                  <a:schemeClr val="bg1"/>
                </a:solidFill>
                <a:effectLst/>
                <a:latin typeface="Open Sans" panose="020B0606030504020204" pitchFamily="34" charset="0"/>
              </a:rPr>
              <a:t>Data Source: Original telco.csv file (or a database with this data)</a:t>
            </a:r>
          </a:p>
          <a:p>
            <a:pPr marL="342900" indent="-342900" algn="l">
              <a:lnSpc>
                <a:spcPts val="2040"/>
              </a:lnSpc>
              <a:buFont typeface="Arial" panose="020B0604020202020204" pitchFamily="34" charset="0"/>
              <a:buChar char="•"/>
            </a:pPr>
            <a:r>
              <a:rPr lang="en-IN" sz="2400" b="0" i="0" dirty="0">
                <a:solidFill>
                  <a:schemeClr val="bg1"/>
                </a:solidFill>
                <a:effectLst/>
                <a:latin typeface="Open Sans" panose="020B0606030504020204" pitchFamily="34" charset="0"/>
              </a:rPr>
              <a:t>Tool: Python (Pandas, SQL), Apache Kafka if streaming.</a:t>
            </a:r>
            <a:endParaRPr lang="en-US" sz="2103" dirty="0">
              <a:solidFill>
                <a:schemeClr val="bg1"/>
              </a:solidFill>
              <a:latin typeface="Arial Unicode"/>
              <a:ea typeface="Arial Unicode"/>
              <a:cs typeface="Arial Unicode"/>
              <a:sym typeface="Arial Unicode"/>
            </a:endParaRPr>
          </a:p>
        </p:txBody>
      </p:sp>
      <p:sp>
        <p:nvSpPr>
          <p:cNvPr id="7" name="TextBox 7"/>
          <p:cNvSpPr txBox="1"/>
          <p:nvPr/>
        </p:nvSpPr>
        <p:spPr>
          <a:xfrm>
            <a:off x="962776" y="1510560"/>
            <a:ext cx="810399" cy="624392"/>
          </a:xfrm>
          <a:prstGeom prst="rect">
            <a:avLst/>
          </a:prstGeom>
        </p:spPr>
        <p:txBody>
          <a:bodyPr lIns="0" tIns="0" rIns="0" bIns="0" rtlCol="0" anchor="t">
            <a:spAutoFit/>
          </a:bodyPr>
          <a:lstStyle/>
          <a:p>
            <a:pPr algn="l">
              <a:lnSpc>
                <a:spcPts val="4603"/>
              </a:lnSpc>
            </a:pPr>
            <a:r>
              <a:rPr lang="en-US" sz="4745" dirty="0">
                <a:solidFill>
                  <a:srgbClr val="A5F7FF"/>
                </a:solidFill>
                <a:latin typeface="Arial Unicode"/>
                <a:ea typeface="Arial Unicode"/>
                <a:cs typeface="Arial Unicode"/>
                <a:sym typeface="Arial Unicode"/>
              </a:rPr>
              <a:t>1</a:t>
            </a:r>
          </a:p>
        </p:txBody>
      </p:sp>
      <p:sp>
        <p:nvSpPr>
          <p:cNvPr id="8" name="TextBox 8"/>
          <p:cNvSpPr txBox="1"/>
          <p:nvPr/>
        </p:nvSpPr>
        <p:spPr>
          <a:xfrm>
            <a:off x="3725851" y="5288052"/>
            <a:ext cx="13295322" cy="272108"/>
          </a:xfrm>
          <a:prstGeom prst="rect">
            <a:avLst/>
          </a:prstGeom>
        </p:spPr>
        <p:txBody>
          <a:bodyPr lIns="0" tIns="0" rIns="0" bIns="0" rtlCol="0" anchor="t">
            <a:spAutoFit/>
          </a:bodyPr>
          <a:lstStyle/>
          <a:p>
            <a:pPr algn="l">
              <a:lnSpc>
                <a:spcPts val="2077"/>
              </a:lnSpc>
            </a:pPr>
            <a:endParaRPr/>
          </a:p>
        </p:txBody>
      </p:sp>
      <p:sp>
        <p:nvSpPr>
          <p:cNvPr id="9" name="TextBox 9"/>
          <p:cNvSpPr txBox="1"/>
          <p:nvPr/>
        </p:nvSpPr>
        <p:spPr>
          <a:xfrm>
            <a:off x="2185328" y="5806976"/>
            <a:ext cx="10435651" cy="1553182"/>
          </a:xfrm>
          <a:prstGeom prst="rect">
            <a:avLst/>
          </a:prstGeom>
        </p:spPr>
        <p:txBody>
          <a:bodyPr lIns="0" tIns="0" rIns="0" bIns="0" rtlCol="0" anchor="t">
            <a:spAutoFit/>
          </a:bodyPr>
          <a:lstStyle/>
          <a:p>
            <a:pPr algn="l">
              <a:lnSpc>
                <a:spcPts val="2040"/>
              </a:lnSpc>
            </a:pPr>
            <a:r>
              <a:rPr lang="en-IN" sz="2400" b="0" i="0" dirty="0">
                <a:solidFill>
                  <a:schemeClr val="bg1"/>
                </a:solidFill>
                <a:effectLst/>
                <a:latin typeface="Open Sans" panose="020B0606030504020204" pitchFamily="34" charset="0"/>
              </a:rPr>
              <a:t>Data Storage (Load)</a:t>
            </a:r>
          </a:p>
          <a:p>
            <a:pPr algn="l">
              <a:lnSpc>
                <a:spcPts val="2040"/>
              </a:lnSpc>
            </a:pPr>
            <a:r>
              <a:rPr lang="en-IN" sz="2400" dirty="0">
                <a:solidFill>
                  <a:schemeClr val="bg1"/>
                </a:solidFill>
              </a:rPr>
              <a:t/>
            </a:r>
            <a:br>
              <a:rPr lang="en-IN" sz="2400" dirty="0">
                <a:solidFill>
                  <a:schemeClr val="bg1"/>
                </a:solidFill>
              </a:rPr>
            </a:br>
            <a:r>
              <a:rPr lang="en-IN" sz="2400" b="0" i="0" dirty="0">
                <a:solidFill>
                  <a:schemeClr val="bg1"/>
                </a:solidFill>
                <a:effectLst/>
                <a:latin typeface="Open Sans" panose="020B0606030504020204" pitchFamily="34" charset="0"/>
              </a:rPr>
              <a:t>Final storage choices:</a:t>
            </a:r>
          </a:p>
          <a:p>
            <a:pPr marL="342900" indent="-342900" algn="l">
              <a:lnSpc>
                <a:spcPts val="2040"/>
              </a:lnSpc>
              <a:buFont typeface="Arial" panose="020B0604020202020204" pitchFamily="34" charset="0"/>
              <a:buChar char="•"/>
            </a:pPr>
            <a:r>
              <a:rPr lang="en-IN" sz="2400" b="0" i="0" dirty="0">
                <a:solidFill>
                  <a:schemeClr val="bg1"/>
                </a:solidFill>
                <a:effectLst/>
                <a:latin typeface="Open Sans" panose="020B0606030504020204" pitchFamily="34" charset="0"/>
              </a:rPr>
              <a:t>Data Warehouse-PostgreSQL/</a:t>
            </a:r>
            <a:r>
              <a:rPr lang="en-IN" sz="2400" b="0" i="0" dirty="0" err="1">
                <a:solidFill>
                  <a:schemeClr val="bg1"/>
                </a:solidFill>
                <a:effectLst/>
                <a:latin typeface="Open Sans" panose="020B0606030504020204" pitchFamily="34" charset="0"/>
              </a:rPr>
              <a:t>BigQuery</a:t>
            </a:r>
            <a:r>
              <a:rPr lang="en-IN" sz="2400" b="0" i="0" dirty="0">
                <a:solidFill>
                  <a:schemeClr val="bg1"/>
                </a:solidFill>
                <a:effectLst/>
                <a:latin typeface="Open Sans" panose="020B0606030504020204" pitchFamily="34" charset="0"/>
              </a:rPr>
              <a:t>/Redshift is used for analytics.</a:t>
            </a:r>
          </a:p>
          <a:p>
            <a:pPr marL="342900" indent="-342900" algn="l">
              <a:lnSpc>
                <a:spcPts val="2040"/>
              </a:lnSpc>
              <a:buFont typeface="Arial" panose="020B0604020202020204" pitchFamily="34" charset="0"/>
              <a:buChar char="•"/>
            </a:pPr>
            <a:r>
              <a:rPr lang="en-IN" sz="2400" b="0" i="0" dirty="0">
                <a:solidFill>
                  <a:schemeClr val="bg1"/>
                </a:solidFill>
                <a:effectLst/>
                <a:latin typeface="Open Sans" panose="020B0606030504020204" pitchFamily="34" charset="0"/>
              </a:rPr>
              <a:t>Data Lake-Parquet/Avro-is used for the large-scale model.</a:t>
            </a:r>
          </a:p>
          <a:p>
            <a:pPr marL="342900" indent="-342900" algn="l">
              <a:lnSpc>
                <a:spcPts val="2040"/>
              </a:lnSpc>
              <a:buFont typeface="Arial" panose="020B0604020202020204" pitchFamily="34" charset="0"/>
              <a:buChar char="•"/>
            </a:pPr>
            <a:r>
              <a:rPr lang="en-IN" sz="2400" b="0" i="0" dirty="0">
                <a:solidFill>
                  <a:schemeClr val="bg1"/>
                </a:solidFill>
                <a:effectLst/>
                <a:latin typeface="Open Sans" panose="020B0606030504020204" pitchFamily="34" charset="0"/>
              </a:rPr>
              <a:t>Storage: CSV/JSON, in case APIs are utilized.</a:t>
            </a:r>
            <a:endParaRPr lang="en-US" sz="2103" dirty="0">
              <a:solidFill>
                <a:schemeClr val="bg1"/>
              </a:solidFill>
              <a:latin typeface="Arial Unicode"/>
              <a:ea typeface="Arial Unicode"/>
              <a:cs typeface="Arial Unicode"/>
              <a:sym typeface="Arial Unicode"/>
            </a:endParaRPr>
          </a:p>
        </p:txBody>
      </p:sp>
      <p:sp>
        <p:nvSpPr>
          <p:cNvPr id="10" name="TextBox 10"/>
          <p:cNvSpPr txBox="1"/>
          <p:nvPr/>
        </p:nvSpPr>
        <p:spPr>
          <a:xfrm>
            <a:off x="962776" y="5683541"/>
            <a:ext cx="728397" cy="624392"/>
          </a:xfrm>
          <a:prstGeom prst="rect">
            <a:avLst/>
          </a:prstGeom>
        </p:spPr>
        <p:txBody>
          <a:bodyPr lIns="0" tIns="0" rIns="0" bIns="0" rtlCol="0" anchor="t">
            <a:spAutoFit/>
          </a:bodyPr>
          <a:lstStyle/>
          <a:p>
            <a:pPr algn="l">
              <a:lnSpc>
                <a:spcPts val="4603"/>
              </a:lnSpc>
            </a:pPr>
            <a:r>
              <a:rPr lang="en-US" sz="4745" dirty="0">
                <a:solidFill>
                  <a:srgbClr val="A5F7FF"/>
                </a:solidFill>
                <a:latin typeface="Arial Unicode"/>
                <a:ea typeface="Arial Unicode"/>
                <a:cs typeface="Arial Unicode"/>
                <a:sym typeface="Arial Unicode"/>
              </a:rPr>
              <a:t>3</a:t>
            </a:r>
          </a:p>
        </p:txBody>
      </p:sp>
      <p:sp>
        <p:nvSpPr>
          <p:cNvPr id="11" name="TextBox 11"/>
          <p:cNvSpPr txBox="1"/>
          <p:nvPr/>
        </p:nvSpPr>
        <p:spPr>
          <a:xfrm>
            <a:off x="2185328" y="7525021"/>
            <a:ext cx="9358548" cy="1296702"/>
          </a:xfrm>
          <a:prstGeom prst="rect">
            <a:avLst/>
          </a:prstGeom>
        </p:spPr>
        <p:txBody>
          <a:bodyPr lIns="0" tIns="0" rIns="0" bIns="0" rtlCol="0" anchor="t">
            <a:spAutoFit/>
          </a:bodyPr>
          <a:lstStyle/>
          <a:p>
            <a:pPr algn="l">
              <a:lnSpc>
                <a:spcPts val="2040"/>
              </a:lnSpc>
            </a:pPr>
            <a:r>
              <a:rPr lang="en-US" sz="2400" b="0" i="0" dirty="0">
                <a:solidFill>
                  <a:schemeClr val="bg1"/>
                </a:solidFill>
                <a:effectLst/>
                <a:latin typeface="Open Sans" panose="020B0606030504020204" pitchFamily="34" charset="0"/>
              </a:rPr>
              <a:t>Data Analysis &amp; Machine Learning</a:t>
            </a:r>
          </a:p>
          <a:p>
            <a:pPr algn="l">
              <a:lnSpc>
                <a:spcPts val="2040"/>
              </a:lnSpc>
            </a:pPr>
            <a:endParaRPr lang="en-US" sz="2400" dirty="0">
              <a:solidFill>
                <a:schemeClr val="bg1"/>
              </a:solidFill>
              <a:latin typeface="Open Sans" panose="020B0606030504020204" pitchFamily="34" charset="0"/>
            </a:endParaRPr>
          </a:p>
          <a:p>
            <a:pPr marL="342900" indent="-342900" algn="l">
              <a:lnSpc>
                <a:spcPts val="2040"/>
              </a:lnSpc>
              <a:buFont typeface="Arial" panose="020B0604020202020204" pitchFamily="34" charset="0"/>
              <a:buChar char="•"/>
            </a:pPr>
            <a:r>
              <a:rPr lang="en-US" sz="2400" b="0" i="0" dirty="0">
                <a:solidFill>
                  <a:schemeClr val="bg1"/>
                </a:solidFill>
                <a:effectLst/>
                <a:latin typeface="Open Sans" panose="020B0606030504020204" pitchFamily="34" charset="0"/>
              </a:rPr>
              <a:t>Use case: Customer churn prediction.</a:t>
            </a:r>
          </a:p>
          <a:p>
            <a:pPr marL="342900" indent="-342900" algn="l">
              <a:lnSpc>
                <a:spcPts val="2040"/>
              </a:lnSpc>
              <a:buFont typeface="Arial" panose="020B0604020202020204" pitchFamily="34" charset="0"/>
              <a:buChar char="•"/>
            </a:pPr>
            <a:r>
              <a:rPr lang="en-US" sz="2400" b="0" i="0" dirty="0">
                <a:solidFill>
                  <a:schemeClr val="bg1"/>
                </a:solidFill>
                <a:effectLst/>
                <a:latin typeface="Open Sans" panose="020B0606030504020204" pitchFamily="34" charset="0"/>
              </a:rPr>
              <a:t>Decision Trees, Logistic Regression, and Neural Networks in ML.</a:t>
            </a:r>
          </a:p>
          <a:p>
            <a:pPr marL="342900" indent="-342900" algn="l">
              <a:lnSpc>
                <a:spcPts val="2040"/>
              </a:lnSpc>
              <a:buFont typeface="Arial" panose="020B0604020202020204" pitchFamily="34" charset="0"/>
              <a:buChar char="•"/>
            </a:pPr>
            <a:r>
              <a:rPr lang="en-US" sz="2400" b="0" i="0" dirty="0">
                <a:solidFill>
                  <a:schemeClr val="bg1"/>
                </a:solidFill>
                <a:effectLst/>
                <a:latin typeface="Open Sans" panose="020B0606030504020204" pitchFamily="34" charset="0"/>
              </a:rPr>
              <a:t>Utilize Scikit-Learn or TensorFlow or </a:t>
            </a:r>
            <a:r>
              <a:rPr lang="en-US" sz="2400" b="0" i="0" dirty="0" err="1">
                <a:solidFill>
                  <a:schemeClr val="bg1"/>
                </a:solidFill>
                <a:effectLst/>
                <a:latin typeface="Open Sans" panose="020B0606030504020204" pitchFamily="34" charset="0"/>
              </a:rPr>
              <a:t>PySpark</a:t>
            </a:r>
            <a:r>
              <a:rPr lang="en-US" sz="2400" b="0" i="0" dirty="0">
                <a:solidFill>
                  <a:schemeClr val="bg1"/>
                </a:solidFill>
                <a:effectLst/>
                <a:latin typeface="Open Sans" panose="020B0606030504020204" pitchFamily="34" charset="0"/>
              </a:rPr>
              <a:t> ML tools</a:t>
            </a:r>
            <a:endParaRPr lang="en-US" sz="2103" dirty="0">
              <a:solidFill>
                <a:schemeClr val="bg1"/>
              </a:solidFill>
              <a:latin typeface="Arial Unicode"/>
              <a:ea typeface="Arial Unicode"/>
              <a:cs typeface="Arial Unicode"/>
              <a:sym typeface="Arial Unicode"/>
            </a:endParaRPr>
          </a:p>
        </p:txBody>
      </p:sp>
      <p:sp>
        <p:nvSpPr>
          <p:cNvPr id="12" name="TextBox 12"/>
          <p:cNvSpPr txBox="1"/>
          <p:nvPr/>
        </p:nvSpPr>
        <p:spPr>
          <a:xfrm>
            <a:off x="923923" y="7527656"/>
            <a:ext cx="653217" cy="624392"/>
          </a:xfrm>
          <a:prstGeom prst="rect">
            <a:avLst/>
          </a:prstGeom>
        </p:spPr>
        <p:txBody>
          <a:bodyPr lIns="0" tIns="0" rIns="0" bIns="0" rtlCol="0" anchor="t">
            <a:spAutoFit/>
          </a:bodyPr>
          <a:lstStyle/>
          <a:p>
            <a:pPr algn="l">
              <a:lnSpc>
                <a:spcPts val="4603"/>
              </a:lnSpc>
            </a:pPr>
            <a:r>
              <a:rPr lang="en-US" sz="4745" dirty="0">
                <a:solidFill>
                  <a:srgbClr val="E65CA5"/>
                </a:solidFill>
                <a:latin typeface="Arial Unicode"/>
                <a:ea typeface="Arial Unicode"/>
                <a:cs typeface="Arial Unicode"/>
                <a:sym typeface="Arial Unicode"/>
              </a:rPr>
              <a:t>4</a:t>
            </a:r>
          </a:p>
        </p:txBody>
      </p:sp>
      <p:sp>
        <p:nvSpPr>
          <p:cNvPr id="13" name="TextBox 13"/>
          <p:cNvSpPr txBox="1"/>
          <p:nvPr/>
        </p:nvSpPr>
        <p:spPr>
          <a:xfrm>
            <a:off x="2185328" y="9231565"/>
            <a:ext cx="9358548" cy="783741"/>
          </a:xfrm>
          <a:prstGeom prst="rect">
            <a:avLst/>
          </a:prstGeom>
        </p:spPr>
        <p:txBody>
          <a:bodyPr wrap="square" lIns="0" tIns="0" rIns="0" bIns="0" rtlCol="0" anchor="t">
            <a:spAutoFit/>
          </a:bodyPr>
          <a:lstStyle/>
          <a:p>
            <a:pPr algn="l">
              <a:lnSpc>
                <a:spcPts val="2040"/>
              </a:lnSpc>
            </a:pPr>
            <a:r>
              <a:rPr lang="en-US" sz="2400" b="0" i="0" dirty="0">
                <a:solidFill>
                  <a:schemeClr val="bg1"/>
                </a:solidFill>
                <a:effectLst/>
                <a:latin typeface="Open Sans" panose="020B0606030504020204" pitchFamily="34" charset="0"/>
              </a:rPr>
              <a:t>Dashboard and Monitoring</a:t>
            </a:r>
          </a:p>
          <a:p>
            <a:pPr marL="342900" indent="-342900" algn="l">
              <a:lnSpc>
                <a:spcPts val="2040"/>
              </a:lnSpc>
              <a:buFont typeface="Arial" panose="020B0604020202020204" pitchFamily="34" charset="0"/>
              <a:buChar char="•"/>
            </a:pPr>
            <a:r>
              <a:rPr lang="en-US" sz="2400" b="0" i="0" dirty="0">
                <a:solidFill>
                  <a:schemeClr val="bg1"/>
                </a:solidFill>
                <a:effectLst/>
                <a:latin typeface="Open Sans" panose="020B0606030504020204" pitchFamily="34" charset="0"/>
              </a:rPr>
              <a:t>The Power BI/ Tableau use visualizations and</a:t>
            </a:r>
            <a:r>
              <a:rPr lang="en-US" sz="2400" dirty="0">
                <a:solidFill>
                  <a:schemeClr val="bg1"/>
                </a:solidFill>
              </a:rPr>
              <a:t/>
            </a:r>
            <a:br>
              <a:rPr lang="en-US" sz="2400" dirty="0">
                <a:solidFill>
                  <a:schemeClr val="bg1"/>
                </a:solidFill>
              </a:rPr>
            </a:br>
            <a:r>
              <a:rPr lang="en-US" sz="2400" b="0" i="0" dirty="0">
                <a:solidFill>
                  <a:schemeClr val="bg1"/>
                </a:solidFill>
                <a:effectLst/>
                <a:latin typeface="Open Sans" panose="020B0606030504020204" pitchFamily="34" charset="0"/>
              </a:rPr>
              <a:t>Automate Alerts on drift in data &amp; schema changes.</a:t>
            </a:r>
            <a:endParaRPr lang="en-US" sz="2103" dirty="0">
              <a:solidFill>
                <a:schemeClr val="bg1"/>
              </a:solidFill>
              <a:latin typeface="Arial Unicode"/>
              <a:ea typeface="Arial Unicode"/>
              <a:cs typeface="Arial Unicode"/>
              <a:sym typeface="Arial Unicode"/>
            </a:endParaRPr>
          </a:p>
        </p:txBody>
      </p:sp>
      <p:sp>
        <p:nvSpPr>
          <p:cNvPr id="14" name="TextBox 14"/>
          <p:cNvSpPr txBox="1"/>
          <p:nvPr/>
        </p:nvSpPr>
        <p:spPr>
          <a:xfrm>
            <a:off x="962776" y="9203458"/>
            <a:ext cx="507019" cy="624392"/>
          </a:xfrm>
          <a:prstGeom prst="rect">
            <a:avLst/>
          </a:prstGeom>
        </p:spPr>
        <p:txBody>
          <a:bodyPr lIns="0" tIns="0" rIns="0" bIns="0" rtlCol="0" anchor="t">
            <a:spAutoFit/>
          </a:bodyPr>
          <a:lstStyle/>
          <a:p>
            <a:pPr algn="l">
              <a:lnSpc>
                <a:spcPts val="4603"/>
              </a:lnSpc>
            </a:pPr>
            <a:r>
              <a:rPr lang="en-US" sz="4745" dirty="0">
                <a:solidFill>
                  <a:srgbClr val="A5F7FF"/>
                </a:solidFill>
                <a:latin typeface="Arial Unicode"/>
                <a:ea typeface="Arial Unicode"/>
                <a:cs typeface="Arial Unicode"/>
                <a:sym typeface="Arial Unicode"/>
              </a:rPr>
              <a:t>5</a:t>
            </a:r>
          </a:p>
        </p:txBody>
      </p:sp>
      <p:sp>
        <p:nvSpPr>
          <p:cNvPr id="15" name="TextBox 15"/>
          <p:cNvSpPr txBox="1"/>
          <p:nvPr/>
        </p:nvSpPr>
        <p:spPr>
          <a:xfrm>
            <a:off x="2185328" y="2844449"/>
            <a:ext cx="11769727" cy="2835584"/>
          </a:xfrm>
          <a:prstGeom prst="rect">
            <a:avLst/>
          </a:prstGeom>
        </p:spPr>
        <p:txBody>
          <a:bodyPr lIns="0" tIns="0" rIns="0" bIns="0" rtlCol="0" anchor="t">
            <a:spAutoFit/>
          </a:bodyPr>
          <a:lstStyle/>
          <a:p>
            <a:pPr algn="l">
              <a:lnSpc>
                <a:spcPts val="2040"/>
              </a:lnSpc>
            </a:pPr>
            <a:r>
              <a:rPr lang="en-US" sz="2400" b="0" i="0" dirty="0">
                <a:solidFill>
                  <a:schemeClr val="bg1"/>
                </a:solidFill>
                <a:effectLst/>
                <a:latin typeface="Open Sans" panose="020B0606030504020204" pitchFamily="34" charset="0"/>
              </a:rPr>
              <a:t>Data Processing (Transform)</a:t>
            </a:r>
          </a:p>
          <a:p>
            <a:pPr algn="l">
              <a:lnSpc>
                <a:spcPts val="2040"/>
              </a:lnSpc>
            </a:pPr>
            <a:r>
              <a:rPr lang="en-US" sz="2400" b="0" i="0" dirty="0">
                <a:solidFill>
                  <a:schemeClr val="bg1"/>
                </a:solidFill>
                <a:effectLst/>
                <a:latin typeface="Open Sans" panose="020B0606030504020204" pitchFamily="34" charset="0"/>
              </a:rPr>
              <a:t/>
            </a:r>
            <a:br>
              <a:rPr lang="en-US" sz="2400" b="0" i="0" dirty="0">
                <a:solidFill>
                  <a:schemeClr val="bg1"/>
                </a:solidFill>
                <a:effectLst/>
                <a:latin typeface="Open Sans" panose="020B0606030504020204" pitchFamily="34" charset="0"/>
              </a:rPr>
            </a:br>
            <a:r>
              <a:rPr lang="en-US" sz="2400" b="0" i="0" dirty="0">
                <a:solidFill>
                  <a:schemeClr val="bg1"/>
                </a:solidFill>
                <a:effectLst/>
                <a:latin typeface="Open Sans" panose="020B0606030504020204" pitchFamily="34" charset="0"/>
              </a:rPr>
              <a:t>Cleaning</a:t>
            </a:r>
          </a:p>
          <a:p>
            <a:pPr marL="342900" indent="-342900" algn="l">
              <a:lnSpc>
                <a:spcPts val="2040"/>
              </a:lnSpc>
              <a:buFont typeface="Arial" panose="020B0604020202020204" pitchFamily="34" charset="0"/>
              <a:buChar char="•"/>
            </a:pPr>
            <a:r>
              <a:rPr lang="en-US" sz="2400" b="0" i="0" dirty="0">
                <a:solidFill>
                  <a:schemeClr val="bg1"/>
                </a:solidFill>
                <a:effectLst/>
                <a:latin typeface="Open Sans" panose="020B0606030504020204" pitchFamily="34" charset="0"/>
              </a:rPr>
              <a:t>Fill missing values for Churn Category and Churn Reason are missing.</a:t>
            </a:r>
          </a:p>
          <a:p>
            <a:pPr marL="342900" indent="-342900" algn="l">
              <a:lnSpc>
                <a:spcPts val="2040"/>
              </a:lnSpc>
              <a:buFont typeface="Arial" panose="020B0604020202020204" pitchFamily="34" charset="0"/>
              <a:buChar char="•"/>
            </a:pPr>
            <a:r>
              <a:rPr lang="en-US" sz="2400" b="0" i="0" dirty="0">
                <a:solidFill>
                  <a:schemeClr val="bg1"/>
                </a:solidFill>
                <a:effectLst/>
                <a:latin typeface="Open Sans" panose="020B0606030504020204" pitchFamily="34" charset="0"/>
              </a:rPr>
              <a:t>Make categorical variables the same format.</a:t>
            </a:r>
            <a:br>
              <a:rPr lang="en-US" sz="2400" b="0" i="0" dirty="0">
                <a:solidFill>
                  <a:schemeClr val="bg1"/>
                </a:solidFill>
                <a:effectLst/>
                <a:latin typeface="Open Sans" panose="020B0606030504020204" pitchFamily="34" charset="0"/>
              </a:rPr>
            </a:br>
            <a:r>
              <a:rPr lang="en-US" sz="2400" b="0" i="0" dirty="0">
                <a:solidFill>
                  <a:schemeClr val="bg1"/>
                </a:solidFill>
                <a:effectLst/>
                <a:latin typeface="Open Sans" panose="020B0606030504020204" pitchFamily="34" charset="0"/>
              </a:rPr>
              <a:t>Feature Engineering</a:t>
            </a:r>
          </a:p>
          <a:p>
            <a:pPr marL="342900" indent="-342900" algn="l">
              <a:lnSpc>
                <a:spcPts val="2040"/>
              </a:lnSpc>
              <a:buFont typeface="Arial" panose="020B0604020202020204" pitchFamily="34" charset="0"/>
              <a:buChar char="•"/>
            </a:pPr>
            <a:r>
              <a:rPr lang="en-US" sz="2400" b="0" i="0" dirty="0">
                <a:solidFill>
                  <a:schemeClr val="bg1"/>
                </a:solidFill>
                <a:effectLst/>
                <a:latin typeface="Open Sans" panose="020B0606030504020204" pitchFamily="34" charset="0"/>
              </a:rPr>
              <a:t>Generate new feature Average Monthly Charge: Total Charges / Age.</a:t>
            </a:r>
          </a:p>
          <a:p>
            <a:pPr marL="342900" indent="-342900" algn="l">
              <a:lnSpc>
                <a:spcPts val="2040"/>
              </a:lnSpc>
              <a:buFont typeface="Arial" panose="020B0604020202020204" pitchFamily="34" charset="0"/>
              <a:buChar char="•"/>
            </a:pPr>
            <a:r>
              <a:rPr lang="en-US" sz="2400" b="0" i="0" dirty="0">
                <a:solidFill>
                  <a:schemeClr val="bg1"/>
                </a:solidFill>
                <a:effectLst/>
                <a:latin typeface="Open Sans" panose="020B0606030504020204" pitchFamily="34" charset="0"/>
              </a:rPr>
              <a:t>Convert categorical feature into numerical variables (Gender, Payment Method).</a:t>
            </a:r>
            <a:br>
              <a:rPr lang="en-US" sz="2400" b="0" i="0" dirty="0">
                <a:solidFill>
                  <a:schemeClr val="bg1"/>
                </a:solidFill>
                <a:effectLst/>
                <a:latin typeface="Open Sans" panose="020B0606030504020204" pitchFamily="34" charset="0"/>
              </a:rPr>
            </a:br>
            <a:r>
              <a:rPr lang="en-US" sz="2400" i="0" dirty="0">
                <a:solidFill>
                  <a:schemeClr val="bg1"/>
                </a:solidFill>
                <a:effectLst/>
                <a:latin typeface="Open Sans" panose="020B0606030504020204" pitchFamily="34" charset="0"/>
              </a:rPr>
              <a:t>Validation</a:t>
            </a:r>
          </a:p>
          <a:p>
            <a:pPr marL="342900" indent="-342900" algn="l">
              <a:lnSpc>
                <a:spcPts val="2040"/>
              </a:lnSpc>
              <a:buFont typeface="Arial" panose="020B0604020202020204" pitchFamily="34" charset="0"/>
              <a:buChar char="•"/>
            </a:pPr>
            <a:r>
              <a:rPr lang="en-US" sz="2400" b="0" i="0" dirty="0">
                <a:solidFill>
                  <a:schemeClr val="bg1"/>
                </a:solidFill>
                <a:effectLst/>
                <a:latin typeface="Open Sans" panose="020B0606030504020204" pitchFamily="34" charset="0"/>
              </a:rPr>
              <a:t>Check for outliers; e.g. Total Charges that is way above the mean.</a:t>
            </a:r>
          </a:p>
          <a:p>
            <a:pPr marL="342900" indent="-342900" algn="l">
              <a:lnSpc>
                <a:spcPts val="2040"/>
              </a:lnSpc>
              <a:buFont typeface="Arial" panose="020B0604020202020204" pitchFamily="34" charset="0"/>
              <a:buChar char="•"/>
            </a:pPr>
            <a:r>
              <a:rPr lang="en-US" sz="2400" b="0" i="0" dirty="0">
                <a:solidFill>
                  <a:schemeClr val="bg1"/>
                </a:solidFill>
                <a:effectLst/>
                <a:latin typeface="Open Sans" panose="020B0606030504020204" pitchFamily="34" charset="0"/>
              </a:rPr>
              <a:t>Verify schema: check that each column has an appropriate data type.</a:t>
            </a:r>
            <a:endParaRPr lang="en-US" sz="2103" dirty="0">
              <a:solidFill>
                <a:schemeClr val="bg1"/>
              </a:solidFill>
              <a:latin typeface="Arial Unicode"/>
              <a:ea typeface="Arial Unicode"/>
              <a:cs typeface="Arial Unicode"/>
              <a:sym typeface="Arial Unicode"/>
            </a:endParaRPr>
          </a:p>
        </p:txBody>
      </p:sp>
      <p:sp>
        <p:nvSpPr>
          <p:cNvPr id="16" name="TextBox 16"/>
          <p:cNvSpPr txBox="1"/>
          <p:nvPr/>
        </p:nvSpPr>
        <p:spPr>
          <a:xfrm>
            <a:off x="916218" y="2892074"/>
            <a:ext cx="821514" cy="624392"/>
          </a:xfrm>
          <a:prstGeom prst="rect">
            <a:avLst/>
          </a:prstGeom>
        </p:spPr>
        <p:txBody>
          <a:bodyPr lIns="0" tIns="0" rIns="0" bIns="0" rtlCol="0" anchor="t">
            <a:spAutoFit/>
          </a:bodyPr>
          <a:lstStyle/>
          <a:p>
            <a:pPr algn="l">
              <a:lnSpc>
                <a:spcPts val="4603"/>
              </a:lnSpc>
            </a:pPr>
            <a:r>
              <a:rPr lang="en-US" sz="4745" dirty="0">
                <a:solidFill>
                  <a:srgbClr val="E65CA5"/>
                </a:solidFill>
                <a:latin typeface="Arial Unicode"/>
                <a:ea typeface="Arial Unicode"/>
                <a:cs typeface="Arial Unicode"/>
                <a:sym typeface="Arial Unicode"/>
              </a:rPr>
              <a:t>2</a:t>
            </a:r>
          </a:p>
        </p:txBody>
      </p:sp>
      <p:grpSp>
        <p:nvGrpSpPr>
          <p:cNvPr id="17" name="Group 17"/>
          <p:cNvGrpSpPr/>
          <p:nvPr/>
        </p:nvGrpSpPr>
        <p:grpSpPr>
          <a:xfrm>
            <a:off x="15525638" y="-1500832"/>
            <a:ext cx="12715063" cy="12715063"/>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 cap="sq">
              <a:solidFill>
                <a:srgbClr val="4CFDDE"/>
              </a:solidFill>
              <a:prstDash val="solid"/>
              <a:miter/>
            </a:ln>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0" name="Freeform 20"/>
          <p:cNvSpPr/>
          <p:nvPr/>
        </p:nvSpPr>
        <p:spPr>
          <a:xfrm rot="5400000">
            <a:off x="4971915" y="-531996"/>
            <a:ext cx="652497" cy="2803697"/>
          </a:xfrm>
          <a:custGeom>
            <a:avLst/>
            <a:gdLst/>
            <a:ahLst/>
            <a:cxnLst/>
            <a:rect l="l" t="t" r="r" b="b"/>
            <a:pathLst>
              <a:path w="652497" h="2803697">
                <a:moveTo>
                  <a:pt x="0" y="0"/>
                </a:moveTo>
                <a:lnTo>
                  <a:pt x="652497" y="0"/>
                </a:lnTo>
                <a:lnTo>
                  <a:pt x="652497" y="2803697"/>
                </a:lnTo>
                <a:lnTo>
                  <a:pt x="0" y="28036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31416"/>
        </a:solidFill>
        <a:effectLst/>
      </p:bgPr>
    </p:bg>
    <p:spTree>
      <p:nvGrpSpPr>
        <p:cNvPr id="1" name=""/>
        <p:cNvGrpSpPr/>
        <p:nvPr/>
      </p:nvGrpSpPr>
      <p:grpSpPr>
        <a:xfrm>
          <a:off x="0" y="0"/>
          <a:ext cx="0" cy="0"/>
          <a:chOff x="0" y="0"/>
          <a:chExt cx="0" cy="0"/>
        </a:xfrm>
      </p:grpSpPr>
      <p:sp>
        <p:nvSpPr>
          <p:cNvPr id="2" name="Freeform 2"/>
          <p:cNvSpPr/>
          <p:nvPr/>
        </p:nvSpPr>
        <p:spPr>
          <a:xfrm rot="-7822791">
            <a:off x="9909904" y="3654887"/>
            <a:ext cx="16756192" cy="16756192"/>
          </a:xfrm>
          <a:custGeom>
            <a:avLst/>
            <a:gdLst/>
            <a:ahLst/>
            <a:cxnLst/>
            <a:rect l="l" t="t" r="r" b="b"/>
            <a:pathLst>
              <a:path w="16756192" h="16756192">
                <a:moveTo>
                  <a:pt x="0" y="0"/>
                </a:moveTo>
                <a:lnTo>
                  <a:pt x="16756192" y="0"/>
                </a:lnTo>
                <a:lnTo>
                  <a:pt x="16756192" y="16756192"/>
                </a:lnTo>
                <a:lnTo>
                  <a:pt x="0" y="16756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3" name="Group 3"/>
          <p:cNvGrpSpPr/>
          <p:nvPr/>
        </p:nvGrpSpPr>
        <p:grpSpPr>
          <a:xfrm>
            <a:off x="928301" y="5143500"/>
            <a:ext cx="7588164" cy="4578894"/>
            <a:chOff x="0" y="0"/>
            <a:chExt cx="1940200" cy="1170767"/>
          </a:xfrm>
        </p:grpSpPr>
        <p:sp>
          <p:nvSpPr>
            <p:cNvPr id="4" name="Freeform 4"/>
            <p:cNvSpPr/>
            <p:nvPr/>
          </p:nvSpPr>
          <p:spPr>
            <a:xfrm>
              <a:off x="0" y="0"/>
              <a:ext cx="1940200" cy="1170767"/>
            </a:xfrm>
            <a:custGeom>
              <a:avLst/>
              <a:gdLst/>
              <a:ahLst/>
              <a:cxnLst/>
              <a:rect l="l" t="t" r="r" b="b"/>
              <a:pathLst>
                <a:path w="1940200" h="1170767">
                  <a:moveTo>
                    <a:pt x="21426" y="0"/>
                  </a:moveTo>
                  <a:lnTo>
                    <a:pt x="1918774" y="0"/>
                  </a:lnTo>
                  <a:cubicBezTo>
                    <a:pt x="1930607" y="0"/>
                    <a:pt x="1940200" y="9593"/>
                    <a:pt x="1940200" y="21426"/>
                  </a:cubicBezTo>
                  <a:lnTo>
                    <a:pt x="1940200" y="1149341"/>
                  </a:lnTo>
                  <a:cubicBezTo>
                    <a:pt x="1940200" y="1155023"/>
                    <a:pt x="1937943" y="1160473"/>
                    <a:pt x="1933924" y="1164491"/>
                  </a:cubicBezTo>
                  <a:cubicBezTo>
                    <a:pt x="1929906" y="1168509"/>
                    <a:pt x="1924457" y="1170767"/>
                    <a:pt x="1918774" y="1170767"/>
                  </a:cubicBezTo>
                  <a:lnTo>
                    <a:pt x="21426" y="1170767"/>
                  </a:lnTo>
                  <a:cubicBezTo>
                    <a:pt x="15743" y="1170767"/>
                    <a:pt x="10293" y="1168509"/>
                    <a:pt x="6275" y="1164491"/>
                  </a:cubicBezTo>
                  <a:cubicBezTo>
                    <a:pt x="2257" y="1160473"/>
                    <a:pt x="0" y="1155023"/>
                    <a:pt x="0" y="1149341"/>
                  </a:cubicBezTo>
                  <a:lnTo>
                    <a:pt x="0" y="21426"/>
                  </a:lnTo>
                  <a:cubicBezTo>
                    <a:pt x="0" y="15743"/>
                    <a:pt x="2257" y="10293"/>
                    <a:pt x="6275" y="6275"/>
                  </a:cubicBezTo>
                  <a:cubicBezTo>
                    <a:pt x="10293" y="2257"/>
                    <a:pt x="15743" y="0"/>
                    <a:pt x="21426" y="0"/>
                  </a:cubicBezTo>
                  <a:close/>
                </a:path>
              </a:pathLst>
            </a:custGeom>
            <a:gradFill rotWithShape="1">
              <a:gsLst>
                <a:gs pos="0">
                  <a:srgbClr val="131416">
                    <a:alpha val="100000"/>
                  </a:srgbClr>
                </a:gs>
                <a:gs pos="100000">
                  <a:srgbClr val="656366">
                    <a:alpha val="100000"/>
                  </a:srgbClr>
                </a:gs>
              </a:gsLst>
              <a:lin ang="0"/>
            </a:gradFill>
          </p:spPr>
        </p:sp>
        <p:sp>
          <p:nvSpPr>
            <p:cNvPr id="5" name="TextBox 5"/>
            <p:cNvSpPr txBox="1"/>
            <p:nvPr/>
          </p:nvSpPr>
          <p:spPr>
            <a:xfrm>
              <a:off x="0" y="-38100"/>
              <a:ext cx="1940200" cy="1208867"/>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229498" y="1343025"/>
            <a:ext cx="15829004" cy="1261632"/>
          </a:xfrm>
          <a:prstGeom prst="rect">
            <a:avLst/>
          </a:prstGeom>
        </p:spPr>
        <p:txBody>
          <a:bodyPr lIns="0" tIns="0" rIns="0" bIns="0" rtlCol="0" anchor="t">
            <a:spAutoFit/>
          </a:bodyPr>
          <a:lstStyle/>
          <a:p>
            <a:pPr algn="l">
              <a:lnSpc>
                <a:spcPts val="9113"/>
              </a:lnSpc>
            </a:pPr>
            <a:r>
              <a:rPr lang="en-US" sz="10355" b="1" spc="-652">
                <a:solidFill>
                  <a:srgbClr val="FFFFFF"/>
                </a:solidFill>
                <a:latin typeface="Arial Unicode Bold"/>
                <a:ea typeface="Arial Unicode Bold"/>
                <a:cs typeface="Arial Unicode Bold"/>
                <a:sym typeface="Arial Unicode Bold"/>
              </a:rPr>
              <a:t>Pipeline Type || Data Format</a:t>
            </a:r>
          </a:p>
        </p:txBody>
      </p:sp>
      <p:sp>
        <p:nvSpPr>
          <p:cNvPr id="7" name="TextBox 7"/>
          <p:cNvSpPr txBox="1"/>
          <p:nvPr/>
        </p:nvSpPr>
        <p:spPr>
          <a:xfrm>
            <a:off x="1129099" y="4593908"/>
            <a:ext cx="3959043" cy="360045"/>
          </a:xfrm>
          <a:prstGeom prst="rect">
            <a:avLst/>
          </a:prstGeom>
        </p:spPr>
        <p:txBody>
          <a:bodyPr lIns="0" tIns="0" rIns="0" bIns="0" rtlCol="0" anchor="t">
            <a:spAutoFit/>
          </a:bodyPr>
          <a:lstStyle/>
          <a:p>
            <a:pPr algn="ctr">
              <a:lnSpc>
                <a:spcPts val="2639"/>
              </a:lnSpc>
            </a:pPr>
            <a:r>
              <a:rPr lang="en-US" sz="2999" b="1" spc="-188">
                <a:solidFill>
                  <a:srgbClr val="FFFFFF"/>
                </a:solidFill>
                <a:latin typeface="Arial Unicode Bold"/>
                <a:ea typeface="Arial Unicode Bold"/>
                <a:cs typeface="Arial Unicode Bold"/>
                <a:sym typeface="Arial Unicode Bold"/>
              </a:rPr>
              <a:t>Why Batch Pipeline?</a:t>
            </a:r>
          </a:p>
        </p:txBody>
      </p:sp>
      <p:grpSp>
        <p:nvGrpSpPr>
          <p:cNvPr id="8" name="Group 8"/>
          <p:cNvGrpSpPr/>
          <p:nvPr/>
        </p:nvGrpSpPr>
        <p:grpSpPr>
          <a:xfrm>
            <a:off x="10117825" y="5143500"/>
            <a:ext cx="7141475" cy="4563991"/>
            <a:chOff x="0" y="0"/>
            <a:chExt cx="1825987" cy="1166956"/>
          </a:xfrm>
        </p:grpSpPr>
        <p:sp>
          <p:nvSpPr>
            <p:cNvPr id="9" name="Freeform 9"/>
            <p:cNvSpPr/>
            <p:nvPr/>
          </p:nvSpPr>
          <p:spPr>
            <a:xfrm>
              <a:off x="0" y="0"/>
              <a:ext cx="1825987" cy="1166956"/>
            </a:xfrm>
            <a:custGeom>
              <a:avLst/>
              <a:gdLst/>
              <a:ahLst/>
              <a:cxnLst/>
              <a:rect l="l" t="t" r="r" b="b"/>
              <a:pathLst>
                <a:path w="1825987" h="1166956">
                  <a:moveTo>
                    <a:pt x="22766" y="0"/>
                  </a:moveTo>
                  <a:lnTo>
                    <a:pt x="1803221" y="0"/>
                  </a:lnTo>
                  <a:cubicBezTo>
                    <a:pt x="1809259" y="0"/>
                    <a:pt x="1815049" y="2399"/>
                    <a:pt x="1819319" y="6668"/>
                  </a:cubicBezTo>
                  <a:cubicBezTo>
                    <a:pt x="1823588" y="10937"/>
                    <a:pt x="1825987" y="16728"/>
                    <a:pt x="1825987" y="22766"/>
                  </a:cubicBezTo>
                  <a:lnTo>
                    <a:pt x="1825987" y="1144190"/>
                  </a:lnTo>
                  <a:cubicBezTo>
                    <a:pt x="1825987" y="1156764"/>
                    <a:pt x="1815794" y="1166956"/>
                    <a:pt x="1803221" y="1166956"/>
                  </a:cubicBezTo>
                  <a:lnTo>
                    <a:pt x="22766" y="1166956"/>
                  </a:lnTo>
                  <a:cubicBezTo>
                    <a:pt x="16728" y="1166956"/>
                    <a:pt x="10937" y="1164558"/>
                    <a:pt x="6668" y="1160288"/>
                  </a:cubicBezTo>
                  <a:cubicBezTo>
                    <a:pt x="2399" y="1156019"/>
                    <a:pt x="0" y="1150228"/>
                    <a:pt x="0" y="1144190"/>
                  </a:cubicBezTo>
                  <a:lnTo>
                    <a:pt x="0" y="22766"/>
                  </a:lnTo>
                  <a:cubicBezTo>
                    <a:pt x="0" y="10193"/>
                    <a:pt x="10193" y="0"/>
                    <a:pt x="22766" y="0"/>
                  </a:cubicBezTo>
                  <a:close/>
                </a:path>
              </a:pathLst>
            </a:custGeom>
            <a:gradFill rotWithShape="1">
              <a:gsLst>
                <a:gs pos="0">
                  <a:srgbClr val="131416">
                    <a:alpha val="100000"/>
                  </a:srgbClr>
                </a:gs>
                <a:gs pos="33333">
                  <a:srgbClr val="284247">
                    <a:alpha val="100000"/>
                  </a:srgbClr>
                </a:gs>
                <a:gs pos="66667">
                  <a:srgbClr val="19616D">
                    <a:alpha val="100000"/>
                  </a:srgbClr>
                </a:gs>
                <a:gs pos="100000">
                  <a:srgbClr val="3CC2D8">
                    <a:alpha val="100000"/>
                  </a:srgbClr>
                </a:gs>
              </a:gsLst>
              <a:lin ang="0"/>
            </a:gradFill>
          </p:spPr>
        </p:sp>
        <p:sp>
          <p:nvSpPr>
            <p:cNvPr id="10" name="TextBox 10"/>
            <p:cNvSpPr txBox="1"/>
            <p:nvPr/>
          </p:nvSpPr>
          <p:spPr>
            <a:xfrm>
              <a:off x="0" y="-38100"/>
              <a:ext cx="1825987" cy="1205056"/>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117825" y="4593908"/>
            <a:ext cx="3595701" cy="360045"/>
          </a:xfrm>
          <a:prstGeom prst="rect">
            <a:avLst/>
          </a:prstGeom>
        </p:spPr>
        <p:txBody>
          <a:bodyPr lIns="0" tIns="0" rIns="0" bIns="0" rtlCol="0" anchor="t">
            <a:spAutoFit/>
          </a:bodyPr>
          <a:lstStyle/>
          <a:p>
            <a:pPr algn="ctr">
              <a:lnSpc>
                <a:spcPts val="2639"/>
              </a:lnSpc>
            </a:pPr>
            <a:r>
              <a:rPr lang="en-US" sz="2999" b="1" spc="-188">
                <a:solidFill>
                  <a:srgbClr val="FFFFFF"/>
                </a:solidFill>
                <a:latin typeface="Arial Unicode Bold"/>
                <a:ea typeface="Arial Unicode Bold"/>
                <a:cs typeface="Arial Unicode Bold"/>
                <a:sym typeface="Arial Unicode Bold"/>
              </a:rPr>
              <a:t> Why Choose CSV?</a:t>
            </a:r>
          </a:p>
        </p:txBody>
      </p:sp>
      <p:sp>
        <p:nvSpPr>
          <p:cNvPr id="12" name="TextBox 12"/>
          <p:cNvSpPr txBox="1"/>
          <p:nvPr/>
        </p:nvSpPr>
        <p:spPr>
          <a:xfrm>
            <a:off x="10337596" y="5454390"/>
            <a:ext cx="6959804" cy="2268634"/>
          </a:xfrm>
          <a:prstGeom prst="rect">
            <a:avLst/>
          </a:prstGeom>
        </p:spPr>
        <p:txBody>
          <a:bodyPr wrap="square" lIns="0" tIns="0" rIns="0" bIns="0" rtlCol="0" anchor="t">
            <a:spAutoFit/>
          </a:bodyPr>
          <a:lstStyle/>
          <a:p>
            <a:pPr algn="l">
              <a:lnSpc>
                <a:spcPts val="2501"/>
              </a:lnSpc>
            </a:pPr>
            <a:r>
              <a:rPr lang="en-US" sz="3200" b="0" i="0" dirty="0">
                <a:solidFill>
                  <a:schemeClr val="bg1"/>
                </a:solidFill>
                <a:effectLst/>
                <a:latin typeface="Open Sans" panose="020B0606030504020204" pitchFamily="34" charset="0"/>
              </a:rPr>
              <a:t>✅ Simple &amp; widely supported   </a:t>
            </a:r>
            <a:r>
              <a:rPr lang="en-US" sz="3200" dirty="0">
                <a:solidFill>
                  <a:schemeClr val="bg1"/>
                </a:solidFill>
              </a:rPr>
              <a:t/>
            </a:r>
            <a:br>
              <a:rPr lang="en-US" sz="3200" dirty="0">
                <a:solidFill>
                  <a:schemeClr val="bg1"/>
                </a:solidFill>
              </a:rPr>
            </a:br>
            <a:r>
              <a:rPr lang="en-US" sz="3200" dirty="0">
                <a:solidFill>
                  <a:schemeClr val="bg1"/>
                </a:solidFill>
              </a:rPr>
              <a:t>       </a:t>
            </a:r>
            <a:r>
              <a:rPr lang="en-US" sz="3200" b="0" i="0" dirty="0">
                <a:solidFill>
                  <a:schemeClr val="bg1"/>
                </a:solidFill>
                <a:effectLst/>
                <a:latin typeface="Open Sans" panose="020B0606030504020204" pitchFamily="34" charset="0"/>
              </a:rPr>
              <a:t>(friendly to being opened into        </a:t>
            </a:r>
            <a:r>
              <a:rPr lang="en-US" sz="3200" dirty="0">
                <a:solidFill>
                  <a:schemeClr val="bg1"/>
                </a:solidFill>
                <a:latin typeface="Open Sans" panose="020B0606030504020204" pitchFamily="34" charset="0"/>
              </a:rPr>
              <a:t>         </a:t>
            </a:r>
            <a:r>
              <a:rPr lang="en-US" sz="3200" b="0" i="0" dirty="0">
                <a:solidFill>
                  <a:schemeClr val="bg1"/>
                </a:solidFill>
                <a:effectLst/>
                <a:latin typeface="Open Sans" panose="020B0606030504020204" pitchFamily="34" charset="0"/>
              </a:rPr>
              <a:t>Excel, BI tools, or APIs).</a:t>
            </a:r>
            <a:r>
              <a:rPr lang="en-US" sz="3200" dirty="0">
                <a:solidFill>
                  <a:schemeClr val="bg1"/>
                </a:solidFill>
              </a:rPr>
              <a:t/>
            </a:r>
            <a:br>
              <a:rPr lang="en-US" sz="3200" dirty="0">
                <a:solidFill>
                  <a:schemeClr val="bg1"/>
                </a:solidFill>
              </a:rPr>
            </a:br>
            <a:r>
              <a:rPr lang="en-US" sz="3200" dirty="0">
                <a:solidFill>
                  <a:schemeClr val="bg1"/>
                </a:solidFill>
              </a:rPr>
              <a:t/>
            </a:r>
            <a:br>
              <a:rPr lang="en-US" sz="3200" dirty="0">
                <a:solidFill>
                  <a:schemeClr val="bg1"/>
                </a:solidFill>
              </a:rPr>
            </a:br>
            <a:r>
              <a:rPr lang="en-US" sz="3200" b="0" i="0" dirty="0">
                <a:solidFill>
                  <a:schemeClr val="bg1"/>
                </a:solidFill>
                <a:effectLst/>
                <a:latin typeface="Open Sans" panose="020B0606030504020204" pitchFamily="34" charset="0"/>
              </a:rPr>
              <a:t>✅ Ideal for lightweight data sharing</a:t>
            </a:r>
            <a:r>
              <a:rPr lang="en-US" sz="3200" dirty="0">
                <a:solidFill>
                  <a:schemeClr val="bg1"/>
                </a:solidFill>
              </a:rPr>
              <a:t/>
            </a:r>
            <a:br>
              <a:rPr lang="en-US" sz="3200" dirty="0">
                <a:solidFill>
                  <a:schemeClr val="bg1"/>
                </a:solidFill>
              </a:rPr>
            </a:br>
            <a:r>
              <a:rPr lang="en-US" sz="3200" dirty="0">
                <a:solidFill>
                  <a:schemeClr val="bg1"/>
                </a:solidFill>
              </a:rPr>
              <a:t>       </a:t>
            </a:r>
            <a:r>
              <a:rPr lang="en-US" sz="3200" b="0" i="0" dirty="0">
                <a:solidFill>
                  <a:schemeClr val="bg1"/>
                </a:solidFill>
                <a:effectLst/>
                <a:latin typeface="Open Sans" panose="020B0606030504020204" pitchFamily="34" charset="0"/>
              </a:rPr>
              <a:t>not optimized for large-scale     storage.</a:t>
            </a:r>
            <a:endParaRPr lang="en-US" sz="2842" spc="-179" dirty="0">
              <a:solidFill>
                <a:schemeClr val="bg1"/>
              </a:solidFill>
              <a:latin typeface="Arial Unicode"/>
              <a:ea typeface="Arial Unicode"/>
              <a:cs typeface="Arial Unicode"/>
              <a:sym typeface="Arial Unicode"/>
            </a:endParaRPr>
          </a:p>
        </p:txBody>
      </p:sp>
      <p:sp>
        <p:nvSpPr>
          <p:cNvPr id="13" name="TextBox 13"/>
          <p:cNvSpPr txBox="1"/>
          <p:nvPr/>
        </p:nvSpPr>
        <p:spPr>
          <a:xfrm>
            <a:off x="1129099" y="5330565"/>
            <a:ext cx="7387366" cy="4330609"/>
          </a:xfrm>
          <a:prstGeom prst="rect">
            <a:avLst/>
          </a:prstGeom>
        </p:spPr>
        <p:txBody>
          <a:bodyPr lIns="0" tIns="0" rIns="0" bIns="0" rtlCol="0" anchor="t">
            <a:spAutoFit/>
          </a:bodyPr>
          <a:lstStyle/>
          <a:p>
            <a:pPr algn="l">
              <a:lnSpc>
                <a:spcPts val="3360"/>
              </a:lnSpc>
            </a:pPr>
            <a:r>
              <a:rPr lang="en-US" sz="2400" dirty="0">
                <a:solidFill>
                  <a:schemeClr val="bg1"/>
                </a:solidFill>
                <a:latin typeface="Canva Sans"/>
                <a:ea typeface="Canva Sans"/>
                <a:cs typeface="Canva Sans"/>
                <a:sym typeface="Canva Sans"/>
              </a:rPr>
              <a:t>1️⃣ </a:t>
            </a:r>
            <a:r>
              <a:rPr lang="en-US" sz="2400" b="0" i="0" dirty="0">
                <a:solidFill>
                  <a:schemeClr val="bg1"/>
                </a:solidFill>
                <a:effectLst/>
                <a:latin typeface="Open Sans" panose="020B0606030504020204" pitchFamily="34" charset="0"/>
              </a:rPr>
              <a:t>Optimized for historical batch analysis (Total Charges, Churn Score trends).</a:t>
            </a:r>
          </a:p>
          <a:p>
            <a:pPr algn="l">
              <a:lnSpc>
                <a:spcPts val="3360"/>
              </a:lnSpc>
            </a:pPr>
            <a:r>
              <a:rPr lang="en-IN" sz="2400" b="0" i="0" dirty="0">
                <a:solidFill>
                  <a:schemeClr val="bg1"/>
                </a:solidFill>
                <a:effectLst/>
                <a:latin typeface="Open Sans" panose="020B0606030504020204" pitchFamily="34" charset="0"/>
              </a:rPr>
              <a:t>2️⃣ Efficient data transformation (cleaning, feature engineering, validation).</a:t>
            </a:r>
            <a:br>
              <a:rPr lang="en-IN" sz="2400" b="0" i="0" dirty="0">
                <a:solidFill>
                  <a:schemeClr val="bg1"/>
                </a:solidFill>
                <a:effectLst/>
                <a:latin typeface="Open Sans" panose="020B0606030504020204" pitchFamily="34" charset="0"/>
              </a:rPr>
            </a:br>
            <a:r>
              <a:rPr lang="en-IN" sz="2400" b="0" i="0" dirty="0">
                <a:solidFill>
                  <a:schemeClr val="bg1"/>
                </a:solidFill>
                <a:effectLst/>
                <a:latin typeface="Open Sans" panose="020B0606030504020204" pitchFamily="34" charset="0"/>
              </a:rPr>
              <a:t>3️⃣ Hybrid approach storage (SQL + Parquet) is scalable.</a:t>
            </a:r>
            <a:br>
              <a:rPr lang="en-IN" sz="2400" b="0" i="0" dirty="0">
                <a:solidFill>
                  <a:schemeClr val="bg1"/>
                </a:solidFill>
                <a:effectLst/>
                <a:latin typeface="Open Sans" panose="020B0606030504020204" pitchFamily="34" charset="0"/>
              </a:rPr>
            </a:br>
            <a:r>
              <a:rPr lang="en-IN" sz="2400" b="0" i="0" dirty="0">
                <a:solidFill>
                  <a:schemeClr val="bg1"/>
                </a:solidFill>
                <a:effectLst/>
                <a:latin typeface="Open Sans" panose="020B0606030504020204" pitchFamily="34" charset="0"/>
              </a:rPr>
              <a:t>4️⃣ Supports the training and deployment of ML models for churn prediction.</a:t>
            </a:r>
            <a:br>
              <a:rPr lang="en-IN" sz="2400" b="0" i="0" dirty="0">
                <a:solidFill>
                  <a:schemeClr val="bg1"/>
                </a:solidFill>
                <a:effectLst/>
                <a:latin typeface="Open Sans" panose="020B0606030504020204" pitchFamily="34" charset="0"/>
              </a:rPr>
            </a:br>
            <a:r>
              <a:rPr lang="en-IN" sz="2400" b="0" i="0" dirty="0">
                <a:solidFill>
                  <a:schemeClr val="bg1"/>
                </a:solidFill>
                <a:effectLst/>
                <a:latin typeface="Open Sans" panose="020B0606030504020204" pitchFamily="34" charset="0"/>
              </a:rPr>
              <a:t>5️⃣ Easy integration with BI tools such as Power BI/Tableau.</a:t>
            </a:r>
            <a:endParaRPr lang="en-US" sz="2400" dirty="0">
              <a:solidFill>
                <a:schemeClr val="bg1"/>
              </a:solidFill>
              <a:latin typeface="Canva Sans"/>
              <a:ea typeface="Canva Sans"/>
              <a:cs typeface="Canva Sans"/>
              <a:sym typeface="Canva San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3CC2D8">
                <a:alpha val="100000"/>
              </a:srgbClr>
            </a:gs>
            <a:gs pos="33333">
              <a:srgbClr val="22626D">
                <a:alpha val="100000"/>
              </a:srgbClr>
            </a:gs>
            <a:gs pos="66667">
              <a:srgbClr val="131416">
                <a:alpha val="100000"/>
              </a:srgbClr>
            </a:gs>
            <a:gs pos="100000">
              <a:srgbClr val="131416">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2504320" y="255495"/>
            <a:ext cx="12557403" cy="1255740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C2D8">
                    <a:alpha val="100000"/>
                  </a:srgbClr>
                </a:gs>
                <a:gs pos="33333">
                  <a:srgbClr val="22626D">
                    <a:alpha val="100000"/>
                  </a:srgbClr>
                </a:gs>
                <a:gs pos="66667">
                  <a:srgbClr val="131416">
                    <a:alpha val="100000"/>
                  </a:srgbClr>
                </a:gs>
                <a:gs pos="100000">
                  <a:srgbClr val="131416">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7156077">
            <a:off x="7622519" y="4049228"/>
            <a:ext cx="15477019" cy="15477019"/>
          </a:xfrm>
          <a:custGeom>
            <a:avLst/>
            <a:gdLst/>
            <a:ahLst/>
            <a:cxnLst/>
            <a:rect l="l" t="t" r="r" b="b"/>
            <a:pathLst>
              <a:path w="15477019" h="15477019">
                <a:moveTo>
                  <a:pt x="0" y="0"/>
                </a:moveTo>
                <a:lnTo>
                  <a:pt x="15477019" y="0"/>
                </a:lnTo>
                <a:lnTo>
                  <a:pt x="15477019" y="15477018"/>
                </a:lnTo>
                <a:lnTo>
                  <a:pt x="0" y="1547701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5847965" y="3904808"/>
            <a:ext cx="7505476" cy="1390558"/>
          </a:xfrm>
          <a:prstGeom prst="rect">
            <a:avLst/>
          </a:prstGeom>
        </p:spPr>
        <p:txBody>
          <a:bodyPr lIns="0" tIns="0" rIns="0" bIns="0" rtlCol="0" anchor="t">
            <a:spAutoFit/>
          </a:bodyPr>
          <a:lstStyle/>
          <a:p>
            <a:pPr algn="l">
              <a:lnSpc>
                <a:spcPts val="10023"/>
              </a:lnSpc>
            </a:pPr>
            <a:r>
              <a:rPr lang="en-US" sz="11390" b="1" spc="-717">
                <a:solidFill>
                  <a:srgbClr val="FFFFFF"/>
                </a:solidFill>
                <a:latin typeface="Arial Unicode Bold"/>
                <a:ea typeface="Arial Unicode Bold"/>
                <a:cs typeface="Arial Unicode Bold"/>
                <a:sym typeface="Arial Unicode Bold"/>
              </a:rPr>
              <a:t>Data Quality</a:t>
            </a:r>
          </a:p>
        </p:txBody>
      </p:sp>
      <p:sp>
        <p:nvSpPr>
          <p:cNvPr id="7" name="TextBox 7"/>
          <p:cNvSpPr txBox="1"/>
          <p:nvPr/>
        </p:nvSpPr>
        <p:spPr>
          <a:xfrm>
            <a:off x="2187600" y="3381347"/>
            <a:ext cx="3660365" cy="2799430"/>
          </a:xfrm>
          <a:prstGeom prst="rect">
            <a:avLst/>
          </a:prstGeom>
        </p:spPr>
        <p:txBody>
          <a:bodyPr lIns="0" tIns="0" rIns="0" bIns="0" rtlCol="0" anchor="t">
            <a:spAutoFit/>
          </a:bodyPr>
          <a:lstStyle/>
          <a:p>
            <a:pPr algn="l">
              <a:lnSpc>
                <a:spcPts val="20263"/>
              </a:lnSpc>
            </a:pPr>
            <a:r>
              <a:rPr lang="en-US" sz="23026" b="1" spc="-1450">
                <a:solidFill>
                  <a:srgbClr val="FFFFFF"/>
                </a:solidFill>
                <a:latin typeface="Arial Unicode Bold"/>
                <a:ea typeface="Arial Unicode Bold"/>
                <a:cs typeface="Arial Unicode Bold"/>
                <a:sym typeface="Arial Unicode Bold"/>
              </a:rPr>
              <a:t>02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31416"/>
        </a:solidFill>
        <a:effectLst/>
      </p:bgPr>
    </p:bg>
    <p:spTree>
      <p:nvGrpSpPr>
        <p:cNvPr id="1" name=""/>
        <p:cNvGrpSpPr/>
        <p:nvPr/>
      </p:nvGrpSpPr>
      <p:grpSpPr>
        <a:xfrm>
          <a:off x="0" y="0"/>
          <a:ext cx="0" cy="0"/>
          <a:chOff x="0" y="0"/>
          <a:chExt cx="0" cy="0"/>
        </a:xfrm>
      </p:grpSpPr>
      <p:grpSp>
        <p:nvGrpSpPr>
          <p:cNvPr id="2" name="Group 2"/>
          <p:cNvGrpSpPr/>
          <p:nvPr/>
        </p:nvGrpSpPr>
        <p:grpSpPr>
          <a:xfrm>
            <a:off x="7393626" y="-645555"/>
            <a:ext cx="13652663" cy="1365266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C2D8">
                    <a:alpha val="100000"/>
                  </a:srgbClr>
                </a:gs>
                <a:gs pos="33333">
                  <a:srgbClr val="22626D">
                    <a:alpha val="100000"/>
                  </a:srgbClr>
                </a:gs>
                <a:gs pos="66667">
                  <a:srgbClr val="131416">
                    <a:alpha val="100000"/>
                  </a:srgbClr>
                </a:gs>
                <a:gs pos="100000">
                  <a:srgbClr val="131416">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158656" y="1389178"/>
            <a:ext cx="9583198" cy="958319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AFFE6">
                    <a:alpha val="100000"/>
                  </a:srgbClr>
                </a:gs>
                <a:gs pos="33333">
                  <a:srgbClr val="3A8B7E">
                    <a:alpha val="100000"/>
                  </a:srgbClr>
                </a:gs>
                <a:gs pos="66667">
                  <a:srgbClr val="131416">
                    <a:alpha val="100000"/>
                  </a:srgbClr>
                </a:gs>
                <a:gs pos="100000">
                  <a:srgbClr val="131416">
                    <a:alpha val="100000"/>
                  </a:srgbClr>
                </a:gs>
              </a:gsLst>
              <a:lin ang="270000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rot="-7467212">
            <a:off x="6169087" y="379719"/>
            <a:ext cx="16756192" cy="16756192"/>
          </a:xfrm>
          <a:custGeom>
            <a:avLst/>
            <a:gdLst/>
            <a:ahLst/>
            <a:cxnLst/>
            <a:rect l="l" t="t" r="r" b="b"/>
            <a:pathLst>
              <a:path w="16756192" h="16756192">
                <a:moveTo>
                  <a:pt x="0" y="0"/>
                </a:moveTo>
                <a:lnTo>
                  <a:pt x="16756191" y="0"/>
                </a:lnTo>
                <a:lnTo>
                  <a:pt x="16756191" y="16756191"/>
                </a:lnTo>
                <a:lnTo>
                  <a:pt x="0" y="1675619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9" name="TextBox 9"/>
          <p:cNvSpPr txBox="1"/>
          <p:nvPr/>
        </p:nvSpPr>
        <p:spPr>
          <a:xfrm>
            <a:off x="1048094" y="1371600"/>
            <a:ext cx="8095906" cy="1390558"/>
          </a:xfrm>
          <a:prstGeom prst="rect">
            <a:avLst/>
          </a:prstGeom>
        </p:spPr>
        <p:txBody>
          <a:bodyPr lIns="0" tIns="0" rIns="0" bIns="0" rtlCol="0" anchor="t">
            <a:spAutoFit/>
          </a:bodyPr>
          <a:lstStyle/>
          <a:p>
            <a:pPr algn="l">
              <a:lnSpc>
                <a:spcPts val="10023"/>
              </a:lnSpc>
            </a:pPr>
            <a:r>
              <a:rPr lang="en-US" sz="11390" b="1" spc="-717">
                <a:solidFill>
                  <a:srgbClr val="FFFFFF"/>
                </a:solidFill>
                <a:latin typeface="Arial Unicode Bold"/>
                <a:ea typeface="Arial Unicode Bold"/>
                <a:cs typeface="Arial Unicode Bold"/>
                <a:sym typeface="Arial Unicode Bold"/>
              </a:rPr>
              <a:t>Data Quality</a:t>
            </a:r>
          </a:p>
        </p:txBody>
      </p:sp>
      <p:sp>
        <p:nvSpPr>
          <p:cNvPr id="10" name="TextBox 10"/>
          <p:cNvSpPr txBox="1"/>
          <p:nvPr/>
        </p:nvSpPr>
        <p:spPr>
          <a:xfrm>
            <a:off x="1263752" y="5200650"/>
            <a:ext cx="15995548" cy="2316724"/>
          </a:xfrm>
          <a:prstGeom prst="rect">
            <a:avLst/>
          </a:prstGeom>
        </p:spPr>
        <p:txBody>
          <a:bodyPr lIns="0" tIns="0" rIns="0" bIns="0" rtlCol="0" anchor="t">
            <a:spAutoFit/>
          </a:bodyPr>
          <a:lstStyle/>
          <a:p>
            <a:pPr algn="l">
              <a:lnSpc>
                <a:spcPts val="2984"/>
              </a:lnSpc>
            </a:pPr>
            <a:r>
              <a:rPr lang="en-IN" sz="3200" b="0" i="0" dirty="0">
                <a:solidFill>
                  <a:schemeClr val="bg1"/>
                </a:solidFill>
                <a:effectLst/>
                <a:latin typeface="Open Sans" panose="020B0606030504020204" pitchFamily="34" charset="0"/>
              </a:rPr>
              <a:t>1️⃣ Missing Values (e.g., Churn Category, Churn Reason have nulls)</a:t>
            </a:r>
            <a:r>
              <a:rPr lang="en-IN" sz="3200" dirty="0">
                <a:solidFill>
                  <a:schemeClr val="bg1"/>
                </a:solidFill>
              </a:rPr>
              <a:t/>
            </a:r>
            <a:br>
              <a:rPr lang="en-IN" sz="3200" dirty="0">
                <a:solidFill>
                  <a:schemeClr val="bg1"/>
                </a:solidFill>
              </a:rPr>
            </a:br>
            <a:r>
              <a:rPr lang="en-IN" sz="3200" dirty="0">
                <a:solidFill>
                  <a:schemeClr val="bg1"/>
                </a:solidFill>
              </a:rPr>
              <a:t/>
            </a:r>
            <a:br>
              <a:rPr lang="en-IN" sz="3200" dirty="0">
                <a:solidFill>
                  <a:schemeClr val="bg1"/>
                </a:solidFill>
              </a:rPr>
            </a:br>
            <a:r>
              <a:rPr lang="en-IN" sz="3200" b="0" i="0" dirty="0">
                <a:solidFill>
                  <a:schemeClr val="bg1"/>
                </a:solidFill>
                <a:effectLst/>
                <a:latin typeface="Open Sans" panose="020B0606030504020204" pitchFamily="34" charset="0"/>
              </a:rPr>
              <a:t>2️⃣ Outliers (e.g., Unusually high Total Charges or Churn Score)</a:t>
            </a:r>
            <a:r>
              <a:rPr lang="en-IN" sz="3200" dirty="0">
                <a:solidFill>
                  <a:schemeClr val="bg1"/>
                </a:solidFill>
              </a:rPr>
              <a:t/>
            </a:r>
            <a:br>
              <a:rPr lang="en-IN" sz="3200" dirty="0">
                <a:solidFill>
                  <a:schemeClr val="bg1"/>
                </a:solidFill>
              </a:rPr>
            </a:br>
            <a:r>
              <a:rPr lang="en-IN" sz="3200" dirty="0">
                <a:solidFill>
                  <a:schemeClr val="bg1"/>
                </a:solidFill>
              </a:rPr>
              <a:t/>
            </a:r>
            <a:br>
              <a:rPr lang="en-IN" sz="3200" dirty="0">
                <a:solidFill>
                  <a:schemeClr val="bg1"/>
                </a:solidFill>
              </a:rPr>
            </a:br>
            <a:r>
              <a:rPr lang="en-IN" sz="3200" b="0" i="0" dirty="0">
                <a:solidFill>
                  <a:schemeClr val="bg1"/>
                </a:solidFill>
                <a:effectLst/>
                <a:latin typeface="Open Sans" panose="020B0606030504020204" pitchFamily="34" charset="0"/>
              </a:rPr>
              <a:t>3️⃣ Inconsistent Categorical Variables (e.g., Gender, Payment Method </a:t>
            </a:r>
            <a:r>
              <a:rPr lang="en-IN" sz="3200" dirty="0">
                <a:solidFill>
                  <a:schemeClr val="bg1"/>
                </a:solidFill>
              </a:rPr>
              <a:t/>
            </a:r>
            <a:br>
              <a:rPr lang="en-IN" sz="3200" dirty="0">
                <a:solidFill>
                  <a:schemeClr val="bg1"/>
                </a:solidFill>
              </a:rPr>
            </a:br>
            <a:r>
              <a:rPr lang="en-IN" sz="3200" b="0" i="0" dirty="0">
                <a:solidFill>
                  <a:schemeClr val="bg1"/>
                </a:solidFill>
                <a:effectLst/>
                <a:latin typeface="Open Sans" panose="020B0606030504020204" pitchFamily="34" charset="0"/>
              </a:rPr>
              <a:t>formatting inconsistencies)</a:t>
            </a:r>
            <a:endParaRPr lang="en-US" sz="2984" dirty="0">
              <a:solidFill>
                <a:schemeClr val="bg1"/>
              </a:solidFill>
              <a:latin typeface="Arial Unicode"/>
              <a:ea typeface="Arial Unicode"/>
              <a:cs typeface="Arial Unicode"/>
              <a:sym typeface="Arial Unicode"/>
            </a:endParaRPr>
          </a:p>
        </p:txBody>
      </p:sp>
      <p:sp>
        <p:nvSpPr>
          <p:cNvPr id="11" name="TextBox 11"/>
          <p:cNvSpPr txBox="1"/>
          <p:nvPr/>
        </p:nvSpPr>
        <p:spPr>
          <a:xfrm>
            <a:off x="1263752" y="4145100"/>
            <a:ext cx="8033504" cy="887095"/>
          </a:xfrm>
          <a:prstGeom prst="rect">
            <a:avLst/>
          </a:prstGeom>
        </p:spPr>
        <p:txBody>
          <a:bodyPr lIns="0" tIns="0" rIns="0" bIns="0" rtlCol="0" anchor="t">
            <a:spAutoFit/>
          </a:bodyPr>
          <a:lstStyle/>
          <a:p>
            <a:pPr algn="ctr">
              <a:lnSpc>
                <a:spcPts val="7279"/>
              </a:lnSpc>
            </a:pPr>
            <a:r>
              <a:rPr lang="en-US" sz="5199" b="1">
                <a:solidFill>
                  <a:srgbClr val="FFFFFF"/>
                </a:solidFill>
                <a:latin typeface="Canva Sans Bold"/>
                <a:ea typeface="Canva Sans Bold"/>
                <a:cs typeface="Canva Sans Bold"/>
                <a:sym typeface="Canva Sans Bold"/>
              </a:rPr>
              <a:t>Key Issues in the Dataset</a:t>
            </a:r>
          </a:p>
        </p:txBody>
      </p:sp>
      <p:sp>
        <p:nvSpPr>
          <p:cNvPr id="12" name="Freeform 12"/>
          <p:cNvSpPr/>
          <p:nvPr/>
        </p:nvSpPr>
        <p:spPr>
          <a:xfrm rot="-7822791">
            <a:off x="9909904" y="3654887"/>
            <a:ext cx="16756192" cy="16756192"/>
          </a:xfrm>
          <a:custGeom>
            <a:avLst/>
            <a:gdLst/>
            <a:ahLst/>
            <a:cxnLst/>
            <a:rect l="l" t="t" r="r" b="b"/>
            <a:pathLst>
              <a:path w="16756192" h="16756192">
                <a:moveTo>
                  <a:pt x="0" y="0"/>
                </a:moveTo>
                <a:lnTo>
                  <a:pt x="16756192" y="0"/>
                </a:lnTo>
                <a:lnTo>
                  <a:pt x="16756192" y="16756192"/>
                </a:lnTo>
                <a:lnTo>
                  <a:pt x="0" y="1675619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31416"/>
        </a:solidFill>
        <a:effectLst/>
      </p:bgPr>
    </p:bg>
    <p:spTree>
      <p:nvGrpSpPr>
        <p:cNvPr id="1" name=""/>
        <p:cNvGrpSpPr/>
        <p:nvPr/>
      </p:nvGrpSpPr>
      <p:grpSpPr>
        <a:xfrm>
          <a:off x="0" y="0"/>
          <a:ext cx="0" cy="0"/>
          <a:chOff x="0" y="0"/>
          <a:chExt cx="0" cy="0"/>
        </a:xfrm>
      </p:grpSpPr>
      <p:sp>
        <p:nvSpPr>
          <p:cNvPr id="2" name="Freeform 2"/>
          <p:cNvSpPr/>
          <p:nvPr/>
        </p:nvSpPr>
        <p:spPr>
          <a:xfrm>
            <a:off x="12993332" y="3359779"/>
            <a:ext cx="1517287" cy="6519591"/>
          </a:xfrm>
          <a:custGeom>
            <a:avLst/>
            <a:gdLst/>
            <a:ahLst/>
            <a:cxnLst/>
            <a:rect l="l" t="t" r="r" b="b"/>
            <a:pathLst>
              <a:path w="1517287" h="6519591">
                <a:moveTo>
                  <a:pt x="0" y="0"/>
                </a:moveTo>
                <a:lnTo>
                  <a:pt x="1517287" y="0"/>
                </a:lnTo>
                <a:lnTo>
                  <a:pt x="1517287" y="6519591"/>
                </a:lnTo>
                <a:lnTo>
                  <a:pt x="0" y="651959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3" name="Freeform 3"/>
          <p:cNvSpPr/>
          <p:nvPr/>
        </p:nvSpPr>
        <p:spPr>
          <a:xfrm flipV="1">
            <a:off x="14748744" y="3359779"/>
            <a:ext cx="1517287" cy="6519591"/>
          </a:xfrm>
          <a:custGeom>
            <a:avLst/>
            <a:gdLst/>
            <a:ahLst/>
            <a:cxnLst/>
            <a:rect l="l" t="t" r="r" b="b"/>
            <a:pathLst>
              <a:path w="1517287" h="6519591">
                <a:moveTo>
                  <a:pt x="0" y="6519591"/>
                </a:moveTo>
                <a:lnTo>
                  <a:pt x="1517287" y="6519591"/>
                </a:lnTo>
                <a:lnTo>
                  <a:pt x="1517287" y="0"/>
                </a:lnTo>
                <a:lnTo>
                  <a:pt x="0" y="0"/>
                </a:lnTo>
                <a:lnTo>
                  <a:pt x="0" y="6519591"/>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4" name="Freeform 4"/>
          <p:cNvSpPr/>
          <p:nvPr/>
        </p:nvSpPr>
        <p:spPr>
          <a:xfrm>
            <a:off x="16500657" y="3359779"/>
            <a:ext cx="1517287" cy="6519591"/>
          </a:xfrm>
          <a:custGeom>
            <a:avLst/>
            <a:gdLst/>
            <a:ahLst/>
            <a:cxnLst/>
            <a:rect l="l" t="t" r="r" b="b"/>
            <a:pathLst>
              <a:path w="1517287" h="6519591">
                <a:moveTo>
                  <a:pt x="0" y="0"/>
                </a:moveTo>
                <a:lnTo>
                  <a:pt x="1517286" y="0"/>
                </a:lnTo>
                <a:lnTo>
                  <a:pt x="1517286" y="6519591"/>
                </a:lnTo>
                <a:lnTo>
                  <a:pt x="0" y="6519591"/>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5" name="TextBox 5"/>
          <p:cNvSpPr txBox="1"/>
          <p:nvPr/>
        </p:nvSpPr>
        <p:spPr>
          <a:xfrm>
            <a:off x="1092472" y="1343025"/>
            <a:ext cx="15902022" cy="1261632"/>
          </a:xfrm>
          <a:prstGeom prst="rect">
            <a:avLst/>
          </a:prstGeom>
        </p:spPr>
        <p:txBody>
          <a:bodyPr lIns="0" tIns="0" rIns="0" bIns="0" rtlCol="0" anchor="t">
            <a:spAutoFit/>
          </a:bodyPr>
          <a:lstStyle/>
          <a:p>
            <a:pPr algn="l">
              <a:lnSpc>
                <a:spcPts val="9113"/>
              </a:lnSpc>
            </a:pPr>
            <a:r>
              <a:rPr lang="en-US" sz="10355" b="1" spc="-652">
                <a:solidFill>
                  <a:srgbClr val="FFFFFF"/>
                </a:solidFill>
                <a:latin typeface="Arial Unicode Bold"/>
                <a:ea typeface="Arial Unicode Bold"/>
                <a:cs typeface="Arial Unicode Bold"/>
                <a:sym typeface="Arial Unicode Bold"/>
              </a:rPr>
              <a:t>Validation &amp; Monitoring Plan</a:t>
            </a:r>
          </a:p>
        </p:txBody>
      </p:sp>
      <p:sp>
        <p:nvSpPr>
          <p:cNvPr id="6" name="TextBox 6"/>
          <p:cNvSpPr txBox="1"/>
          <p:nvPr/>
        </p:nvSpPr>
        <p:spPr>
          <a:xfrm>
            <a:off x="1028700" y="3588295"/>
            <a:ext cx="11636054" cy="6463308"/>
          </a:xfrm>
          <a:prstGeom prst="rect">
            <a:avLst/>
          </a:prstGeom>
        </p:spPr>
        <p:txBody>
          <a:bodyPr lIns="0" tIns="0" rIns="0" bIns="0" rtlCol="0" anchor="t">
            <a:spAutoFit/>
          </a:bodyPr>
          <a:lstStyle/>
          <a:p>
            <a:pPr algn="l">
              <a:lnSpc>
                <a:spcPts val="3555"/>
              </a:lnSpc>
            </a:pPr>
            <a:r>
              <a:rPr lang="en-US" sz="3555" dirty="0">
                <a:solidFill>
                  <a:srgbClr val="FFFFFF"/>
                </a:solidFill>
                <a:latin typeface="Arial Unicode"/>
                <a:ea typeface="Arial Unicode"/>
                <a:cs typeface="Arial Unicode"/>
                <a:sym typeface="Arial Unicode"/>
              </a:rPr>
              <a:t>✅ </a:t>
            </a:r>
            <a:r>
              <a:rPr lang="en-US" sz="3555" b="1" dirty="0">
                <a:solidFill>
                  <a:srgbClr val="FFFFFF"/>
                </a:solidFill>
                <a:latin typeface="Arial Unicode"/>
                <a:ea typeface="Arial Unicode"/>
                <a:cs typeface="Arial Unicode"/>
                <a:sym typeface="Arial Unicode"/>
              </a:rPr>
              <a:t>Missing Value Handling:</a:t>
            </a:r>
          </a:p>
          <a:p>
            <a:pPr algn="l">
              <a:lnSpc>
                <a:spcPts val="3555"/>
              </a:lnSpc>
            </a:pPr>
            <a:r>
              <a:rPr lang="en-US" sz="3555" dirty="0">
                <a:solidFill>
                  <a:srgbClr val="FFFFFF"/>
                </a:solidFill>
                <a:latin typeface="Arial Unicode"/>
                <a:ea typeface="Arial Unicode"/>
                <a:cs typeface="Arial Unicode"/>
                <a:sym typeface="Arial Unicode"/>
              </a:rPr>
              <a:t>Imply by using mean/median for numerical, mode for categorical.</a:t>
            </a:r>
          </a:p>
          <a:p>
            <a:pPr algn="l">
              <a:lnSpc>
                <a:spcPts val="3555"/>
              </a:lnSpc>
            </a:pPr>
            <a:r>
              <a:rPr lang="en-US" sz="3555" dirty="0">
                <a:solidFill>
                  <a:srgbClr val="FFFFFF"/>
                </a:solidFill>
                <a:latin typeface="Arial Unicode"/>
                <a:ea typeface="Arial Unicode"/>
                <a:cs typeface="Arial Unicode"/>
                <a:sym typeface="Arial Unicode"/>
              </a:rPr>
              <a:t>Drop if the missing rate is too high.</a:t>
            </a:r>
          </a:p>
          <a:p>
            <a:pPr algn="l">
              <a:lnSpc>
                <a:spcPts val="3555"/>
              </a:lnSpc>
            </a:pPr>
            <a:r>
              <a:rPr lang="en-US" sz="3555" dirty="0">
                <a:solidFill>
                  <a:srgbClr val="FFFFFF"/>
                </a:solidFill>
                <a:latin typeface="Arial Unicode"/>
                <a:ea typeface="Arial Unicode"/>
                <a:cs typeface="Arial Unicode"/>
                <a:sym typeface="Arial Unicode"/>
              </a:rPr>
              <a:t>✅ </a:t>
            </a:r>
            <a:r>
              <a:rPr lang="en-US" sz="3555" b="1" dirty="0">
                <a:solidFill>
                  <a:srgbClr val="FFFFFF"/>
                </a:solidFill>
                <a:latin typeface="Arial Unicode"/>
                <a:ea typeface="Arial Unicode"/>
                <a:cs typeface="Arial Unicode"/>
                <a:sym typeface="Arial Unicode"/>
              </a:rPr>
              <a:t>Outlier Detection &amp; Handling:</a:t>
            </a:r>
          </a:p>
          <a:p>
            <a:pPr algn="l">
              <a:lnSpc>
                <a:spcPts val="3555"/>
              </a:lnSpc>
            </a:pPr>
            <a:r>
              <a:rPr lang="en-US" sz="3555" dirty="0">
                <a:solidFill>
                  <a:srgbClr val="FFFFFF"/>
                </a:solidFill>
                <a:latin typeface="Arial Unicode"/>
                <a:ea typeface="Arial Unicode"/>
                <a:cs typeface="Arial Unicode"/>
                <a:sym typeface="Arial Unicode"/>
              </a:rPr>
              <a:t>Use IQR method or Z-score to pick up extreme values.</a:t>
            </a:r>
          </a:p>
          <a:p>
            <a:pPr algn="l">
              <a:lnSpc>
                <a:spcPts val="3555"/>
              </a:lnSpc>
            </a:pPr>
            <a:r>
              <a:rPr lang="en-US" sz="3555" dirty="0">
                <a:solidFill>
                  <a:srgbClr val="FFFFFF"/>
                </a:solidFill>
                <a:latin typeface="Arial Unicode"/>
                <a:ea typeface="Arial Unicode"/>
                <a:cs typeface="Arial Unicode"/>
                <a:sym typeface="Arial Unicode"/>
              </a:rPr>
              <a:t>Use capping or log transformation to make data look more normal.</a:t>
            </a:r>
          </a:p>
          <a:p>
            <a:pPr algn="l">
              <a:lnSpc>
                <a:spcPts val="3555"/>
              </a:lnSpc>
            </a:pPr>
            <a:r>
              <a:rPr lang="en-US" sz="3555" dirty="0">
                <a:solidFill>
                  <a:srgbClr val="FFFFFF"/>
                </a:solidFill>
                <a:latin typeface="Arial Unicode"/>
                <a:ea typeface="Arial Unicode"/>
                <a:cs typeface="Arial Unicode"/>
                <a:sym typeface="Arial Unicode"/>
              </a:rPr>
              <a:t>✅ </a:t>
            </a:r>
            <a:r>
              <a:rPr lang="en-US" sz="3555" b="1" dirty="0">
                <a:solidFill>
                  <a:srgbClr val="FFFFFF"/>
                </a:solidFill>
                <a:latin typeface="Arial Unicode"/>
                <a:ea typeface="Arial Unicode"/>
                <a:cs typeface="Arial Unicode"/>
                <a:sym typeface="Arial Unicode"/>
              </a:rPr>
              <a:t>Categorical Data Standardization</a:t>
            </a:r>
          </a:p>
          <a:p>
            <a:pPr algn="l">
              <a:lnSpc>
                <a:spcPts val="3555"/>
              </a:lnSpc>
            </a:pPr>
            <a:r>
              <a:rPr lang="en-US" sz="3555" dirty="0">
                <a:solidFill>
                  <a:srgbClr val="FFFFFF"/>
                </a:solidFill>
                <a:latin typeface="Arial Unicode"/>
                <a:ea typeface="Arial Unicode"/>
                <a:cs typeface="Arial Unicode"/>
                <a:sym typeface="Arial Unicode"/>
              </a:rPr>
              <a:t>Text should be made into a uniform case (e.g., lowercase) and leading spaces removed.</a:t>
            </a:r>
          </a:p>
          <a:p>
            <a:pPr algn="l">
              <a:lnSpc>
                <a:spcPts val="3555"/>
              </a:lnSpc>
            </a:pPr>
            <a:r>
              <a:rPr lang="en-US" sz="3555" dirty="0">
                <a:solidFill>
                  <a:srgbClr val="FFFFFF"/>
                </a:solidFill>
                <a:latin typeface="Arial Unicode"/>
                <a:ea typeface="Arial Unicode"/>
                <a:cs typeface="Arial Unicode"/>
                <a:sym typeface="Arial Unicode"/>
              </a:rPr>
              <a:t>Apply one-hot encoding or label encoding for ML model.</a:t>
            </a:r>
          </a:p>
          <a:p>
            <a:pPr algn="l">
              <a:lnSpc>
                <a:spcPts val="3555"/>
              </a:lnSpc>
            </a:pPr>
            <a:endParaRPr lang="en-US" sz="3555" dirty="0">
              <a:solidFill>
                <a:srgbClr val="FFFFFF"/>
              </a:solidFill>
              <a:latin typeface="Arial Unicode"/>
              <a:ea typeface="Arial Unicode"/>
              <a:cs typeface="Arial Unicode"/>
              <a:sym typeface="Arial Unicode"/>
            </a:endParaRPr>
          </a:p>
          <a:p>
            <a:pPr algn="l">
              <a:lnSpc>
                <a:spcPts val="3555"/>
              </a:lnSpc>
            </a:pPr>
            <a:endParaRPr lang="en-US" sz="3555" dirty="0">
              <a:solidFill>
                <a:srgbClr val="FFFFFF"/>
              </a:solidFill>
              <a:latin typeface="Arial Unicode"/>
              <a:ea typeface="Arial Unicode"/>
              <a:cs typeface="Arial Unicode"/>
              <a:sym typeface="Arial Unicode"/>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31416"/>
        </a:solidFill>
        <a:effectLst/>
      </p:bgPr>
    </p:bg>
    <p:spTree>
      <p:nvGrpSpPr>
        <p:cNvPr id="1" name=""/>
        <p:cNvGrpSpPr/>
        <p:nvPr/>
      </p:nvGrpSpPr>
      <p:grpSpPr>
        <a:xfrm>
          <a:off x="0" y="0"/>
          <a:ext cx="0" cy="0"/>
          <a:chOff x="0" y="0"/>
          <a:chExt cx="0" cy="0"/>
        </a:xfrm>
      </p:grpSpPr>
      <p:grpSp>
        <p:nvGrpSpPr>
          <p:cNvPr id="2" name="Group 2"/>
          <p:cNvGrpSpPr/>
          <p:nvPr/>
        </p:nvGrpSpPr>
        <p:grpSpPr>
          <a:xfrm>
            <a:off x="10348695" y="6621117"/>
            <a:ext cx="7154353" cy="3137702"/>
            <a:chOff x="0" y="0"/>
            <a:chExt cx="1829279" cy="802272"/>
          </a:xfrm>
        </p:grpSpPr>
        <p:sp>
          <p:nvSpPr>
            <p:cNvPr id="3" name="Freeform 3"/>
            <p:cNvSpPr/>
            <p:nvPr/>
          </p:nvSpPr>
          <p:spPr>
            <a:xfrm>
              <a:off x="0" y="0"/>
              <a:ext cx="1829279" cy="802272"/>
            </a:xfrm>
            <a:custGeom>
              <a:avLst/>
              <a:gdLst/>
              <a:ahLst/>
              <a:cxnLst/>
              <a:rect l="l" t="t" r="r" b="b"/>
              <a:pathLst>
                <a:path w="1829279" h="802272">
                  <a:moveTo>
                    <a:pt x="22725" y="0"/>
                  </a:moveTo>
                  <a:lnTo>
                    <a:pt x="1806555" y="0"/>
                  </a:lnTo>
                  <a:cubicBezTo>
                    <a:pt x="1812582" y="0"/>
                    <a:pt x="1818362" y="2394"/>
                    <a:pt x="1822623" y="6656"/>
                  </a:cubicBezTo>
                  <a:cubicBezTo>
                    <a:pt x="1826885" y="10918"/>
                    <a:pt x="1829279" y="16698"/>
                    <a:pt x="1829279" y="22725"/>
                  </a:cubicBezTo>
                  <a:lnTo>
                    <a:pt x="1829279" y="779547"/>
                  </a:lnTo>
                  <a:cubicBezTo>
                    <a:pt x="1829279" y="785574"/>
                    <a:pt x="1826885" y="791354"/>
                    <a:pt x="1822623" y="795616"/>
                  </a:cubicBezTo>
                  <a:cubicBezTo>
                    <a:pt x="1818362" y="799877"/>
                    <a:pt x="1812582" y="802272"/>
                    <a:pt x="1806555" y="802272"/>
                  </a:cubicBezTo>
                  <a:lnTo>
                    <a:pt x="22725" y="802272"/>
                  </a:lnTo>
                  <a:cubicBezTo>
                    <a:pt x="16698" y="802272"/>
                    <a:pt x="10918" y="799877"/>
                    <a:pt x="6656" y="795616"/>
                  </a:cubicBezTo>
                  <a:cubicBezTo>
                    <a:pt x="2394" y="791354"/>
                    <a:pt x="0" y="785574"/>
                    <a:pt x="0" y="779547"/>
                  </a:cubicBezTo>
                  <a:lnTo>
                    <a:pt x="0" y="22725"/>
                  </a:lnTo>
                  <a:cubicBezTo>
                    <a:pt x="0" y="16698"/>
                    <a:pt x="2394" y="10918"/>
                    <a:pt x="6656" y="6656"/>
                  </a:cubicBezTo>
                  <a:cubicBezTo>
                    <a:pt x="10918" y="2394"/>
                    <a:pt x="16698" y="0"/>
                    <a:pt x="22725" y="0"/>
                  </a:cubicBezTo>
                  <a:close/>
                </a:path>
              </a:pathLst>
            </a:custGeom>
            <a:gradFill rotWithShape="1">
              <a:gsLst>
                <a:gs pos="0">
                  <a:srgbClr val="131416">
                    <a:alpha val="100000"/>
                  </a:srgbClr>
                </a:gs>
                <a:gs pos="33333">
                  <a:srgbClr val="284247">
                    <a:alpha val="100000"/>
                  </a:srgbClr>
                </a:gs>
                <a:gs pos="66667">
                  <a:srgbClr val="19616D">
                    <a:alpha val="100000"/>
                  </a:srgbClr>
                </a:gs>
                <a:gs pos="100000">
                  <a:srgbClr val="3CC2D8">
                    <a:alpha val="100000"/>
                  </a:srgbClr>
                </a:gs>
              </a:gsLst>
              <a:lin ang="0"/>
            </a:gradFill>
          </p:spPr>
        </p:sp>
        <p:sp>
          <p:nvSpPr>
            <p:cNvPr id="4" name="TextBox 4"/>
            <p:cNvSpPr txBox="1"/>
            <p:nvPr/>
          </p:nvSpPr>
          <p:spPr>
            <a:xfrm>
              <a:off x="0" y="-38100"/>
              <a:ext cx="1829279" cy="840372"/>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412236" y="1276350"/>
            <a:ext cx="17463528" cy="975110"/>
          </a:xfrm>
          <a:prstGeom prst="rect">
            <a:avLst/>
          </a:prstGeom>
        </p:spPr>
        <p:txBody>
          <a:bodyPr lIns="0" tIns="0" rIns="0" bIns="0" rtlCol="0" anchor="t">
            <a:spAutoFit/>
          </a:bodyPr>
          <a:lstStyle/>
          <a:p>
            <a:pPr algn="l">
              <a:lnSpc>
                <a:spcPts val="7089"/>
              </a:lnSpc>
            </a:pPr>
            <a:r>
              <a:rPr lang="en-US" sz="8056" b="1" spc="-507">
                <a:solidFill>
                  <a:srgbClr val="FFFFFF"/>
                </a:solidFill>
                <a:latin typeface="Arial Unicode Bold"/>
                <a:ea typeface="Arial Unicode Bold"/>
                <a:cs typeface="Arial Unicode Bold"/>
                <a:sym typeface="Arial Unicode Bold"/>
              </a:rPr>
              <a:t> Detecting Data Drift &amp; Schema Changes</a:t>
            </a:r>
          </a:p>
        </p:txBody>
      </p:sp>
      <p:grpSp>
        <p:nvGrpSpPr>
          <p:cNvPr id="6" name="Group 6"/>
          <p:cNvGrpSpPr/>
          <p:nvPr/>
        </p:nvGrpSpPr>
        <p:grpSpPr>
          <a:xfrm>
            <a:off x="874742" y="3737835"/>
            <a:ext cx="8269258" cy="4563991"/>
            <a:chOff x="0" y="0"/>
            <a:chExt cx="2114347" cy="1166956"/>
          </a:xfrm>
        </p:grpSpPr>
        <p:sp>
          <p:nvSpPr>
            <p:cNvPr id="7" name="Freeform 7"/>
            <p:cNvSpPr/>
            <p:nvPr/>
          </p:nvSpPr>
          <p:spPr>
            <a:xfrm>
              <a:off x="0" y="0"/>
              <a:ext cx="2114347" cy="1166956"/>
            </a:xfrm>
            <a:custGeom>
              <a:avLst/>
              <a:gdLst/>
              <a:ahLst/>
              <a:cxnLst/>
              <a:rect l="l" t="t" r="r" b="b"/>
              <a:pathLst>
                <a:path w="2114347" h="1166956">
                  <a:moveTo>
                    <a:pt x="19661" y="0"/>
                  </a:moveTo>
                  <a:lnTo>
                    <a:pt x="2094686" y="0"/>
                  </a:lnTo>
                  <a:cubicBezTo>
                    <a:pt x="2105545" y="0"/>
                    <a:pt x="2114347" y="8802"/>
                    <a:pt x="2114347" y="19661"/>
                  </a:cubicBezTo>
                  <a:lnTo>
                    <a:pt x="2114347" y="1147295"/>
                  </a:lnTo>
                  <a:cubicBezTo>
                    <a:pt x="2114347" y="1158154"/>
                    <a:pt x="2105545" y="1166956"/>
                    <a:pt x="2094686" y="1166956"/>
                  </a:cubicBezTo>
                  <a:lnTo>
                    <a:pt x="19661" y="1166956"/>
                  </a:lnTo>
                  <a:cubicBezTo>
                    <a:pt x="8802" y="1166956"/>
                    <a:pt x="0" y="1158154"/>
                    <a:pt x="0" y="1147295"/>
                  </a:cubicBezTo>
                  <a:lnTo>
                    <a:pt x="0" y="19661"/>
                  </a:lnTo>
                  <a:cubicBezTo>
                    <a:pt x="0" y="8802"/>
                    <a:pt x="8802" y="0"/>
                    <a:pt x="19661" y="0"/>
                  </a:cubicBezTo>
                  <a:close/>
                </a:path>
              </a:pathLst>
            </a:custGeom>
            <a:gradFill rotWithShape="1">
              <a:gsLst>
                <a:gs pos="0">
                  <a:srgbClr val="131416">
                    <a:alpha val="100000"/>
                  </a:srgbClr>
                </a:gs>
                <a:gs pos="33333">
                  <a:srgbClr val="284247">
                    <a:alpha val="100000"/>
                  </a:srgbClr>
                </a:gs>
                <a:gs pos="66667">
                  <a:srgbClr val="19616D">
                    <a:alpha val="100000"/>
                  </a:srgbClr>
                </a:gs>
                <a:gs pos="100000">
                  <a:srgbClr val="3CC2D8">
                    <a:alpha val="100000"/>
                  </a:srgbClr>
                </a:gs>
              </a:gsLst>
              <a:lin ang="0"/>
            </a:gradFill>
          </p:spPr>
        </p:sp>
        <p:sp>
          <p:nvSpPr>
            <p:cNvPr id="8" name="TextBox 8"/>
            <p:cNvSpPr txBox="1"/>
            <p:nvPr/>
          </p:nvSpPr>
          <p:spPr>
            <a:xfrm>
              <a:off x="0" y="-38100"/>
              <a:ext cx="2114347" cy="1205056"/>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028700" y="3089334"/>
            <a:ext cx="7274534" cy="441578"/>
          </a:xfrm>
          <a:prstGeom prst="rect">
            <a:avLst/>
          </a:prstGeom>
        </p:spPr>
        <p:txBody>
          <a:bodyPr lIns="0" tIns="0" rIns="0" bIns="0" rtlCol="0" anchor="t">
            <a:spAutoFit/>
          </a:bodyPr>
          <a:lstStyle/>
          <a:p>
            <a:pPr algn="ctr">
              <a:lnSpc>
                <a:spcPts val="3167"/>
              </a:lnSpc>
            </a:pPr>
            <a:r>
              <a:rPr lang="en-US" sz="3599" b="1" spc="-226">
                <a:solidFill>
                  <a:srgbClr val="FFFFFF"/>
                </a:solidFill>
                <a:latin typeface="Arial Unicode Bold"/>
                <a:ea typeface="Arial Unicode Bold"/>
                <a:cs typeface="Arial Unicode Bold"/>
                <a:sym typeface="Arial Unicode Bold"/>
              </a:rPr>
              <a:t>Data Drift &amp; Schema Monitoring Plan:</a:t>
            </a:r>
          </a:p>
        </p:txBody>
      </p:sp>
      <p:sp>
        <p:nvSpPr>
          <p:cNvPr id="10" name="TextBox 10"/>
          <p:cNvSpPr txBox="1"/>
          <p:nvPr/>
        </p:nvSpPr>
        <p:spPr>
          <a:xfrm>
            <a:off x="1035256" y="3868674"/>
            <a:ext cx="8108744" cy="4253665"/>
          </a:xfrm>
          <a:prstGeom prst="rect">
            <a:avLst/>
          </a:prstGeom>
        </p:spPr>
        <p:txBody>
          <a:bodyPr lIns="0" tIns="0" rIns="0" bIns="0" rtlCol="0" anchor="t">
            <a:spAutoFit/>
          </a:bodyPr>
          <a:lstStyle/>
          <a:p>
            <a:pPr algn="l">
              <a:lnSpc>
                <a:spcPts val="4205"/>
              </a:lnSpc>
            </a:pPr>
            <a:r>
              <a:rPr lang="en-US" sz="2400" b="0" i="0" dirty="0">
                <a:solidFill>
                  <a:schemeClr val="bg1"/>
                </a:solidFill>
                <a:effectLst/>
                <a:latin typeface="Open Sans" panose="020B0606030504020204" pitchFamily="34" charset="0"/>
              </a:rPr>
              <a:t>A presentation refers to a structured communication process in which information, ideas, or concepts are transmitted to an audience. It usually involves the sender of the message and the receiver, in this case, the presenter and the audience, respectively. Presentations can be mainly oral speeches, multimedia slideshows, demonstrations, or interactive sessions.</a:t>
            </a:r>
            <a:endParaRPr lang="en-US" sz="2400" spc="-203" dirty="0">
              <a:solidFill>
                <a:schemeClr val="bg1"/>
              </a:solidFill>
              <a:latin typeface="Canva Sans"/>
              <a:ea typeface="Canva Sans"/>
              <a:cs typeface="Canva Sans"/>
              <a:sym typeface="Canva Sans"/>
            </a:endParaRPr>
          </a:p>
        </p:txBody>
      </p:sp>
      <p:sp>
        <p:nvSpPr>
          <p:cNvPr id="11" name="TextBox 11"/>
          <p:cNvSpPr txBox="1"/>
          <p:nvPr/>
        </p:nvSpPr>
        <p:spPr>
          <a:xfrm>
            <a:off x="10151093" y="5987682"/>
            <a:ext cx="7274534" cy="441578"/>
          </a:xfrm>
          <a:prstGeom prst="rect">
            <a:avLst/>
          </a:prstGeom>
        </p:spPr>
        <p:txBody>
          <a:bodyPr lIns="0" tIns="0" rIns="0" bIns="0" rtlCol="0" anchor="t">
            <a:spAutoFit/>
          </a:bodyPr>
          <a:lstStyle/>
          <a:p>
            <a:pPr algn="l">
              <a:lnSpc>
                <a:spcPts val="3167"/>
              </a:lnSpc>
            </a:pPr>
            <a:r>
              <a:rPr lang="en-US" sz="3599" b="1" spc="-226">
                <a:solidFill>
                  <a:srgbClr val="FFFFFF"/>
                </a:solidFill>
                <a:latin typeface="Arial Unicode Bold"/>
                <a:ea typeface="Arial Unicode Bold"/>
                <a:cs typeface="Arial Unicode Bold"/>
                <a:sym typeface="Arial Unicode Bold"/>
              </a:rPr>
              <a:t> Schema Change Detection:</a:t>
            </a:r>
          </a:p>
        </p:txBody>
      </p:sp>
      <p:sp>
        <p:nvSpPr>
          <p:cNvPr id="12" name="TextBox 12"/>
          <p:cNvSpPr txBox="1"/>
          <p:nvPr/>
        </p:nvSpPr>
        <p:spPr>
          <a:xfrm>
            <a:off x="10123626" y="6950769"/>
            <a:ext cx="7302001" cy="2664013"/>
          </a:xfrm>
          <a:prstGeom prst="rect">
            <a:avLst/>
          </a:prstGeom>
        </p:spPr>
        <p:txBody>
          <a:bodyPr lIns="0" tIns="0" rIns="0" bIns="0" rtlCol="0" anchor="t">
            <a:spAutoFit/>
          </a:bodyPr>
          <a:lstStyle/>
          <a:p>
            <a:pPr marL="698478" lvl="1" indent="-349239" algn="l">
              <a:lnSpc>
                <a:spcPts val="4205"/>
              </a:lnSpc>
              <a:buFont typeface="Arial"/>
              <a:buChar char="•"/>
            </a:pPr>
            <a:r>
              <a:rPr lang="en-US" sz="3235" spc="-203" dirty="0">
                <a:solidFill>
                  <a:srgbClr val="FFFFFF"/>
                </a:solidFill>
                <a:latin typeface="Canva Sans"/>
                <a:ea typeface="Canva Sans"/>
                <a:cs typeface="Canva Sans"/>
                <a:sym typeface="Canva Sans"/>
              </a:rPr>
              <a:t>Check for unexpected new columns or data types.</a:t>
            </a:r>
          </a:p>
          <a:p>
            <a:pPr marL="698478" lvl="1" indent="-349239" algn="l">
              <a:lnSpc>
                <a:spcPts val="4205"/>
              </a:lnSpc>
              <a:buFont typeface="Arial"/>
              <a:buChar char="•"/>
            </a:pPr>
            <a:r>
              <a:rPr lang="en-US" sz="3235" spc="-203" dirty="0">
                <a:solidFill>
                  <a:srgbClr val="FFFFFF"/>
                </a:solidFill>
                <a:latin typeface="Canva Sans"/>
                <a:ea typeface="Canva Sans"/>
                <a:cs typeface="Canva Sans"/>
                <a:sym typeface="Canva Sans"/>
              </a:rPr>
              <a:t>Implement automated schema validation scripts to alert mismatches.</a:t>
            </a:r>
          </a:p>
          <a:p>
            <a:pPr algn="l">
              <a:lnSpc>
                <a:spcPts val="4205"/>
              </a:lnSpc>
            </a:pPr>
            <a:endParaRPr lang="en-US" sz="3235" spc="-203" dirty="0">
              <a:solidFill>
                <a:srgbClr val="FFFFFF"/>
              </a:solidFill>
              <a:latin typeface="Canva Sans"/>
              <a:ea typeface="Canva Sans"/>
              <a:cs typeface="Canva Sans"/>
              <a:sym typeface="Canva San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1739</Words>
  <Application>Microsoft Office PowerPoint</Application>
  <PresentationFormat>Custom</PresentationFormat>
  <Paragraphs>233</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 Unicode Bold</vt:lpstr>
      <vt:lpstr>Open Sans</vt:lpstr>
      <vt:lpstr>Calibri</vt:lpstr>
      <vt:lpstr>Arial Unicode</vt:lpstr>
      <vt:lpstr>Canva Sans Bold</vt:lpstr>
      <vt:lpstr>Canva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Your name</dc:title>
  <dc:creator>Admin</dc:creator>
  <cp:lastModifiedBy>Admin</cp:lastModifiedBy>
  <cp:revision>7</cp:revision>
  <dcterms:created xsi:type="dcterms:W3CDTF">2006-08-16T00:00:00Z</dcterms:created>
  <dcterms:modified xsi:type="dcterms:W3CDTF">2025-02-10T16:38:38Z</dcterms:modified>
  <dc:identifier>DAGdmkNDSGo</dc:identifier>
</cp:coreProperties>
</file>