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EB1E-A264-4FBF-A82C-A74EB9E8AD27}" type="datetimeFigureOut">
              <a:rPr lang="fr-FR" smtClean="0"/>
              <a:pPr/>
              <a:t>17/05/2012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1FF4-8A2C-494C-86E6-7BB72FEE52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5984" y="142852"/>
            <a:ext cx="4529142" cy="369881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+mn-lt"/>
              </a:rPr>
              <a:t>Cartes à afficher (joueur humain)</a:t>
            </a:r>
            <a:endParaRPr lang="fr-FR" sz="2000" dirty="0">
              <a:latin typeface="+mn-lt"/>
            </a:endParaRPr>
          </a:p>
        </p:txBody>
      </p:sp>
      <p:cxnSp>
        <p:nvCxnSpPr>
          <p:cNvPr id="23" name="Forme 22"/>
          <p:cNvCxnSpPr>
            <a:stCxn id="4" idx="1"/>
            <a:endCxn id="217" idx="0"/>
          </p:cNvCxnSpPr>
          <p:nvPr/>
        </p:nvCxnSpPr>
        <p:spPr>
          <a:xfrm rot="10800000" flipV="1">
            <a:off x="1000100" y="1000108"/>
            <a:ext cx="357190" cy="7858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Forme 24"/>
          <p:cNvCxnSpPr>
            <a:stCxn id="4" idx="3"/>
            <a:endCxn id="6" idx="0"/>
          </p:cNvCxnSpPr>
          <p:nvPr/>
        </p:nvCxnSpPr>
        <p:spPr>
          <a:xfrm>
            <a:off x="3000364" y="1000108"/>
            <a:ext cx="2607487" cy="2857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6" idx="3"/>
            <a:endCxn id="8" idx="0"/>
          </p:cNvCxnSpPr>
          <p:nvPr/>
        </p:nvCxnSpPr>
        <p:spPr>
          <a:xfrm>
            <a:off x="6429388" y="1857364"/>
            <a:ext cx="1298159" cy="7143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Forme 33"/>
          <p:cNvCxnSpPr>
            <a:stCxn id="6" idx="1"/>
            <a:endCxn id="241" idx="0"/>
          </p:cNvCxnSpPr>
          <p:nvPr/>
        </p:nvCxnSpPr>
        <p:spPr>
          <a:xfrm rot="10800000" flipV="1">
            <a:off x="3111098" y="1857364"/>
            <a:ext cx="1675217" cy="706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8" idx="1"/>
            <a:endCxn id="9" idx="0"/>
          </p:cNvCxnSpPr>
          <p:nvPr/>
        </p:nvCxnSpPr>
        <p:spPr>
          <a:xfrm rot="10800000" flipV="1">
            <a:off x="4572000" y="3143248"/>
            <a:ext cx="2334010" cy="9286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Forme 67"/>
          <p:cNvCxnSpPr>
            <a:stCxn id="9" idx="1"/>
            <a:endCxn id="248" idx="0"/>
          </p:cNvCxnSpPr>
          <p:nvPr/>
        </p:nvCxnSpPr>
        <p:spPr>
          <a:xfrm rot="10800000" flipV="1">
            <a:off x="3071802" y="4857760"/>
            <a:ext cx="571504" cy="7858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Forme 73"/>
          <p:cNvCxnSpPr>
            <a:stCxn id="9" idx="3"/>
            <a:endCxn id="250" idx="0"/>
          </p:cNvCxnSpPr>
          <p:nvPr/>
        </p:nvCxnSpPr>
        <p:spPr>
          <a:xfrm>
            <a:off x="5500694" y="4857760"/>
            <a:ext cx="571504" cy="7858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e 250"/>
          <p:cNvGrpSpPr/>
          <p:nvPr/>
        </p:nvGrpSpPr>
        <p:grpSpPr>
          <a:xfrm>
            <a:off x="1020338" y="428604"/>
            <a:ext cx="2323297" cy="1143008"/>
            <a:chOff x="1020338" y="428604"/>
            <a:chExt cx="2323297" cy="1143008"/>
          </a:xfrm>
        </p:grpSpPr>
        <p:sp>
          <p:nvSpPr>
            <p:cNvPr id="4" name="Losange 3"/>
            <p:cNvSpPr/>
            <p:nvPr/>
          </p:nvSpPr>
          <p:spPr>
            <a:xfrm>
              <a:off x="1357290" y="428604"/>
              <a:ext cx="1643074" cy="1143008"/>
            </a:xfrm>
            <a:prstGeom prst="diamon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Pli vide?</a:t>
              </a:r>
              <a:endParaRPr lang="fr-FR" sz="1400" dirty="0"/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1020338" y="70221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</a:t>
              </a:r>
              <a:endParaRPr lang="fr-FR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3009889" y="70221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</a:t>
              </a:r>
            </a:p>
          </p:txBody>
        </p:sp>
      </p:grpSp>
      <p:grpSp>
        <p:nvGrpSpPr>
          <p:cNvPr id="257" name="Groupe 256"/>
          <p:cNvGrpSpPr/>
          <p:nvPr/>
        </p:nvGrpSpPr>
        <p:grpSpPr>
          <a:xfrm>
            <a:off x="4449362" y="1285860"/>
            <a:ext cx="2337216" cy="1143008"/>
            <a:chOff x="4449362" y="1285860"/>
            <a:chExt cx="2337216" cy="1143008"/>
          </a:xfrm>
        </p:grpSpPr>
        <p:sp>
          <p:nvSpPr>
            <p:cNvPr id="6" name="Losange 5"/>
            <p:cNvSpPr/>
            <p:nvPr/>
          </p:nvSpPr>
          <p:spPr>
            <a:xfrm>
              <a:off x="4786314" y="1285860"/>
              <a:ext cx="1643074" cy="1143008"/>
            </a:xfrm>
            <a:prstGeom prst="diamon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Couleur demandée en stock?</a:t>
              </a:r>
              <a:endParaRPr lang="fr-FR" sz="10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6452832" y="155947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</a:t>
              </a:r>
              <a:endParaRPr lang="fr-FR" dirty="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449362" y="155947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</a:t>
              </a:r>
              <a:endParaRPr lang="fr-FR" dirty="0"/>
            </a:p>
          </p:txBody>
        </p:sp>
      </p:grpSp>
      <p:sp>
        <p:nvSpPr>
          <p:cNvPr id="217" name="Rectangle à coins arrondis 216"/>
          <p:cNvSpPr/>
          <p:nvPr/>
        </p:nvSpPr>
        <p:spPr>
          <a:xfrm>
            <a:off x="214282" y="1785926"/>
            <a:ext cx="157163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Présenter tous les atouts</a:t>
            </a:r>
            <a:endParaRPr lang="fr-FR" sz="1600" dirty="0"/>
          </a:p>
        </p:txBody>
      </p:sp>
      <p:sp>
        <p:nvSpPr>
          <p:cNvPr id="221" name="Rectangle à coins arrondis 220"/>
          <p:cNvSpPr/>
          <p:nvPr/>
        </p:nvSpPr>
        <p:spPr>
          <a:xfrm>
            <a:off x="214282" y="4429132"/>
            <a:ext cx="157163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Présenter les couleurs  + Excuse</a:t>
            </a:r>
            <a:endParaRPr lang="fr-FR" sz="1400" dirty="0"/>
          </a:p>
        </p:txBody>
      </p:sp>
      <p:cxnSp>
        <p:nvCxnSpPr>
          <p:cNvPr id="224" name="Connecteur droit 223"/>
          <p:cNvCxnSpPr>
            <a:stCxn id="217" idx="2"/>
            <a:endCxn id="221" idx="0"/>
          </p:cNvCxnSpPr>
          <p:nvPr/>
        </p:nvCxnSpPr>
        <p:spPr>
          <a:xfrm rot="5400000">
            <a:off x="107125" y="3536157"/>
            <a:ext cx="17859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e 269"/>
          <p:cNvGrpSpPr/>
          <p:nvPr/>
        </p:nvGrpSpPr>
        <p:grpSpPr>
          <a:xfrm>
            <a:off x="6572264" y="2571744"/>
            <a:ext cx="1976820" cy="2857520"/>
            <a:chOff x="6572264" y="2571744"/>
            <a:chExt cx="1976820" cy="2857520"/>
          </a:xfrm>
        </p:grpSpPr>
        <p:grpSp>
          <p:nvGrpSpPr>
            <p:cNvPr id="258" name="Groupe 257"/>
            <p:cNvGrpSpPr/>
            <p:nvPr/>
          </p:nvGrpSpPr>
          <p:grpSpPr>
            <a:xfrm>
              <a:off x="6572264" y="2571744"/>
              <a:ext cx="1976820" cy="1512340"/>
              <a:chOff x="6952898" y="2143116"/>
              <a:chExt cx="1976820" cy="1512340"/>
            </a:xfrm>
          </p:grpSpPr>
          <p:sp>
            <p:nvSpPr>
              <p:cNvPr id="8" name="Losange 7"/>
              <p:cNvSpPr/>
              <p:nvPr/>
            </p:nvSpPr>
            <p:spPr>
              <a:xfrm>
                <a:off x="7286644" y="2143116"/>
                <a:ext cx="1643074" cy="1143008"/>
              </a:xfrm>
              <a:prstGeom prst="diamond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/>
                  <a:t>Atout demandé?</a:t>
                </a:r>
                <a:endParaRPr lang="fr-FR" sz="1200" dirty="0"/>
              </a:p>
            </p:txBody>
          </p:sp>
          <p:sp>
            <p:nvSpPr>
              <p:cNvPr id="190" name="ZoneTexte 189"/>
              <p:cNvSpPr txBox="1"/>
              <p:nvPr/>
            </p:nvSpPr>
            <p:spPr>
              <a:xfrm>
                <a:off x="6952898" y="241672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</a:t>
                </a:r>
                <a:endParaRPr lang="fr-FR" dirty="0"/>
              </a:p>
            </p:txBody>
          </p:sp>
          <p:sp>
            <p:nvSpPr>
              <p:cNvPr id="206" name="ZoneTexte 205"/>
              <p:cNvSpPr txBox="1"/>
              <p:nvPr/>
            </p:nvSpPr>
            <p:spPr>
              <a:xfrm>
                <a:off x="8072462" y="328612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N</a:t>
                </a:r>
                <a:endParaRPr lang="fr-FR" dirty="0"/>
              </a:p>
            </p:txBody>
          </p:sp>
        </p:grpSp>
        <p:sp>
          <p:nvSpPr>
            <p:cNvPr id="226" name="Rectangle à coins arrondis 225"/>
            <p:cNvSpPr/>
            <p:nvPr/>
          </p:nvSpPr>
          <p:spPr>
            <a:xfrm>
              <a:off x="6929454" y="4572008"/>
              <a:ext cx="1571636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Présenter la couleur demandée + Excuse</a:t>
              </a:r>
              <a:endParaRPr lang="fr-FR" sz="1200" dirty="0"/>
            </a:p>
          </p:txBody>
        </p:sp>
      </p:grpSp>
      <p:cxnSp>
        <p:nvCxnSpPr>
          <p:cNvPr id="233" name="Connecteur droit 232"/>
          <p:cNvCxnSpPr>
            <a:stCxn id="8" idx="2"/>
            <a:endCxn id="226" idx="0"/>
          </p:cNvCxnSpPr>
          <p:nvPr/>
        </p:nvCxnSpPr>
        <p:spPr>
          <a:xfrm rot="5400000">
            <a:off x="7292782" y="4137243"/>
            <a:ext cx="857256" cy="12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Forme 238"/>
          <p:cNvCxnSpPr>
            <a:stCxn id="241" idx="1"/>
            <a:endCxn id="221" idx="0"/>
          </p:cNvCxnSpPr>
          <p:nvPr/>
        </p:nvCxnSpPr>
        <p:spPr>
          <a:xfrm rot="10800000" flipV="1">
            <a:off x="1000100" y="3135310"/>
            <a:ext cx="1289460" cy="129382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3" name="Groupe 262"/>
          <p:cNvGrpSpPr/>
          <p:nvPr/>
        </p:nvGrpSpPr>
        <p:grpSpPr>
          <a:xfrm>
            <a:off x="2285984" y="4071942"/>
            <a:ext cx="4572032" cy="2428892"/>
            <a:chOff x="3214678" y="3214686"/>
            <a:chExt cx="4572032" cy="2428892"/>
          </a:xfrm>
        </p:grpSpPr>
        <p:grpSp>
          <p:nvGrpSpPr>
            <p:cNvPr id="259" name="Groupe 258"/>
            <p:cNvGrpSpPr/>
            <p:nvPr/>
          </p:nvGrpSpPr>
          <p:grpSpPr>
            <a:xfrm>
              <a:off x="4214810" y="3214686"/>
              <a:ext cx="2619762" cy="1571636"/>
              <a:chOff x="4214810" y="3214686"/>
              <a:chExt cx="2619762" cy="1571636"/>
            </a:xfrm>
          </p:grpSpPr>
          <p:sp>
            <p:nvSpPr>
              <p:cNvPr id="9" name="Losange 8"/>
              <p:cNvSpPr/>
              <p:nvPr/>
            </p:nvSpPr>
            <p:spPr>
              <a:xfrm>
                <a:off x="4572000" y="3214686"/>
                <a:ext cx="1857388" cy="1571636"/>
              </a:xfrm>
              <a:prstGeom prst="diamond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Le plus fort Atout du jeu est-il maître sur le pli?</a:t>
                </a:r>
                <a:endParaRPr lang="fr-FR" sz="1100" dirty="0"/>
              </a:p>
            </p:txBody>
          </p:sp>
          <p:sp>
            <p:nvSpPr>
              <p:cNvPr id="191" name="ZoneTexte 190"/>
              <p:cNvSpPr txBox="1"/>
              <p:nvPr/>
            </p:nvSpPr>
            <p:spPr>
              <a:xfrm>
                <a:off x="6500826" y="371475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</a:t>
                </a:r>
              </a:p>
            </p:txBody>
          </p:sp>
          <p:sp>
            <p:nvSpPr>
              <p:cNvPr id="197" name="ZoneTexte 196"/>
              <p:cNvSpPr txBox="1"/>
              <p:nvPr/>
            </p:nvSpPr>
            <p:spPr>
              <a:xfrm>
                <a:off x="4214810" y="3714752"/>
                <a:ext cx="336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</a:t>
                </a:r>
                <a:endParaRPr lang="fr-FR" dirty="0"/>
              </a:p>
            </p:txBody>
          </p:sp>
        </p:grpSp>
        <p:sp>
          <p:nvSpPr>
            <p:cNvPr id="248" name="Rectangle à coins arrondis 247"/>
            <p:cNvSpPr/>
            <p:nvPr/>
          </p:nvSpPr>
          <p:spPr>
            <a:xfrm>
              <a:off x="3214678" y="4786322"/>
              <a:ext cx="1571636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/>
                <a:t>Présenter les Atouts dont la valeur est supérieure à la value Max du Pli  + Excuse</a:t>
              </a:r>
              <a:endParaRPr lang="fr-FR" sz="1000" dirty="0"/>
            </a:p>
          </p:txBody>
        </p:sp>
        <p:sp>
          <p:nvSpPr>
            <p:cNvPr id="250" name="Rectangle à coins arrondis 249"/>
            <p:cNvSpPr/>
            <p:nvPr/>
          </p:nvSpPr>
          <p:spPr>
            <a:xfrm>
              <a:off x="6215074" y="4786322"/>
              <a:ext cx="1571636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Présenter tous les Atouts + Excuse</a:t>
              </a:r>
              <a:endParaRPr lang="fr-FR" sz="1200" dirty="0"/>
            </a:p>
          </p:txBody>
        </p:sp>
      </p:grpSp>
      <p:grpSp>
        <p:nvGrpSpPr>
          <p:cNvPr id="256" name="Groupe 255"/>
          <p:cNvGrpSpPr/>
          <p:nvPr/>
        </p:nvGrpSpPr>
        <p:grpSpPr>
          <a:xfrm>
            <a:off x="1952608" y="2563806"/>
            <a:ext cx="2313772" cy="1143008"/>
            <a:chOff x="2449098" y="2357430"/>
            <a:chExt cx="2313772" cy="1143008"/>
          </a:xfrm>
        </p:grpSpPr>
        <p:sp>
          <p:nvSpPr>
            <p:cNvPr id="240" name="ZoneTexte 239"/>
            <p:cNvSpPr txBox="1"/>
            <p:nvPr/>
          </p:nvSpPr>
          <p:spPr>
            <a:xfrm>
              <a:off x="2449098" y="263104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</a:t>
              </a:r>
              <a:endParaRPr lang="fr-FR" dirty="0"/>
            </a:p>
          </p:txBody>
        </p:sp>
        <p:sp>
          <p:nvSpPr>
            <p:cNvPr id="241" name="Losange 240"/>
            <p:cNvSpPr/>
            <p:nvPr/>
          </p:nvSpPr>
          <p:spPr>
            <a:xfrm>
              <a:off x="2786050" y="2357430"/>
              <a:ext cx="1643074" cy="1143008"/>
            </a:xfrm>
            <a:prstGeom prst="diamon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Atout en stock?</a:t>
              </a:r>
              <a:endParaRPr lang="fr-FR" sz="1200" dirty="0"/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4429124" y="263104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</a:t>
              </a:r>
              <a:endParaRPr lang="fr-FR" dirty="0"/>
            </a:p>
          </p:txBody>
        </p:sp>
      </p:grpSp>
      <p:cxnSp>
        <p:nvCxnSpPr>
          <p:cNvPr id="254" name="Connecteur en angle 253"/>
          <p:cNvCxnSpPr>
            <a:stCxn id="241" idx="3"/>
            <a:endCxn id="9" idx="0"/>
          </p:cNvCxnSpPr>
          <p:nvPr/>
        </p:nvCxnSpPr>
        <p:spPr>
          <a:xfrm>
            <a:off x="3932634" y="3135310"/>
            <a:ext cx="639366" cy="9366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5984" y="142852"/>
            <a:ext cx="4529142" cy="369881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+mn-lt"/>
              </a:rPr>
              <a:t>Contrôles de la carte jouée par l’humain (pli avec couleur demandée)</a:t>
            </a:r>
            <a:endParaRPr lang="fr-FR" sz="2000" dirty="0">
              <a:latin typeface="+mn-lt"/>
            </a:endParaRPr>
          </a:p>
        </p:txBody>
      </p:sp>
      <p:sp>
        <p:nvSpPr>
          <p:cNvPr id="4" name="Losange 3"/>
          <p:cNvSpPr/>
          <p:nvPr/>
        </p:nvSpPr>
        <p:spPr>
          <a:xfrm>
            <a:off x="1357290" y="428604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Carte jouée = couleur demandée?</a:t>
            </a:r>
            <a:endParaRPr lang="fr-FR" sz="1000" dirty="0"/>
          </a:p>
        </p:txBody>
      </p:sp>
      <p:sp>
        <p:nvSpPr>
          <p:cNvPr id="6" name="Losange 5"/>
          <p:cNvSpPr/>
          <p:nvPr/>
        </p:nvSpPr>
        <p:spPr>
          <a:xfrm>
            <a:off x="4786314" y="1285860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Couleur demandée en stock</a:t>
            </a:r>
            <a:r>
              <a:rPr lang="fr-FR" sz="1100" dirty="0" smtClean="0"/>
              <a:t>?</a:t>
            </a:r>
            <a:endParaRPr lang="fr-FR" sz="1100" dirty="0" smtClean="0"/>
          </a:p>
        </p:txBody>
      </p:sp>
      <p:sp>
        <p:nvSpPr>
          <p:cNvPr id="9" name="Losange 8"/>
          <p:cNvSpPr/>
          <p:nvPr/>
        </p:nvSpPr>
        <p:spPr>
          <a:xfrm>
            <a:off x="4786314" y="3214686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Carte jouée = Atout?</a:t>
            </a:r>
            <a:endParaRPr lang="fr-FR" sz="1200" dirty="0"/>
          </a:p>
        </p:txBody>
      </p:sp>
      <p:sp>
        <p:nvSpPr>
          <p:cNvPr id="11" name="Losange 10"/>
          <p:cNvSpPr/>
          <p:nvPr/>
        </p:nvSpPr>
        <p:spPr>
          <a:xfrm>
            <a:off x="2928926" y="4000504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L’atout joué est-il le plus fort du pli?</a:t>
            </a:r>
            <a:endParaRPr lang="fr-FR" sz="1100" dirty="0"/>
          </a:p>
        </p:txBody>
      </p:sp>
      <p:sp>
        <p:nvSpPr>
          <p:cNvPr id="12" name="Losange 11"/>
          <p:cNvSpPr/>
          <p:nvPr/>
        </p:nvSpPr>
        <p:spPr>
          <a:xfrm>
            <a:off x="1142976" y="4929198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Dispose-t’il</a:t>
            </a:r>
            <a:r>
              <a:rPr lang="fr-FR" sz="1000" dirty="0" smtClean="0"/>
              <a:t> d’un Atout plus fort que ceux du pli?</a:t>
            </a:r>
            <a:endParaRPr lang="fr-FR" sz="10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286248" y="2428868"/>
            <a:ext cx="357190" cy="3571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KO</a:t>
            </a:r>
            <a:endParaRPr lang="fr-FR" sz="1600" b="1" dirty="0"/>
          </a:p>
        </p:txBody>
      </p:sp>
      <p:sp>
        <p:nvSpPr>
          <p:cNvPr id="10" name="Losange 9"/>
          <p:cNvSpPr/>
          <p:nvPr/>
        </p:nvSpPr>
        <p:spPr>
          <a:xfrm>
            <a:off x="6357950" y="4786322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 Atouts </a:t>
            </a:r>
          </a:p>
          <a:p>
            <a:pPr algn="ctr"/>
            <a:r>
              <a:rPr lang="fr-FR" sz="1200" dirty="0" smtClean="0"/>
              <a:t>&gt; 0?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143900" y="5857892"/>
            <a:ext cx="357190" cy="357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OK</a:t>
            </a:r>
            <a:endParaRPr lang="fr-FR" sz="16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571868" y="5786454"/>
            <a:ext cx="357190" cy="357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OK</a:t>
            </a:r>
            <a:endParaRPr lang="fr-FR" sz="16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71472" y="5786454"/>
            <a:ext cx="357190" cy="3571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KO</a:t>
            </a:r>
            <a:endParaRPr lang="fr-FR" sz="1600" b="1" dirty="0"/>
          </a:p>
        </p:txBody>
      </p:sp>
      <p:cxnSp>
        <p:nvCxnSpPr>
          <p:cNvPr id="23" name="Forme 22"/>
          <p:cNvCxnSpPr>
            <a:stCxn id="4" idx="1"/>
            <a:endCxn id="5" idx="0"/>
          </p:cNvCxnSpPr>
          <p:nvPr/>
        </p:nvCxnSpPr>
        <p:spPr>
          <a:xfrm rot="10800000" flipV="1">
            <a:off x="964382" y="1000108"/>
            <a:ext cx="392909" cy="12144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Forme 24"/>
          <p:cNvCxnSpPr>
            <a:stCxn id="4" idx="3"/>
            <a:endCxn id="6" idx="0"/>
          </p:cNvCxnSpPr>
          <p:nvPr/>
        </p:nvCxnSpPr>
        <p:spPr>
          <a:xfrm>
            <a:off x="3000364" y="1000108"/>
            <a:ext cx="2607487" cy="2857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6" idx="3"/>
            <a:endCxn id="8" idx="0"/>
          </p:cNvCxnSpPr>
          <p:nvPr/>
        </p:nvCxnSpPr>
        <p:spPr>
          <a:xfrm>
            <a:off x="6429388" y="1857364"/>
            <a:ext cx="1678793" cy="2857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Forme 33"/>
          <p:cNvCxnSpPr>
            <a:stCxn id="6" idx="1"/>
            <a:endCxn id="14" idx="0"/>
          </p:cNvCxnSpPr>
          <p:nvPr/>
        </p:nvCxnSpPr>
        <p:spPr>
          <a:xfrm rot="10800000" flipV="1">
            <a:off x="4464844" y="1857364"/>
            <a:ext cx="321471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Losange 7"/>
          <p:cNvSpPr/>
          <p:nvPr/>
        </p:nvSpPr>
        <p:spPr>
          <a:xfrm>
            <a:off x="7286644" y="2143116"/>
            <a:ext cx="1643074" cy="1143008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Atout demandé?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929586" y="3714752"/>
            <a:ext cx="357190" cy="3571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OK</a:t>
            </a:r>
            <a:endParaRPr lang="fr-FR" sz="1600" b="1" dirty="0"/>
          </a:p>
        </p:txBody>
      </p:sp>
      <p:cxnSp>
        <p:nvCxnSpPr>
          <p:cNvPr id="38" name="Forme 37"/>
          <p:cNvCxnSpPr>
            <a:stCxn id="8" idx="2"/>
            <a:endCxn id="17" idx="0"/>
          </p:cNvCxnSpPr>
          <p:nvPr/>
        </p:nvCxnSpPr>
        <p:spPr>
          <a:xfrm rot="5400000">
            <a:off x="7893867" y="3500438"/>
            <a:ext cx="42862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Forme 41"/>
          <p:cNvCxnSpPr>
            <a:stCxn id="12" idx="1"/>
            <a:endCxn id="19" idx="0"/>
          </p:cNvCxnSpPr>
          <p:nvPr/>
        </p:nvCxnSpPr>
        <p:spPr>
          <a:xfrm rot="10800000" flipV="1">
            <a:off x="750068" y="5500702"/>
            <a:ext cx="392909" cy="2857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Forme 43"/>
          <p:cNvCxnSpPr>
            <a:stCxn id="10" idx="3"/>
            <a:endCxn id="15" idx="0"/>
          </p:cNvCxnSpPr>
          <p:nvPr/>
        </p:nvCxnSpPr>
        <p:spPr>
          <a:xfrm>
            <a:off x="8001024" y="5357826"/>
            <a:ext cx="321471" cy="5000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Forme 45"/>
          <p:cNvCxnSpPr>
            <a:stCxn id="11" idx="2"/>
            <a:endCxn id="16" idx="0"/>
          </p:cNvCxnSpPr>
          <p:nvPr/>
        </p:nvCxnSpPr>
        <p:spPr>
          <a:xfrm rot="5400000">
            <a:off x="3428992" y="5464983"/>
            <a:ext cx="64294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en angle 47"/>
          <p:cNvCxnSpPr>
            <a:stCxn id="12" idx="3"/>
            <a:endCxn id="16" idx="0"/>
          </p:cNvCxnSpPr>
          <p:nvPr/>
        </p:nvCxnSpPr>
        <p:spPr>
          <a:xfrm>
            <a:off x="2786050" y="5500702"/>
            <a:ext cx="964413" cy="2857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8" idx="1"/>
            <a:endCxn id="9" idx="0"/>
          </p:cNvCxnSpPr>
          <p:nvPr/>
        </p:nvCxnSpPr>
        <p:spPr>
          <a:xfrm rot="10800000" flipV="1">
            <a:off x="5607852" y="2714620"/>
            <a:ext cx="1678793" cy="5000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Forme 67"/>
          <p:cNvCxnSpPr>
            <a:stCxn id="9" idx="1"/>
            <a:endCxn id="11" idx="0"/>
          </p:cNvCxnSpPr>
          <p:nvPr/>
        </p:nvCxnSpPr>
        <p:spPr>
          <a:xfrm rot="10800000" flipV="1">
            <a:off x="3750464" y="3786190"/>
            <a:ext cx="1035851" cy="2143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Forme 73"/>
          <p:cNvCxnSpPr>
            <a:stCxn id="9" idx="3"/>
            <a:endCxn id="10" idx="0"/>
          </p:cNvCxnSpPr>
          <p:nvPr/>
        </p:nvCxnSpPr>
        <p:spPr>
          <a:xfrm>
            <a:off x="6429388" y="3786190"/>
            <a:ext cx="750099" cy="100013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Forme 78"/>
          <p:cNvCxnSpPr>
            <a:stCxn id="5" idx="3"/>
            <a:endCxn id="11" idx="0"/>
          </p:cNvCxnSpPr>
          <p:nvPr/>
        </p:nvCxnSpPr>
        <p:spPr>
          <a:xfrm>
            <a:off x="1785918" y="2786058"/>
            <a:ext cx="1964545" cy="12144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Forme 162"/>
          <p:cNvCxnSpPr>
            <a:stCxn id="11" idx="1"/>
            <a:endCxn id="12" idx="0"/>
          </p:cNvCxnSpPr>
          <p:nvPr/>
        </p:nvCxnSpPr>
        <p:spPr>
          <a:xfrm rot="10800000" flipV="1">
            <a:off x="1964514" y="4572008"/>
            <a:ext cx="964413" cy="3571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à coins arrondis 178"/>
          <p:cNvSpPr/>
          <p:nvPr/>
        </p:nvSpPr>
        <p:spPr>
          <a:xfrm>
            <a:off x="5643570" y="5857892"/>
            <a:ext cx="357190" cy="3571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fr-FR" sz="1600" b="1" dirty="0" smtClean="0"/>
              <a:t>KO</a:t>
            </a:r>
            <a:endParaRPr lang="fr-FR" sz="1600" b="1" dirty="0"/>
          </a:p>
        </p:txBody>
      </p:sp>
      <p:cxnSp>
        <p:nvCxnSpPr>
          <p:cNvPr id="181" name="Forme 180"/>
          <p:cNvCxnSpPr>
            <a:stCxn id="10" idx="1"/>
            <a:endCxn id="179" idx="0"/>
          </p:cNvCxnSpPr>
          <p:nvPr/>
        </p:nvCxnSpPr>
        <p:spPr>
          <a:xfrm rot="10800000" flipV="1">
            <a:off x="5822166" y="5357826"/>
            <a:ext cx="535785" cy="50006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ZoneTexte 184"/>
          <p:cNvSpPr txBox="1"/>
          <p:nvPr/>
        </p:nvSpPr>
        <p:spPr>
          <a:xfrm>
            <a:off x="948900" y="70221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86" name="ZoneTexte 185"/>
          <p:cNvSpPr txBox="1"/>
          <p:nvPr/>
        </p:nvSpPr>
        <p:spPr>
          <a:xfrm>
            <a:off x="3095246" y="7022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87" name="ZoneTexte 186"/>
          <p:cNvSpPr txBox="1"/>
          <p:nvPr/>
        </p:nvSpPr>
        <p:spPr>
          <a:xfrm>
            <a:off x="6452832" y="15594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2428860" y="414338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0" name="ZoneTexte 189"/>
          <p:cNvSpPr txBox="1"/>
          <p:nvPr/>
        </p:nvSpPr>
        <p:spPr>
          <a:xfrm>
            <a:off x="6786578" y="22859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1" name="ZoneTexte 190"/>
          <p:cNvSpPr txBox="1"/>
          <p:nvPr/>
        </p:nvSpPr>
        <p:spPr>
          <a:xfrm>
            <a:off x="6572264" y="33575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2" name="ZoneTexte 191"/>
          <p:cNvSpPr txBox="1"/>
          <p:nvPr/>
        </p:nvSpPr>
        <p:spPr>
          <a:xfrm>
            <a:off x="8001024" y="49291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3" name="ZoneTexte 192"/>
          <p:cNvSpPr txBox="1"/>
          <p:nvPr/>
        </p:nvSpPr>
        <p:spPr>
          <a:xfrm>
            <a:off x="785786" y="507207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95" name="ZoneTexte 194"/>
          <p:cNvSpPr txBox="1"/>
          <p:nvPr/>
        </p:nvSpPr>
        <p:spPr>
          <a:xfrm>
            <a:off x="4377924" y="155947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96" name="ZoneTexte 195"/>
          <p:cNvSpPr txBox="1"/>
          <p:nvPr/>
        </p:nvSpPr>
        <p:spPr>
          <a:xfrm>
            <a:off x="2877726" y="51313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7" name="ZoneTexte 196"/>
          <p:cNvSpPr txBox="1"/>
          <p:nvPr/>
        </p:nvSpPr>
        <p:spPr>
          <a:xfrm>
            <a:off x="4235048" y="341685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98" name="ZoneTexte 197"/>
          <p:cNvSpPr txBox="1"/>
          <p:nvPr/>
        </p:nvSpPr>
        <p:spPr>
          <a:xfrm>
            <a:off x="3806420" y="513137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99" name="ZoneTexte 198"/>
          <p:cNvSpPr txBox="1"/>
          <p:nvPr/>
        </p:nvSpPr>
        <p:spPr>
          <a:xfrm>
            <a:off x="5878122" y="49170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grpSp>
        <p:nvGrpSpPr>
          <p:cNvPr id="3" name="Groupe 210"/>
          <p:cNvGrpSpPr/>
          <p:nvPr/>
        </p:nvGrpSpPr>
        <p:grpSpPr>
          <a:xfrm>
            <a:off x="142844" y="2214554"/>
            <a:ext cx="2357454" cy="2357454"/>
            <a:chOff x="142844" y="1714488"/>
            <a:chExt cx="2357454" cy="2357454"/>
          </a:xfrm>
        </p:grpSpPr>
        <p:sp>
          <p:nvSpPr>
            <p:cNvPr id="5" name="Losange 4"/>
            <p:cNvSpPr/>
            <p:nvPr/>
          </p:nvSpPr>
          <p:spPr>
            <a:xfrm>
              <a:off x="142844" y="1714488"/>
              <a:ext cx="1643074" cy="1143008"/>
            </a:xfrm>
            <a:prstGeom prst="diamond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Atout demandé?</a:t>
              </a:r>
              <a:endParaRPr lang="fr-FR" sz="12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785786" y="3714752"/>
              <a:ext cx="357190" cy="35719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r>
                <a:rPr lang="fr-FR" sz="1600" b="1" dirty="0" smtClean="0"/>
                <a:t>OK</a:t>
              </a:r>
              <a:endParaRPr lang="fr-FR" sz="1600" b="1" dirty="0"/>
            </a:p>
          </p:txBody>
        </p:sp>
        <p:cxnSp>
          <p:nvCxnSpPr>
            <p:cNvPr id="36" name="Forme 35"/>
            <p:cNvCxnSpPr>
              <a:stCxn id="5" idx="2"/>
              <a:endCxn id="13" idx="0"/>
            </p:cNvCxnSpPr>
            <p:nvPr/>
          </p:nvCxnSpPr>
          <p:spPr>
            <a:xfrm rot="5400000">
              <a:off x="535753" y="3286124"/>
              <a:ext cx="857256" cy="158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ZoneTexte 188"/>
            <p:cNvSpPr txBox="1"/>
            <p:nvPr/>
          </p:nvSpPr>
          <p:spPr>
            <a:xfrm>
              <a:off x="642910" y="321468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</a:t>
              </a: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1857356" y="2488164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</a:t>
              </a:r>
              <a:endParaRPr lang="fr-FR" dirty="0"/>
            </a:p>
          </p:txBody>
        </p:sp>
        <p:sp>
          <p:nvSpPr>
            <p:cNvPr id="200" name="ZoneTexte 199"/>
            <p:cNvSpPr txBox="1"/>
            <p:nvPr/>
          </p:nvSpPr>
          <p:spPr>
            <a:xfrm>
              <a:off x="1000100" y="3071810"/>
              <a:ext cx="15001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 a joué la couleur et ce n’est pas de l’atout, il peut jouer ce qu’il veut.</a:t>
              </a:r>
              <a:endParaRPr lang="fr-FR" sz="1000" dirty="0"/>
            </a:p>
          </p:txBody>
        </p:sp>
      </p:grpSp>
      <p:sp>
        <p:nvSpPr>
          <p:cNvPr id="204" name="ZoneTexte 203"/>
          <p:cNvSpPr txBox="1"/>
          <p:nvPr/>
        </p:nvSpPr>
        <p:spPr>
          <a:xfrm>
            <a:off x="2857488" y="1857364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n’a pas joué la couleur demandée alors qu’il en a.</a:t>
            </a:r>
            <a:endParaRPr lang="fr-FR" sz="1000" dirty="0"/>
          </a:p>
        </p:txBody>
      </p:sp>
      <p:sp>
        <p:nvSpPr>
          <p:cNvPr id="205" name="ZoneTexte 204"/>
          <p:cNvSpPr txBox="1"/>
          <p:nvPr/>
        </p:nvSpPr>
        <p:spPr>
          <a:xfrm>
            <a:off x="7572396" y="4143380"/>
            <a:ext cx="15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C’est Atout demandé mais il n’en a plus, il peut donc jouer ce qu’il veut.</a:t>
            </a:r>
            <a:endParaRPr lang="fr-FR" sz="1000" dirty="0"/>
          </a:p>
        </p:txBody>
      </p:sp>
      <p:sp>
        <p:nvSpPr>
          <p:cNvPr id="206" name="ZoneTexte 205"/>
          <p:cNvSpPr txBox="1"/>
          <p:nvPr/>
        </p:nvSpPr>
        <p:spPr>
          <a:xfrm>
            <a:off x="8072462" y="3286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212" name="ZoneTexte 211"/>
          <p:cNvSpPr txBox="1"/>
          <p:nvPr/>
        </p:nvSpPr>
        <p:spPr>
          <a:xfrm>
            <a:off x="4786314" y="4357694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doit jouer Atout ou pisser.</a:t>
            </a:r>
            <a:endParaRPr lang="fr-FR" sz="1000" dirty="0"/>
          </a:p>
        </p:txBody>
      </p:sp>
      <p:sp>
        <p:nvSpPr>
          <p:cNvPr id="213" name="ZoneTexte 212"/>
          <p:cNvSpPr txBox="1"/>
          <p:nvPr/>
        </p:nvSpPr>
        <p:spPr>
          <a:xfrm>
            <a:off x="7786710" y="62865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n’a plus d’Atouts, il joue ce qu’il veut.</a:t>
            </a:r>
            <a:endParaRPr lang="fr-FR" sz="1000" dirty="0"/>
          </a:p>
        </p:txBody>
      </p:sp>
      <p:sp>
        <p:nvSpPr>
          <p:cNvPr id="214" name="ZoneTexte 213"/>
          <p:cNvSpPr txBox="1"/>
          <p:nvPr/>
        </p:nvSpPr>
        <p:spPr>
          <a:xfrm>
            <a:off x="5286380" y="62865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lui reste des Atouts, il doit les jouer.</a:t>
            </a:r>
            <a:endParaRPr lang="fr-FR" sz="1000" dirty="0"/>
          </a:p>
        </p:txBody>
      </p:sp>
      <p:sp>
        <p:nvSpPr>
          <p:cNvPr id="215" name="ZoneTexte 214"/>
          <p:cNvSpPr txBox="1"/>
          <p:nvPr/>
        </p:nvSpPr>
        <p:spPr>
          <a:xfrm>
            <a:off x="3071802" y="6286520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est maître du pli avec son atout ou alors il a pissé Atout.</a:t>
            </a:r>
            <a:endParaRPr lang="fr-FR" sz="1000" dirty="0"/>
          </a:p>
        </p:txBody>
      </p:sp>
      <p:sp>
        <p:nvSpPr>
          <p:cNvPr id="216" name="ZoneTexte 215"/>
          <p:cNvSpPr txBox="1"/>
          <p:nvPr/>
        </p:nvSpPr>
        <p:spPr>
          <a:xfrm>
            <a:off x="71406" y="62865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Il n’a pas joué son Atout pour être maître.</a:t>
            </a:r>
            <a:endParaRPr lang="fr-FR" sz="1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6715140" y="5929330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Hors Excuse</a:t>
            </a:r>
            <a:endParaRPr lang="fr-F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267</Words>
  <Application>Microsoft Office PowerPoint</Application>
  <PresentationFormat>Affichage à l'écran (4:3)</PresentationFormat>
  <Paragraphs>63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Cartes à afficher (joueur humain)</vt:lpstr>
      <vt:lpstr>Contrôles de la carte jouée par l’humain (pli avec couleur demandée)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carte jouée par l’humain</dc:title>
  <dc:creator>Romain</dc:creator>
  <cp:lastModifiedBy>Romain</cp:lastModifiedBy>
  <cp:revision>21</cp:revision>
  <dcterms:created xsi:type="dcterms:W3CDTF">2012-05-17T16:20:16Z</dcterms:created>
  <dcterms:modified xsi:type="dcterms:W3CDTF">2012-05-17T20:16:00Z</dcterms:modified>
</cp:coreProperties>
</file>