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9"/>
  </p:notesMasterIdLst>
  <p:sldIdLst>
    <p:sldId id="665" r:id="rId2"/>
    <p:sldId id="671" r:id="rId3"/>
    <p:sldId id="690" r:id="rId4"/>
    <p:sldId id="666" r:id="rId5"/>
    <p:sldId id="672" r:id="rId6"/>
    <p:sldId id="674" r:id="rId7"/>
    <p:sldId id="688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5012" autoAdjust="0"/>
  </p:normalViewPr>
  <p:slideViewPr>
    <p:cSldViewPr snapToGrid="0" snapToObjects="1">
      <p:cViewPr varScale="1">
        <p:scale>
          <a:sx n="63" d="100"/>
          <a:sy n="63" d="100"/>
        </p:scale>
        <p:origin x="-252" y="-132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01" r:id="rId14"/>
    <p:sldLayoutId id="2147484102" r:id="rId15"/>
    <p:sldLayoutId id="2147484103" r:id="rId16"/>
    <p:sldLayoutId id="2147484104" r:id="rId17"/>
    <p:sldLayoutId id="2147484105" r:id="rId18"/>
    <p:sldLayoutId id="2147484106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2" b="121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7002159" y="391885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655054" y="5064300"/>
            <a:ext cx="711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la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Solution Technique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938805" y="8108514"/>
            <a:ext cx="3071077" cy="1020245"/>
            <a:chOff x="10890909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0991061" y="8154680"/>
              <a:ext cx="2436454" cy="475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OC-Pizza</a:t>
              </a: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0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</a:t>
              </a:r>
              <a:r>
                <a:rPr lang="en-US" sz="1000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Consulting &amp; Development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BBFFF4-300A-4C48-98A5-5CFB74E762C0}"/>
              </a:ext>
            </a:extLst>
          </p:cNvPr>
          <p:cNvSpPr txBox="1"/>
          <p:nvPr/>
        </p:nvSpPr>
        <p:spPr>
          <a:xfrm>
            <a:off x="9643739" y="7265778"/>
            <a:ext cx="5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Multiboutiques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&amp; e-Commerce</a:t>
            </a:r>
            <a:endParaRPr lang="en-US" sz="2000" b="1" spc="300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43967" y="2217147"/>
            <a:ext cx="21024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« OC Pizza » est un jeune groupe de pizzeria en plein essor et spécialisé dans les pizzas livrées ou à emporter. Il compte déjà 5 points de vente et prévoit d’en ouvrir au moins 3 de plus d’ici la fin de l’année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système informatique actuel ne correspond plus aux besoins du groupe car 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il ne </a:t>
            </a:r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permet pas une gestion centralisée de toutes les pizzerias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De plus, il est très difficile pour les responsables de suivre ce qui se passe dans les</a:t>
            </a: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points de ventes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Enfin, les livreurs ne peuvent pas indiquer « en live » que la livraison est effectuée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5393DB-FF1C-1343-A40A-8569A0CB6297}"/>
              </a:ext>
            </a:extLst>
          </p:cNvPr>
          <p:cNvSpPr txBox="1"/>
          <p:nvPr/>
        </p:nvSpPr>
        <p:spPr>
          <a:xfrm>
            <a:off x="1443967" y="1006956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Contexte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43967" y="6780187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Analyse du Besoin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43967" y="7995756"/>
            <a:ext cx="1784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skerville Old Face" panose="02020602080505020303" pitchFamily="18" charset="0"/>
              </a:rPr>
              <a:t>Les fonctionnalités attendus sont la gestion centralisé des commandes, du stock  et des points de ventes.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>
                <a:latin typeface="Baskerville Old Face" panose="02020602080505020303" pitchFamily="18" charset="0"/>
              </a:rPr>
              <a:t>Des informations accessibles en temps réel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répartition des commandes par point de vente automatisée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préparation facilité des commandes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facilité de paiement multicanal et multi-mode pour vos clients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 système de gestion et de suivi des stocks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7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62" y="7380352"/>
            <a:ext cx="3942398" cy="548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87807" y="3728422"/>
            <a:ext cx="17712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solution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une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centralisé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des points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OC-Pizza et du site Internet.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échanges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d’infomations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doivent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être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possible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premier lot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l’application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prise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à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partir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du site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ou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d’un point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de pizza</a:t>
            </a: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(en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cours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/ en preparation/ en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).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stock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recettes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pizzas (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création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/consultation).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L’échéance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du premier lot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est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dans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6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mois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5393DB-FF1C-1343-A40A-8569A0CB6297}"/>
              </a:ext>
            </a:extLst>
          </p:cNvPr>
          <p:cNvSpPr txBox="1"/>
          <p:nvPr/>
        </p:nvSpPr>
        <p:spPr>
          <a:xfrm>
            <a:off x="1687806" y="1357476"/>
            <a:ext cx="905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Pré-requis</a:t>
            </a:r>
            <a:r>
              <a:rPr lang="en-US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FA3188-E95B-F547-8003-398DA1D2D3BB}"/>
              </a:ext>
            </a:extLst>
          </p:cNvPr>
          <p:cNvSpPr txBox="1"/>
          <p:nvPr/>
        </p:nvSpPr>
        <p:spPr>
          <a:xfrm>
            <a:off x="1687806" y="1357476"/>
            <a:ext cx="11436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Composants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 technique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C:\Utilisateurs\A762211\IdeaProjects\OcPizzaOcr5\uml\img\Component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84" y="2355948"/>
            <a:ext cx="14067156" cy="96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C5E84A3-6CA5-5040-BD4D-2B22C79374EE}"/>
              </a:ext>
            </a:extLst>
          </p:cNvPr>
          <p:cNvGrpSpPr/>
          <p:nvPr/>
        </p:nvGrpSpPr>
        <p:grpSpPr>
          <a:xfrm>
            <a:off x="4960602" y="7489902"/>
            <a:ext cx="14470404" cy="3761077"/>
            <a:chOff x="4960602" y="6633672"/>
            <a:chExt cx="14470404" cy="376107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</a:t>
              </a:r>
              <a:r>
                <a:rPr lang="en-US" sz="12000" dirty="0" err="1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Retenue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1669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Nous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proposons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développer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un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propre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OC-Pizza,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permettant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évolutions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aux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coûts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maitrisés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et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une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pérénisation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dans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 temps de la solution.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="" xmlns:a16="http://schemas.microsoft.com/office/drawing/2014/main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050" y="5364877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50" y="888926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778" y="1047989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tilisateurs\A762211\Desktop\Angul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7" y="888926"/>
            <a:ext cx="5057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013" y="7045405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F86BDAC-383E-AC43-BEEB-B38D813FB31D}"/>
              </a:ext>
            </a:extLst>
          </p:cNvPr>
          <p:cNvSpPr/>
          <p:nvPr/>
        </p:nvSpPr>
        <p:spPr>
          <a:xfrm>
            <a:off x="1535405" y="10341137"/>
            <a:ext cx="2119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 succès et la qualité du produit est garantie par votre capacité à participer activement au projet, au plus près des développeurs. Permettant d'enrichir, de préciser, de rectifier les fonctionnalités attendues.</a:t>
            </a:r>
          </a:p>
          <a:p>
            <a:endParaRPr lang="fr-FR" sz="2400" dirty="0"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Après </a:t>
            </a: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chaque </a:t>
            </a: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itération de Sprint, </a:t>
            </a: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vous disposerez d'un lot de fonctionnalités utilisables et testable en conditions réelles. Avec notamment la possibilité de revenir sur le sprint suivant sur ce qui a été réalisé afin de correspondre au mieux au développement et aux problématiques d'OC-Pizza</a:t>
            </a: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 dirty="0"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F20BDED-B1EA-1B48-9086-13A7DB193B83}"/>
              </a:ext>
            </a:extLst>
          </p:cNvPr>
          <p:cNvGrpSpPr/>
          <p:nvPr/>
        </p:nvGrpSpPr>
        <p:grpSpPr>
          <a:xfrm>
            <a:off x="1535405" y="2978136"/>
            <a:ext cx="6236995" cy="6177536"/>
            <a:chOff x="1687806" y="4701685"/>
            <a:chExt cx="6236995" cy="6177536"/>
          </a:xfrm>
        </p:grpSpPr>
        <p:sp>
          <p:nvSpPr>
            <p:cNvPr id="15" name="Subtitle 2">
              <a:extLst>
                <a:ext uri="{FF2B5EF4-FFF2-40B4-BE49-F238E27FC236}">
                  <a16:creationId xmlns="" xmlns:a16="http://schemas.microsoft.com/office/drawing/2014/main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55312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 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JavaScript (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ES6/ECMA-262) seras effectué avec le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framework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Angular</a:t>
              </a:r>
              <a:r>
                <a:rPr lang="fr-FR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9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(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TypeScript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3.6/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Node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12). </a:t>
              </a: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bibliothèques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Materiel</a:t>
              </a:r>
              <a:r>
                <a:rPr lang="fr-FR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Design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seront utilisées au maximum pour un affichage responsive et familier aux utilisateurs.</a:t>
              </a: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pages seront conçues et validée en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Wireframe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dans leur version mobile-first avant d’être intégrée par nos équipes.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057AC8F-AAE2-2040-918E-2BDDB6A8C723}"/>
                </a:ext>
              </a:extLst>
            </p:cNvPr>
            <p:cNvSpPr txBox="1"/>
            <p:nvPr/>
          </p:nvSpPr>
          <p:spPr>
            <a:xfrm>
              <a:off x="1808377" y="4701685"/>
              <a:ext cx="4272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eCommerce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940DE3D8-A8C5-CE49-946E-8F96459E9565}"/>
              </a:ext>
            </a:extLst>
          </p:cNvPr>
          <p:cNvGrpSpPr/>
          <p:nvPr/>
        </p:nvGrpSpPr>
        <p:grpSpPr>
          <a:xfrm>
            <a:off x="9092098" y="2957117"/>
            <a:ext cx="6236995" cy="7384020"/>
            <a:chOff x="1687806" y="4701685"/>
            <a:chExt cx="6236995" cy="7384020"/>
          </a:xfrm>
        </p:grpSpPr>
        <p:sp>
          <p:nvSpPr>
            <p:cNvPr id="29" name="Subtitle 2">
              <a:extLst>
                <a:ext uri="{FF2B5EF4-FFF2-40B4-BE49-F238E27FC236}">
                  <a16:creationId xmlns="" xmlns:a16="http://schemas.microsoft.com/office/drawing/2014/main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7376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Il sera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sous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2.2.1 (configuration, tests,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déploiement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micro-services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REST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). </a:t>
              </a:r>
            </a:p>
            <a:p>
              <a:pPr algn="l"/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Hebergement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un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Apache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seras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sera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BDD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7CE8DAE-81FC-BB40-9D0C-930F4CB8ED12}"/>
                </a:ext>
              </a:extLst>
            </p:cNvPr>
            <p:cNvSpPr txBox="1"/>
            <p:nvPr/>
          </p:nvSpPr>
          <p:spPr>
            <a:xfrm>
              <a:off x="1808377" y="4701685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86CD7F2B-7002-084A-8FA7-9564409EA8B9}"/>
              </a:ext>
            </a:extLst>
          </p:cNvPr>
          <p:cNvGrpSpPr/>
          <p:nvPr/>
        </p:nvGrpSpPr>
        <p:grpSpPr>
          <a:xfrm>
            <a:off x="16648790" y="2951338"/>
            <a:ext cx="6236995" cy="6780779"/>
            <a:chOff x="1687806" y="4701684"/>
            <a:chExt cx="6236995" cy="6780779"/>
          </a:xfrm>
        </p:grpSpPr>
        <p:sp>
          <p:nvSpPr>
            <p:cNvPr id="32" name="Subtitle 2">
              <a:extLst>
                <a:ext uri="{FF2B5EF4-FFF2-40B4-BE49-F238E27FC236}">
                  <a16:creationId xmlns="" xmlns:a16="http://schemas.microsoft.com/office/drawing/2014/main" id="{B7762041-B6AC-B54B-86F0-C5379D74707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1344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équipes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travaillent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méthodologie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Agile (SCRUM).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OC-Pizza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participe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 Sprint Planning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Metting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afin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constituer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Sprint Backlog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qui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définit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fonctionnalités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product Backlog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intégrer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 sprint.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Nous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prévoyons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Sprints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itérés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une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durée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15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jours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livrables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valider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présentés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fin de sprint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lors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Sprint Review Meeting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 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AB54659-7D67-C741-BF27-5F8EC3D113C5}"/>
                </a:ext>
              </a:extLst>
            </p:cNvPr>
            <p:cNvSpPr txBox="1"/>
            <p:nvPr/>
          </p:nvSpPr>
          <p:spPr>
            <a:xfrm>
              <a:off x="1808377" y="4701684"/>
              <a:ext cx="2934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Méthodologie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14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6834519" y="436878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304534" y="4862900"/>
            <a:ext cx="711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Merci !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772963" y="8197948"/>
            <a:ext cx="2897365" cy="835683"/>
            <a:chOff x="10890909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0897559" y="8109154"/>
              <a:ext cx="2582532" cy="49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OC Pizza</a:t>
              </a:r>
            </a:p>
            <a:p>
              <a:pPr algn="ctr"/>
              <a:endParaRPr lang="en-US" sz="1000" i="1" spc="3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/>
              <a:r>
                <a:rPr lang="en-US" sz="1000" i="1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Consulting &amp; Development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BBFFF4-300A-4C48-98A5-5CFB74E762C0}"/>
              </a:ext>
            </a:extLst>
          </p:cNvPr>
          <p:cNvSpPr txBox="1"/>
          <p:nvPr/>
        </p:nvSpPr>
        <p:spPr>
          <a:xfrm>
            <a:off x="8480225" y="6168123"/>
            <a:ext cx="7482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Nos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engagements :</a:t>
            </a:r>
          </a:p>
          <a:p>
            <a:pPr algn="ctr"/>
            <a:endParaRPr lang="en-US" sz="2400" b="1" spc="300" dirty="0" smtClean="0">
              <a:solidFill>
                <a:schemeClr val="bg1"/>
              </a:solidFill>
              <a:latin typeface="Baskerville Old Face" panose="02020602080505020303" pitchFamily="18" charset="0"/>
              <a:ea typeface="Montserrat Bold" charset="0"/>
              <a:cs typeface="Montserrat Bold" charset="0"/>
            </a:endParaRPr>
          </a:p>
          <a:p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Le satisfaction des clients OC-Pizza</a:t>
            </a:r>
          </a:p>
          <a:p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Le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développement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continue de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votre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activité</a:t>
            </a:r>
            <a:endParaRPr lang="en-US" sz="2400" b="1" spc="300" dirty="0">
              <a:solidFill>
                <a:schemeClr val="bg1"/>
              </a:solidFill>
              <a:latin typeface="Baskerville Old Face" panose="02020602080505020303" pitchFamily="18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515</Words>
  <Application>Microsoft Office PowerPoint</Application>
  <PresentationFormat>Personnalisé</PresentationFormat>
  <Paragraphs>73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9002</cp:revision>
  <dcterms:created xsi:type="dcterms:W3CDTF">2014-11-12T21:47:38Z</dcterms:created>
  <dcterms:modified xsi:type="dcterms:W3CDTF">2020-02-14T15:39:24Z</dcterms:modified>
</cp:coreProperties>
</file>