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1"/>
  </p:notesMasterIdLst>
  <p:sldIdLst>
    <p:sldId id="665" r:id="rId2"/>
    <p:sldId id="671" r:id="rId3"/>
    <p:sldId id="666" r:id="rId4"/>
    <p:sldId id="692" r:id="rId5"/>
    <p:sldId id="672" r:id="rId6"/>
    <p:sldId id="674" r:id="rId7"/>
    <p:sldId id="683" r:id="rId8"/>
    <p:sldId id="688" r:id="rId9"/>
    <p:sldId id="691"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9" autoAdjust="0"/>
    <p:restoredTop sz="95012" autoAdjust="0"/>
  </p:normalViewPr>
  <p:slideViewPr>
    <p:cSldViewPr snapToGrid="0" snapToObjects="1">
      <p:cViewPr varScale="1">
        <p:scale>
          <a:sx n="63" d="100"/>
          <a:sy n="63" d="100"/>
        </p:scale>
        <p:origin x="-252" y="-132"/>
      </p:cViewPr>
      <p:guideLst>
        <p:guide orient="horz" pos="8112"/>
        <p:guide orient="horz" pos="528"/>
        <p:guide orient="horz" pos="4344"/>
        <p:guide pos="14830"/>
        <p:guide pos="526"/>
        <p:guide pos="7678"/>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11/29/2019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‹N°›</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218573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378241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258519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59612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338066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260681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214053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01">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0052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4374538" y="3110570"/>
            <a:ext cx="7571063" cy="757106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75142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835024" y="4746170"/>
            <a:ext cx="22707601" cy="8131630"/>
          </a:xfrm>
          <a:prstGeom prst="rect">
            <a:avLst/>
          </a:prstGeom>
          <a:solidFill>
            <a:schemeClr val="bg1">
              <a:lumMod val="95000"/>
            </a:schemeClr>
          </a:solidFill>
        </p:spPr>
        <p:txBody>
          <a:bodyPr>
            <a:normAutofit/>
          </a:bodyPr>
          <a:lstStyle>
            <a:lvl1pPr>
              <a:defRPr sz="4000"/>
            </a:lvl1pPr>
          </a:lstStyle>
          <a:p>
            <a:endParaRPr lang="en-US" dirty="0"/>
          </a:p>
        </p:txBody>
      </p:sp>
    </p:spTree>
    <p:extLst>
      <p:ext uri="{BB962C8B-B14F-4D97-AF65-F5344CB8AC3E}">
        <p14:creationId xmlns:p14="http://schemas.microsoft.com/office/powerpoint/2010/main" val="94483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71041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394314" y="4066762"/>
            <a:ext cx="3174972" cy="5627683"/>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57760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9854801" y="3750271"/>
            <a:ext cx="4679153" cy="6212131"/>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88632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7362612" y="3816012"/>
            <a:ext cx="9533267" cy="5996334"/>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95398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35457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11/29/2019</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‹N°›</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raphicpanda.ne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72" b="12172"/>
          <a:stretch>
            <a:fillRect/>
          </a:stretch>
        </p:blipFill>
        <p:spPr/>
      </p:pic>
      <p:sp>
        <p:nvSpPr>
          <p:cNvPr id="5" name="Rectangle 4">
            <a:extLst>
              <a:ext uri="{FF2B5EF4-FFF2-40B4-BE49-F238E27FC236}">
                <a16:creationId xmlns:a16="http://schemas.microsoft.com/office/drawing/2014/main" xmlns="" id="{912A67D6-B06C-BF47-99DD-E1C9022EA819}"/>
              </a:ext>
            </a:extLst>
          </p:cNvPr>
          <p:cNvSpPr/>
          <p:nvPr/>
        </p:nvSpPr>
        <p:spPr>
          <a:xfrm>
            <a:off x="7002159" y="3918857"/>
            <a:ext cx="10404098" cy="57939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E460B3D3-56C1-D04E-A5E3-75B695A5ECF7}"/>
              </a:ext>
            </a:extLst>
          </p:cNvPr>
          <p:cNvSpPr txBox="1"/>
          <p:nvPr/>
        </p:nvSpPr>
        <p:spPr>
          <a:xfrm>
            <a:off x="8655054" y="5064300"/>
            <a:ext cx="7118346" cy="1938992"/>
          </a:xfrm>
          <a:prstGeom prst="rect">
            <a:avLst/>
          </a:prstGeom>
          <a:noFill/>
        </p:spPr>
        <p:txBody>
          <a:bodyPr wrap="square" rtlCol="0">
            <a:spAutoFit/>
          </a:bodyPr>
          <a:lstStyle/>
          <a:p>
            <a:pPr algn="ctr"/>
            <a:r>
              <a:rPr lang="en-US" sz="6000" dirty="0" smtClean="0">
                <a:solidFill>
                  <a:schemeClr val="bg1"/>
                </a:solidFill>
                <a:latin typeface="Playfair Display" charset="0"/>
                <a:ea typeface="Playfair Display" charset="0"/>
                <a:cs typeface="Playfair Display" charset="0"/>
              </a:rPr>
              <a:t>Presentation</a:t>
            </a:r>
          </a:p>
          <a:p>
            <a:pPr algn="ctr"/>
            <a:r>
              <a:rPr lang="en-US" sz="6000" dirty="0" smtClean="0">
                <a:solidFill>
                  <a:schemeClr val="bg1"/>
                </a:solidFill>
                <a:latin typeface="Playfair Display" charset="0"/>
                <a:ea typeface="Playfair Display" charset="0"/>
                <a:cs typeface="Playfair Display" charset="0"/>
              </a:rPr>
              <a:t>Solution Technique</a:t>
            </a:r>
            <a:endParaRPr lang="en-US" sz="6000" dirty="0">
              <a:solidFill>
                <a:schemeClr val="bg1"/>
              </a:solidFill>
              <a:latin typeface="Playfair Display" charset="0"/>
              <a:ea typeface="Playfair Display" charset="0"/>
              <a:cs typeface="Playfair Display" charset="0"/>
            </a:endParaRPr>
          </a:p>
        </p:txBody>
      </p:sp>
      <p:grpSp>
        <p:nvGrpSpPr>
          <p:cNvPr id="3" name="Group 2">
            <a:extLst>
              <a:ext uri="{FF2B5EF4-FFF2-40B4-BE49-F238E27FC236}">
                <a16:creationId xmlns:a16="http://schemas.microsoft.com/office/drawing/2014/main" xmlns="" id="{5EDA39FD-B206-6547-8A93-35C94B8CD042}"/>
              </a:ext>
            </a:extLst>
          </p:cNvPr>
          <p:cNvGrpSpPr/>
          <p:nvPr/>
        </p:nvGrpSpPr>
        <p:grpSpPr>
          <a:xfrm>
            <a:off x="10916309" y="8108515"/>
            <a:ext cx="2595832" cy="606248"/>
            <a:chOff x="10890909" y="8097926"/>
            <a:chExt cx="2595832" cy="606248"/>
          </a:xfrm>
        </p:grpSpPr>
        <p:sp>
          <p:nvSpPr>
            <p:cNvPr id="2" name="Rectangle 1">
              <a:extLst>
                <a:ext uri="{FF2B5EF4-FFF2-40B4-BE49-F238E27FC236}">
                  <a16:creationId xmlns:a16="http://schemas.microsoft.com/office/drawing/2014/main" xmlns="" id="{F5D098FB-92D3-0E43-9225-F0780BD24D93}"/>
                </a:ext>
              </a:extLst>
            </p:cNvPr>
            <p:cNvSpPr/>
            <p:nvPr/>
          </p:nvSpPr>
          <p:spPr>
            <a:xfrm>
              <a:off x="10890909" y="8097926"/>
              <a:ext cx="2595832" cy="6062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EDB85456-6D02-7D4D-8AAF-CC82DF7636F5}"/>
                </a:ext>
              </a:extLst>
            </p:cNvPr>
            <p:cNvSpPr txBox="1"/>
            <p:nvPr/>
          </p:nvSpPr>
          <p:spPr>
            <a:xfrm>
              <a:off x="11455912" y="8230239"/>
              <a:ext cx="1492716" cy="369332"/>
            </a:xfrm>
            <a:prstGeom prst="rect">
              <a:avLst/>
            </a:prstGeom>
            <a:noFill/>
          </p:spPr>
          <p:txBody>
            <a:bodyPr wrap="none" rtlCol="0">
              <a:spAutoFit/>
            </a:bodyPr>
            <a:lstStyle/>
            <a:p>
              <a:pPr algn="ctr"/>
              <a:r>
                <a:rPr lang="en-US" sz="1800" b="1" spc="300" dirty="0" smtClean="0">
                  <a:solidFill>
                    <a:schemeClr val="bg1"/>
                  </a:solidFill>
                  <a:latin typeface="Montserrat Bold" charset="0"/>
                  <a:ea typeface="Montserrat Bold" charset="0"/>
                  <a:cs typeface="Montserrat Bold" charset="0"/>
                </a:rPr>
                <a:t>OC-Pizza</a:t>
              </a:r>
              <a:endParaRPr lang="en-US" sz="1800" spc="300" dirty="0">
                <a:solidFill>
                  <a:schemeClr val="bg1"/>
                </a:solidFill>
                <a:latin typeface="Lato" charset="0"/>
                <a:ea typeface="Lato" charset="0"/>
                <a:cs typeface="Lato" charset="0"/>
              </a:endParaRPr>
            </a:p>
          </p:txBody>
        </p:sp>
      </p:grpSp>
      <p:sp>
        <p:nvSpPr>
          <p:cNvPr id="19" name="TextBox 18">
            <a:extLst>
              <a:ext uri="{FF2B5EF4-FFF2-40B4-BE49-F238E27FC236}">
                <a16:creationId xmlns:a16="http://schemas.microsoft.com/office/drawing/2014/main" xmlns="" id="{07BBFFF4-300A-4C48-98A5-5CFB74E762C0}"/>
              </a:ext>
            </a:extLst>
          </p:cNvPr>
          <p:cNvSpPr txBox="1"/>
          <p:nvPr/>
        </p:nvSpPr>
        <p:spPr>
          <a:xfrm>
            <a:off x="9643739" y="7265778"/>
            <a:ext cx="5167864" cy="400110"/>
          </a:xfrm>
          <a:prstGeom prst="rect">
            <a:avLst/>
          </a:prstGeom>
          <a:noFill/>
        </p:spPr>
        <p:txBody>
          <a:bodyPr wrap="square" rtlCol="0">
            <a:spAutoFit/>
          </a:bodyPr>
          <a:lstStyle/>
          <a:p>
            <a:pPr algn="ctr"/>
            <a:r>
              <a:rPr lang="en-US" sz="2000" b="1" spc="300" dirty="0" err="1" smtClean="0">
                <a:solidFill>
                  <a:schemeClr val="bg1"/>
                </a:solidFill>
                <a:latin typeface="Montserrat Bold" charset="0"/>
                <a:ea typeface="Montserrat Bold" charset="0"/>
                <a:cs typeface="Montserrat Bold" charset="0"/>
              </a:rPr>
              <a:t>Multiboutiques</a:t>
            </a:r>
            <a:r>
              <a:rPr lang="en-US" sz="2000" b="1" spc="300" dirty="0" smtClean="0">
                <a:solidFill>
                  <a:schemeClr val="bg1"/>
                </a:solidFill>
                <a:latin typeface="Montserrat Bold" charset="0"/>
                <a:ea typeface="Montserrat Bold" charset="0"/>
                <a:cs typeface="Montserrat Bold" charset="0"/>
              </a:rPr>
              <a:t> &amp; e-Commerce</a:t>
            </a:r>
            <a:endParaRPr lang="en-US" sz="2000" b="1" spc="300" dirty="0">
              <a:solidFill>
                <a:schemeClr val="bg1"/>
              </a:solidFill>
              <a:latin typeface="Montserrat Bold" charset="0"/>
              <a:ea typeface="Montserrat Bold" charset="0"/>
              <a:cs typeface="Montserrat Bold" charset="0"/>
            </a:endParaRPr>
          </a:p>
        </p:txBody>
      </p:sp>
    </p:spTree>
    <p:extLst>
      <p:ext uri="{BB962C8B-B14F-4D97-AF65-F5344CB8AC3E}">
        <p14:creationId xmlns:p14="http://schemas.microsoft.com/office/powerpoint/2010/main" val="16205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87807" y="4272131"/>
            <a:ext cx="21024404" cy="5693866"/>
          </a:xfrm>
          <a:prstGeom prst="rect">
            <a:avLst/>
          </a:prstGeom>
        </p:spPr>
        <p:txBody>
          <a:bodyPr wrap="square">
            <a:spAutoFit/>
          </a:bodyPr>
          <a:lstStyle/>
          <a:p>
            <a:pPr marL="457200" indent="-457200">
              <a:buFont typeface="Wingdings" pitchFamily="2" charset="2"/>
              <a:buChar char="§"/>
            </a:pPr>
            <a:r>
              <a:rPr lang="en-US" sz="2800" dirty="0">
                <a:solidFill>
                  <a:srgbClr val="7F7F7F"/>
                </a:solidFill>
                <a:latin typeface="Lato" charset="0"/>
                <a:ea typeface="Lato" charset="0"/>
                <a:cs typeface="Lato" charset="0"/>
              </a:rPr>
              <a:t>With this in mind, the marketing department would inform the department to create a prototype. Marketers must link the price to the real and perceived value of the product, but they also must take into account supply costs, seasonal discounts, and prices used by competitors. In some cases.</a:t>
            </a: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r>
              <a:rPr lang="en-US" sz="2800" dirty="0">
                <a:solidFill>
                  <a:srgbClr val="7F7F7F"/>
                </a:solidFill>
                <a:latin typeface="Lato" charset="0"/>
                <a:ea typeface="Lato" charset="0"/>
                <a:cs typeface="Lato" charset="0"/>
              </a:rPr>
              <a:t>The production department would then start to manufacture the product, while the marketing department. Marketers must link the price to the real and perceived value of the product, but they also must take into account supply costs, seasonal discounts, and prices used by competitors. In some cases.</a:t>
            </a: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Marketers must link the price to the real and perceived value of the product, but they also must take into account supply costs, seasonal discounts, and prices used by competitors. In some cases.</a:t>
            </a:r>
          </a:p>
        </p:txBody>
      </p:sp>
      <p:sp>
        <p:nvSpPr>
          <p:cNvPr id="12" name="Rectangle 11">
            <a:extLst>
              <a:ext uri="{FF2B5EF4-FFF2-40B4-BE49-F238E27FC236}">
                <a16:creationId xmlns:a16="http://schemas.microsoft.com/office/drawing/2014/main" xmlns="" id="{37DD3F5B-11F1-104A-93A5-C0CD884C0701}"/>
              </a:ext>
            </a:extLst>
          </p:cNvPr>
          <p:cNvSpPr/>
          <p:nvPr/>
        </p:nvSpPr>
        <p:spPr>
          <a:xfrm>
            <a:off x="1687806" y="12032637"/>
            <a:ext cx="16793614" cy="830997"/>
          </a:xfrm>
          <a:prstGeom prst="rect">
            <a:avLst/>
          </a:prstGeom>
        </p:spPr>
        <p:txBody>
          <a:bodyPr wrap="square">
            <a:spAutoFit/>
          </a:bodyPr>
          <a:lstStyle/>
          <a:p>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To be successful, marketers should understand the life cycle of a product, and business executives should have a plan for dealing with products at every stage of their life cycles. </a:t>
            </a:r>
          </a:p>
        </p:txBody>
      </p:sp>
      <p:sp>
        <p:nvSpPr>
          <p:cNvPr id="13" name="TextBox 12">
            <a:extLst>
              <a:ext uri="{FF2B5EF4-FFF2-40B4-BE49-F238E27FC236}">
                <a16:creationId xmlns:a16="http://schemas.microsoft.com/office/drawing/2014/main" xmlns="" id="{185393DB-FF1C-1343-A40A-8569A0CB6297}"/>
              </a:ext>
            </a:extLst>
          </p:cNvPr>
          <p:cNvSpPr txBox="1"/>
          <p:nvPr/>
        </p:nvSpPr>
        <p:spPr>
          <a:xfrm>
            <a:off x="1687806" y="1357476"/>
            <a:ext cx="8483413" cy="1015663"/>
          </a:xfrm>
          <a:prstGeom prst="rect">
            <a:avLst/>
          </a:prstGeom>
          <a:noFill/>
        </p:spPr>
        <p:txBody>
          <a:bodyPr wrap="none" rtlCol="0">
            <a:spAutoFit/>
          </a:bodyPr>
          <a:lstStyle/>
          <a:p>
            <a:r>
              <a:rPr lang="en-US" sz="6000" dirty="0" err="1" smtClean="0">
                <a:solidFill>
                  <a:schemeClr val="tx2"/>
                </a:solidFill>
                <a:latin typeface="Playfair Display" pitchFamily="2" charset="77"/>
                <a:ea typeface="Lato" panose="020F0502020204030203" pitchFamily="34" charset="0"/>
                <a:cs typeface="Lato" panose="020F0502020204030203" pitchFamily="34" charset="0"/>
              </a:rPr>
              <a:t>Prérequis</a:t>
            </a:r>
            <a:r>
              <a:rPr lang="en-US" sz="6000" dirty="0" smtClean="0">
                <a:solidFill>
                  <a:schemeClr val="tx2"/>
                </a:solidFill>
                <a:latin typeface="Playfair Display" pitchFamily="2" charset="77"/>
                <a:ea typeface="Lato" panose="020F0502020204030203" pitchFamily="34" charset="0"/>
                <a:cs typeface="Lato" panose="020F0502020204030203" pitchFamily="34" charset="0"/>
              </a:rPr>
              <a:t> de la solution</a:t>
            </a:r>
            <a:endParaRPr lang="en-US" sz="6000" dirty="0">
              <a:solidFill>
                <a:schemeClr val="tx2"/>
              </a:solidFill>
              <a:latin typeface="Playfair Display" pitchFamily="2" charset="77"/>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5500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CFA3188-E95B-F547-8003-398DA1D2D3BB}"/>
              </a:ext>
            </a:extLst>
          </p:cNvPr>
          <p:cNvSpPr txBox="1"/>
          <p:nvPr/>
        </p:nvSpPr>
        <p:spPr>
          <a:xfrm>
            <a:off x="1687806" y="1357476"/>
            <a:ext cx="7457491" cy="1015663"/>
          </a:xfrm>
          <a:prstGeom prst="rect">
            <a:avLst/>
          </a:prstGeom>
          <a:noFill/>
        </p:spPr>
        <p:txBody>
          <a:bodyPr wrap="none" rtlCol="0">
            <a:spAutoFit/>
          </a:bodyPr>
          <a:lstStyle/>
          <a:p>
            <a:r>
              <a:rPr lang="en-US" sz="6000" dirty="0" smtClean="0">
                <a:solidFill>
                  <a:schemeClr val="tx2"/>
                </a:solidFill>
                <a:latin typeface="Playfair Display" pitchFamily="2" charset="77"/>
                <a:ea typeface="Lato" panose="020F0502020204030203" pitchFamily="34" charset="0"/>
                <a:cs typeface="Lato" panose="020F0502020204030203" pitchFamily="34" charset="0"/>
              </a:rPr>
              <a:t>Solutions </a:t>
            </a:r>
            <a:r>
              <a:rPr lang="en-US" sz="6000" dirty="0" err="1" smtClean="0">
                <a:solidFill>
                  <a:schemeClr val="tx2"/>
                </a:solidFill>
                <a:latin typeface="Playfair Display" pitchFamily="2" charset="77"/>
                <a:ea typeface="Lato" panose="020F0502020204030203" pitchFamily="34" charset="0"/>
                <a:cs typeface="Lato" panose="020F0502020204030203" pitchFamily="34" charset="0"/>
              </a:rPr>
              <a:t>envisagées</a:t>
            </a:r>
            <a:endParaRPr lang="en-US" sz="6000" dirty="0">
              <a:solidFill>
                <a:schemeClr val="tx2"/>
              </a:solidFill>
              <a:latin typeface="Playfair Display" pitchFamily="2" charset="77"/>
              <a:ea typeface="Lato" panose="020F0502020204030203" pitchFamily="34" charset="0"/>
              <a:cs typeface="Lato" panose="020F0502020204030203" pitchFamily="34" charset="0"/>
            </a:endParaRPr>
          </a:p>
        </p:txBody>
      </p:sp>
      <p:grpSp>
        <p:nvGrpSpPr>
          <p:cNvPr id="2" name="Group 1">
            <a:extLst>
              <a:ext uri="{FF2B5EF4-FFF2-40B4-BE49-F238E27FC236}">
                <a16:creationId xmlns:a16="http://schemas.microsoft.com/office/drawing/2014/main" xmlns="" id="{CE0E7F7B-0FCA-1D47-AC5B-B06554E72872}"/>
              </a:ext>
            </a:extLst>
          </p:cNvPr>
          <p:cNvGrpSpPr/>
          <p:nvPr/>
        </p:nvGrpSpPr>
        <p:grpSpPr>
          <a:xfrm>
            <a:off x="1508440" y="3465376"/>
            <a:ext cx="21417268" cy="4332855"/>
            <a:chOff x="1460314" y="4222226"/>
            <a:chExt cx="21417268" cy="4332855"/>
          </a:xfrm>
        </p:grpSpPr>
        <p:sp>
          <p:nvSpPr>
            <p:cNvPr id="11" name="Subtitle 2">
              <a:extLst>
                <a:ext uri="{FF2B5EF4-FFF2-40B4-BE49-F238E27FC236}">
                  <a16:creationId xmlns:a16="http://schemas.microsoft.com/office/drawing/2014/main" xmlns="" id="{F171F373-FDCD-5F44-BDB9-88E578376704}"/>
                </a:ext>
              </a:extLst>
            </p:cNvPr>
            <p:cNvSpPr txBox="1">
              <a:spLocks/>
            </p:cNvSpPr>
            <p:nvPr/>
          </p:nvSpPr>
          <p:spPr>
            <a:xfrm>
              <a:off x="1460314" y="4940746"/>
              <a:ext cx="9997394" cy="36143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rgbClr val="7F7F7F"/>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algn="l">
                <a:lnSpc>
                  <a:spcPts val="4299"/>
                </a:lnSpc>
              </a:pPr>
              <a:r>
                <a:rPr lang="en-US" sz="2800" dirty="0">
                  <a:solidFill>
                    <a:srgbClr val="7F7F7F"/>
                  </a:solidFill>
                  <a:latin typeface="Lato" charset="0"/>
                  <a:ea typeface="Lato" charset="0"/>
                  <a:cs typeface="Lato" charset="0"/>
                </a:rPr>
                <a:t>In some cases. Must link the price to the real and perceived value of the product, but they also must take into account supply costs, seasonal discounts.</a:t>
              </a:r>
            </a:p>
          </p:txBody>
        </p:sp>
        <p:sp>
          <p:nvSpPr>
            <p:cNvPr id="13" name="TextBox 12">
              <a:extLst>
                <a:ext uri="{FF2B5EF4-FFF2-40B4-BE49-F238E27FC236}">
                  <a16:creationId xmlns:a16="http://schemas.microsoft.com/office/drawing/2014/main" xmlns="" id="{F0981B84-B624-A740-AA0E-250D8F1DDD81}"/>
                </a:ext>
              </a:extLst>
            </p:cNvPr>
            <p:cNvSpPr txBox="1"/>
            <p:nvPr/>
          </p:nvSpPr>
          <p:spPr>
            <a:xfrm>
              <a:off x="1639680" y="4222226"/>
              <a:ext cx="5499799" cy="646331"/>
            </a:xfrm>
            <a:prstGeom prst="rect">
              <a:avLst/>
            </a:prstGeom>
            <a:noFill/>
          </p:spPr>
          <p:txBody>
            <a:bodyPr wrap="square" rtlCol="0">
              <a:spAutoFit/>
            </a:bodyPr>
            <a:lstStyle/>
            <a:p>
              <a:r>
                <a:rPr lang="en-US" dirty="0" err="1" smtClean="0">
                  <a:solidFill>
                    <a:schemeClr val="tx2"/>
                  </a:solidFill>
                  <a:latin typeface="Playfair Display" pitchFamily="2" charset="77"/>
                  <a:ea typeface="Lato" charset="0"/>
                  <a:cs typeface="Lato" charset="0"/>
                </a:rPr>
                <a:t>Couplage</a:t>
              </a:r>
              <a:r>
                <a:rPr lang="en-US" dirty="0" smtClean="0">
                  <a:solidFill>
                    <a:schemeClr val="tx2"/>
                  </a:solidFill>
                  <a:latin typeface="Playfair Display" pitchFamily="2" charset="77"/>
                  <a:ea typeface="Lato" charset="0"/>
                  <a:cs typeface="Lato" charset="0"/>
                </a:rPr>
                <a:t> CMS &amp; ERP </a:t>
              </a:r>
              <a:endParaRPr lang="en-US" dirty="0">
                <a:solidFill>
                  <a:schemeClr val="tx2"/>
                </a:solidFill>
                <a:latin typeface="Playfair Display" pitchFamily="2" charset="77"/>
                <a:ea typeface="Lato" charset="0"/>
                <a:cs typeface="Lato" charset="0"/>
              </a:endParaRPr>
            </a:p>
          </p:txBody>
        </p:sp>
        <p:sp>
          <p:nvSpPr>
            <p:cNvPr id="14" name="Subtitle 2">
              <a:extLst>
                <a:ext uri="{FF2B5EF4-FFF2-40B4-BE49-F238E27FC236}">
                  <a16:creationId xmlns:a16="http://schemas.microsoft.com/office/drawing/2014/main" xmlns="" id="{E35E9473-0F2C-3945-8C88-3809CE1C4FAD}"/>
                </a:ext>
              </a:extLst>
            </p:cNvPr>
            <p:cNvSpPr txBox="1">
              <a:spLocks/>
            </p:cNvSpPr>
            <p:nvPr/>
          </p:nvSpPr>
          <p:spPr>
            <a:xfrm>
              <a:off x="12852493" y="4940746"/>
              <a:ext cx="10025089" cy="36143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rgbClr val="7F7F7F"/>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algn="l">
                <a:lnSpc>
                  <a:spcPts val="4299"/>
                </a:lnSpc>
              </a:pPr>
              <a:r>
                <a:rPr lang="en-US" sz="2800" dirty="0">
                  <a:solidFill>
                    <a:srgbClr val="7F7F7F"/>
                  </a:solidFill>
                  <a:latin typeface="Lato" charset="0"/>
                  <a:ea typeface="Lato" charset="0"/>
                  <a:cs typeface="Lato" charset="0"/>
                </a:rPr>
                <a:t>In some cases. Must link the price to the real and perceived value of the product, but they also must take into account supply costs, seasonal discounts.</a:t>
              </a:r>
            </a:p>
          </p:txBody>
        </p:sp>
        <p:sp>
          <p:nvSpPr>
            <p:cNvPr id="15" name="TextBox 14">
              <a:extLst>
                <a:ext uri="{FF2B5EF4-FFF2-40B4-BE49-F238E27FC236}">
                  <a16:creationId xmlns:a16="http://schemas.microsoft.com/office/drawing/2014/main" xmlns="" id="{BC98F00C-E38B-3644-BC0E-406803484773}"/>
                </a:ext>
              </a:extLst>
            </p:cNvPr>
            <p:cNvSpPr txBox="1"/>
            <p:nvPr/>
          </p:nvSpPr>
          <p:spPr>
            <a:xfrm>
              <a:off x="12948745" y="4222226"/>
              <a:ext cx="5499799" cy="646331"/>
            </a:xfrm>
            <a:prstGeom prst="rect">
              <a:avLst/>
            </a:prstGeom>
            <a:noFill/>
          </p:spPr>
          <p:txBody>
            <a:bodyPr wrap="square" rtlCol="0">
              <a:spAutoFit/>
            </a:bodyPr>
            <a:lstStyle/>
            <a:p>
              <a:r>
                <a:rPr lang="en-US" dirty="0" smtClean="0">
                  <a:solidFill>
                    <a:schemeClr val="tx2"/>
                  </a:solidFill>
                  <a:latin typeface="Playfair Display" pitchFamily="2" charset="77"/>
                  <a:ea typeface="Lato" charset="0"/>
                  <a:cs typeface="Lato" charset="0"/>
                </a:rPr>
                <a:t>Solution </a:t>
              </a:r>
              <a:r>
                <a:rPr lang="en-US" dirty="0" err="1" smtClean="0">
                  <a:solidFill>
                    <a:schemeClr val="tx2"/>
                  </a:solidFill>
                  <a:latin typeface="Playfair Display" pitchFamily="2" charset="77"/>
                  <a:ea typeface="Lato" charset="0"/>
                  <a:cs typeface="Lato" charset="0"/>
                </a:rPr>
                <a:t>sur</a:t>
              </a:r>
              <a:r>
                <a:rPr lang="en-US" dirty="0" smtClean="0">
                  <a:solidFill>
                    <a:schemeClr val="tx2"/>
                  </a:solidFill>
                  <a:latin typeface="Playfair Display" pitchFamily="2" charset="77"/>
                  <a:ea typeface="Lato" charset="0"/>
                  <a:cs typeface="Lato" charset="0"/>
                </a:rPr>
                <a:t> </a:t>
              </a:r>
              <a:r>
                <a:rPr lang="en-US" dirty="0" err="1" smtClean="0">
                  <a:solidFill>
                    <a:schemeClr val="tx2"/>
                  </a:solidFill>
                  <a:latin typeface="Playfair Display" pitchFamily="2" charset="77"/>
                  <a:ea typeface="Lato" charset="0"/>
                  <a:cs typeface="Lato" charset="0"/>
                </a:rPr>
                <a:t>mesure</a:t>
              </a:r>
              <a:endParaRPr lang="en-US" dirty="0">
                <a:solidFill>
                  <a:schemeClr val="tx2"/>
                </a:solidFill>
                <a:latin typeface="Playfair Display" pitchFamily="2" charset="77"/>
                <a:ea typeface="Lato" charset="0"/>
                <a:cs typeface="Lato" charset="0"/>
              </a:endParaRPr>
            </a:p>
          </p:txBody>
        </p:sp>
      </p:grpSp>
      <p:sp>
        <p:nvSpPr>
          <p:cNvPr id="3" name="Rectangle 2">
            <a:extLst>
              <a:ext uri="{FF2B5EF4-FFF2-40B4-BE49-F238E27FC236}">
                <a16:creationId xmlns:a16="http://schemas.microsoft.com/office/drawing/2014/main" xmlns="" id="{00C4C508-6A62-F845-B744-D545EB1256D5}"/>
              </a:ext>
            </a:extLst>
          </p:cNvPr>
          <p:cNvSpPr/>
          <p:nvPr/>
        </p:nvSpPr>
        <p:spPr>
          <a:xfrm>
            <a:off x="1569874" y="8890468"/>
            <a:ext cx="21237902" cy="3970318"/>
          </a:xfrm>
          <a:prstGeom prst="rect">
            <a:avLst/>
          </a:prstGeom>
        </p:spPr>
        <p:txBody>
          <a:bodyPr wrap="square">
            <a:spAutoFit/>
          </a:bodyPr>
          <a:lstStyle/>
          <a:p>
            <a:pPr marL="457200" indent="-457200">
              <a:buFont typeface="Wingdings" pitchFamily="2" charset="2"/>
              <a:buChar char="§"/>
            </a:pPr>
            <a:r>
              <a:rPr lang="en-US" sz="2800" dirty="0">
                <a:solidFill>
                  <a:srgbClr val="7F7F7F"/>
                </a:solidFill>
                <a:latin typeface="Lato" charset="0"/>
                <a:ea typeface="Lato" charset="0"/>
                <a:cs typeface="Lato" charset="0"/>
              </a:rPr>
              <a:t>With this in mind, the marketing department would inform the department to create a prototype. </a:t>
            </a: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r>
              <a:rPr lang="en-US" sz="2800" dirty="0">
                <a:solidFill>
                  <a:srgbClr val="7F7F7F"/>
                </a:solidFill>
                <a:latin typeface="Lato" charset="0"/>
                <a:ea typeface="Lato" charset="0"/>
                <a:cs typeface="Lato" charset="0"/>
              </a:rPr>
              <a:t>Marketers must link the price to the real and perceived value of the product, but they also must take into account supply costs, seasonal discounts, and prices used by competitors. In some cases.</a:t>
            </a: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r>
              <a:rPr lang="en-US" sz="2800" dirty="0">
                <a:solidFill>
                  <a:srgbClr val="7F7F7F"/>
                </a:solidFill>
                <a:latin typeface="Lato" charset="0"/>
                <a:ea typeface="Lato" charset="0"/>
                <a:cs typeface="Lato" charset="0"/>
              </a:rPr>
              <a:t>The production department would then start to manufacture the product, while the marketing department. </a:t>
            </a:r>
          </a:p>
          <a:p>
            <a:pPr marL="457200" indent="-457200">
              <a:buFont typeface="Wingdings" pitchFamily="2" charset="2"/>
              <a:buChar char="§"/>
            </a:pPr>
            <a:endParaRPr lang="en-US" sz="2800" dirty="0">
              <a:solidFill>
                <a:srgbClr val="7F7F7F"/>
              </a:solidFill>
              <a:latin typeface="Lato" charset="0"/>
              <a:ea typeface="Lato" charset="0"/>
              <a:cs typeface="Lato" charset="0"/>
            </a:endParaRPr>
          </a:p>
          <a:p>
            <a:pPr marL="457200" indent="-457200">
              <a:buFont typeface="Wingdings" pitchFamily="2" charset="2"/>
              <a:buChar char="§"/>
            </a:pPr>
            <a:r>
              <a:rPr lang="en-US" sz="2800" dirty="0">
                <a:solidFill>
                  <a:srgbClr val="7F7F7F"/>
                </a:solidFill>
                <a:latin typeface="Lato" charset="0"/>
                <a:ea typeface="Lato" charset="0"/>
                <a:cs typeface="Lato" charset="0"/>
              </a:rPr>
              <a:t>Marketers must link the price to the real and perceived value of the product, but they also must take into account supply costs, seasonal discounts, and prices used by competitors. In some cases.</a:t>
            </a:r>
          </a:p>
        </p:txBody>
      </p:sp>
    </p:spTree>
    <p:extLst>
      <p:ext uri="{BB962C8B-B14F-4D97-AF65-F5344CB8AC3E}">
        <p14:creationId xmlns:p14="http://schemas.microsoft.com/office/powerpoint/2010/main" val="382268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7EAF0A37-AA8A-9B4A-89DA-A3604AC5982D}"/>
              </a:ext>
            </a:extLst>
          </p:cNvPr>
          <p:cNvSpPr txBox="1"/>
          <p:nvPr/>
        </p:nvSpPr>
        <p:spPr>
          <a:xfrm>
            <a:off x="1687806" y="1357476"/>
            <a:ext cx="10027104" cy="1015663"/>
          </a:xfrm>
          <a:prstGeom prst="rect">
            <a:avLst/>
          </a:prstGeom>
          <a:noFill/>
        </p:spPr>
        <p:txBody>
          <a:bodyPr wrap="none" rtlCol="0">
            <a:spAutoFit/>
          </a:bodyPr>
          <a:lstStyle/>
          <a:p>
            <a:r>
              <a:rPr lang="en-US" sz="6000" dirty="0">
                <a:solidFill>
                  <a:schemeClr val="tx2"/>
                </a:solidFill>
                <a:latin typeface="Playfair Display" pitchFamily="2" charset="77"/>
                <a:ea typeface="Lato" panose="020F0502020204030203" pitchFamily="34" charset="0"/>
                <a:cs typeface="Lato" panose="020F0502020204030203" pitchFamily="34" charset="0"/>
              </a:rPr>
              <a:t>Let’s Review Some Concepts</a:t>
            </a:r>
          </a:p>
        </p:txBody>
      </p:sp>
      <p:sp>
        <p:nvSpPr>
          <p:cNvPr id="17" name="Rectangle 16">
            <a:extLst>
              <a:ext uri="{FF2B5EF4-FFF2-40B4-BE49-F238E27FC236}">
                <a16:creationId xmlns:a16="http://schemas.microsoft.com/office/drawing/2014/main" xmlns="" id="{41D27BBA-EB30-8549-B5A8-58F14E3FBD4E}"/>
              </a:ext>
            </a:extLst>
          </p:cNvPr>
          <p:cNvSpPr/>
          <p:nvPr/>
        </p:nvSpPr>
        <p:spPr>
          <a:xfrm>
            <a:off x="1687806" y="12032637"/>
            <a:ext cx="16793614" cy="830997"/>
          </a:xfrm>
          <a:prstGeom prst="rect">
            <a:avLst/>
          </a:prstGeom>
        </p:spPr>
        <p:txBody>
          <a:bodyPr wrap="square">
            <a:spAutoFit/>
          </a:bodyPr>
          <a:lstStyle/>
          <a:p>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To be successful, marketers should understand the life cycle of a product, and business executives should have a plan for dealing with products at every stage of their life cycles. </a:t>
            </a:r>
          </a:p>
        </p:txBody>
      </p:sp>
      <p:grpSp>
        <p:nvGrpSpPr>
          <p:cNvPr id="3" name="Group 2">
            <a:extLst>
              <a:ext uri="{FF2B5EF4-FFF2-40B4-BE49-F238E27FC236}">
                <a16:creationId xmlns:a16="http://schemas.microsoft.com/office/drawing/2014/main" xmlns="" id="{5B34CE06-C752-3946-B27C-564A021C7710}"/>
              </a:ext>
            </a:extLst>
          </p:cNvPr>
          <p:cNvGrpSpPr/>
          <p:nvPr/>
        </p:nvGrpSpPr>
        <p:grpSpPr>
          <a:xfrm>
            <a:off x="1627701" y="4392689"/>
            <a:ext cx="21173047" cy="5620397"/>
            <a:chOff x="1627701" y="4869092"/>
            <a:chExt cx="21173047" cy="5620397"/>
          </a:xfrm>
        </p:grpSpPr>
        <p:sp>
          <p:nvSpPr>
            <p:cNvPr id="41" name="Subtitle 2">
              <a:extLst>
                <a:ext uri="{FF2B5EF4-FFF2-40B4-BE49-F238E27FC236}">
                  <a16:creationId xmlns:a16="http://schemas.microsoft.com/office/drawing/2014/main" xmlns="" id="{5185E055-640D-894E-A6B1-C6A31C9B0F5A}"/>
                </a:ext>
              </a:extLst>
            </p:cNvPr>
            <p:cNvSpPr txBox="1">
              <a:spLocks/>
            </p:cNvSpPr>
            <p:nvPr/>
          </p:nvSpPr>
          <p:spPr>
            <a:xfrm>
              <a:off x="1627701" y="5515423"/>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42" name="TextBox 41">
              <a:extLst>
                <a:ext uri="{FF2B5EF4-FFF2-40B4-BE49-F238E27FC236}">
                  <a16:creationId xmlns:a16="http://schemas.microsoft.com/office/drawing/2014/main" xmlns="" id="{C90469D3-9339-0744-825F-AA98B21DB020}"/>
                </a:ext>
              </a:extLst>
            </p:cNvPr>
            <p:cNvSpPr txBox="1"/>
            <p:nvPr/>
          </p:nvSpPr>
          <p:spPr>
            <a:xfrm>
              <a:off x="1747440" y="4869092"/>
              <a:ext cx="2934301" cy="646331"/>
            </a:xfrm>
            <a:prstGeom prst="rect">
              <a:avLst/>
            </a:prstGeom>
            <a:noFill/>
          </p:spPr>
          <p:txBody>
            <a:bodyPr wrap="square" rtlCol="0">
              <a:spAutoFit/>
            </a:bodyPr>
            <a:lstStyle/>
            <a:p>
              <a:r>
                <a:rPr lang="en-US" dirty="0" err="1" smtClean="0">
                  <a:solidFill>
                    <a:schemeClr val="tx2"/>
                  </a:solidFill>
                  <a:latin typeface="Playfair Display" pitchFamily="2" charset="77"/>
                  <a:ea typeface="Lato" charset="0"/>
                  <a:cs typeface="Lato" charset="0"/>
                </a:rPr>
                <a:t>Magento</a:t>
              </a:r>
              <a:endParaRPr lang="en-US" dirty="0">
                <a:solidFill>
                  <a:schemeClr val="tx2"/>
                </a:solidFill>
                <a:latin typeface="Playfair Display" pitchFamily="2" charset="77"/>
                <a:ea typeface="Lato" charset="0"/>
                <a:cs typeface="Lato" charset="0"/>
              </a:endParaRPr>
            </a:p>
          </p:txBody>
        </p:sp>
        <p:sp>
          <p:nvSpPr>
            <p:cNvPr id="39" name="Subtitle 2">
              <a:extLst>
                <a:ext uri="{FF2B5EF4-FFF2-40B4-BE49-F238E27FC236}">
                  <a16:creationId xmlns:a16="http://schemas.microsoft.com/office/drawing/2014/main" xmlns="" id="{D39D47D1-8C3C-DF4F-9D7A-E70311505C19}"/>
                </a:ext>
              </a:extLst>
            </p:cNvPr>
            <p:cNvSpPr txBox="1">
              <a:spLocks/>
            </p:cNvSpPr>
            <p:nvPr/>
          </p:nvSpPr>
          <p:spPr>
            <a:xfrm>
              <a:off x="8859717" y="5515423"/>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37" name="Subtitle 2">
              <a:extLst>
                <a:ext uri="{FF2B5EF4-FFF2-40B4-BE49-F238E27FC236}">
                  <a16:creationId xmlns:a16="http://schemas.microsoft.com/office/drawing/2014/main" xmlns="" id="{9D59F15A-4ED4-C242-89C5-9969AC97245A}"/>
                </a:ext>
              </a:extLst>
            </p:cNvPr>
            <p:cNvSpPr txBox="1">
              <a:spLocks/>
            </p:cNvSpPr>
            <p:nvPr/>
          </p:nvSpPr>
          <p:spPr>
            <a:xfrm>
              <a:off x="16096717" y="5515423"/>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32" name="Subtitle 2">
              <a:extLst>
                <a:ext uri="{FF2B5EF4-FFF2-40B4-BE49-F238E27FC236}">
                  <a16:creationId xmlns:a16="http://schemas.microsoft.com/office/drawing/2014/main" xmlns="" id="{7E981D98-84FC-1143-ADDC-D733FED8DBDC}"/>
                </a:ext>
              </a:extLst>
            </p:cNvPr>
            <p:cNvSpPr txBox="1">
              <a:spLocks/>
            </p:cNvSpPr>
            <p:nvPr/>
          </p:nvSpPr>
          <p:spPr>
            <a:xfrm>
              <a:off x="1627701" y="8718736"/>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30" name="Subtitle 2">
              <a:extLst>
                <a:ext uri="{FF2B5EF4-FFF2-40B4-BE49-F238E27FC236}">
                  <a16:creationId xmlns:a16="http://schemas.microsoft.com/office/drawing/2014/main" xmlns="" id="{74A11743-25D4-7E42-BAE1-54757230429C}"/>
                </a:ext>
              </a:extLst>
            </p:cNvPr>
            <p:cNvSpPr txBox="1">
              <a:spLocks/>
            </p:cNvSpPr>
            <p:nvPr/>
          </p:nvSpPr>
          <p:spPr>
            <a:xfrm>
              <a:off x="8859717" y="8718736"/>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28" name="Subtitle 2">
              <a:extLst>
                <a:ext uri="{FF2B5EF4-FFF2-40B4-BE49-F238E27FC236}">
                  <a16:creationId xmlns:a16="http://schemas.microsoft.com/office/drawing/2014/main" xmlns="" id="{21EB3EA5-D55A-914B-8DAA-636BDFEEB61C}"/>
                </a:ext>
              </a:extLst>
            </p:cNvPr>
            <p:cNvSpPr txBox="1">
              <a:spLocks/>
            </p:cNvSpPr>
            <p:nvPr/>
          </p:nvSpPr>
          <p:spPr>
            <a:xfrm>
              <a:off x="16096717" y="8718736"/>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18" name="TextBox 17">
              <a:extLst>
                <a:ext uri="{FF2B5EF4-FFF2-40B4-BE49-F238E27FC236}">
                  <a16:creationId xmlns:a16="http://schemas.microsoft.com/office/drawing/2014/main" xmlns="" id="{5227E142-E3CF-9148-862D-6466F27BD317}"/>
                </a:ext>
              </a:extLst>
            </p:cNvPr>
            <p:cNvSpPr txBox="1"/>
            <p:nvPr/>
          </p:nvSpPr>
          <p:spPr>
            <a:xfrm>
              <a:off x="1747440" y="8072405"/>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First Title</a:t>
              </a:r>
            </a:p>
          </p:txBody>
        </p:sp>
        <p:sp>
          <p:nvSpPr>
            <p:cNvPr id="19" name="TextBox 18">
              <a:extLst>
                <a:ext uri="{FF2B5EF4-FFF2-40B4-BE49-F238E27FC236}">
                  <a16:creationId xmlns:a16="http://schemas.microsoft.com/office/drawing/2014/main" xmlns="" id="{04F0E270-7315-8A40-B02C-A21AB541D032}"/>
                </a:ext>
              </a:extLst>
            </p:cNvPr>
            <p:cNvSpPr txBox="1"/>
            <p:nvPr/>
          </p:nvSpPr>
          <p:spPr>
            <a:xfrm>
              <a:off x="8953569" y="4869092"/>
              <a:ext cx="2934301" cy="646331"/>
            </a:xfrm>
            <a:prstGeom prst="rect">
              <a:avLst/>
            </a:prstGeom>
            <a:noFill/>
          </p:spPr>
          <p:txBody>
            <a:bodyPr wrap="square" rtlCol="0">
              <a:spAutoFit/>
            </a:bodyPr>
            <a:lstStyle/>
            <a:p>
              <a:r>
                <a:rPr lang="en-US" dirty="0" err="1" smtClean="0">
                  <a:solidFill>
                    <a:schemeClr val="tx2"/>
                  </a:solidFill>
                  <a:latin typeface="Playfair Display" pitchFamily="2" charset="77"/>
                  <a:ea typeface="Lato" charset="0"/>
                  <a:cs typeface="Lato" charset="0"/>
                </a:rPr>
                <a:t>Prestashop</a:t>
              </a:r>
              <a:endParaRPr lang="en-US" dirty="0">
                <a:solidFill>
                  <a:schemeClr val="tx2"/>
                </a:solidFill>
                <a:latin typeface="Playfair Display" pitchFamily="2" charset="77"/>
                <a:ea typeface="Lato" charset="0"/>
                <a:cs typeface="Lato" charset="0"/>
              </a:endParaRPr>
            </a:p>
          </p:txBody>
        </p:sp>
        <p:sp>
          <p:nvSpPr>
            <p:cNvPr id="20" name="TextBox 19">
              <a:extLst>
                <a:ext uri="{FF2B5EF4-FFF2-40B4-BE49-F238E27FC236}">
                  <a16:creationId xmlns:a16="http://schemas.microsoft.com/office/drawing/2014/main" xmlns="" id="{84D737F8-D009-1142-BC08-33F77FBEF703}"/>
                </a:ext>
              </a:extLst>
            </p:cNvPr>
            <p:cNvSpPr txBox="1"/>
            <p:nvPr/>
          </p:nvSpPr>
          <p:spPr>
            <a:xfrm>
              <a:off x="8953569" y="8072405"/>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Second Title</a:t>
              </a:r>
            </a:p>
          </p:txBody>
        </p:sp>
        <p:sp>
          <p:nvSpPr>
            <p:cNvPr id="21" name="TextBox 20">
              <a:extLst>
                <a:ext uri="{FF2B5EF4-FFF2-40B4-BE49-F238E27FC236}">
                  <a16:creationId xmlns:a16="http://schemas.microsoft.com/office/drawing/2014/main" xmlns="" id="{158E228B-D1A9-4048-A90B-E7A266C2E934}"/>
                </a:ext>
              </a:extLst>
            </p:cNvPr>
            <p:cNvSpPr txBox="1"/>
            <p:nvPr/>
          </p:nvSpPr>
          <p:spPr>
            <a:xfrm>
              <a:off x="16201021" y="4869092"/>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Third Title</a:t>
              </a:r>
            </a:p>
          </p:txBody>
        </p:sp>
        <p:sp>
          <p:nvSpPr>
            <p:cNvPr id="22" name="TextBox 21">
              <a:extLst>
                <a:ext uri="{FF2B5EF4-FFF2-40B4-BE49-F238E27FC236}">
                  <a16:creationId xmlns:a16="http://schemas.microsoft.com/office/drawing/2014/main" xmlns="" id="{0585A634-95AF-374B-AC4A-8A45294522F2}"/>
                </a:ext>
              </a:extLst>
            </p:cNvPr>
            <p:cNvSpPr txBox="1"/>
            <p:nvPr/>
          </p:nvSpPr>
          <p:spPr>
            <a:xfrm>
              <a:off x="16201021" y="8072405"/>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Third Title</a:t>
              </a:r>
            </a:p>
          </p:txBody>
        </p:sp>
      </p:grpSp>
    </p:spTree>
    <p:extLst>
      <p:ext uri="{BB962C8B-B14F-4D97-AF65-F5344CB8AC3E}">
        <p14:creationId xmlns:p14="http://schemas.microsoft.com/office/powerpoint/2010/main" val="266585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EC5E84A3-6CA5-5040-BD4D-2B22C79374EE}"/>
              </a:ext>
            </a:extLst>
          </p:cNvPr>
          <p:cNvGrpSpPr/>
          <p:nvPr/>
        </p:nvGrpSpPr>
        <p:grpSpPr>
          <a:xfrm>
            <a:off x="4960602" y="7489902"/>
            <a:ext cx="14470404" cy="3761077"/>
            <a:chOff x="4960602" y="6633672"/>
            <a:chExt cx="14470404" cy="3761077"/>
          </a:xfrm>
        </p:grpSpPr>
        <p:sp>
          <p:nvSpPr>
            <p:cNvPr id="10" name="TextBox 9">
              <a:extLst>
                <a:ext uri="{FF2B5EF4-FFF2-40B4-BE49-F238E27FC236}">
                  <a16:creationId xmlns:a16="http://schemas.microsoft.com/office/drawing/2014/main" xmlns="" id="{7AA4E6B5-2771-F043-9933-FE66131D6D16}"/>
                </a:ext>
              </a:extLst>
            </p:cNvPr>
            <p:cNvSpPr txBox="1"/>
            <p:nvPr/>
          </p:nvSpPr>
          <p:spPr>
            <a:xfrm>
              <a:off x="4960602" y="6633672"/>
              <a:ext cx="14470404" cy="1938992"/>
            </a:xfrm>
            <a:prstGeom prst="rect">
              <a:avLst/>
            </a:prstGeom>
            <a:noFill/>
          </p:spPr>
          <p:txBody>
            <a:bodyPr wrap="square" rtlCol="0">
              <a:spAutoFit/>
            </a:bodyPr>
            <a:lstStyle/>
            <a:p>
              <a:pPr algn="ctr"/>
              <a:r>
                <a:rPr lang="en-US" sz="12000" dirty="0" smtClean="0">
                  <a:solidFill>
                    <a:schemeClr val="tx2"/>
                  </a:solidFill>
                  <a:latin typeface="Playfair Display" pitchFamily="2" charset="77"/>
                  <a:ea typeface="Lato" panose="020F0502020204030203" pitchFamily="34" charset="0"/>
                  <a:cs typeface="Lato" panose="020F0502020204030203" pitchFamily="34" charset="0"/>
                </a:rPr>
                <a:t>Solution </a:t>
              </a:r>
              <a:r>
                <a:rPr lang="en-US" sz="12000" dirty="0" err="1" smtClean="0">
                  <a:solidFill>
                    <a:schemeClr val="tx2"/>
                  </a:solidFill>
                  <a:latin typeface="Playfair Display" pitchFamily="2" charset="77"/>
                  <a:ea typeface="Lato" panose="020F0502020204030203" pitchFamily="34" charset="0"/>
                  <a:cs typeface="Lato" panose="020F0502020204030203" pitchFamily="34" charset="0"/>
                </a:rPr>
                <a:t>Retenue</a:t>
              </a:r>
              <a:endParaRPr lang="en-US" sz="12000" dirty="0">
                <a:solidFill>
                  <a:schemeClr val="tx2"/>
                </a:solidFill>
                <a:latin typeface="Playfair Display" pitchFamily="2" charset="77"/>
                <a:ea typeface="Lato" panose="020F0502020204030203" pitchFamily="34" charset="0"/>
                <a:cs typeface="Lato" panose="020F0502020204030203" pitchFamily="34" charset="0"/>
              </a:endParaRPr>
            </a:p>
          </p:txBody>
        </p:sp>
        <p:sp>
          <p:nvSpPr>
            <p:cNvPr id="11" name="Rectangle 10">
              <a:extLst>
                <a:ext uri="{FF2B5EF4-FFF2-40B4-BE49-F238E27FC236}">
                  <a16:creationId xmlns:a16="http://schemas.microsoft.com/office/drawing/2014/main" xmlns="" id="{A446FEEB-CEE5-F340-8DB0-BDFD806BB234}"/>
                </a:ext>
              </a:extLst>
            </p:cNvPr>
            <p:cNvSpPr/>
            <p:nvPr/>
          </p:nvSpPr>
          <p:spPr>
            <a:xfrm>
              <a:off x="6167403" y="8725061"/>
              <a:ext cx="12056802" cy="1669688"/>
            </a:xfrm>
            <a:prstGeom prst="rect">
              <a:avLst/>
            </a:prstGeom>
          </p:spPr>
          <p:txBody>
            <a:bodyPr wrap="square">
              <a:spAutoFit/>
            </a:bodyPr>
            <a:lstStyle/>
            <a:p>
              <a:pPr algn="ctr">
                <a:lnSpc>
                  <a:spcPts val="4080"/>
                </a:lnSpc>
              </a:pPr>
              <a:r>
                <a:rPr lang="en-US" dirty="0">
                  <a:solidFill>
                    <a:srgbClr val="7F7F7F"/>
                  </a:solidFill>
                  <a:latin typeface="Lato" charset="0"/>
                  <a:ea typeface="Lato" charset="0"/>
                  <a:cs typeface="Lato" charset="0"/>
                </a:rPr>
                <a:t>Likewise a fish is technically fast when it bears a waif, or any other recognized symbol of possession; so long as the party waiting it plainly evince.</a:t>
              </a:r>
            </a:p>
          </p:txBody>
        </p:sp>
      </p:grpSp>
      <p:sp>
        <p:nvSpPr>
          <p:cNvPr id="12" name="Shape 2613">
            <a:extLst>
              <a:ext uri="{FF2B5EF4-FFF2-40B4-BE49-F238E27FC236}">
                <a16:creationId xmlns:a16="http://schemas.microsoft.com/office/drawing/2014/main" xmlns="" id="{3882CF30-EAC2-6248-B3FD-1579829612AC}"/>
              </a:ext>
            </a:extLst>
          </p:cNvPr>
          <p:cNvSpPr/>
          <p:nvPr/>
        </p:nvSpPr>
        <p:spPr>
          <a:xfrm>
            <a:off x="9741697" y="2595646"/>
            <a:ext cx="4894256" cy="4894256"/>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7F7F7F"/>
              </a:solidFill>
            </a:endParaRPr>
          </a:p>
        </p:txBody>
      </p:sp>
    </p:spTree>
    <p:extLst>
      <p:ext uri="{BB962C8B-B14F-4D97-AF65-F5344CB8AC3E}">
        <p14:creationId xmlns:p14="http://schemas.microsoft.com/office/powerpoint/2010/main" val="256153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45D8D54B-D178-984C-A252-D974F7565AEA}"/>
              </a:ext>
            </a:extLst>
          </p:cNvPr>
          <p:cNvSpPr txBox="1"/>
          <p:nvPr/>
        </p:nvSpPr>
        <p:spPr>
          <a:xfrm>
            <a:off x="1687806" y="1357476"/>
            <a:ext cx="8635697" cy="1015663"/>
          </a:xfrm>
          <a:prstGeom prst="rect">
            <a:avLst/>
          </a:prstGeom>
          <a:noFill/>
        </p:spPr>
        <p:txBody>
          <a:bodyPr wrap="none" rtlCol="0">
            <a:spAutoFit/>
          </a:bodyPr>
          <a:lstStyle/>
          <a:p>
            <a:r>
              <a:rPr lang="en-US" sz="6000" dirty="0">
                <a:solidFill>
                  <a:schemeClr val="tx2"/>
                </a:solidFill>
                <a:latin typeface="Playfair Display" pitchFamily="2" charset="77"/>
                <a:ea typeface="Lato" panose="020F0502020204030203" pitchFamily="34" charset="0"/>
                <a:cs typeface="Lato" panose="020F0502020204030203" pitchFamily="34" charset="0"/>
              </a:rPr>
              <a:t>In Two or Tree Columns</a:t>
            </a:r>
          </a:p>
        </p:txBody>
      </p:sp>
      <p:sp>
        <p:nvSpPr>
          <p:cNvPr id="23" name="Rectangle 22">
            <a:extLst>
              <a:ext uri="{FF2B5EF4-FFF2-40B4-BE49-F238E27FC236}">
                <a16:creationId xmlns:a16="http://schemas.microsoft.com/office/drawing/2014/main" xmlns="" id="{DF86BDAC-383E-AC43-BEEB-B38D813FB31D}"/>
              </a:ext>
            </a:extLst>
          </p:cNvPr>
          <p:cNvSpPr/>
          <p:nvPr/>
        </p:nvSpPr>
        <p:spPr>
          <a:xfrm>
            <a:off x="1687806" y="12032637"/>
            <a:ext cx="16793614" cy="830997"/>
          </a:xfrm>
          <a:prstGeom prst="rect">
            <a:avLst/>
          </a:prstGeom>
        </p:spPr>
        <p:txBody>
          <a:bodyPr wrap="square">
            <a:spAutoFit/>
          </a:bodyPr>
          <a:lstStyle/>
          <a:p>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To be successful, marketers should understand the life cycle of a product, and business executives should have a plan for dealing with products at every stage of their life cycles. </a:t>
            </a:r>
          </a:p>
        </p:txBody>
      </p:sp>
      <p:grpSp>
        <p:nvGrpSpPr>
          <p:cNvPr id="2" name="Group 1">
            <a:extLst>
              <a:ext uri="{FF2B5EF4-FFF2-40B4-BE49-F238E27FC236}">
                <a16:creationId xmlns:a16="http://schemas.microsoft.com/office/drawing/2014/main" xmlns="" id="{7F20BDED-B1EA-1B48-9086-13A7DB193B83}"/>
              </a:ext>
            </a:extLst>
          </p:cNvPr>
          <p:cNvGrpSpPr/>
          <p:nvPr/>
        </p:nvGrpSpPr>
        <p:grpSpPr>
          <a:xfrm>
            <a:off x="1535405" y="3409022"/>
            <a:ext cx="6236995" cy="7587731"/>
            <a:chOff x="1687806" y="4701684"/>
            <a:chExt cx="6236995" cy="7587731"/>
          </a:xfrm>
        </p:grpSpPr>
        <p:sp>
          <p:nvSpPr>
            <p:cNvPr id="15" name="Subtitle 2">
              <a:extLst>
                <a:ext uri="{FF2B5EF4-FFF2-40B4-BE49-F238E27FC236}">
                  <a16:creationId xmlns:a16="http://schemas.microsoft.com/office/drawing/2014/main" xmlns="" id="{33FF51FA-DAA5-094D-B118-70FE61A0ECA5}"/>
                </a:ext>
              </a:extLst>
            </p:cNvPr>
            <p:cNvSpPr txBox="1">
              <a:spLocks/>
            </p:cNvSpPr>
            <p:nvPr/>
          </p:nvSpPr>
          <p:spPr>
            <a:xfrm>
              <a:off x="1687806" y="5348015"/>
              <a:ext cx="6236995" cy="6941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Additionally, a firm's finance department would be. Refers to a good or service being offered by a company. Ideally, a product should meet a certain consumer demand, or it should be so compelling that consumers believe they need it. </a:t>
              </a:r>
            </a:p>
          </p:txBody>
        </p:sp>
        <p:sp>
          <p:nvSpPr>
            <p:cNvPr id="16" name="TextBox 15">
              <a:extLst>
                <a:ext uri="{FF2B5EF4-FFF2-40B4-BE49-F238E27FC236}">
                  <a16:creationId xmlns:a16="http://schemas.microsoft.com/office/drawing/2014/main" xmlns="" id="{A057AC8F-AAE2-2040-918E-2BDDB6A8C723}"/>
                </a:ext>
              </a:extLst>
            </p:cNvPr>
            <p:cNvSpPr txBox="1"/>
            <p:nvPr/>
          </p:nvSpPr>
          <p:spPr>
            <a:xfrm>
              <a:off x="1808377" y="4701684"/>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First Title</a:t>
              </a:r>
            </a:p>
          </p:txBody>
        </p:sp>
      </p:grpSp>
      <p:grpSp>
        <p:nvGrpSpPr>
          <p:cNvPr id="28" name="Group 27">
            <a:extLst>
              <a:ext uri="{FF2B5EF4-FFF2-40B4-BE49-F238E27FC236}">
                <a16:creationId xmlns:a16="http://schemas.microsoft.com/office/drawing/2014/main" xmlns="" id="{940DE3D8-A8C5-CE49-946E-8F96459E9565}"/>
              </a:ext>
            </a:extLst>
          </p:cNvPr>
          <p:cNvGrpSpPr/>
          <p:nvPr/>
        </p:nvGrpSpPr>
        <p:grpSpPr>
          <a:xfrm>
            <a:off x="9092098" y="3409022"/>
            <a:ext cx="6236995" cy="7587731"/>
            <a:chOff x="1687806" y="4701684"/>
            <a:chExt cx="6236995" cy="7587731"/>
          </a:xfrm>
        </p:grpSpPr>
        <p:sp>
          <p:nvSpPr>
            <p:cNvPr id="29" name="Subtitle 2">
              <a:extLst>
                <a:ext uri="{FF2B5EF4-FFF2-40B4-BE49-F238E27FC236}">
                  <a16:creationId xmlns:a16="http://schemas.microsoft.com/office/drawing/2014/main" xmlns="" id="{79E60E1D-7A1A-1E44-BBBA-B64CB2F6E494}"/>
                </a:ext>
              </a:extLst>
            </p:cNvPr>
            <p:cNvSpPr txBox="1">
              <a:spLocks/>
            </p:cNvSpPr>
            <p:nvPr/>
          </p:nvSpPr>
          <p:spPr>
            <a:xfrm>
              <a:off x="1687806" y="5348015"/>
              <a:ext cx="6236995" cy="6941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Additionally, a firm's finance department would be. Refers to a good or service being offered by a company. Ideally, a product should meet a certain consumer demand, or it should be so compelling that consumers believe they need it. </a:t>
              </a:r>
            </a:p>
          </p:txBody>
        </p:sp>
        <p:sp>
          <p:nvSpPr>
            <p:cNvPr id="30" name="TextBox 29">
              <a:extLst>
                <a:ext uri="{FF2B5EF4-FFF2-40B4-BE49-F238E27FC236}">
                  <a16:creationId xmlns:a16="http://schemas.microsoft.com/office/drawing/2014/main" xmlns="" id="{57CE8DAE-81FC-BB40-9D0C-930F4CB8ED12}"/>
                </a:ext>
              </a:extLst>
            </p:cNvPr>
            <p:cNvSpPr txBox="1"/>
            <p:nvPr/>
          </p:nvSpPr>
          <p:spPr>
            <a:xfrm>
              <a:off x="1808377" y="4701684"/>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Second Title</a:t>
              </a:r>
            </a:p>
          </p:txBody>
        </p:sp>
      </p:grpSp>
      <p:grpSp>
        <p:nvGrpSpPr>
          <p:cNvPr id="31" name="Group 30">
            <a:extLst>
              <a:ext uri="{FF2B5EF4-FFF2-40B4-BE49-F238E27FC236}">
                <a16:creationId xmlns:a16="http://schemas.microsoft.com/office/drawing/2014/main" xmlns="" id="{86CD7F2B-7002-084A-8FA7-9564409EA8B9}"/>
              </a:ext>
            </a:extLst>
          </p:cNvPr>
          <p:cNvGrpSpPr/>
          <p:nvPr/>
        </p:nvGrpSpPr>
        <p:grpSpPr>
          <a:xfrm>
            <a:off x="16648791" y="3409022"/>
            <a:ext cx="6236995" cy="7587731"/>
            <a:chOff x="1687806" y="4701684"/>
            <a:chExt cx="6236995" cy="7587731"/>
          </a:xfrm>
        </p:grpSpPr>
        <p:sp>
          <p:nvSpPr>
            <p:cNvPr id="32" name="Subtitle 2">
              <a:extLst>
                <a:ext uri="{FF2B5EF4-FFF2-40B4-BE49-F238E27FC236}">
                  <a16:creationId xmlns:a16="http://schemas.microsoft.com/office/drawing/2014/main" xmlns="" id="{B7762041-B6AC-B54B-86F0-C5379D747075}"/>
                </a:ext>
              </a:extLst>
            </p:cNvPr>
            <p:cNvSpPr txBox="1">
              <a:spLocks/>
            </p:cNvSpPr>
            <p:nvPr/>
          </p:nvSpPr>
          <p:spPr>
            <a:xfrm>
              <a:off x="1687806" y="5348015"/>
              <a:ext cx="6236995" cy="6941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Additionally, a firm's finance department would be. Refers to a good or service being offered by a company. Ideally, a product should meet a certain consumer demand, or it should be so compelling that consumers believe they need it. </a:t>
              </a:r>
            </a:p>
          </p:txBody>
        </p:sp>
        <p:sp>
          <p:nvSpPr>
            <p:cNvPr id="33" name="TextBox 32">
              <a:extLst>
                <a:ext uri="{FF2B5EF4-FFF2-40B4-BE49-F238E27FC236}">
                  <a16:creationId xmlns:a16="http://schemas.microsoft.com/office/drawing/2014/main" xmlns="" id="{7AB54659-7D67-C741-BF27-5F8EC3D113C5}"/>
                </a:ext>
              </a:extLst>
            </p:cNvPr>
            <p:cNvSpPr txBox="1"/>
            <p:nvPr/>
          </p:nvSpPr>
          <p:spPr>
            <a:xfrm>
              <a:off x="1808377" y="4701684"/>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Third Title</a:t>
              </a:r>
            </a:p>
          </p:txBody>
        </p:sp>
      </p:grpSp>
    </p:spTree>
    <p:extLst>
      <p:ext uri="{BB962C8B-B14F-4D97-AF65-F5344CB8AC3E}">
        <p14:creationId xmlns:p14="http://schemas.microsoft.com/office/powerpoint/2010/main" val="248075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7EAF0A37-AA8A-9B4A-89DA-A3604AC5982D}"/>
              </a:ext>
            </a:extLst>
          </p:cNvPr>
          <p:cNvSpPr txBox="1"/>
          <p:nvPr/>
        </p:nvSpPr>
        <p:spPr>
          <a:xfrm>
            <a:off x="1687806" y="1357476"/>
            <a:ext cx="10027104" cy="1015663"/>
          </a:xfrm>
          <a:prstGeom prst="rect">
            <a:avLst/>
          </a:prstGeom>
          <a:noFill/>
        </p:spPr>
        <p:txBody>
          <a:bodyPr wrap="none" rtlCol="0">
            <a:spAutoFit/>
          </a:bodyPr>
          <a:lstStyle/>
          <a:p>
            <a:r>
              <a:rPr lang="en-US" sz="6000" dirty="0">
                <a:solidFill>
                  <a:schemeClr val="tx2"/>
                </a:solidFill>
                <a:latin typeface="Playfair Display" pitchFamily="2" charset="77"/>
                <a:ea typeface="Lato" panose="020F0502020204030203" pitchFamily="34" charset="0"/>
                <a:cs typeface="Lato" panose="020F0502020204030203" pitchFamily="34" charset="0"/>
              </a:rPr>
              <a:t>Let’s Review Some Concepts</a:t>
            </a:r>
          </a:p>
        </p:txBody>
      </p:sp>
      <p:sp>
        <p:nvSpPr>
          <p:cNvPr id="17" name="Rectangle 16">
            <a:extLst>
              <a:ext uri="{FF2B5EF4-FFF2-40B4-BE49-F238E27FC236}">
                <a16:creationId xmlns:a16="http://schemas.microsoft.com/office/drawing/2014/main" xmlns="" id="{41D27BBA-EB30-8549-B5A8-58F14E3FBD4E}"/>
              </a:ext>
            </a:extLst>
          </p:cNvPr>
          <p:cNvSpPr/>
          <p:nvPr/>
        </p:nvSpPr>
        <p:spPr>
          <a:xfrm>
            <a:off x="1687806" y="12032637"/>
            <a:ext cx="16793614" cy="830997"/>
          </a:xfrm>
          <a:prstGeom prst="rect">
            <a:avLst/>
          </a:prstGeom>
        </p:spPr>
        <p:txBody>
          <a:bodyPr wrap="square">
            <a:spAutoFit/>
          </a:bodyPr>
          <a:lstStyle/>
          <a:p>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To be successful, marketers should understand the life cycle of a product, and business executives should have a plan for dealing with products at every stage of their life cycles. </a:t>
            </a:r>
          </a:p>
        </p:txBody>
      </p:sp>
      <p:grpSp>
        <p:nvGrpSpPr>
          <p:cNvPr id="3" name="Group 2">
            <a:extLst>
              <a:ext uri="{FF2B5EF4-FFF2-40B4-BE49-F238E27FC236}">
                <a16:creationId xmlns:a16="http://schemas.microsoft.com/office/drawing/2014/main" xmlns="" id="{5B34CE06-C752-3946-B27C-564A021C7710}"/>
              </a:ext>
            </a:extLst>
          </p:cNvPr>
          <p:cNvGrpSpPr/>
          <p:nvPr/>
        </p:nvGrpSpPr>
        <p:grpSpPr>
          <a:xfrm>
            <a:off x="1627701" y="4392689"/>
            <a:ext cx="21173047" cy="5620397"/>
            <a:chOff x="1627701" y="4869092"/>
            <a:chExt cx="21173047" cy="5620397"/>
          </a:xfrm>
        </p:grpSpPr>
        <p:sp>
          <p:nvSpPr>
            <p:cNvPr id="41" name="Subtitle 2">
              <a:extLst>
                <a:ext uri="{FF2B5EF4-FFF2-40B4-BE49-F238E27FC236}">
                  <a16:creationId xmlns:a16="http://schemas.microsoft.com/office/drawing/2014/main" xmlns="" id="{5185E055-640D-894E-A6B1-C6A31C9B0F5A}"/>
                </a:ext>
              </a:extLst>
            </p:cNvPr>
            <p:cNvSpPr txBox="1">
              <a:spLocks/>
            </p:cNvSpPr>
            <p:nvPr/>
          </p:nvSpPr>
          <p:spPr>
            <a:xfrm>
              <a:off x="1627701" y="5515423"/>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42" name="TextBox 41">
              <a:extLst>
                <a:ext uri="{FF2B5EF4-FFF2-40B4-BE49-F238E27FC236}">
                  <a16:creationId xmlns:a16="http://schemas.microsoft.com/office/drawing/2014/main" xmlns="" id="{C90469D3-9339-0744-825F-AA98B21DB020}"/>
                </a:ext>
              </a:extLst>
            </p:cNvPr>
            <p:cNvSpPr txBox="1"/>
            <p:nvPr/>
          </p:nvSpPr>
          <p:spPr>
            <a:xfrm>
              <a:off x="1747440" y="4869092"/>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First Title</a:t>
              </a:r>
            </a:p>
          </p:txBody>
        </p:sp>
        <p:sp>
          <p:nvSpPr>
            <p:cNvPr id="39" name="Subtitle 2">
              <a:extLst>
                <a:ext uri="{FF2B5EF4-FFF2-40B4-BE49-F238E27FC236}">
                  <a16:creationId xmlns:a16="http://schemas.microsoft.com/office/drawing/2014/main" xmlns="" id="{D39D47D1-8C3C-DF4F-9D7A-E70311505C19}"/>
                </a:ext>
              </a:extLst>
            </p:cNvPr>
            <p:cNvSpPr txBox="1">
              <a:spLocks/>
            </p:cNvSpPr>
            <p:nvPr/>
          </p:nvSpPr>
          <p:spPr>
            <a:xfrm>
              <a:off x="8859717" y="5515423"/>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37" name="Subtitle 2">
              <a:extLst>
                <a:ext uri="{FF2B5EF4-FFF2-40B4-BE49-F238E27FC236}">
                  <a16:creationId xmlns:a16="http://schemas.microsoft.com/office/drawing/2014/main" xmlns="" id="{9D59F15A-4ED4-C242-89C5-9969AC97245A}"/>
                </a:ext>
              </a:extLst>
            </p:cNvPr>
            <p:cNvSpPr txBox="1">
              <a:spLocks/>
            </p:cNvSpPr>
            <p:nvPr/>
          </p:nvSpPr>
          <p:spPr>
            <a:xfrm>
              <a:off x="16096717" y="5515423"/>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32" name="Subtitle 2">
              <a:extLst>
                <a:ext uri="{FF2B5EF4-FFF2-40B4-BE49-F238E27FC236}">
                  <a16:creationId xmlns:a16="http://schemas.microsoft.com/office/drawing/2014/main" xmlns="" id="{7E981D98-84FC-1143-ADDC-D733FED8DBDC}"/>
                </a:ext>
              </a:extLst>
            </p:cNvPr>
            <p:cNvSpPr txBox="1">
              <a:spLocks/>
            </p:cNvSpPr>
            <p:nvPr/>
          </p:nvSpPr>
          <p:spPr>
            <a:xfrm>
              <a:off x="1627701" y="8718736"/>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30" name="Subtitle 2">
              <a:extLst>
                <a:ext uri="{FF2B5EF4-FFF2-40B4-BE49-F238E27FC236}">
                  <a16:creationId xmlns:a16="http://schemas.microsoft.com/office/drawing/2014/main" xmlns="" id="{74A11743-25D4-7E42-BAE1-54757230429C}"/>
                </a:ext>
              </a:extLst>
            </p:cNvPr>
            <p:cNvSpPr txBox="1">
              <a:spLocks/>
            </p:cNvSpPr>
            <p:nvPr/>
          </p:nvSpPr>
          <p:spPr>
            <a:xfrm>
              <a:off x="8859717" y="8718736"/>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28" name="Subtitle 2">
              <a:extLst>
                <a:ext uri="{FF2B5EF4-FFF2-40B4-BE49-F238E27FC236}">
                  <a16:creationId xmlns:a16="http://schemas.microsoft.com/office/drawing/2014/main" xmlns="" id="{21EB3EA5-D55A-914B-8DAA-636BDFEEB61C}"/>
                </a:ext>
              </a:extLst>
            </p:cNvPr>
            <p:cNvSpPr txBox="1">
              <a:spLocks/>
            </p:cNvSpPr>
            <p:nvPr/>
          </p:nvSpPr>
          <p:spPr>
            <a:xfrm>
              <a:off x="16096717" y="8718736"/>
              <a:ext cx="6704031"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The production department would then start to manufacture the product, while the marketing department. </a:t>
              </a:r>
            </a:p>
          </p:txBody>
        </p:sp>
        <p:sp>
          <p:nvSpPr>
            <p:cNvPr id="18" name="TextBox 17">
              <a:extLst>
                <a:ext uri="{FF2B5EF4-FFF2-40B4-BE49-F238E27FC236}">
                  <a16:creationId xmlns:a16="http://schemas.microsoft.com/office/drawing/2014/main" xmlns="" id="{5227E142-E3CF-9148-862D-6466F27BD317}"/>
                </a:ext>
              </a:extLst>
            </p:cNvPr>
            <p:cNvSpPr txBox="1"/>
            <p:nvPr/>
          </p:nvSpPr>
          <p:spPr>
            <a:xfrm>
              <a:off x="1747440" y="8072405"/>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First Title</a:t>
              </a:r>
            </a:p>
          </p:txBody>
        </p:sp>
        <p:sp>
          <p:nvSpPr>
            <p:cNvPr id="19" name="TextBox 18">
              <a:extLst>
                <a:ext uri="{FF2B5EF4-FFF2-40B4-BE49-F238E27FC236}">
                  <a16:creationId xmlns:a16="http://schemas.microsoft.com/office/drawing/2014/main" xmlns="" id="{04F0E270-7315-8A40-B02C-A21AB541D032}"/>
                </a:ext>
              </a:extLst>
            </p:cNvPr>
            <p:cNvSpPr txBox="1"/>
            <p:nvPr/>
          </p:nvSpPr>
          <p:spPr>
            <a:xfrm>
              <a:off x="8953569" y="4869092"/>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Second Title</a:t>
              </a:r>
            </a:p>
          </p:txBody>
        </p:sp>
        <p:sp>
          <p:nvSpPr>
            <p:cNvPr id="20" name="TextBox 19">
              <a:extLst>
                <a:ext uri="{FF2B5EF4-FFF2-40B4-BE49-F238E27FC236}">
                  <a16:creationId xmlns:a16="http://schemas.microsoft.com/office/drawing/2014/main" xmlns="" id="{84D737F8-D009-1142-BC08-33F77FBEF703}"/>
                </a:ext>
              </a:extLst>
            </p:cNvPr>
            <p:cNvSpPr txBox="1"/>
            <p:nvPr/>
          </p:nvSpPr>
          <p:spPr>
            <a:xfrm>
              <a:off x="8953569" y="8072405"/>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Second Title</a:t>
              </a:r>
            </a:p>
          </p:txBody>
        </p:sp>
        <p:sp>
          <p:nvSpPr>
            <p:cNvPr id="21" name="TextBox 20">
              <a:extLst>
                <a:ext uri="{FF2B5EF4-FFF2-40B4-BE49-F238E27FC236}">
                  <a16:creationId xmlns:a16="http://schemas.microsoft.com/office/drawing/2014/main" xmlns="" id="{158E228B-D1A9-4048-A90B-E7A266C2E934}"/>
                </a:ext>
              </a:extLst>
            </p:cNvPr>
            <p:cNvSpPr txBox="1"/>
            <p:nvPr/>
          </p:nvSpPr>
          <p:spPr>
            <a:xfrm>
              <a:off x="16201021" y="4869092"/>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Third Title</a:t>
              </a:r>
            </a:p>
          </p:txBody>
        </p:sp>
        <p:sp>
          <p:nvSpPr>
            <p:cNvPr id="22" name="TextBox 21">
              <a:extLst>
                <a:ext uri="{FF2B5EF4-FFF2-40B4-BE49-F238E27FC236}">
                  <a16:creationId xmlns:a16="http://schemas.microsoft.com/office/drawing/2014/main" xmlns="" id="{0585A634-95AF-374B-AC4A-8A45294522F2}"/>
                </a:ext>
              </a:extLst>
            </p:cNvPr>
            <p:cNvSpPr txBox="1"/>
            <p:nvPr/>
          </p:nvSpPr>
          <p:spPr>
            <a:xfrm>
              <a:off x="16201021" y="8072405"/>
              <a:ext cx="2934301" cy="646331"/>
            </a:xfrm>
            <a:prstGeom prst="rect">
              <a:avLst/>
            </a:prstGeom>
            <a:noFill/>
          </p:spPr>
          <p:txBody>
            <a:bodyPr wrap="square" rtlCol="0">
              <a:spAutoFit/>
            </a:bodyPr>
            <a:lstStyle/>
            <a:p>
              <a:r>
                <a:rPr lang="en-US" dirty="0">
                  <a:solidFill>
                    <a:schemeClr val="tx2"/>
                  </a:solidFill>
                  <a:latin typeface="Playfair Display" pitchFamily="2" charset="77"/>
                  <a:ea typeface="Lato" charset="0"/>
                  <a:cs typeface="Lato" charset="0"/>
                </a:rPr>
                <a:t>Third Title</a:t>
              </a:r>
            </a:p>
          </p:txBody>
        </p:sp>
      </p:grpSp>
    </p:spTree>
    <p:extLst>
      <p:ext uri="{BB962C8B-B14F-4D97-AF65-F5344CB8AC3E}">
        <p14:creationId xmlns:p14="http://schemas.microsoft.com/office/powerpoint/2010/main" val="203236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5FF82FB4-663A-3A46-A1DD-50EB81A50D4D}"/>
              </a:ext>
            </a:extLst>
          </p:cNvPr>
          <p:cNvSpPr>
            <a:spLocks noGrp="1"/>
          </p:cNvSpPr>
          <p:nvPr>
            <p:ph type="pic" sz="quarter" idx="10"/>
          </p:nvPr>
        </p:nvSpPr>
        <p:spPr/>
      </p:sp>
      <p:sp>
        <p:nvSpPr>
          <p:cNvPr id="5" name="Rectangle 4">
            <a:extLst>
              <a:ext uri="{FF2B5EF4-FFF2-40B4-BE49-F238E27FC236}">
                <a16:creationId xmlns:a16="http://schemas.microsoft.com/office/drawing/2014/main" xmlns="" id="{912A67D6-B06C-BF47-99DD-E1C9022EA819}"/>
              </a:ext>
            </a:extLst>
          </p:cNvPr>
          <p:cNvSpPr/>
          <p:nvPr/>
        </p:nvSpPr>
        <p:spPr>
          <a:xfrm>
            <a:off x="7002159" y="3918857"/>
            <a:ext cx="10404098" cy="57939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E460B3D3-56C1-D04E-A5E3-75B695A5ECF7}"/>
              </a:ext>
            </a:extLst>
          </p:cNvPr>
          <p:cNvSpPr txBox="1"/>
          <p:nvPr/>
        </p:nvSpPr>
        <p:spPr>
          <a:xfrm>
            <a:off x="8655054" y="5064300"/>
            <a:ext cx="7118346" cy="1015663"/>
          </a:xfrm>
          <a:prstGeom prst="rect">
            <a:avLst/>
          </a:prstGeom>
          <a:noFill/>
        </p:spPr>
        <p:txBody>
          <a:bodyPr wrap="square" rtlCol="0">
            <a:spAutoFit/>
          </a:bodyPr>
          <a:lstStyle/>
          <a:p>
            <a:pPr algn="ctr"/>
            <a:r>
              <a:rPr lang="en-US" sz="6000" dirty="0" smtClean="0">
                <a:solidFill>
                  <a:schemeClr val="bg1"/>
                </a:solidFill>
                <a:latin typeface="Playfair Display" charset="0"/>
                <a:ea typeface="Playfair Display" charset="0"/>
                <a:cs typeface="Playfair Display" charset="0"/>
              </a:rPr>
              <a:t>Merci !</a:t>
            </a:r>
            <a:endParaRPr lang="en-US" sz="6000" dirty="0">
              <a:solidFill>
                <a:schemeClr val="bg1"/>
              </a:solidFill>
              <a:latin typeface="Playfair Display" charset="0"/>
              <a:ea typeface="Playfair Display" charset="0"/>
              <a:cs typeface="Playfair Display" charset="0"/>
            </a:endParaRPr>
          </a:p>
        </p:txBody>
      </p:sp>
      <p:grpSp>
        <p:nvGrpSpPr>
          <p:cNvPr id="3" name="Group 2">
            <a:extLst>
              <a:ext uri="{FF2B5EF4-FFF2-40B4-BE49-F238E27FC236}">
                <a16:creationId xmlns:a16="http://schemas.microsoft.com/office/drawing/2014/main" xmlns="" id="{5EDA39FD-B206-6547-8A93-35C94B8CD042}"/>
              </a:ext>
            </a:extLst>
          </p:cNvPr>
          <p:cNvGrpSpPr/>
          <p:nvPr/>
        </p:nvGrpSpPr>
        <p:grpSpPr>
          <a:xfrm>
            <a:off x="10916309" y="8108515"/>
            <a:ext cx="2595832" cy="606248"/>
            <a:chOff x="10890909" y="8097926"/>
            <a:chExt cx="2595832" cy="606248"/>
          </a:xfrm>
        </p:grpSpPr>
        <p:sp>
          <p:nvSpPr>
            <p:cNvPr id="2" name="Rectangle 1">
              <a:extLst>
                <a:ext uri="{FF2B5EF4-FFF2-40B4-BE49-F238E27FC236}">
                  <a16:creationId xmlns:a16="http://schemas.microsoft.com/office/drawing/2014/main" xmlns="" id="{F5D098FB-92D3-0E43-9225-F0780BD24D93}"/>
                </a:ext>
              </a:extLst>
            </p:cNvPr>
            <p:cNvSpPr/>
            <p:nvPr/>
          </p:nvSpPr>
          <p:spPr>
            <a:xfrm>
              <a:off x="10890909" y="8097926"/>
              <a:ext cx="2595832" cy="6062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EDB85456-6D02-7D4D-8AAF-CC82DF7636F5}"/>
                </a:ext>
              </a:extLst>
            </p:cNvPr>
            <p:cNvSpPr txBox="1"/>
            <p:nvPr/>
          </p:nvSpPr>
          <p:spPr>
            <a:xfrm>
              <a:off x="11236301" y="8230239"/>
              <a:ext cx="1931940" cy="369332"/>
            </a:xfrm>
            <a:prstGeom prst="rect">
              <a:avLst/>
            </a:prstGeom>
            <a:noFill/>
          </p:spPr>
          <p:txBody>
            <a:bodyPr wrap="none" rtlCol="0">
              <a:spAutoFit/>
            </a:bodyPr>
            <a:lstStyle/>
            <a:p>
              <a:pPr algn="ctr"/>
              <a:r>
                <a:rPr lang="en-US" sz="1800" spc="300" dirty="0">
                  <a:solidFill>
                    <a:schemeClr val="bg1"/>
                  </a:solidFill>
                  <a:latin typeface="Lato" charset="0"/>
                  <a:ea typeface="Lato" charset="0"/>
                  <a:cs typeface="Lato" charset="0"/>
                </a:rPr>
                <a:t>WRITE HERE</a:t>
              </a:r>
            </a:p>
          </p:txBody>
        </p:sp>
      </p:grpSp>
      <p:sp>
        <p:nvSpPr>
          <p:cNvPr id="19" name="TextBox 18">
            <a:extLst>
              <a:ext uri="{FF2B5EF4-FFF2-40B4-BE49-F238E27FC236}">
                <a16:creationId xmlns:a16="http://schemas.microsoft.com/office/drawing/2014/main" xmlns="" id="{07BBFFF4-300A-4C48-98A5-5CFB74E762C0}"/>
              </a:ext>
            </a:extLst>
          </p:cNvPr>
          <p:cNvSpPr txBox="1"/>
          <p:nvPr/>
        </p:nvSpPr>
        <p:spPr>
          <a:xfrm>
            <a:off x="9643739" y="7265778"/>
            <a:ext cx="5167864" cy="400110"/>
          </a:xfrm>
          <a:prstGeom prst="rect">
            <a:avLst/>
          </a:prstGeom>
          <a:noFill/>
        </p:spPr>
        <p:txBody>
          <a:bodyPr wrap="square" rtlCol="0">
            <a:spAutoFit/>
          </a:bodyPr>
          <a:lstStyle/>
          <a:p>
            <a:pPr algn="ctr"/>
            <a:r>
              <a:rPr lang="en-US" sz="2000" b="1" spc="300" dirty="0">
                <a:solidFill>
                  <a:schemeClr val="bg1"/>
                </a:solidFill>
                <a:latin typeface="Montserrat Bold" charset="0"/>
                <a:ea typeface="Montserrat Bold" charset="0"/>
                <a:cs typeface="Montserrat Bold" charset="0"/>
              </a:rPr>
              <a:t>CORPORATE PRESENTATION</a:t>
            </a:r>
          </a:p>
        </p:txBody>
      </p:sp>
    </p:spTree>
    <p:extLst>
      <p:ext uri="{BB962C8B-B14F-4D97-AF65-F5344CB8AC3E}">
        <p14:creationId xmlns:p14="http://schemas.microsoft.com/office/powerpoint/2010/main" val="199413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6" y="1786"/>
            <a:ext cx="24371302" cy="13712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a:p>
        </p:txBody>
      </p:sp>
      <p:sp>
        <p:nvSpPr>
          <p:cNvPr id="10" name="Rectangle 9"/>
          <p:cNvSpPr/>
          <p:nvPr/>
        </p:nvSpPr>
        <p:spPr>
          <a:xfrm>
            <a:off x="3176" y="89823"/>
            <a:ext cx="24371302" cy="13712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a:p>
        </p:txBody>
      </p:sp>
      <p:grpSp>
        <p:nvGrpSpPr>
          <p:cNvPr id="2" name="Group 1"/>
          <p:cNvGrpSpPr/>
          <p:nvPr/>
        </p:nvGrpSpPr>
        <p:grpSpPr>
          <a:xfrm>
            <a:off x="7593911" y="5776852"/>
            <a:ext cx="9189832" cy="2162191"/>
            <a:chOff x="7592712" y="4134962"/>
            <a:chExt cx="9192226" cy="2162753"/>
          </a:xfrm>
        </p:grpSpPr>
        <p:sp>
          <p:nvSpPr>
            <p:cNvPr id="16" name="TextBox 15">
              <a:extLst>
                <a:ext uri="{FF2B5EF4-FFF2-40B4-BE49-F238E27FC236}">
                  <a16:creationId xmlns="" xmlns:a16="http://schemas.microsoft.com/office/drawing/2014/main" id="{66735861-FA2F-214F-9862-31698B28A735}"/>
                </a:ext>
              </a:extLst>
            </p:cNvPr>
            <p:cNvSpPr txBox="1"/>
            <p:nvPr/>
          </p:nvSpPr>
          <p:spPr>
            <a:xfrm>
              <a:off x="8309504" y="4134962"/>
              <a:ext cx="7758642" cy="769513"/>
            </a:xfrm>
            <a:prstGeom prst="rect">
              <a:avLst/>
            </a:prstGeom>
            <a:noFill/>
          </p:spPr>
          <p:txBody>
            <a:bodyPr wrap="square" rtlCol="0">
              <a:spAutoFit/>
            </a:bodyPr>
            <a:lstStyle/>
            <a:p>
              <a:pPr algn="ctr"/>
              <a:r>
                <a:rPr lang="en-US" sz="4399" b="1" dirty="0">
                  <a:latin typeface="Lato" charset="0"/>
                  <a:ea typeface="Lato" charset="0"/>
                  <a:cs typeface="Lato" charset="0"/>
                </a:rPr>
                <a:t>DOWNLOAD MORE</a:t>
              </a:r>
            </a:p>
          </p:txBody>
        </p:sp>
        <p:sp>
          <p:nvSpPr>
            <p:cNvPr id="17" name="Subtitle 2">
              <a:extLst>
                <a:ext uri="{FF2B5EF4-FFF2-40B4-BE49-F238E27FC236}">
                  <a16:creationId xmlns="" xmlns:a16="http://schemas.microsoft.com/office/drawing/2014/main" id="{C74D1C3F-C0F4-6441-BE43-E634408E19BF}"/>
                </a:ext>
              </a:extLst>
            </p:cNvPr>
            <p:cNvSpPr txBox="1">
              <a:spLocks/>
            </p:cNvSpPr>
            <p:nvPr/>
          </p:nvSpPr>
          <p:spPr>
            <a:xfrm>
              <a:off x="7592712" y="4723906"/>
              <a:ext cx="9192226" cy="1573809"/>
            </a:xfrm>
            <a:prstGeom prst="rect">
              <a:avLst/>
            </a:prstGeom>
          </p:spPr>
          <p:txBody>
            <a:bodyPr vert="horz" wrap="square" lIns="217377" tIns="108690" rIns="217377" bIns="1086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086" indent="-457086" defTabSz="914171">
                <a:lnSpc>
                  <a:spcPct val="100000"/>
                </a:lnSpc>
                <a:spcBef>
                  <a:spcPts val="0"/>
                </a:spcBef>
              </a:pPr>
              <a:r>
                <a:rPr lang="en-US" sz="8798" dirty="0" err="1">
                  <a:solidFill>
                    <a:schemeClr val="tx1"/>
                  </a:solidFill>
                  <a:latin typeface="Lato" charset="0"/>
                  <a:ea typeface="Lato" charset="0"/>
                  <a:cs typeface="Lato" charset="0"/>
                  <a:hlinkClick r:id="rId3"/>
                </a:rPr>
                <a:t>GraphicPanda.net</a:t>
              </a:r>
              <a:endParaRPr lang="en-US" sz="8798"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84887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FE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1073</Words>
  <Application>Microsoft Office PowerPoint</Application>
  <PresentationFormat>Personnalisé</PresentationFormat>
  <Paragraphs>77</Paragraphs>
  <Slides>9</Slides>
  <Notes>7</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creator>Rémy VALLET</dc:creator>
  <cp:lastModifiedBy>Rémy VALLET</cp:lastModifiedBy>
  <cp:revision>8973</cp:revision>
  <dcterms:created xsi:type="dcterms:W3CDTF">2014-11-12T21:47:38Z</dcterms:created>
  <dcterms:modified xsi:type="dcterms:W3CDTF">2019-11-29T16:19:22Z</dcterms:modified>
</cp:coreProperties>
</file>