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7" r:id="rId1"/>
  </p:sldMasterIdLst>
  <p:notesMasterIdLst>
    <p:notesMasterId r:id="rId8"/>
  </p:notesMasterIdLst>
  <p:sldIdLst>
    <p:sldId id="665" r:id="rId2"/>
    <p:sldId id="671" r:id="rId3"/>
    <p:sldId id="666" r:id="rId4"/>
    <p:sldId id="672" r:id="rId5"/>
    <p:sldId id="674" r:id="rId6"/>
    <p:sldId id="688" r:id="rId7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8112" userDrawn="1">
          <p15:clr>
            <a:srgbClr val="A4A3A4"/>
          </p15:clr>
        </p15:guide>
        <p15:guide id="2" pos="14830" userDrawn="1">
          <p15:clr>
            <a:srgbClr val="A4A3A4"/>
          </p15:clr>
        </p15:guide>
        <p15:guide id="3" pos="526" userDrawn="1">
          <p15:clr>
            <a:srgbClr val="A4A3A4"/>
          </p15:clr>
        </p15:guide>
        <p15:guide id="5" orient="horz" pos="528" userDrawn="1">
          <p15:clr>
            <a:srgbClr val="A4A3A4"/>
          </p15:clr>
        </p15:guide>
        <p15:guide id="41" pos="7678" userDrawn="1">
          <p15:clr>
            <a:srgbClr val="A4A3A4"/>
          </p15:clr>
        </p15:guide>
        <p15:guide id="46" orient="horz" pos="4344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7F7F7F"/>
    <a:srgbClr val="54AEC9"/>
    <a:srgbClr val="06919A"/>
    <a:srgbClr val="242C35"/>
    <a:srgbClr val="B8B8B8"/>
    <a:srgbClr val="566A86"/>
    <a:srgbClr val="525252"/>
    <a:srgbClr val="0E80C9"/>
    <a:srgbClr val="414E5E"/>
    <a:srgbClr val="3845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79" autoAdjust="0"/>
    <p:restoredTop sz="95012" autoAdjust="0"/>
  </p:normalViewPr>
  <p:slideViewPr>
    <p:cSldViewPr snapToGrid="0" snapToObjects="1">
      <p:cViewPr varScale="1">
        <p:scale>
          <a:sx n="63" d="100"/>
          <a:sy n="63" d="100"/>
        </p:scale>
        <p:origin x="-252" y="-132"/>
      </p:cViewPr>
      <p:guideLst>
        <p:guide orient="horz" pos="8112"/>
        <p:guide orient="horz" pos="528"/>
        <p:guide orient="horz" pos="4344"/>
        <p:guide pos="14830"/>
        <p:guide pos="526"/>
        <p:guide pos="76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Regular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Regular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3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14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91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28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62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19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743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3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4374538" y="3110570"/>
            <a:ext cx="7571063" cy="75710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22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35024" y="4746170"/>
            <a:ext cx="22707601" cy="81316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834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18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0394314" y="4066762"/>
            <a:ext cx="3174972" cy="56276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03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854801" y="3750271"/>
            <a:ext cx="4679153" cy="62121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25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362612" y="3816012"/>
            <a:ext cx="9533267" cy="59963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82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7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21A69-CE6F-2440-BAE4-5A4B3040CF2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3AD81-3AD4-9C46-856E-C08CF1183C6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89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100" r:id="rId2"/>
    <p:sldLayoutId id="2147484101" r:id="rId3"/>
    <p:sldLayoutId id="2147484102" r:id="rId4"/>
    <p:sldLayoutId id="2147484103" r:id="rId5"/>
    <p:sldLayoutId id="2147484104" r:id="rId6"/>
    <p:sldLayoutId id="2147484105" r:id="rId7"/>
    <p:sldLayoutId id="2147484106" r:id="rId8"/>
    <p:sldLayoutId id="2147484107" r:id="rId9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60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40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2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pour une image  6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72" b="12172"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12A67D6-B06C-BF47-99DD-E1C9022EA819}"/>
              </a:ext>
            </a:extLst>
          </p:cNvPr>
          <p:cNvSpPr/>
          <p:nvPr/>
        </p:nvSpPr>
        <p:spPr>
          <a:xfrm>
            <a:off x="7002159" y="3918857"/>
            <a:ext cx="10404098" cy="57939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460B3D3-56C1-D04E-A5E3-75B695A5ECF7}"/>
              </a:ext>
            </a:extLst>
          </p:cNvPr>
          <p:cNvSpPr txBox="1"/>
          <p:nvPr/>
        </p:nvSpPr>
        <p:spPr>
          <a:xfrm>
            <a:off x="8655054" y="5064300"/>
            <a:ext cx="71183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Presentation</a:t>
            </a:r>
          </a:p>
          <a:p>
            <a:pPr algn="ctr"/>
            <a:r>
              <a:rPr lang="en-US" sz="6000" dirty="0" smtClean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Solution Technique</a:t>
            </a:r>
            <a:endParaRPr lang="en-US" sz="6000" dirty="0">
              <a:solidFill>
                <a:schemeClr val="bg1"/>
              </a:solidFill>
              <a:latin typeface="Playfair Display" charset="0"/>
              <a:ea typeface="Playfair Display" charset="0"/>
              <a:cs typeface="Playfair Display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5EDA39FD-B206-6547-8A93-35C94B8CD042}"/>
              </a:ext>
            </a:extLst>
          </p:cNvPr>
          <p:cNvGrpSpPr/>
          <p:nvPr/>
        </p:nvGrpSpPr>
        <p:grpSpPr>
          <a:xfrm>
            <a:off x="10793428" y="8108515"/>
            <a:ext cx="2882520" cy="606248"/>
            <a:chOff x="10768028" y="8097926"/>
            <a:chExt cx="2882520" cy="606248"/>
          </a:xfrm>
        </p:grpSpPr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F5D098FB-92D3-0E43-9225-F0780BD24D93}"/>
                </a:ext>
              </a:extLst>
            </p:cNvPr>
            <p:cNvSpPr/>
            <p:nvPr/>
          </p:nvSpPr>
          <p:spPr>
            <a:xfrm>
              <a:off x="10890909" y="8097926"/>
              <a:ext cx="2595832" cy="6062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EDB85456-6D02-7D4D-8AAF-CC82DF7636F5}"/>
                </a:ext>
              </a:extLst>
            </p:cNvPr>
            <p:cNvSpPr txBox="1"/>
            <p:nvPr/>
          </p:nvSpPr>
          <p:spPr>
            <a:xfrm>
              <a:off x="10768028" y="8154680"/>
              <a:ext cx="28825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b="1" spc="300" dirty="0" smtClean="0">
                  <a:solidFill>
                    <a:schemeClr val="bg1"/>
                  </a:solidFill>
                  <a:latin typeface="Montserrat Bold" charset="0"/>
                  <a:ea typeface="Montserrat Bold" charset="0"/>
                  <a:cs typeface="Montserrat Bold" charset="0"/>
                </a:rPr>
                <a:t>OC-Pizza</a:t>
              </a:r>
            </a:p>
            <a:p>
              <a:pPr algn="ctr"/>
              <a:r>
                <a:rPr lang="en-US" sz="1000" spc="3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IT Consulting &amp; Development</a:t>
              </a:r>
              <a:endParaRPr lang="en-US" sz="1000" spc="3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07BBFFF4-300A-4C48-98A5-5CFB74E762C0}"/>
              </a:ext>
            </a:extLst>
          </p:cNvPr>
          <p:cNvSpPr txBox="1"/>
          <p:nvPr/>
        </p:nvSpPr>
        <p:spPr>
          <a:xfrm>
            <a:off x="9643739" y="7265778"/>
            <a:ext cx="5167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 err="1" smtClean="0">
                <a:solidFill>
                  <a:schemeClr val="bg1"/>
                </a:solidFill>
                <a:latin typeface="Montserrat Bold" charset="0"/>
                <a:ea typeface="Montserrat Bold" charset="0"/>
                <a:cs typeface="Montserrat Bold" charset="0"/>
              </a:rPr>
              <a:t>Multiboutiques</a:t>
            </a:r>
            <a:r>
              <a:rPr lang="en-US" sz="2000" b="1" spc="300" dirty="0" smtClean="0">
                <a:solidFill>
                  <a:schemeClr val="bg1"/>
                </a:solidFill>
                <a:latin typeface="Montserrat Bold" charset="0"/>
                <a:ea typeface="Montserrat Bold" charset="0"/>
                <a:cs typeface="Montserrat Bold" charset="0"/>
              </a:rPr>
              <a:t> &amp; e-Commerce</a:t>
            </a:r>
            <a:endParaRPr lang="en-US" sz="2000" b="1" spc="300" dirty="0">
              <a:solidFill>
                <a:schemeClr val="bg1"/>
              </a:solidFill>
              <a:latin typeface="Montserrat Bold" charset="0"/>
              <a:ea typeface="Montserrat Bold" charset="0"/>
              <a:cs typeface="Montserra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53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687807" y="4272131"/>
            <a:ext cx="2102440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La solution </a:t>
            </a:r>
            <a:r>
              <a:rPr lang="en-US" sz="2800" dirty="0" err="1" smtClean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doit</a:t>
            </a:r>
            <a:r>
              <a:rPr lang="en-US" sz="2800" dirty="0" smtClean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2800" dirty="0" err="1" smtClean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permettre</a:t>
            </a:r>
            <a:r>
              <a:rPr lang="en-US" sz="2800" dirty="0" smtClean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2800" dirty="0" err="1" smtClean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une</a:t>
            </a:r>
            <a:r>
              <a:rPr lang="en-US" sz="2800" dirty="0" smtClean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2800" dirty="0" err="1" smtClean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gestion</a:t>
            </a:r>
            <a:r>
              <a:rPr lang="en-US" sz="2800" dirty="0" smtClean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2800" dirty="0" err="1" smtClean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centralisé</a:t>
            </a:r>
            <a:r>
              <a:rPr lang="en-US" sz="2800" dirty="0" smtClean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 des points de </a:t>
            </a:r>
            <a:r>
              <a:rPr lang="en-US" sz="2800" dirty="0" err="1" smtClean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vente</a:t>
            </a:r>
            <a:r>
              <a:rPr lang="en-US" sz="2800" dirty="0" smtClean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 OC-Pizza et du site Internet.</a:t>
            </a:r>
            <a:endParaRPr lang="en-US" sz="2800" dirty="0">
              <a:solidFill>
                <a:srgbClr val="7F7F7F"/>
              </a:solidFill>
              <a:latin typeface="Lato" charset="0"/>
              <a:ea typeface="Lato" charset="0"/>
              <a:cs typeface="Lato" charset="0"/>
            </a:endParaRPr>
          </a:p>
          <a:p>
            <a:pPr marL="457200" indent="-457200">
              <a:buFont typeface="Wingdings" pitchFamily="2" charset="2"/>
              <a:buChar char="§"/>
            </a:pPr>
            <a:endParaRPr lang="en-US" sz="2800" dirty="0">
              <a:solidFill>
                <a:srgbClr val="7F7F7F"/>
              </a:solidFill>
              <a:latin typeface="Lato" charset="0"/>
              <a:ea typeface="Lato" charset="0"/>
              <a:cs typeface="Lato" charset="0"/>
            </a:endParaRP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Les </a:t>
            </a:r>
            <a:r>
              <a:rPr lang="en-US" sz="2800" dirty="0" err="1" smtClean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échanges</a:t>
            </a:r>
            <a:r>
              <a:rPr lang="en-US" sz="2800" dirty="0" smtClean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2800" dirty="0" err="1" smtClean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d’infomations</a:t>
            </a:r>
            <a:r>
              <a:rPr lang="en-US" sz="2800" dirty="0" smtClean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2800" dirty="0" err="1" smtClean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doivent</a:t>
            </a:r>
            <a:r>
              <a:rPr lang="en-US" sz="2800" dirty="0" smtClean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2800" dirty="0" err="1" smtClean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être</a:t>
            </a:r>
            <a:r>
              <a:rPr lang="en-US" sz="2800" dirty="0" smtClean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 possible en temps </a:t>
            </a:r>
            <a:r>
              <a:rPr lang="en-US" sz="2800" dirty="0" err="1" smtClean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réels</a:t>
            </a:r>
            <a:r>
              <a:rPr lang="en-US" sz="2800" dirty="0" smtClean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  <a:p>
            <a:endParaRPr lang="en-US" sz="2800" dirty="0" smtClean="0">
              <a:solidFill>
                <a:srgbClr val="7F7F7F"/>
              </a:solidFill>
              <a:latin typeface="Lato" charset="0"/>
              <a:ea typeface="Lato" charset="0"/>
              <a:cs typeface="Lato" charset="0"/>
            </a:endParaRP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Le premier lot de </a:t>
            </a:r>
            <a:r>
              <a:rPr lang="en-US" sz="2800" dirty="0" err="1" smtClean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l’application</a:t>
            </a:r>
            <a:r>
              <a:rPr lang="en-US" sz="2800" dirty="0" smtClean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2800" dirty="0" err="1" smtClean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doit</a:t>
            </a:r>
            <a:r>
              <a:rPr lang="en-US" sz="2800" dirty="0" smtClean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2800" dirty="0" err="1" smtClean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permettre</a:t>
            </a:r>
            <a:r>
              <a:rPr lang="en-US" sz="2800" dirty="0" smtClean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 :</a:t>
            </a:r>
          </a:p>
          <a:p>
            <a:pPr marL="1371417" lvl="1" indent="-457200"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La </a:t>
            </a:r>
            <a:r>
              <a:rPr lang="en-US" sz="2800" dirty="0" err="1" smtClean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prise</a:t>
            </a:r>
            <a:r>
              <a:rPr lang="en-US" sz="2800" dirty="0" smtClean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 de </a:t>
            </a:r>
            <a:r>
              <a:rPr lang="en-US" sz="2800" dirty="0" err="1" smtClean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commande</a:t>
            </a:r>
            <a:r>
              <a:rPr lang="en-US" sz="2800" dirty="0" smtClean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 à </a:t>
            </a:r>
            <a:r>
              <a:rPr lang="en-US" sz="2800" dirty="0" err="1" smtClean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partir</a:t>
            </a:r>
            <a:r>
              <a:rPr lang="en-US" sz="2800" dirty="0" smtClean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 du site </a:t>
            </a:r>
            <a:r>
              <a:rPr lang="en-US" sz="2800" dirty="0" err="1" smtClean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ou</a:t>
            </a:r>
            <a:r>
              <a:rPr lang="en-US" sz="2800" dirty="0" smtClean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 d’un point de </a:t>
            </a:r>
            <a:r>
              <a:rPr lang="en-US" sz="2800" dirty="0" err="1" smtClean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vente</a:t>
            </a:r>
            <a:r>
              <a:rPr lang="en-US" sz="2800" dirty="0" smtClean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  <a:p>
            <a:pPr marL="1371417" lvl="1" indent="-457200"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La </a:t>
            </a:r>
            <a:r>
              <a:rPr lang="en-US" sz="2800" dirty="0" err="1" smtClean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livraison</a:t>
            </a:r>
            <a:r>
              <a:rPr lang="en-US" sz="2800" dirty="0" smtClean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de pizza</a:t>
            </a:r>
            <a:endParaRPr lang="en-US" sz="2800" dirty="0" smtClean="0">
              <a:solidFill>
                <a:srgbClr val="7F7F7F"/>
              </a:solidFill>
              <a:latin typeface="Lato" charset="0"/>
              <a:ea typeface="Lato" charset="0"/>
              <a:cs typeface="Lato" charset="0"/>
            </a:endParaRPr>
          </a:p>
          <a:p>
            <a:pPr marL="1371417" lvl="1" indent="-457200"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Le </a:t>
            </a:r>
            <a:r>
              <a:rPr lang="en-US" sz="2800" dirty="0" err="1" smtClean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suivi</a:t>
            </a:r>
            <a:r>
              <a:rPr lang="en-US" sz="2800" dirty="0" smtClean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 de </a:t>
            </a:r>
            <a:r>
              <a:rPr lang="en-US" sz="2800" dirty="0" err="1" smtClean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commande</a:t>
            </a:r>
            <a:r>
              <a:rPr lang="en-US" sz="2800" dirty="0" smtClean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 en temps </a:t>
            </a:r>
            <a:r>
              <a:rPr lang="en-US" sz="2800" dirty="0" err="1" smtClean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réel</a:t>
            </a:r>
            <a:r>
              <a:rPr lang="en-US" sz="2800" dirty="0" smtClean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 (en </a:t>
            </a:r>
            <a:r>
              <a:rPr lang="en-US" sz="2800" dirty="0" err="1" smtClean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cours</a:t>
            </a:r>
            <a:r>
              <a:rPr lang="en-US" sz="2800" dirty="0" smtClean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 / en preparation/ en </a:t>
            </a:r>
            <a:r>
              <a:rPr lang="en-US" sz="2800" dirty="0" err="1" smtClean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livraison</a:t>
            </a:r>
            <a:r>
              <a:rPr lang="en-US" sz="2800" dirty="0" smtClean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).</a:t>
            </a:r>
          </a:p>
          <a:p>
            <a:pPr marL="1371417" lvl="1" indent="-457200"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Le </a:t>
            </a:r>
            <a:r>
              <a:rPr lang="en-US" sz="2800" dirty="0" err="1" smtClean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suivi</a:t>
            </a:r>
            <a:r>
              <a:rPr lang="en-US" sz="2800" dirty="0" smtClean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 de stock en temps </a:t>
            </a:r>
            <a:r>
              <a:rPr lang="en-US" sz="2800" dirty="0" err="1" smtClean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réel</a:t>
            </a:r>
            <a:r>
              <a:rPr lang="en-US" sz="2800" dirty="0" smtClean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  <a:p>
            <a:pPr marL="1371417" lvl="1" indent="-457200"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La </a:t>
            </a:r>
            <a:r>
              <a:rPr lang="en-US" sz="2800" dirty="0" err="1" smtClean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gestion</a:t>
            </a:r>
            <a:r>
              <a:rPr lang="en-US" sz="2800" dirty="0" smtClean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 des </a:t>
            </a:r>
            <a:r>
              <a:rPr lang="en-US" sz="2800" dirty="0" err="1" smtClean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recettes</a:t>
            </a:r>
            <a:r>
              <a:rPr lang="en-US" sz="2800" dirty="0" smtClean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 de pizzas (</a:t>
            </a:r>
            <a:r>
              <a:rPr lang="en-US" sz="2800" dirty="0" err="1" smtClean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création</a:t>
            </a:r>
            <a:r>
              <a:rPr lang="en-US" sz="2800" dirty="0" smtClean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/consultation).</a:t>
            </a:r>
          </a:p>
          <a:p>
            <a:endParaRPr lang="en-US" sz="2800" dirty="0">
              <a:solidFill>
                <a:srgbClr val="7F7F7F"/>
              </a:solidFill>
              <a:latin typeface="Lato" charset="0"/>
              <a:ea typeface="Lato" charset="0"/>
              <a:cs typeface="Lato" charset="0"/>
            </a:endParaRP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dirty="0" err="1" smtClean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L’échéance</a:t>
            </a:r>
            <a:r>
              <a:rPr lang="en-US" sz="2800" dirty="0" smtClean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 du premier lot </a:t>
            </a:r>
            <a:r>
              <a:rPr lang="en-US" sz="2800" dirty="0" err="1" smtClean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est</a:t>
            </a:r>
            <a:r>
              <a:rPr lang="en-US" sz="2800" dirty="0" smtClean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2800" dirty="0" err="1" smtClean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dans</a:t>
            </a:r>
            <a:r>
              <a:rPr lang="en-US" sz="2800" dirty="0" smtClean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 6 </a:t>
            </a:r>
            <a:r>
              <a:rPr lang="en-US" sz="2800" dirty="0" err="1" smtClean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mois</a:t>
            </a:r>
            <a:r>
              <a:rPr lang="en-US" sz="2800" dirty="0" smtClean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.</a:t>
            </a:r>
            <a:endParaRPr lang="en-US" sz="2800" dirty="0">
              <a:solidFill>
                <a:srgbClr val="7F7F7F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185393DB-FF1C-1343-A40A-8569A0CB6297}"/>
              </a:ext>
            </a:extLst>
          </p:cNvPr>
          <p:cNvSpPr txBox="1"/>
          <p:nvPr/>
        </p:nvSpPr>
        <p:spPr>
          <a:xfrm>
            <a:off x="1687806" y="1357476"/>
            <a:ext cx="101361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err="1" smtClean="0">
                <a:solidFill>
                  <a:schemeClr val="tx2"/>
                </a:solidFill>
                <a:latin typeface="Playfair Display" pitchFamily="2" charset="77"/>
                <a:ea typeface="Lato" panose="020F0502020204030203" pitchFamily="34" charset="0"/>
                <a:cs typeface="Lato" panose="020F0502020204030203" pitchFamily="34" charset="0"/>
              </a:rPr>
              <a:t>Pré-requis</a:t>
            </a:r>
            <a:r>
              <a:rPr lang="en-US" sz="7200" dirty="0" smtClean="0">
                <a:solidFill>
                  <a:schemeClr val="tx2"/>
                </a:solidFill>
                <a:latin typeface="Playfair Display" pitchFamily="2" charset="77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7200" dirty="0" smtClean="0">
                <a:solidFill>
                  <a:schemeClr val="tx2"/>
                </a:solidFill>
                <a:latin typeface="Playfair Display" pitchFamily="2" charset="77"/>
                <a:ea typeface="Lato" panose="020F0502020204030203" pitchFamily="34" charset="0"/>
                <a:cs typeface="Lato" panose="020F0502020204030203" pitchFamily="34" charset="0"/>
              </a:rPr>
              <a:t>de la solution</a:t>
            </a:r>
            <a:endParaRPr lang="en-US" sz="7200" dirty="0">
              <a:solidFill>
                <a:schemeClr val="tx2"/>
              </a:solidFill>
              <a:latin typeface="Playfair Display" pitchFamily="2" charset="77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005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CFA3188-E95B-F547-8003-398DA1D2D3BB}"/>
              </a:ext>
            </a:extLst>
          </p:cNvPr>
          <p:cNvSpPr txBox="1"/>
          <p:nvPr/>
        </p:nvSpPr>
        <p:spPr>
          <a:xfrm>
            <a:off x="1687806" y="1357476"/>
            <a:ext cx="74574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tx2"/>
                </a:solidFill>
                <a:latin typeface="Playfair Display" pitchFamily="2" charset="77"/>
                <a:ea typeface="Lato" panose="020F0502020204030203" pitchFamily="34" charset="0"/>
                <a:cs typeface="Lato" panose="020F0502020204030203" pitchFamily="34" charset="0"/>
              </a:rPr>
              <a:t>Solutions </a:t>
            </a:r>
            <a:r>
              <a:rPr lang="en-US" sz="6000" dirty="0" err="1" smtClean="0">
                <a:solidFill>
                  <a:schemeClr val="tx2"/>
                </a:solidFill>
                <a:latin typeface="Playfair Display" pitchFamily="2" charset="77"/>
                <a:ea typeface="Lato" panose="020F0502020204030203" pitchFamily="34" charset="0"/>
                <a:cs typeface="Lato" panose="020F0502020204030203" pitchFamily="34" charset="0"/>
              </a:rPr>
              <a:t>envisagées</a:t>
            </a:r>
            <a:endParaRPr lang="en-US" sz="6000" dirty="0">
              <a:solidFill>
                <a:schemeClr val="tx2"/>
              </a:solidFill>
              <a:latin typeface="Playfair Display" pitchFamily="2" charset="77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CE0E7F7B-0FCA-1D47-AC5B-B06554E72872}"/>
              </a:ext>
            </a:extLst>
          </p:cNvPr>
          <p:cNvGrpSpPr/>
          <p:nvPr/>
        </p:nvGrpSpPr>
        <p:grpSpPr>
          <a:xfrm>
            <a:off x="1508440" y="3465376"/>
            <a:ext cx="21417268" cy="6997728"/>
            <a:chOff x="1460314" y="4222226"/>
            <a:chExt cx="21417268" cy="4661720"/>
          </a:xfrm>
        </p:grpSpPr>
        <p:sp>
          <p:nvSpPr>
            <p:cNvPr id="11" name="Subtitle 2">
              <a:extLst>
                <a:ext uri="{FF2B5EF4-FFF2-40B4-BE49-F238E27FC236}">
                  <a16:creationId xmlns="" xmlns:a16="http://schemas.microsoft.com/office/drawing/2014/main" id="{F171F373-FDCD-5F44-BDB9-88E578376704}"/>
                </a:ext>
              </a:extLst>
            </p:cNvPr>
            <p:cNvSpPr txBox="1">
              <a:spLocks/>
            </p:cNvSpPr>
            <p:nvPr/>
          </p:nvSpPr>
          <p:spPr>
            <a:xfrm>
              <a:off x="1460314" y="4747848"/>
              <a:ext cx="9997394" cy="319989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Les solutions de type SAP/</a:t>
              </a:r>
              <a:r>
                <a:rPr lang="en-US" sz="2800" dirty="0" err="1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Hybris</a:t>
              </a:r>
              <a:r>
                <a:rPr lang="en-US" sz="2800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, IBM </a:t>
              </a:r>
              <a:r>
                <a:rPr lang="en-US" sz="2800" dirty="0" err="1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W</a:t>
              </a:r>
              <a:r>
                <a:rPr lang="en-US" sz="2800" dirty="0" err="1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ebSphere</a:t>
              </a:r>
              <a:r>
                <a:rPr lang="en-US" sz="2800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, ATG Oracle/</a:t>
              </a:r>
              <a:r>
                <a:rPr lang="en-US" sz="2800" dirty="0" err="1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Salesforce</a:t>
              </a:r>
              <a:r>
                <a:rPr lang="en-US" sz="2800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sont</a:t>
              </a:r>
              <a:r>
                <a:rPr lang="en-US" sz="2800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 des solutions </a:t>
              </a:r>
              <a:r>
                <a:rPr lang="en-US" sz="2800" dirty="0" err="1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adaptées</a:t>
              </a:r>
              <a:r>
                <a:rPr lang="en-US" sz="2800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 aux </a:t>
              </a:r>
              <a:r>
                <a:rPr lang="en-US" sz="2800" dirty="0" err="1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mastodontes</a:t>
              </a:r>
              <a:r>
                <a:rPr lang="en-US" sz="2800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 international de </a:t>
              </a:r>
              <a:r>
                <a:rPr lang="en-US" sz="2800" dirty="0" err="1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l’e</a:t>
              </a:r>
              <a:r>
                <a:rPr lang="en-US" sz="2800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-Commerce </a:t>
              </a:r>
              <a:r>
                <a:rPr lang="en-US" sz="2800" dirty="0" err="1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plutôt</a:t>
              </a:r>
              <a:r>
                <a:rPr lang="en-US" sz="2800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qu’aux</a:t>
              </a:r>
              <a:r>
                <a:rPr lang="en-US" sz="2800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 PME. </a:t>
              </a:r>
            </a:p>
            <a:p>
              <a:pPr algn="l">
                <a:lnSpc>
                  <a:spcPts val="4299"/>
                </a:lnSpc>
              </a:pPr>
              <a:r>
                <a:rPr lang="en-US" sz="2800" dirty="0" err="1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Très</a:t>
              </a:r>
              <a:r>
                <a:rPr lang="en-US" sz="2800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performantes</a:t>
              </a:r>
              <a:r>
                <a:rPr lang="en-US" sz="2800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 avec de </a:t>
              </a:r>
              <a:r>
                <a:rPr lang="en-US" sz="2800" dirty="0" err="1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gros</a:t>
              </a:r>
              <a:r>
                <a:rPr lang="en-US" sz="2800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 volumes de connections, capable </a:t>
              </a:r>
              <a:r>
                <a:rPr lang="en-US" sz="2800" dirty="0" err="1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d’intégrer</a:t>
              </a:r>
              <a:r>
                <a:rPr lang="en-US" sz="2800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 des </a:t>
              </a:r>
              <a:r>
                <a:rPr lang="en-US" sz="2800" dirty="0" err="1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syst</a:t>
              </a:r>
              <a:r>
                <a:rPr lang="en-US" sz="2800" dirty="0" err="1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èmes</a:t>
              </a:r>
              <a:r>
                <a:rPr lang="en-US" sz="2800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d’informations</a:t>
              </a:r>
              <a:r>
                <a:rPr lang="en-US" sz="2800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 complexes. </a:t>
              </a:r>
              <a:endParaRPr lang="en-US" sz="2800" dirty="0" smtClean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endParaRPr>
            </a:p>
            <a:p>
              <a:pPr algn="l">
                <a:lnSpc>
                  <a:spcPts val="4299"/>
                </a:lnSpc>
              </a:pPr>
              <a:r>
                <a:rPr lang="en-US" sz="2800" dirty="0" err="1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Ces</a:t>
              </a:r>
              <a:r>
                <a:rPr lang="en-US" sz="2800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 solutions ne </a:t>
              </a:r>
              <a:r>
                <a:rPr lang="en-US" sz="2800" dirty="0" err="1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sont</a:t>
              </a:r>
              <a:r>
                <a:rPr lang="en-US" sz="2800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 pas </a:t>
              </a:r>
              <a:r>
                <a:rPr lang="en-US" sz="2800" dirty="0" err="1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adaptées</a:t>
              </a:r>
              <a:r>
                <a:rPr lang="en-US" sz="2800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 au </a:t>
              </a:r>
              <a:r>
                <a:rPr lang="en-US" sz="2800" dirty="0" err="1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coût</a:t>
              </a:r>
              <a:r>
                <a:rPr lang="en-US" sz="2800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 de </a:t>
              </a:r>
              <a:r>
                <a:rPr lang="en-US" sz="2800" dirty="0" err="1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fonctionnement</a:t>
              </a:r>
              <a:r>
                <a:rPr lang="en-US" sz="2800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d’une</a:t>
              </a:r>
              <a:r>
                <a:rPr lang="en-US" sz="2800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 PME.</a:t>
              </a:r>
              <a:endPara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F0981B84-B624-A740-AA0E-250D8F1DDD81}"/>
                </a:ext>
              </a:extLst>
            </p:cNvPr>
            <p:cNvSpPr txBox="1"/>
            <p:nvPr/>
          </p:nvSpPr>
          <p:spPr>
            <a:xfrm>
              <a:off x="1639680" y="4222226"/>
              <a:ext cx="104395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  <a:latin typeface="Playfair Display" pitchFamily="2" charset="77"/>
                  <a:ea typeface="Lato" charset="0"/>
                  <a:cs typeface="Lato" charset="0"/>
                </a:rPr>
                <a:t>Solutions </a:t>
              </a:r>
              <a:r>
                <a:rPr lang="en-US" dirty="0" err="1" smtClean="0">
                  <a:solidFill>
                    <a:schemeClr val="tx2"/>
                  </a:solidFill>
                  <a:latin typeface="Playfair Display" pitchFamily="2" charset="77"/>
                  <a:ea typeface="Lato" charset="0"/>
                  <a:cs typeface="Lato" charset="0"/>
                </a:rPr>
                <a:t>eCommerce</a:t>
              </a:r>
              <a:r>
                <a:rPr lang="en-US" dirty="0" smtClean="0">
                  <a:solidFill>
                    <a:schemeClr val="tx2"/>
                  </a:solidFill>
                  <a:latin typeface="Playfair Display" pitchFamily="2" charset="77"/>
                  <a:ea typeface="Lato" charset="0"/>
                  <a:cs typeface="Lato" charset="0"/>
                </a:rPr>
                <a:t> (CMS </a:t>
              </a:r>
              <a:r>
                <a:rPr lang="en-US" dirty="0" smtClean="0">
                  <a:solidFill>
                    <a:schemeClr val="tx2"/>
                  </a:solidFill>
                  <a:latin typeface="Playfair Display" pitchFamily="2" charset="77"/>
                  <a:ea typeface="Lato" charset="0"/>
                  <a:cs typeface="Lato" charset="0"/>
                </a:rPr>
                <a:t>&amp; </a:t>
              </a:r>
              <a:r>
                <a:rPr lang="en-US" dirty="0" smtClean="0">
                  <a:solidFill>
                    <a:schemeClr val="tx2"/>
                  </a:solidFill>
                  <a:latin typeface="Playfair Display" pitchFamily="2" charset="77"/>
                  <a:ea typeface="Lato" charset="0"/>
                  <a:cs typeface="Lato" charset="0"/>
                </a:rPr>
                <a:t>ERP)</a:t>
              </a:r>
              <a:endParaRPr lang="en-US" dirty="0">
                <a:solidFill>
                  <a:schemeClr val="tx2"/>
                </a:solidFill>
                <a:latin typeface="Playfair Display" pitchFamily="2" charset="77"/>
                <a:ea typeface="Lato" charset="0"/>
                <a:cs typeface="Lato" charset="0"/>
              </a:endParaRPr>
            </a:p>
          </p:txBody>
        </p:sp>
        <p:sp>
          <p:nvSpPr>
            <p:cNvPr id="14" name="Subtitle 2">
              <a:extLst>
                <a:ext uri="{FF2B5EF4-FFF2-40B4-BE49-F238E27FC236}">
                  <a16:creationId xmlns="" xmlns:a16="http://schemas.microsoft.com/office/drawing/2014/main" id="{E35E9473-0F2C-3945-8C88-3809CE1C4FAD}"/>
                </a:ext>
              </a:extLst>
            </p:cNvPr>
            <p:cNvSpPr txBox="1">
              <a:spLocks/>
            </p:cNvSpPr>
            <p:nvPr/>
          </p:nvSpPr>
          <p:spPr>
            <a:xfrm>
              <a:off x="12852493" y="4676780"/>
              <a:ext cx="10025089" cy="420716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fr-FR" sz="2800" dirty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Les solutions en mode </a:t>
              </a:r>
              <a:r>
                <a:rPr lang="fr-FR" sz="2800" dirty="0" err="1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SaaS</a:t>
              </a:r>
              <a:r>
                <a:rPr lang="fr-FR" sz="2800" dirty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 (Octave…) offrent l'avantage de pouvoir être déployé très rapidement, mais reste à éviter : le modèle économique, la possibilité de changer de solution ultérieurement et la limitation de l'adaptabilité de ces solutions ne permettent pas un développement pérenne de l'activité d'une PME. </a:t>
              </a:r>
              <a:endParaRPr lang="fr-FR" sz="2800" dirty="0" smtClean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endParaRPr>
            </a:p>
            <a:p>
              <a:pPr algn="l">
                <a:lnSpc>
                  <a:spcPts val="4299"/>
                </a:lnSpc>
              </a:pPr>
              <a:r>
                <a:rPr lang="fr-FR" sz="2800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Les </a:t>
              </a:r>
              <a:r>
                <a:rPr lang="fr-FR" sz="2800" dirty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solutions </a:t>
              </a:r>
              <a:r>
                <a:rPr lang="fr-FR" sz="2800" dirty="0" err="1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OpenSource</a:t>
              </a:r>
              <a:r>
                <a:rPr lang="fr-FR" sz="2800" dirty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 adaptées aux PME (</a:t>
              </a:r>
              <a:r>
                <a:rPr lang="fr-FR" sz="2800" dirty="0" err="1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Woocommerce</a:t>
              </a:r>
              <a:r>
                <a:rPr lang="fr-FR" sz="2800" dirty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/ </a:t>
              </a:r>
              <a:r>
                <a:rPr lang="fr-FR" sz="2800" dirty="0" err="1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Wordpress</a:t>
              </a:r>
              <a:r>
                <a:rPr lang="fr-FR" sz="2800" dirty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, </a:t>
              </a:r>
              <a:r>
                <a:rPr lang="fr-FR" sz="2800" dirty="0" err="1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Prestashop</a:t>
              </a:r>
              <a:r>
                <a:rPr lang="fr-FR" sz="2800" dirty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 et </a:t>
              </a:r>
              <a:r>
                <a:rPr lang="fr-FR" sz="2800" dirty="0" err="1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Magento</a:t>
              </a:r>
              <a:r>
                <a:rPr lang="fr-FR" sz="2800" dirty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) peuvent servir de socle à une solution complète personnalisé, mais restent coûteuse en développement et maintenance</a:t>
              </a:r>
              <a:r>
                <a:rPr lang="fr-FR" sz="2800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.</a:t>
              </a:r>
              <a:endPara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BC98F00C-E38B-3644-BC0E-406803484773}"/>
                </a:ext>
              </a:extLst>
            </p:cNvPr>
            <p:cNvSpPr txBox="1"/>
            <p:nvPr/>
          </p:nvSpPr>
          <p:spPr>
            <a:xfrm>
              <a:off x="12948745" y="4222226"/>
              <a:ext cx="94364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  <a:latin typeface="Playfair Display" pitchFamily="2" charset="77"/>
                  <a:ea typeface="Lato" charset="0"/>
                  <a:cs typeface="Lato" charset="0"/>
                </a:rPr>
                <a:t>Solution </a:t>
              </a:r>
              <a:r>
                <a:rPr lang="en-US" dirty="0" err="1" smtClean="0">
                  <a:solidFill>
                    <a:schemeClr val="tx2"/>
                  </a:solidFill>
                  <a:latin typeface="Playfair Display" pitchFamily="2" charset="77"/>
                  <a:ea typeface="Lato" charset="0"/>
                  <a:cs typeface="Lato" charset="0"/>
                </a:rPr>
                <a:t>plateformes</a:t>
              </a:r>
              <a:r>
                <a:rPr lang="en-US" dirty="0" smtClean="0">
                  <a:solidFill>
                    <a:schemeClr val="tx2"/>
                  </a:solidFill>
                  <a:latin typeface="Playfair Display" pitchFamily="2" charset="77"/>
                  <a:ea typeface="Lato" charset="0"/>
                  <a:cs typeface="Lato" charset="0"/>
                </a:rPr>
                <a:t> </a:t>
              </a:r>
              <a:r>
                <a:rPr lang="en-US" dirty="0" err="1" smtClean="0">
                  <a:solidFill>
                    <a:schemeClr val="tx2"/>
                  </a:solidFill>
                  <a:latin typeface="Playfair Display" pitchFamily="2" charset="77"/>
                  <a:ea typeface="Lato" charset="0"/>
                  <a:cs typeface="Lato" charset="0"/>
                </a:rPr>
                <a:t>personalisables</a:t>
              </a:r>
              <a:endParaRPr lang="en-US" dirty="0">
                <a:solidFill>
                  <a:schemeClr val="tx2"/>
                </a:solidFill>
                <a:latin typeface="Playfair Display" pitchFamily="2" charset="77"/>
                <a:ea typeface="Lato" charset="0"/>
                <a:cs typeface="Lato" charset="0"/>
              </a:endParaRPr>
            </a:p>
          </p:txBody>
        </p:sp>
      </p:grpSp>
      <p:sp>
        <p:nvSpPr>
          <p:cNvPr id="4" name="ZoneTexte 3"/>
          <p:cNvSpPr txBox="1"/>
          <p:nvPr/>
        </p:nvSpPr>
        <p:spPr>
          <a:xfrm>
            <a:off x="1508440" y="10859344"/>
            <a:ext cx="214465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Les solutions existantes, même adaptés aux besoins d'OC-Pizza, sont assez contraignante. Elles sont coûteuses, les fonctionnalités sont à paramétrer dans la limite de la solution ou à développer entièrement.</a:t>
            </a:r>
          </a:p>
          <a:p>
            <a:endParaRPr lang="fr-FR" sz="2800" b="1" dirty="0">
              <a:solidFill>
                <a:srgbClr val="7F7F7F"/>
              </a:solidFill>
              <a:latin typeface="Lato" charset="0"/>
              <a:ea typeface="Lato" charset="0"/>
              <a:cs typeface="Lato" charset="0"/>
            </a:endParaRPr>
          </a:p>
          <a:p>
            <a:r>
              <a:rPr lang="fr-FR" sz="2800" b="1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Elles ne sont pas transposables entre les solutions : les changements majeurs de versions ou de solutions alternatives correspondent à des refontes totales du SI et du site</a:t>
            </a:r>
            <a:r>
              <a:rPr lang="fr-FR" sz="2800" b="1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.</a:t>
            </a:r>
            <a:endParaRPr lang="fr-FR" sz="2800" b="1" dirty="0">
              <a:solidFill>
                <a:srgbClr val="7F7F7F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683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EC5E84A3-6CA5-5040-BD4D-2B22C79374EE}"/>
              </a:ext>
            </a:extLst>
          </p:cNvPr>
          <p:cNvGrpSpPr/>
          <p:nvPr/>
        </p:nvGrpSpPr>
        <p:grpSpPr>
          <a:xfrm>
            <a:off x="4960602" y="7489902"/>
            <a:ext cx="14470404" cy="3761077"/>
            <a:chOff x="4960602" y="6633672"/>
            <a:chExt cx="14470404" cy="3761077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7AA4E6B5-2771-F043-9933-FE66131D6D16}"/>
                </a:ext>
              </a:extLst>
            </p:cNvPr>
            <p:cNvSpPr txBox="1"/>
            <p:nvPr/>
          </p:nvSpPr>
          <p:spPr>
            <a:xfrm>
              <a:off x="4960602" y="6633672"/>
              <a:ext cx="14470404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0" dirty="0" smtClean="0">
                  <a:solidFill>
                    <a:schemeClr val="tx2"/>
                  </a:solidFill>
                  <a:latin typeface="Playfair Display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Solution </a:t>
              </a:r>
              <a:r>
                <a:rPr lang="en-US" sz="12000" dirty="0" err="1" smtClean="0">
                  <a:solidFill>
                    <a:schemeClr val="tx2"/>
                  </a:solidFill>
                  <a:latin typeface="Playfair Display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Retenue</a:t>
              </a:r>
              <a:endParaRPr lang="en-US" sz="12000" dirty="0">
                <a:solidFill>
                  <a:schemeClr val="tx2"/>
                </a:solidFill>
                <a:latin typeface="Playfair Display" pitchFamily="2" charset="77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A446FEEB-CEE5-F340-8DB0-BDFD806BB234}"/>
                </a:ext>
              </a:extLst>
            </p:cNvPr>
            <p:cNvSpPr/>
            <p:nvPr/>
          </p:nvSpPr>
          <p:spPr>
            <a:xfrm>
              <a:off x="6167403" y="8725061"/>
              <a:ext cx="12056802" cy="16696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Nous </a:t>
              </a:r>
              <a:r>
                <a:rPr lang="en-US" dirty="0" err="1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proposons</a:t>
              </a:r>
              <a:r>
                <a:rPr lang="en-US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 de </a:t>
              </a:r>
              <a:r>
                <a:rPr lang="en-US" dirty="0" err="1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développer</a:t>
              </a:r>
              <a:r>
                <a:rPr lang="en-US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 un </a:t>
              </a:r>
              <a:r>
                <a:rPr lang="en-US" dirty="0" err="1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système</a:t>
              </a:r>
              <a:r>
                <a:rPr lang="en-US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dirty="0" err="1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d’information</a:t>
              </a:r>
              <a:r>
                <a:rPr lang="en-US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dirty="0" err="1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propre</a:t>
              </a:r>
              <a:r>
                <a:rPr lang="en-US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 à OC-Pizza, </a:t>
              </a:r>
              <a:r>
                <a:rPr lang="en-US" dirty="0" err="1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permettant</a:t>
              </a:r>
              <a:r>
                <a:rPr lang="en-US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 des </a:t>
              </a:r>
              <a:r>
                <a:rPr lang="en-US" dirty="0" err="1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évolutions</a:t>
              </a:r>
              <a:r>
                <a:rPr lang="en-US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  aux </a:t>
              </a:r>
              <a:r>
                <a:rPr lang="en-US" dirty="0" err="1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coûts</a:t>
              </a:r>
              <a:r>
                <a:rPr lang="en-US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dirty="0" err="1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maitrisés</a:t>
              </a:r>
              <a:r>
                <a:rPr lang="en-US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 et </a:t>
              </a:r>
              <a:r>
                <a:rPr lang="en-US" dirty="0" err="1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une</a:t>
              </a:r>
              <a:r>
                <a:rPr lang="en-US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dirty="0" err="1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pérénisation</a:t>
              </a:r>
              <a:r>
                <a:rPr lang="en-US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dirty="0" err="1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dans</a:t>
              </a:r>
              <a:r>
                <a:rPr lang="en-US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 le temps de la solution.</a:t>
              </a:r>
              <a:endParaRPr lang="en-US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</p:grpSp>
      <p:sp>
        <p:nvSpPr>
          <p:cNvPr id="12" name="Shape 2613">
            <a:extLst>
              <a:ext uri="{FF2B5EF4-FFF2-40B4-BE49-F238E27FC236}">
                <a16:creationId xmlns="" xmlns:a16="http://schemas.microsoft.com/office/drawing/2014/main" id="{3882CF30-EAC2-6248-B3FD-1579829612AC}"/>
              </a:ext>
            </a:extLst>
          </p:cNvPr>
          <p:cNvSpPr/>
          <p:nvPr/>
        </p:nvSpPr>
        <p:spPr>
          <a:xfrm>
            <a:off x="9741697" y="2595646"/>
            <a:ext cx="4894256" cy="4894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1964"/>
                </a:moveTo>
                <a:lnTo>
                  <a:pt x="10800" y="1964"/>
                </a:lnTo>
                <a:cubicBezTo>
                  <a:pt x="8836" y="1964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5709"/>
                </a:lnTo>
                <a:cubicBezTo>
                  <a:pt x="0" y="16794"/>
                  <a:pt x="879" y="17673"/>
                  <a:pt x="1964" y="17673"/>
                </a:cubicBezTo>
                <a:lnTo>
                  <a:pt x="6599" y="17673"/>
                </a:lnTo>
                <a:cubicBezTo>
                  <a:pt x="6257" y="17372"/>
                  <a:pt x="5941" y="17046"/>
                  <a:pt x="5656" y="16691"/>
                </a:cubicBezTo>
                <a:lnTo>
                  <a:pt x="1964" y="16691"/>
                </a:lnTo>
                <a:cubicBezTo>
                  <a:pt x="1422" y="16691"/>
                  <a:pt x="982" y="16252"/>
                  <a:pt x="982" y="15709"/>
                </a:cubicBezTo>
                <a:lnTo>
                  <a:pt x="982" y="5891"/>
                </a:lnTo>
                <a:lnTo>
                  <a:pt x="6599" y="5891"/>
                </a:lnTo>
                <a:cubicBezTo>
                  <a:pt x="7023" y="5517"/>
                  <a:pt x="7484" y="5185"/>
                  <a:pt x="7982" y="4909"/>
                </a:cubicBezTo>
                <a:lnTo>
                  <a:pt x="982" y="4909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6873" y="982"/>
                </a:lnTo>
                <a:cubicBezTo>
                  <a:pt x="8345" y="982"/>
                  <a:pt x="8345" y="2946"/>
                  <a:pt x="10800" y="2946"/>
                </a:cubicBezTo>
                <a:lnTo>
                  <a:pt x="19636" y="2946"/>
                </a:lnTo>
                <a:cubicBezTo>
                  <a:pt x="20178" y="2946"/>
                  <a:pt x="20618" y="3385"/>
                  <a:pt x="20618" y="3927"/>
                </a:cubicBezTo>
                <a:lnTo>
                  <a:pt x="20618" y="4909"/>
                </a:lnTo>
                <a:lnTo>
                  <a:pt x="15582" y="4909"/>
                </a:lnTo>
                <a:cubicBezTo>
                  <a:pt x="16080" y="5185"/>
                  <a:pt x="16541" y="5517"/>
                  <a:pt x="16965" y="5891"/>
                </a:cubicBezTo>
                <a:lnTo>
                  <a:pt x="20618" y="5891"/>
                </a:ln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8766" y="16691"/>
                </a:lnTo>
                <a:lnTo>
                  <a:pt x="19738" y="17663"/>
                </a:lnTo>
                <a:cubicBezTo>
                  <a:pt x="20774" y="17609"/>
                  <a:pt x="21600" y="16759"/>
                  <a:pt x="21600" y="15709"/>
                </a:cubicBezTo>
                <a:lnTo>
                  <a:pt x="21600" y="3927"/>
                </a:lnTo>
                <a:cubicBezTo>
                  <a:pt x="21600" y="2843"/>
                  <a:pt x="20721" y="1964"/>
                  <a:pt x="19636" y="1964"/>
                </a:cubicBezTo>
                <a:moveTo>
                  <a:pt x="11782" y="17673"/>
                </a:moveTo>
                <a:cubicBezTo>
                  <a:pt x="8529" y="17673"/>
                  <a:pt x="5891" y="15036"/>
                  <a:pt x="5891" y="11782"/>
                </a:cubicBezTo>
                <a:cubicBezTo>
                  <a:pt x="5891" y="8529"/>
                  <a:pt x="8529" y="5891"/>
                  <a:pt x="11782" y="5891"/>
                </a:cubicBezTo>
                <a:cubicBezTo>
                  <a:pt x="15035" y="5891"/>
                  <a:pt x="17673" y="8529"/>
                  <a:pt x="17673" y="11782"/>
                </a:cubicBezTo>
                <a:cubicBezTo>
                  <a:pt x="17673" y="15036"/>
                  <a:pt x="15035" y="17673"/>
                  <a:pt x="11782" y="17673"/>
                </a:cubicBezTo>
                <a:moveTo>
                  <a:pt x="16972" y="16278"/>
                </a:moveTo>
                <a:cubicBezTo>
                  <a:pt x="18018" y="15072"/>
                  <a:pt x="18655" y="13503"/>
                  <a:pt x="18655" y="11782"/>
                </a:cubicBezTo>
                <a:cubicBezTo>
                  <a:pt x="18655" y="7987"/>
                  <a:pt x="15578" y="4910"/>
                  <a:pt x="11782" y="4910"/>
                </a:cubicBezTo>
                <a:cubicBezTo>
                  <a:pt x="7986" y="4910"/>
                  <a:pt x="4909" y="7987"/>
                  <a:pt x="4909" y="11782"/>
                </a:cubicBezTo>
                <a:cubicBezTo>
                  <a:pt x="4909" y="15578"/>
                  <a:pt x="7986" y="18655"/>
                  <a:pt x="11782" y="18655"/>
                </a:cubicBezTo>
                <a:cubicBezTo>
                  <a:pt x="13503" y="18655"/>
                  <a:pt x="15072" y="18017"/>
                  <a:pt x="16278" y="16972"/>
                </a:cubicBezTo>
                <a:lnTo>
                  <a:pt x="16972" y="17666"/>
                </a:lnTo>
                <a:cubicBezTo>
                  <a:pt x="16969" y="17668"/>
                  <a:pt x="16967" y="17671"/>
                  <a:pt x="16965" y="17673"/>
                </a:cubicBezTo>
                <a:lnTo>
                  <a:pt x="16979" y="17673"/>
                </a:lnTo>
                <a:lnTo>
                  <a:pt x="20762" y="21457"/>
                </a:lnTo>
                <a:cubicBezTo>
                  <a:pt x="20851" y="21546"/>
                  <a:pt x="20974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cubicBezTo>
                  <a:pt x="21456" y="20762"/>
                  <a:pt x="16972" y="16278"/>
                  <a:pt x="16972" y="1627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rgbClr val="7F7F7F"/>
              </a:solidFill>
            </a:endParaRPr>
          </a:p>
        </p:txBody>
      </p:sp>
      <p:pic>
        <p:nvPicPr>
          <p:cNvPr id="1026" name="Picture 2" descr="C:\Utilisateurs\A762211\Desktop\Hibernate_logo_a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1931" y="7224157"/>
            <a:ext cx="6052898" cy="1680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tilisateurs\A762211\Desktop\hebergement-dedie-tomcat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9190" y="3552698"/>
            <a:ext cx="2060468" cy="2060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tilisateurs\A762211\Desktop\1_T81YZjqBfVDH0sOcKnk_rw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9658" y="2133600"/>
            <a:ext cx="6197443" cy="3994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tilisateurs\A762211\Desktop\Angula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27" y="3661670"/>
            <a:ext cx="5057775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tilisateurs\A762211\Desktop\MySQL.svg.pn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8765" y="8904685"/>
            <a:ext cx="3134972" cy="2090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537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5D8D54B-D178-984C-A252-D974F7565AEA}"/>
              </a:ext>
            </a:extLst>
          </p:cNvPr>
          <p:cNvSpPr txBox="1"/>
          <p:nvPr/>
        </p:nvSpPr>
        <p:spPr>
          <a:xfrm>
            <a:off x="1687806" y="1357476"/>
            <a:ext cx="60676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 smtClean="0">
                <a:solidFill>
                  <a:schemeClr val="tx2"/>
                </a:solidFill>
                <a:latin typeface="Playfair Display" pitchFamily="2" charset="77"/>
                <a:ea typeface="Lato" panose="020F0502020204030203" pitchFamily="34" charset="0"/>
                <a:cs typeface="Lato" panose="020F0502020204030203" pitchFamily="34" charset="0"/>
              </a:rPr>
              <a:t>Présentation</a:t>
            </a:r>
            <a:r>
              <a:rPr lang="en-US" sz="6000" dirty="0" smtClean="0">
                <a:solidFill>
                  <a:schemeClr val="tx2"/>
                </a:solidFill>
                <a:latin typeface="Playfair Display" pitchFamily="2" charset="77"/>
                <a:ea typeface="Lato" panose="020F0502020204030203" pitchFamily="34" charset="0"/>
                <a:cs typeface="Lato" panose="020F0502020204030203" pitchFamily="34" charset="0"/>
              </a:rPr>
              <a:t> de la solution</a:t>
            </a:r>
            <a:endParaRPr lang="en-US" sz="6000" dirty="0">
              <a:solidFill>
                <a:schemeClr val="tx2"/>
              </a:solidFill>
              <a:latin typeface="Playfair Display" pitchFamily="2" charset="77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DF86BDAC-383E-AC43-BEEB-B38D813FB31D}"/>
              </a:ext>
            </a:extLst>
          </p:cNvPr>
          <p:cNvSpPr/>
          <p:nvPr/>
        </p:nvSpPr>
        <p:spPr>
          <a:xfrm>
            <a:off x="1687806" y="10957561"/>
            <a:ext cx="211979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7F7F7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 succès et la qualité du produit est garantie par votre capacité à participer activement au projet, au plus près des développeurs. Permettant d'enrichir, de préciser, de rectifier les fonctionnalités attendues.</a:t>
            </a:r>
          </a:p>
          <a:p>
            <a:endParaRPr lang="fr-FR" sz="2400" b="1" dirty="0">
              <a:solidFill>
                <a:srgbClr val="7F7F7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fr-FR" sz="2400" b="1" dirty="0">
                <a:solidFill>
                  <a:srgbClr val="7F7F7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à chaque itération vous disposerez d'un lot de fonctionnalités utilisables et testable en conditions réelles. Avec notamment la possibilité de revenir sur le sprint suivant sur ce qui a été réalisé afin de correspondre au mieux au développement et aux problématiques d'OC-Pizza</a:t>
            </a:r>
            <a:r>
              <a:rPr lang="fr-FR" sz="2400" b="1" dirty="0" smtClean="0">
                <a:solidFill>
                  <a:srgbClr val="7F7F7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en-US" sz="2400" b="1" dirty="0">
              <a:solidFill>
                <a:srgbClr val="7F7F7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7F20BDED-B1EA-1B48-9086-13A7DB193B83}"/>
              </a:ext>
            </a:extLst>
          </p:cNvPr>
          <p:cNvGrpSpPr/>
          <p:nvPr/>
        </p:nvGrpSpPr>
        <p:grpSpPr>
          <a:xfrm>
            <a:off x="1535405" y="2978136"/>
            <a:ext cx="6236995" cy="7760084"/>
            <a:chOff x="1687806" y="4701685"/>
            <a:chExt cx="6236995" cy="7760084"/>
          </a:xfrm>
        </p:grpSpPr>
        <p:sp>
          <p:nvSpPr>
            <p:cNvPr id="15" name="Subtitle 2">
              <a:extLst>
                <a:ext uri="{FF2B5EF4-FFF2-40B4-BE49-F238E27FC236}">
                  <a16:creationId xmlns="" xmlns:a16="http://schemas.microsoft.com/office/drawing/2014/main" id="{33FF51FA-DAA5-094D-B118-70FE61A0ECA5}"/>
                </a:ext>
              </a:extLst>
            </p:cNvPr>
            <p:cNvSpPr txBox="1">
              <a:spLocks/>
            </p:cNvSpPr>
            <p:nvPr/>
          </p:nvSpPr>
          <p:spPr>
            <a:xfrm>
              <a:off x="1687806" y="5348015"/>
              <a:ext cx="6236995" cy="711375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fr-FR" sz="2800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Le développement </a:t>
              </a:r>
              <a:r>
                <a:rPr lang="fr-FR" sz="2800" dirty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du site en </a:t>
              </a:r>
              <a:r>
                <a:rPr lang="fr-FR" sz="2800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HTML5</a:t>
              </a:r>
              <a:r>
                <a:rPr lang="fr-FR" sz="2800" dirty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, CSS3 et JavaScript (</a:t>
              </a:r>
              <a:r>
                <a:rPr lang="fr-FR" sz="2800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ES6/ECMA-262) seras effectué avec le </a:t>
              </a:r>
              <a:r>
                <a:rPr lang="fr-FR" sz="2800" dirty="0" err="1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framework</a:t>
              </a:r>
              <a:r>
                <a:rPr lang="fr-FR" sz="2800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fr-FR" sz="2800" b="1" dirty="0" err="1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Angular</a:t>
              </a:r>
              <a:r>
                <a:rPr lang="fr-FR" sz="2800" b="1" dirty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 9</a:t>
              </a:r>
              <a:r>
                <a:rPr lang="fr-FR" sz="2800" dirty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 (</a:t>
              </a:r>
              <a:r>
                <a:rPr lang="fr-FR" sz="2800" dirty="0" err="1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TypeScript</a:t>
              </a:r>
              <a:r>
                <a:rPr lang="fr-FR" sz="2800" dirty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fr-FR" sz="2800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3.6/</a:t>
              </a:r>
              <a:r>
                <a:rPr lang="fr-FR" sz="2800" dirty="0" err="1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Node</a:t>
              </a:r>
              <a:r>
                <a:rPr lang="fr-FR" sz="2800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 12). </a:t>
              </a:r>
            </a:p>
            <a:p>
              <a:pPr algn="l"/>
              <a:r>
                <a:rPr lang="fr-FR" sz="2800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Les bibliothèques </a:t>
              </a:r>
              <a:r>
                <a:rPr lang="fr-FR" sz="2800" b="1" dirty="0" err="1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Materiel</a:t>
              </a:r>
              <a:r>
                <a:rPr lang="fr-FR" sz="2800" b="1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 Design</a:t>
              </a:r>
              <a:r>
                <a:rPr lang="fr-FR" sz="2800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 seront utilisées au maximum pour un affichage responsive et familier aux utilisateurs.</a:t>
              </a:r>
            </a:p>
            <a:p>
              <a:pPr algn="l"/>
              <a:r>
                <a:rPr lang="fr-FR" sz="2800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Les pages seront conçues et validée en </a:t>
              </a:r>
              <a:r>
                <a:rPr lang="fr-FR" sz="2800" dirty="0" err="1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Wireframe</a:t>
              </a:r>
              <a:r>
                <a:rPr lang="fr-FR" sz="2800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 dans leur version mobile-first avant d’être intégrée par nos équipes.</a:t>
              </a:r>
              <a:r>
                <a:rPr lang="en-US" sz="2800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endPara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A057AC8F-AAE2-2040-918E-2BDDB6A8C723}"/>
                </a:ext>
              </a:extLst>
            </p:cNvPr>
            <p:cNvSpPr txBox="1"/>
            <p:nvPr/>
          </p:nvSpPr>
          <p:spPr>
            <a:xfrm>
              <a:off x="1808377" y="4701685"/>
              <a:ext cx="42723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  <a:latin typeface="Playfair Display" pitchFamily="2" charset="77"/>
                  <a:ea typeface="Lato" charset="0"/>
                  <a:cs typeface="Lato" charset="0"/>
                </a:rPr>
                <a:t>Site </a:t>
              </a:r>
              <a:r>
                <a:rPr lang="en-US" dirty="0" err="1" smtClean="0">
                  <a:solidFill>
                    <a:schemeClr val="tx2"/>
                  </a:solidFill>
                  <a:latin typeface="Playfair Display" pitchFamily="2" charset="77"/>
                  <a:ea typeface="Lato" charset="0"/>
                  <a:cs typeface="Lato" charset="0"/>
                </a:rPr>
                <a:t>eCommerce</a:t>
              </a:r>
              <a:endParaRPr lang="en-US" dirty="0">
                <a:solidFill>
                  <a:schemeClr val="tx2"/>
                </a:solidFill>
                <a:latin typeface="Playfair Display" pitchFamily="2" charset="77"/>
                <a:ea typeface="Lato" charset="0"/>
                <a:cs typeface="Lato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940DE3D8-A8C5-CE49-946E-8F96459E9565}"/>
              </a:ext>
            </a:extLst>
          </p:cNvPr>
          <p:cNvGrpSpPr/>
          <p:nvPr/>
        </p:nvGrpSpPr>
        <p:grpSpPr>
          <a:xfrm>
            <a:off x="9092098" y="2957117"/>
            <a:ext cx="6236995" cy="7932439"/>
            <a:chOff x="1687806" y="4701685"/>
            <a:chExt cx="6236995" cy="7932439"/>
          </a:xfrm>
        </p:grpSpPr>
        <p:sp>
          <p:nvSpPr>
            <p:cNvPr id="29" name="Subtitle 2">
              <a:extLst>
                <a:ext uri="{FF2B5EF4-FFF2-40B4-BE49-F238E27FC236}">
                  <a16:creationId xmlns="" xmlns:a16="http://schemas.microsoft.com/office/drawing/2014/main" id="{79E60E1D-7A1A-1E44-BBBA-B64CB2F6E494}"/>
                </a:ext>
              </a:extLst>
            </p:cNvPr>
            <p:cNvSpPr txBox="1">
              <a:spLocks/>
            </p:cNvSpPr>
            <p:nvPr/>
          </p:nvSpPr>
          <p:spPr>
            <a:xfrm>
              <a:off x="1687806" y="5348015"/>
              <a:ext cx="6236995" cy="728610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800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Il sera </a:t>
              </a:r>
              <a:r>
                <a:rPr lang="en-US" sz="2800" dirty="0" err="1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développé</a:t>
              </a:r>
              <a:r>
                <a:rPr lang="en-US" sz="2800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 en Java JEE sous le framework </a:t>
              </a:r>
              <a:r>
                <a:rPr lang="en-US" sz="2800" b="1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Spring Boot</a:t>
              </a:r>
              <a:r>
                <a:rPr lang="en-US" sz="2800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 2.2.1 (configuration, tests, </a:t>
              </a:r>
              <a:r>
                <a:rPr lang="en-US" sz="2800" dirty="0" err="1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déploiement</a:t>
              </a:r>
              <a:r>
                <a:rPr lang="en-US" sz="2800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, </a:t>
              </a:r>
              <a:r>
                <a:rPr lang="en-US" sz="2800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micro-services </a:t>
              </a:r>
              <a:r>
                <a:rPr lang="en-US" sz="2800" b="1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REST</a:t>
              </a:r>
              <a:r>
                <a:rPr lang="en-US" sz="2800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). </a:t>
              </a:r>
            </a:p>
            <a:p>
              <a:pPr algn="l"/>
              <a:r>
                <a:rPr lang="en-US" sz="2800" dirty="0" err="1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Hebergement</a:t>
              </a:r>
              <a:r>
                <a:rPr lang="en-US" sz="2800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 de </a:t>
              </a:r>
              <a:r>
                <a:rPr lang="en-US" sz="2800" dirty="0" err="1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l’application</a:t>
              </a:r>
              <a:r>
                <a:rPr lang="en-US" sz="2800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sur</a:t>
              </a:r>
              <a:r>
                <a:rPr lang="en-US" sz="2800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 un </a:t>
              </a:r>
              <a:r>
                <a:rPr lang="en-US" sz="2800" b="1" dirty="0" err="1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serveur</a:t>
              </a:r>
              <a:r>
                <a:rPr lang="en-US" sz="2800" b="1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 Apache</a:t>
              </a:r>
              <a:r>
                <a:rPr lang="en-US" sz="2800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 Tomcat.</a:t>
              </a:r>
              <a:endParaRPr lang="en-US" sz="2800" dirty="0" smtClean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endParaRPr>
            </a:p>
            <a:p>
              <a:pPr algn="l"/>
              <a:r>
                <a:rPr lang="en-US" sz="2800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La </a:t>
              </a:r>
              <a:r>
                <a:rPr lang="en-US" sz="2800" dirty="0" err="1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gestion</a:t>
              </a:r>
              <a:r>
                <a:rPr lang="en-US" sz="2800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 de la </a:t>
              </a:r>
              <a:r>
                <a:rPr lang="en-US" sz="2800" dirty="0" err="1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sécurité</a:t>
              </a:r>
              <a:r>
                <a:rPr lang="en-US" sz="2800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 des </a:t>
              </a:r>
              <a:r>
                <a:rPr lang="en-US" sz="2800" dirty="0" err="1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données</a:t>
              </a:r>
              <a:r>
                <a:rPr lang="en-US" sz="2800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seras</a:t>
              </a:r>
              <a:r>
                <a:rPr lang="en-US" sz="2800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assuré</a:t>
              </a:r>
              <a:r>
                <a:rPr lang="en-US" sz="2800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 par </a:t>
              </a:r>
              <a:r>
                <a:rPr lang="en-US" sz="2800" b="1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Spring Security</a:t>
              </a:r>
              <a:r>
                <a:rPr lang="en-US" sz="2800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.</a:t>
              </a:r>
            </a:p>
            <a:p>
              <a:pPr algn="l"/>
              <a:r>
                <a:rPr lang="en-US" sz="2800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La </a:t>
              </a:r>
              <a:r>
                <a:rPr lang="en-US" sz="2800" dirty="0" err="1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gestion</a:t>
              </a:r>
              <a:r>
                <a:rPr lang="en-US" sz="2800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 des </a:t>
              </a:r>
              <a:r>
                <a:rPr lang="en-US" sz="2800" dirty="0" err="1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dépendances</a:t>
              </a:r>
              <a:r>
                <a:rPr lang="en-US" sz="2800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 sera </a:t>
              </a:r>
              <a:r>
                <a:rPr lang="en-US" sz="2800" dirty="0" err="1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gérée</a:t>
              </a:r>
              <a:r>
                <a:rPr lang="en-US" sz="2800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 par </a:t>
              </a:r>
              <a:r>
                <a:rPr lang="en-US" sz="2800" b="1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Maven</a:t>
              </a:r>
              <a:r>
                <a:rPr lang="en-US" sz="2800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.</a:t>
              </a:r>
            </a:p>
            <a:p>
              <a:pPr algn="l"/>
              <a:r>
                <a:rPr lang="en-US" sz="2800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L</a:t>
              </a:r>
              <a:r>
                <a:rPr lang="en-US" sz="2800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a </a:t>
              </a:r>
              <a:r>
                <a:rPr lang="en-US" sz="2800" dirty="0" err="1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persistance</a:t>
              </a:r>
              <a:r>
                <a:rPr lang="en-US" sz="2800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 des </a:t>
              </a:r>
              <a:r>
                <a:rPr lang="en-US" sz="2800" dirty="0" err="1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données</a:t>
              </a:r>
              <a:r>
                <a:rPr lang="en-US" sz="2800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 en </a:t>
              </a:r>
              <a:r>
                <a:rPr lang="en-US" sz="2800" dirty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BDD </a:t>
              </a:r>
              <a:r>
                <a:rPr lang="en-US" sz="2800" b="1" dirty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MySQL</a:t>
              </a:r>
              <a:r>
                <a:rPr lang="en-US" sz="2800" dirty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 par </a:t>
              </a:r>
              <a:r>
                <a:rPr lang="en-US" sz="2800" b="1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Hibernate</a:t>
              </a:r>
              <a:r>
                <a:rPr lang="en-US" sz="2800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.</a:t>
              </a:r>
              <a:endPara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57CE8DAE-81FC-BB40-9D0C-930F4CB8ED12}"/>
                </a:ext>
              </a:extLst>
            </p:cNvPr>
            <p:cNvSpPr txBox="1"/>
            <p:nvPr/>
          </p:nvSpPr>
          <p:spPr>
            <a:xfrm>
              <a:off x="1808377" y="4701685"/>
              <a:ext cx="54177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chemeClr val="tx2"/>
                  </a:solidFill>
                  <a:latin typeface="Playfair Display" pitchFamily="2" charset="77"/>
                  <a:ea typeface="Lato" charset="0"/>
                  <a:cs typeface="Lato" charset="0"/>
                </a:rPr>
                <a:t>Système</a:t>
              </a:r>
              <a:r>
                <a:rPr lang="en-US" dirty="0" smtClean="0">
                  <a:solidFill>
                    <a:schemeClr val="tx2"/>
                  </a:solidFill>
                  <a:latin typeface="Playfair Display" pitchFamily="2" charset="77"/>
                  <a:ea typeface="Lato" charset="0"/>
                  <a:cs typeface="Lato" charset="0"/>
                </a:rPr>
                <a:t> </a:t>
              </a:r>
              <a:r>
                <a:rPr lang="en-US" dirty="0" err="1" smtClean="0">
                  <a:solidFill>
                    <a:schemeClr val="tx2"/>
                  </a:solidFill>
                  <a:latin typeface="Playfair Display" pitchFamily="2" charset="77"/>
                  <a:ea typeface="Lato" charset="0"/>
                  <a:cs typeface="Lato" charset="0"/>
                </a:rPr>
                <a:t>d’information</a:t>
              </a:r>
              <a:endParaRPr lang="en-US" dirty="0">
                <a:solidFill>
                  <a:schemeClr val="tx2"/>
                </a:solidFill>
                <a:latin typeface="Playfair Display" pitchFamily="2" charset="77"/>
                <a:ea typeface="Lato" charset="0"/>
                <a:cs typeface="Lato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86CD7F2B-7002-084A-8FA7-9564409EA8B9}"/>
              </a:ext>
            </a:extLst>
          </p:cNvPr>
          <p:cNvGrpSpPr/>
          <p:nvPr/>
        </p:nvGrpSpPr>
        <p:grpSpPr>
          <a:xfrm>
            <a:off x="16648790" y="2951338"/>
            <a:ext cx="6236995" cy="7329198"/>
            <a:chOff x="1687806" y="4701684"/>
            <a:chExt cx="6236995" cy="7329198"/>
          </a:xfrm>
        </p:grpSpPr>
        <p:sp>
          <p:nvSpPr>
            <p:cNvPr id="32" name="Subtitle 2">
              <a:extLst>
                <a:ext uri="{FF2B5EF4-FFF2-40B4-BE49-F238E27FC236}">
                  <a16:creationId xmlns="" xmlns:a16="http://schemas.microsoft.com/office/drawing/2014/main" id="{B7762041-B6AC-B54B-86F0-C5379D747075}"/>
                </a:ext>
              </a:extLst>
            </p:cNvPr>
            <p:cNvSpPr txBox="1">
              <a:spLocks/>
            </p:cNvSpPr>
            <p:nvPr/>
          </p:nvSpPr>
          <p:spPr>
            <a:xfrm>
              <a:off x="1687806" y="5348015"/>
              <a:ext cx="6236995" cy="6682867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800" dirty="0" err="1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Nos</a:t>
              </a:r>
              <a:r>
                <a:rPr lang="en-US" sz="2800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équipes</a:t>
              </a:r>
              <a:r>
                <a:rPr lang="en-US" sz="2800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travaillent</a:t>
              </a:r>
              <a:r>
                <a:rPr lang="en-US" sz="2800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 en </a:t>
              </a:r>
              <a:r>
                <a:rPr lang="en-US" sz="2800" dirty="0" err="1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méthodologie</a:t>
              </a:r>
              <a:r>
                <a:rPr lang="en-US" sz="2800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 Agile (SCRUM).</a:t>
              </a:r>
            </a:p>
            <a:p>
              <a:pPr algn="l"/>
              <a:r>
                <a:rPr lang="en-US" sz="2800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OC-Pizza </a:t>
              </a:r>
              <a:r>
                <a:rPr lang="en-US" sz="2800" dirty="0" err="1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participe</a:t>
              </a:r>
              <a:r>
                <a:rPr lang="en-US" sz="2800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 au Sprint Planning </a:t>
              </a:r>
              <a:r>
                <a:rPr lang="en-US" sz="2800" dirty="0" err="1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Metting</a:t>
              </a:r>
              <a:r>
                <a:rPr lang="en-US" sz="2800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afin</a:t>
              </a:r>
              <a:r>
                <a:rPr lang="en-US" sz="2800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 de </a:t>
              </a:r>
              <a:r>
                <a:rPr lang="en-US" sz="2800" dirty="0" err="1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constituer</a:t>
              </a:r>
              <a:r>
                <a:rPr lang="en-US" sz="2800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 le </a:t>
              </a:r>
              <a:r>
                <a:rPr lang="en-US" sz="2800" b="1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Sprint Backlog</a:t>
              </a:r>
              <a:r>
                <a:rPr lang="en-US" sz="2800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 qui </a:t>
              </a:r>
              <a:r>
                <a:rPr lang="en-US" sz="2800" dirty="0" err="1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définit</a:t>
              </a:r>
              <a:r>
                <a:rPr lang="en-US" sz="2800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 les </a:t>
              </a:r>
              <a:r>
                <a:rPr lang="en-US" sz="2800" dirty="0" err="1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fonctionnalités</a:t>
              </a:r>
              <a:r>
                <a:rPr lang="en-US" sz="2800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 du </a:t>
              </a:r>
              <a:r>
                <a:rPr lang="en-US" sz="2800" b="1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product Backlog</a:t>
              </a:r>
              <a:r>
                <a:rPr lang="en-US" sz="2800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 à </a:t>
              </a:r>
              <a:r>
                <a:rPr lang="en-US" sz="2800" dirty="0" err="1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intégrer</a:t>
              </a:r>
              <a:r>
                <a:rPr lang="en-US" sz="2800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 au sprint.</a:t>
              </a:r>
              <a:endParaRPr lang="en-US" sz="2800" dirty="0" smtClean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endParaRPr>
            </a:p>
            <a:p>
              <a:pPr algn="l"/>
              <a:r>
                <a:rPr lang="en-US" sz="2800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Nous </a:t>
              </a:r>
              <a:r>
                <a:rPr lang="en-US" sz="2800" dirty="0" err="1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prévoyons</a:t>
              </a:r>
              <a:r>
                <a:rPr lang="en-US" sz="2800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 des Sprints </a:t>
              </a:r>
              <a:r>
                <a:rPr lang="en-US" sz="2800" dirty="0" err="1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itérés</a:t>
              </a:r>
              <a:r>
                <a:rPr lang="en-US" sz="2800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sur</a:t>
              </a:r>
              <a:r>
                <a:rPr lang="en-US" sz="2800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une</a:t>
              </a:r>
              <a:r>
                <a:rPr lang="en-US" sz="2800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b="1" dirty="0" err="1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durée</a:t>
              </a:r>
              <a:r>
                <a:rPr lang="en-US" sz="2800" b="1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 de 15 </a:t>
              </a:r>
              <a:r>
                <a:rPr lang="en-US" sz="2800" b="1" dirty="0" err="1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jours</a:t>
              </a:r>
              <a:r>
                <a:rPr lang="en-US" sz="2800" b="1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.</a:t>
              </a:r>
            </a:p>
            <a:p>
              <a:pPr algn="l"/>
              <a:r>
                <a:rPr lang="en-US" sz="2800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Les </a:t>
              </a:r>
              <a:r>
                <a:rPr lang="en-US" sz="2800" dirty="0" err="1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livrables</a:t>
              </a:r>
              <a:r>
                <a:rPr lang="en-US" sz="2800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 à </a:t>
              </a:r>
              <a:r>
                <a:rPr lang="en-US" sz="2800" dirty="0" err="1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valider</a:t>
              </a:r>
              <a:r>
                <a:rPr lang="en-US" sz="2800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sont</a:t>
              </a:r>
              <a:r>
                <a:rPr lang="en-US" sz="2800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présentés</a:t>
              </a:r>
              <a:r>
                <a:rPr lang="en-US" sz="2800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 en fin de sprint </a:t>
              </a:r>
              <a:r>
                <a:rPr lang="en-US" sz="2800" dirty="0" err="1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lors</a:t>
              </a:r>
              <a:r>
                <a:rPr lang="en-US" sz="2800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 du </a:t>
              </a:r>
              <a:r>
                <a:rPr lang="en-US" sz="2800" b="1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Sprint Review Meeting</a:t>
              </a:r>
              <a:r>
                <a:rPr lang="en-US" sz="2800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.</a:t>
              </a:r>
              <a:r>
                <a:rPr lang="en-US" sz="2800" dirty="0" smtClean="0">
                  <a:solidFill>
                    <a:srgbClr val="7F7F7F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endPara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7AB54659-7D67-C741-BF27-5F8EC3D113C5}"/>
                </a:ext>
              </a:extLst>
            </p:cNvPr>
            <p:cNvSpPr txBox="1"/>
            <p:nvPr/>
          </p:nvSpPr>
          <p:spPr>
            <a:xfrm>
              <a:off x="1808377" y="4701684"/>
              <a:ext cx="29343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chemeClr val="tx2"/>
                  </a:solidFill>
                  <a:latin typeface="Playfair Display" pitchFamily="2" charset="77"/>
                  <a:ea typeface="Lato" charset="0"/>
                  <a:cs typeface="Lato" charset="0"/>
                </a:rPr>
                <a:t>Méthodologie</a:t>
              </a:r>
              <a:endParaRPr lang="en-US" dirty="0">
                <a:solidFill>
                  <a:schemeClr val="tx2"/>
                </a:solidFill>
                <a:latin typeface="Playfair Display" pitchFamily="2" charset="77"/>
                <a:ea typeface="Lato" charset="0"/>
                <a:cs typeface="Lat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0750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pour une image  3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2" b="1472"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12A67D6-B06C-BF47-99DD-E1C9022EA819}"/>
              </a:ext>
            </a:extLst>
          </p:cNvPr>
          <p:cNvSpPr/>
          <p:nvPr/>
        </p:nvSpPr>
        <p:spPr>
          <a:xfrm>
            <a:off x="6834519" y="4368787"/>
            <a:ext cx="10404098" cy="57939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460B3D3-56C1-D04E-A5E3-75B695A5ECF7}"/>
              </a:ext>
            </a:extLst>
          </p:cNvPr>
          <p:cNvSpPr txBox="1"/>
          <p:nvPr/>
        </p:nvSpPr>
        <p:spPr>
          <a:xfrm>
            <a:off x="8304534" y="4862900"/>
            <a:ext cx="71183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Merci !</a:t>
            </a:r>
            <a:endParaRPr lang="en-US" sz="6000" dirty="0">
              <a:solidFill>
                <a:schemeClr val="bg1"/>
              </a:solidFill>
              <a:latin typeface="Playfair Display" charset="0"/>
              <a:ea typeface="Playfair Display" charset="0"/>
              <a:cs typeface="Playfair Display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5EDA39FD-B206-6547-8A93-35C94B8CD042}"/>
              </a:ext>
            </a:extLst>
          </p:cNvPr>
          <p:cNvGrpSpPr/>
          <p:nvPr/>
        </p:nvGrpSpPr>
        <p:grpSpPr>
          <a:xfrm>
            <a:off x="10772965" y="8108515"/>
            <a:ext cx="2882520" cy="606248"/>
            <a:chOff x="10747565" y="8097926"/>
            <a:chExt cx="2882520" cy="606248"/>
          </a:xfrm>
        </p:grpSpPr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F5D098FB-92D3-0E43-9225-F0780BD24D93}"/>
                </a:ext>
              </a:extLst>
            </p:cNvPr>
            <p:cNvSpPr/>
            <p:nvPr/>
          </p:nvSpPr>
          <p:spPr>
            <a:xfrm>
              <a:off x="10890909" y="8097926"/>
              <a:ext cx="2595832" cy="6062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EDB85456-6D02-7D4D-8AAF-CC82DF7636F5}"/>
                </a:ext>
              </a:extLst>
            </p:cNvPr>
            <p:cNvSpPr txBox="1"/>
            <p:nvPr/>
          </p:nvSpPr>
          <p:spPr>
            <a:xfrm>
              <a:off x="10747565" y="8109154"/>
              <a:ext cx="28825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spc="300" dirty="0" smtClean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OC Pizza</a:t>
              </a:r>
              <a:endParaRPr lang="en-US" sz="1000" i="1" spc="300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endParaRPr>
            </a:p>
            <a:p>
              <a:pPr algn="ctr"/>
              <a:r>
                <a:rPr lang="en-US" sz="1000" i="1" spc="3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IT Consulting &amp; Development</a:t>
              </a:r>
              <a:endParaRPr lang="en-US" sz="1000" i="1" spc="3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07BBFFF4-300A-4C48-98A5-5CFB74E762C0}"/>
              </a:ext>
            </a:extLst>
          </p:cNvPr>
          <p:cNvSpPr txBox="1"/>
          <p:nvPr/>
        </p:nvSpPr>
        <p:spPr>
          <a:xfrm>
            <a:off x="8671560" y="6263640"/>
            <a:ext cx="74828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300" dirty="0" err="1" smtClean="0">
                <a:solidFill>
                  <a:schemeClr val="bg1"/>
                </a:solidFill>
                <a:latin typeface="Montserrat Bold" charset="0"/>
                <a:ea typeface="Montserrat Bold" charset="0"/>
                <a:cs typeface="Montserrat Bold" charset="0"/>
              </a:rPr>
              <a:t>Nos</a:t>
            </a:r>
            <a:r>
              <a:rPr lang="en-US" sz="2000" b="1" spc="300" dirty="0" smtClean="0">
                <a:solidFill>
                  <a:schemeClr val="bg1"/>
                </a:solidFill>
                <a:latin typeface="Montserrat Bold" charset="0"/>
                <a:ea typeface="Montserrat Bold" charset="0"/>
                <a:cs typeface="Montserrat Bold" charset="0"/>
              </a:rPr>
              <a:t> engagements :</a:t>
            </a:r>
          </a:p>
          <a:p>
            <a:pPr algn="ctr"/>
            <a:endParaRPr lang="en-US" sz="2000" b="1" spc="300" dirty="0" smtClean="0">
              <a:solidFill>
                <a:schemeClr val="bg1"/>
              </a:solidFill>
              <a:latin typeface="Montserrat Bold" charset="0"/>
              <a:ea typeface="Montserrat Bold" charset="0"/>
              <a:cs typeface="Montserrat Bold" charset="0"/>
            </a:endParaRPr>
          </a:p>
          <a:p>
            <a:r>
              <a:rPr lang="en-US" sz="2000" b="1" spc="300" dirty="0" smtClean="0">
                <a:solidFill>
                  <a:schemeClr val="bg1"/>
                </a:solidFill>
                <a:latin typeface="Montserrat Bold" charset="0"/>
                <a:ea typeface="Montserrat Bold" charset="0"/>
                <a:cs typeface="Montserrat Bold" charset="0"/>
              </a:rPr>
              <a:t>Le satisfaction des clients OC-Pizza</a:t>
            </a:r>
          </a:p>
          <a:p>
            <a:r>
              <a:rPr lang="en-US" sz="2000" b="1" spc="300" dirty="0" smtClean="0">
                <a:solidFill>
                  <a:schemeClr val="bg1"/>
                </a:solidFill>
                <a:latin typeface="Montserrat Bold" charset="0"/>
                <a:ea typeface="Montserrat Bold" charset="0"/>
                <a:cs typeface="Montserrat Bold" charset="0"/>
              </a:rPr>
              <a:t>Le </a:t>
            </a:r>
            <a:r>
              <a:rPr lang="en-US" sz="2000" b="1" spc="300" dirty="0" err="1" smtClean="0">
                <a:solidFill>
                  <a:schemeClr val="bg1"/>
                </a:solidFill>
                <a:latin typeface="Montserrat Bold" charset="0"/>
                <a:ea typeface="Montserrat Bold" charset="0"/>
                <a:cs typeface="Montserrat Bold" charset="0"/>
              </a:rPr>
              <a:t>développement</a:t>
            </a:r>
            <a:r>
              <a:rPr lang="en-US" sz="2000" b="1" spc="300" dirty="0" smtClean="0">
                <a:solidFill>
                  <a:schemeClr val="bg1"/>
                </a:solidFill>
                <a:latin typeface="Montserrat Bold" charset="0"/>
                <a:ea typeface="Montserrat Bold" charset="0"/>
                <a:cs typeface="Montserrat Bold" charset="0"/>
              </a:rPr>
              <a:t> continue de </a:t>
            </a:r>
            <a:r>
              <a:rPr lang="en-US" sz="2000" b="1" spc="300" dirty="0" err="1" smtClean="0">
                <a:solidFill>
                  <a:schemeClr val="bg1"/>
                </a:solidFill>
                <a:latin typeface="Montserrat Bold" charset="0"/>
                <a:ea typeface="Montserrat Bold" charset="0"/>
                <a:cs typeface="Montserrat Bold" charset="0"/>
              </a:rPr>
              <a:t>votre</a:t>
            </a:r>
            <a:r>
              <a:rPr lang="en-US" sz="2000" b="1" spc="300" dirty="0" smtClean="0">
                <a:solidFill>
                  <a:schemeClr val="bg1"/>
                </a:solidFill>
                <a:latin typeface="Montserrat Bold" charset="0"/>
                <a:ea typeface="Montserrat Bold" charset="0"/>
                <a:cs typeface="Montserrat Bold" charset="0"/>
              </a:rPr>
              <a:t> </a:t>
            </a:r>
            <a:r>
              <a:rPr lang="en-US" sz="2000" b="1" spc="300" dirty="0" err="1" smtClean="0">
                <a:solidFill>
                  <a:schemeClr val="bg1"/>
                </a:solidFill>
                <a:latin typeface="Montserrat Bold" charset="0"/>
                <a:ea typeface="Montserrat Bold" charset="0"/>
                <a:cs typeface="Montserrat Bold" charset="0"/>
              </a:rPr>
              <a:t>activité</a:t>
            </a:r>
            <a:endParaRPr lang="en-US" sz="2000" b="1" spc="300" dirty="0">
              <a:solidFill>
                <a:schemeClr val="bg1"/>
              </a:solidFill>
              <a:latin typeface="Montserrat Bold" charset="0"/>
              <a:ea typeface="Montserrat Bold" charset="0"/>
              <a:cs typeface="Montserra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131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">
      <a:dk1>
        <a:srgbClr val="000000"/>
      </a:dk1>
      <a:lt1>
        <a:srgbClr val="FFFFFF"/>
      </a:lt1>
      <a:dk2>
        <a:srgbClr val="44546A"/>
      </a:dk2>
      <a:lt2>
        <a:srgbClr val="FEFFFF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655</Words>
  <Application>Microsoft Office PowerPoint</Application>
  <PresentationFormat>Personnalisé</PresentationFormat>
  <Paragraphs>63</Paragraphs>
  <Slides>6</Slides>
  <Notes>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Presentations</dc:title>
  <dc:creator>Rémy VALLET</dc:creator>
  <cp:lastModifiedBy>Rémy VALLET</cp:lastModifiedBy>
  <cp:revision>8995</cp:revision>
  <dcterms:created xsi:type="dcterms:W3CDTF">2014-11-12T21:47:38Z</dcterms:created>
  <dcterms:modified xsi:type="dcterms:W3CDTF">2019-12-06T14:01:06Z</dcterms:modified>
</cp:coreProperties>
</file>