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8" r:id="rId1"/>
  </p:sldMasterIdLst>
  <p:notesMasterIdLst>
    <p:notesMasterId r:id="rId17"/>
  </p:notesMasterIdLst>
  <p:sldIdLst>
    <p:sldId id="665" r:id="rId2"/>
    <p:sldId id="671" r:id="rId3"/>
    <p:sldId id="672" r:id="rId4"/>
    <p:sldId id="674" r:id="rId5"/>
    <p:sldId id="693" r:id="rId6"/>
    <p:sldId id="692" r:id="rId7"/>
    <p:sldId id="694" r:id="rId8"/>
    <p:sldId id="697" r:id="rId9"/>
    <p:sldId id="699" r:id="rId10"/>
    <p:sldId id="698" r:id="rId11"/>
    <p:sldId id="700" r:id="rId12"/>
    <p:sldId id="701" r:id="rId13"/>
    <p:sldId id="704" r:id="rId14"/>
    <p:sldId id="702" r:id="rId15"/>
    <p:sldId id="703" r:id="rId1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4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F7F7F"/>
    <a:srgbClr val="54AEC9"/>
    <a:srgbClr val="06919A"/>
    <a:srgbClr val="242C35"/>
    <a:srgbClr val="B8B8B8"/>
    <a:srgbClr val="566A86"/>
    <a:srgbClr val="525252"/>
    <a:srgbClr val="0E80C9"/>
    <a:srgbClr val="414E5E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9" autoAdjust="0"/>
    <p:restoredTop sz="95012" autoAdjust="0"/>
  </p:normalViewPr>
  <p:slideViewPr>
    <p:cSldViewPr snapToGrid="0" snapToObjects="1">
      <p:cViewPr varScale="1">
        <p:scale>
          <a:sx n="55" d="100"/>
          <a:sy n="55" d="100"/>
        </p:scale>
        <p:origin x="-816" y="-108"/>
      </p:cViewPr>
      <p:guideLst>
        <p:guide orient="horz" pos="8112"/>
        <p:guide orient="horz" pos="528"/>
        <p:guide orient="horz" pos="4344"/>
        <p:guide pos="14830"/>
        <p:guide pos="526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3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4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28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6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115967" y="868324"/>
            <a:ext cx="22145722" cy="621792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1925834" y="3640412"/>
            <a:ext cx="20721003" cy="3657600"/>
          </a:xfrm>
        </p:spPr>
        <p:txBody>
          <a:bodyPr lIns="108836" rIns="108836" bIns="108836"/>
          <a:lstStyle>
            <a:lvl1pPr algn="r">
              <a:defRPr sz="107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1925834" y="7370064"/>
            <a:ext cx="20721003" cy="1828800"/>
          </a:xfrm>
        </p:spPr>
        <p:txBody>
          <a:bodyPr lIns="435346" tIns="0"/>
          <a:lstStyle>
            <a:lvl1pPr marL="87069" indent="0" algn="r">
              <a:spcBef>
                <a:spcPts val="0"/>
              </a:spcBef>
              <a:buNone/>
              <a:defRPr sz="4800">
                <a:solidFill>
                  <a:schemeClr val="bg2">
                    <a:shade val="25000"/>
                  </a:schemeClr>
                </a:solidFill>
              </a:defRPr>
            </a:lvl1pPr>
            <a:lvl2pPr marL="1088365" indent="0" algn="ctr">
              <a:buNone/>
            </a:lvl2pPr>
            <a:lvl3pPr marL="2176729" indent="0" algn="ctr">
              <a:buNone/>
            </a:lvl3pPr>
            <a:lvl4pPr marL="3265094" indent="0" algn="ctr">
              <a:buNone/>
            </a:lvl4pPr>
            <a:lvl5pPr marL="4353458" indent="0" algn="ctr">
              <a:buNone/>
            </a:lvl5pPr>
            <a:lvl6pPr marL="5441823" indent="0" algn="ctr">
              <a:buNone/>
            </a:lvl6pPr>
            <a:lvl7pPr marL="6530188" indent="0" algn="ctr">
              <a:buNone/>
            </a:lvl7pPr>
            <a:lvl8pPr marL="7618552" indent="0" algn="ctr">
              <a:buNone/>
            </a:lvl8pPr>
            <a:lvl9pPr marL="8706917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0771" y="9966960"/>
            <a:ext cx="21817997" cy="210312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0771" y="1060704"/>
            <a:ext cx="21817997" cy="837590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7673796" y="1066809"/>
            <a:ext cx="5281824" cy="10515598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22029" y="1066805"/>
            <a:ext cx="15845473" cy="1051560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39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374538" y="3110570"/>
            <a:ext cx="7571063" cy="75710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2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5024" y="4746170"/>
            <a:ext cx="22707601" cy="8131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34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18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0394314" y="4066762"/>
            <a:ext cx="3174972" cy="5627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03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854801" y="3750271"/>
            <a:ext cx="4679153" cy="6212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25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62612" y="3816012"/>
            <a:ext cx="9533267" cy="59963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8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0771" y="9966960"/>
            <a:ext cx="21817997" cy="210312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0771" y="1060704"/>
            <a:ext cx="21817997" cy="837590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1115967" y="868325"/>
            <a:ext cx="22145722" cy="8682658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8592" y="9857232"/>
            <a:ext cx="21817997" cy="1353312"/>
          </a:xfrm>
        </p:spPr>
        <p:txBody>
          <a:bodyPr lIns="217673" bIns="0" anchor="b"/>
          <a:lstStyle>
            <a:lvl1pPr algn="l">
              <a:buNone/>
              <a:defRPr sz="8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48592" y="11248968"/>
            <a:ext cx="21817997" cy="841248"/>
          </a:xfrm>
        </p:spPr>
        <p:txBody>
          <a:bodyPr lIns="282975" tIns="0" anchor="t"/>
          <a:lstStyle>
            <a:lvl1pPr marL="0" marR="87069" indent="0" algn="l">
              <a:spcBef>
                <a:spcPts val="0"/>
              </a:spcBef>
              <a:spcAft>
                <a:spcPts val="0"/>
              </a:spcAft>
              <a:buNone/>
              <a:defRPr sz="43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71248" y="1060704"/>
            <a:ext cx="10482390" cy="8778240"/>
          </a:xfrm>
        </p:spPr>
        <p:txBody>
          <a:bodyPr/>
          <a:lstStyle>
            <a:lvl1pPr>
              <a:defRPr sz="6200"/>
            </a:lvl1pPr>
            <a:lvl2pPr>
              <a:defRPr sz="52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677657" y="1060704"/>
            <a:ext cx="10482390" cy="8778240"/>
          </a:xfrm>
        </p:spPr>
        <p:txBody>
          <a:bodyPr/>
          <a:lstStyle>
            <a:lvl1pPr>
              <a:defRPr sz="6200"/>
            </a:lvl1pPr>
            <a:lvl2pPr>
              <a:defRPr sz="52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0771" y="9966960"/>
            <a:ext cx="21817997" cy="210312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18842" y="1158876"/>
            <a:ext cx="10482390" cy="1584324"/>
          </a:xfrm>
        </p:spPr>
        <p:txBody>
          <a:bodyPr lIns="348277" anchor="ctr"/>
          <a:lstStyle>
            <a:lvl1pPr marL="0" indent="0" algn="l">
              <a:buNone/>
              <a:defRPr sz="5700" b="1">
                <a:solidFill>
                  <a:schemeClr val="tx1"/>
                </a:solidFill>
              </a:defRPr>
            </a:lvl1pPr>
            <a:lvl2pPr>
              <a:buNone/>
              <a:defRPr sz="4800" b="1"/>
            </a:lvl2pPr>
            <a:lvl3pPr>
              <a:buNone/>
              <a:defRPr sz="4300" b="1"/>
            </a:lvl3pPr>
            <a:lvl4pPr>
              <a:buNone/>
              <a:defRPr sz="3800" b="1"/>
            </a:lvl4pPr>
            <a:lvl5pPr>
              <a:buNone/>
              <a:defRPr sz="38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2402553" y="1158876"/>
            <a:ext cx="10482390" cy="1584324"/>
          </a:xfrm>
        </p:spPr>
        <p:txBody>
          <a:bodyPr lIns="326509" anchor="ctr"/>
          <a:lstStyle>
            <a:lvl1pPr marL="0" indent="0" algn="l">
              <a:buNone/>
              <a:defRPr sz="5700" b="1">
                <a:solidFill>
                  <a:schemeClr val="tx1"/>
                </a:solidFill>
              </a:defRPr>
            </a:lvl1pPr>
            <a:lvl2pPr>
              <a:buNone/>
              <a:defRPr sz="4800" b="1"/>
            </a:lvl2pPr>
            <a:lvl3pPr>
              <a:buNone/>
              <a:defRPr sz="4300" b="1"/>
            </a:lvl3pPr>
            <a:lvl4pPr>
              <a:buNone/>
              <a:defRPr sz="3800" b="1"/>
            </a:lvl4pPr>
            <a:lvl5pPr>
              <a:buNone/>
              <a:defRPr sz="38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1618842" y="2895600"/>
            <a:ext cx="10482390" cy="6979920"/>
          </a:xfrm>
        </p:spPr>
        <p:txBody>
          <a:bodyPr anchor="t"/>
          <a:lstStyle>
            <a:lvl1pPr algn="l">
              <a:defRPr sz="5700"/>
            </a:lvl1pPr>
            <a:lvl2pPr algn="l">
              <a:defRPr sz="4800"/>
            </a:lvl2pPr>
            <a:lvl3pPr algn="l">
              <a:defRPr sz="4300"/>
            </a:lvl3pPr>
            <a:lvl4pPr algn="l">
              <a:defRPr sz="3800"/>
            </a:lvl4pPr>
            <a:lvl5pPr algn="l">
              <a:defRPr sz="3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2402553" y="2895600"/>
            <a:ext cx="10482390" cy="6979920"/>
          </a:xfrm>
        </p:spPr>
        <p:txBody>
          <a:bodyPr anchor="t"/>
          <a:lstStyle>
            <a:lvl1pPr algn="l">
              <a:defRPr sz="5700"/>
            </a:lvl1pPr>
            <a:lvl2pPr algn="l">
              <a:defRPr sz="4800"/>
            </a:lvl2pPr>
            <a:lvl3pPr algn="l">
              <a:defRPr sz="4300"/>
            </a:lvl3pPr>
            <a:lvl4pPr algn="l">
              <a:defRPr sz="3800"/>
            </a:lvl4pPr>
            <a:lvl5pPr algn="l">
              <a:defRPr sz="3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66244" y="1066800"/>
            <a:ext cx="7922736" cy="1828800"/>
          </a:xfrm>
        </p:spPr>
        <p:txBody>
          <a:bodyPr anchor="b"/>
          <a:lstStyle>
            <a:lvl1pPr algn="l">
              <a:buNone/>
              <a:defRPr sz="5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4766412" y="2895604"/>
            <a:ext cx="7922736" cy="8412224"/>
          </a:xfrm>
        </p:spPr>
        <p:txBody>
          <a:bodyPr lIns="217673"/>
          <a:lstStyle>
            <a:lvl1pPr marL="43535" marR="43535" indent="0">
              <a:spcBef>
                <a:spcPts val="0"/>
              </a:spcBef>
              <a:buNone/>
              <a:defRPr sz="3300">
                <a:solidFill>
                  <a:schemeClr val="tx1"/>
                </a:solidFill>
              </a:defRPr>
            </a:lvl1pPr>
            <a:lvl2pPr>
              <a:buNone/>
              <a:defRPr sz="2900">
                <a:solidFill>
                  <a:schemeClr val="tx1"/>
                </a:solidFill>
              </a:defRPr>
            </a:lvl2pPr>
            <a:lvl3pPr>
              <a:buNone/>
              <a:defRPr sz="2400">
                <a:solidFill>
                  <a:schemeClr val="tx1"/>
                </a:solidFill>
              </a:defRPr>
            </a:lvl3pPr>
            <a:lvl4pPr>
              <a:buNone/>
              <a:defRPr sz="2100">
                <a:solidFill>
                  <a:schemeClr val="tx1"/>
                </a:solidFill>
              </a:defRPr>
            </a:lvl4pPr>
            <a:lvl5pPr>
              <a:buNone/>
              <a:defRPr sz="21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029798" y="1860288"/>
            <a:ext cx="12333211" cy="9448804"/>
          </a:xfrm>
        </p:spPr>
        <p:txBody>
          <a:bodyPr/>
          <a:lstStyle>
            <a:lvl1pPr>
              <a:defRPr sz="6700">
                <a:solidFill>
                  <a:schemeClr val="tx1"/>
                </a:solidFill>
              </a:defRPr>
            </a:lvl1pPr>
            <a:lvl2pPr>
              <a:defRPr sz="6200">
                <a:solidFill>
                  <a:schemeClr val="tx1"/>
                </a:solidFill>
              </a:defRPr>
            </a:lvl2pPr>
            <a:lvl3pPr>
              <a:defRPr sz="5700">
                <a:solidFill>
                  <a:schemeClr val="tx1"/>
                </a:solidFill>
              </a:defRPr>
            </a:lvl3pPr>
            <a:lvl4pPr>
              <a:defRPr sz="4800">
                <a:solidFill>
                  <a:schemeClr val="tx1"/>
                </a:solidFill>
              </a:defRPr>
            </a:lvl4pPr>
            <a:lvl5pPr>
              <a:defRPr sz="48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17064357" y="868324"/>
            <a:ext cx="6197332" cy="86868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3" y="10024112"/>
            <a:ext cx="21939885" cy="2103120"/>
          </a:xfrm>
        </p:spPr>
        <p:txBody>
          <a:bodyPr anchor="t"/>
          <a:lstStyle>
            <a:lvl1pPr algn="l">
              <a:buNone/>
              <a:defRPr sz="8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17229411" y="1066800"/>
            <a:ext cx="5972524" cy="8422960"/>
          </a:xfrm>
        </p:spPr>
        <p:txBody>
          <a:bodyPr lIns="217673"/>
          <a:lstStyle>
            <a:lvl1pPr marL="108836" indent="0" algn="l">
              <a:spcBef>
                <a:spcPts val="0"/>
              </a:spcBef>
              <a:buNone/>
              <a:defRPr sz="3300">
                <a:solidFill>
                  <a:srgbClr val="FFFFFF"/>
                </a:solidFill>
              </a:defRPr>
            </a:lvl1pPr>
            <a:lvl2pPr>
              <a:defRPr sz="29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100">
                <a:solidFill>
                  <a:srgbClr val="FFFFFF"/>
                </a:solidFill>
              </a:defRPr>
            </a:lvl4pPr>
            <a:lvl5pPr>
              <a:defRPr sz="21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23654" y="871536"/>
            <a:ext cx="15796717" cy="86868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76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1115967" y="868324"/>
            <a:ext cx="22145722" cy="109728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1340771" y="9971180"/>
            <a:ext cx="21817997" cy="2103120"/>
          </a:xfrm>
          <a:prstGeom prst="rect">
            <a:avLst/>
          </a:prstGeom>
        </p:spPr>
        <p:txBody>
          <a:bodyPr vert="horz" lIns="217673" tIns="108836" rIns="217673" bIns="108836" anchor="b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1340771" y="1060704"/>
            <a:ext cx="21817997" cy="8375904"/>
          </a:xfrm>
          <a:prstGeom prst="rect">
            <a:avLst/>
          </a:prstGeom>
        </p:spPr>
        <p:txBody>
          <a:bodyPr vert="horz" lIns="435346" tIns="217673" rIns="217673" bIns="108836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10067585" y="12223751"/>
            <a:ext cx="6094413" cy="730250"/>
          </a:xfrm>
          <a:prstGeom prst="rect">
            <a:avLst/>
          </a:prstGeom>
        </p:spPr>
        <p:txBody>
          <a:bodyPr vert="horz" lIns="217673" tIns="108836" rIns="217673" bIns="108836" anchor="b"/>
          <a:lstStyle>
            <a:lvl1pPr algn="r" eaLnBrk="1" latinLnBrk="0" hangingPunct="1">
              <a:defRPr kumimoji="0" sz="24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0C21A69-CE6F-2440-BAE4-5A4B3040CF2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16161998" y="12223751"/>
            <a:ext cx="6094413" cy="730250"/>
          </a:xfrm>
          <a:prstGeom prst="rect">
            <a:avLst/>
          </a:prstGeom>
        </p:spPr>
        <p:txBody>
          <a:bodyPr vert="horz" lIns="217673" tIns="108836" rIns="217673" bIns="108836" anchor="b"/>
          <a:lstStyle>
            <a:lvl1pPr algn="l" eaLnBrk="1" latinLnBrk="0" hangingPunct="1">
              <a:defRPr kumimoji="0" sz="24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22256410" y="12223751"/>
            <a:ext cx="1218883" cy="730250"/>
          </a:xfrm>
          <a:prstGeom prst="rect">
            <a:avLst/>
          </a:prstGeom>
        </p:spPr>
        <p:txBody>
          <a:bodyPr vert="horz" lIns="217673" tIns="108836" rIns="217673" bIns="108836" anchor="b"/>
          <a:lstStyle>
            <a:lvl1pPr algn="r" eaLnBrk="1" latinLnBrk="0" hangingPunct="1">
              <a:defRPr kumimoji="0" sz="24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  <p:sldLayoutId id="2147484120" r:id="rId12"/>
    <p:sldLayoutId id="2147484101" r:id="rId13"/>
    <p:sldLayoutId id="2147484102" r:id="rId14"/>
    <p:sldLayoutId id="2147484103" r:id="rId15"/>
    <p:sldLayoutId id="2147484104" r:id="rId16"/>
    <p:sldLayoutId id="2147484105" r:id="rId17"/>
    <p:sldLayoutId id="2147484106" r:id="rId18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8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631251" indent="-631251" algn="l" rtl="0" eaLnBrk="1" latinLnBrk="0" hangingPunct="1">
        <a:spcBef>
          <a:spcPts val="595"/>
        </a:spcBef>
        <a:buClr>
          <a:schemeClr val="accent1"/>
        </a:buClr>
        <a:buSzPct val="80000"/>
        <a:buFont typeface="Wingdings 2"/>
        <a:buChar char=""/>
        <a:defRPr kumimoji="0" sz="67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306038" indent="-478880" algn="l" rtl="0" eaLnBrk="1" latinLnBrk="0" hangingPunct="1">
        <a:spcBef>
          <a:spcPts val="595"/>
        </a:spcBef>
        <a:buClr>
          <a:schemeClr val="accent1"/>
        </a:buClr>
        <a:buSzPct val="100000"/>
        <a:buFont typeface="Verdana"/>
        <a:buChar char="◦"/>
        <a:defRPr kumimoji="0"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1871987" indent="-435346" algn="l" rtl="0" eaLnBrk="1" latinLnBrk="0" hangingPunct="1">
        <a:spcBef>
          <a:spcPts val="595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7937" indent="-435346" algn="l" rtl="0" eaLnBrk="1" latinLnBrk="0" hangingPunct="1">
        <a:spcBef>
          <a:spcPts val="548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3047421" indent="-435346" algn="l" rtl="0" eaLnBrk="1" latinLnBrk="0" hangingPunct="1">
        <a:spcBef>
          <a:spcPts val="59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3548069" indent="-435346" algn="l" rtl="0" eaLnBrk="1" latinLnBrk="0" hangingPunct="1">
        <a:spcBef>
          <a:spcPts val="595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4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048716" indent="-435346" algn="l" rtl="0" eaLnBrk="1" latinLnBrk="0" hangingPunct="1">
        <a:spcBef>
          <a:spcPts val="607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131" indent="-435346" algn="l" rtl="0" eaLnBrk="1" latinLnBrk="0" hangingPunct="1">
        <a:spcBef>
          <a:spcPts val="612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3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15314" indent="-435346" algn="l" rtl="0" eaLnBrk="1" latinLnBrk="0" hangingPunct="1">
        <a:spcBef>
          <a:spcPts val="607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0883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1767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326509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43534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54418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65301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76185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870691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181"/>
            <a:ext cx="24377650" cy="12757636"/>
          </a:xfr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12A67D6-B06C-BF47-99DD-E1C9022EA819}"/>
              </a:ext>
            </a:extLst>
          </p:cNvPr>
          <p:cNvSpPr/>
          <p:nvPr/>
        </p:nvSpPr>
        <p:spPr>
          <a:xfrm>
            <a:off x="7002159" y="3918857"/>
            <a:ext cx="10404098" cy="57939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60B3D3-56C1-D04E-A5E3-75B695A5ECF7}"/>
              </a:ext>
            </a:extLst>
          </p:cNvPr>
          <p:cNvSpPr txBox="1"/>
          <p:nvPr/>
        </p:nvSpPr>
        <p:spPr>
          <a:xfrm>
            <a:off x="8533134" y="5346646"/>
            <a:ext cx="80468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Présentation</a:t>
            </a:r>
            <a:endParaRPr lang="en-US" sz="6000" dirty="0" smtClean="0">
              <a:solidFill>
                <a:schemeClr val="bg1"/>
              </a:solidFill>
              <a:latin typeface="Playfair Display" charset="0"/>
              <a:ea typeface="Playfair Display" charset="0"/>
              <a:cs typeface="Playfair Display" charset="0"/>
            </a:endParaRPr>
          </a:p>
          <a:p>
            <a:pPr algn="ctr"/>
            <a:r>
              <a:rPr lang="en-US" sz="6000" dirty="0" err="1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Bibliothèque</a:t>
            </a:r>
            <a:r>
              <a:rPr lang="en-US" sz="6000" dirty="0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en </a:t>
            </a:r>
            <a:r>
              <a:rPr lang="en-US" sz="6000" dirty="0" err="1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ligne</a:t>
            </a:r>
            <a:endParaRPr lang="en-US" sz="6000" dirty="0">
              <a:solidFill>
                <a:schemeClr val="bg1"/>
              </a:solidFill>
              <a:latin typeface="Playfair Display" charset="0"/>
              <a:ea typeface="Playfair Display" charset="0"/>
              <a:cs typeface="Playfair Display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EDA39FD-B206-6547-8A93-35C94B8CD042}"/>
              </a:ext>
            </a:extLst>
          </p:cNvPr>
          <p:cNvGrpSpPr/>
          <p:nvPr/>
        </p:nvGrpSpPr>
        <p:grpSpPr>
          <a:xfrm>
            <a:off x="10556768" y="7583889"/>
            <a:ext cx="3071077" cy="1020245"/>
            <a:chOff x="10890908" y="8097926"/>
            <a:chExt cx="2595832" cy="606248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F5D098FB-92D3-0E43-9225-F0780BD24D93}"/>
                </a:ext>
              </a:extLst>
            </p:cNvPr>
            <p:cNvSpPr/>
            <p:nvPr/>
          </p:nvSpPr>
          <p:spPr>
            <a:xfrm>
              <a:off x="10890908" y="8097926"/>
              <a:ext cx="2595832" cy="6062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EDB85456-6D02-7D4D-8AAF-CC82DF7636F5}"/>
                </a:ext>
              </a:extLst>
            </p:cNvPr>
            <p:cNvSpPr txBox="1"/>
            <p:nvPr/>
          </p:nvSpPr>
          <p:spPr>
            <a:xfrm>
              <a:off x="11386383" y="8154680"/>
              <a:ext cx="1645818" cy="530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spc="300" dirty="0" smtClean="0">
                  <a:solidFill>
                    <a:schemeClr val="bg1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My Library</a:t>
              </a:r>
            </a:p>
            <a:p>
              <a:pPr algn="ctr"/>
              <a:endParaRPr lang="en-US" sz="1800" b="1" spc="300" dirty="0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endParaRPr>
            </a:p>
            <a:p>
              <a:pPr algn="ctr"/>
              <a:r>
                <a:rPr lang="en-US" sz="1600" spc="300" dirty="0" err="1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Rémy</a:t>
              </a:r>
              <a:r>
                <a:rPr lang="en-US" sz="1600" spc="300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VALLET</a:t>
              </a:r>
              <a:endParaRPr lang="en-US" sz="1600" spc="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 descr="C:\Utilisateurs\A762211\Desktop\OCP10_Liste_Livres_Reservations-fu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691" y="1311215"/>
            <a:ext cx="14616840" cy="1121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6418360" y="1501340"/>
            <a:ext cx="64698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Les contraintes de réservations sont alimentées dans les fichiers de paramétrage de </a:t>
            </a:r>
            <a:r>
              <a:rPr lang="fr-FR" sz="2800" dirty="0" err="1" smtClean="0"/>
              <a:t>cloud</a:t>
            </a:r>
            <a:r>
              <a:rPr lang="fr-FR" sz="2800" dirty="0" smtClean="0"/>
              <a:t>-config.</a:t>
            </a:r>
            <a:endParaRPr lang="fr-F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2245" y="4537043"/>
            <a:ext cx="7069076" cy="174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2245" y="8073517"/>
            <a:ext cx="7069076" cy="294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6614475" y="3726611"/>
            <a:ext cx="5158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2800" dirty="0"/>
              <a:t>ms-</a:t>
            </a:r>
            <a:r>
              <a:rPr lang="fr-FR" sz="2800" dirty="0" err="1"/>
              <a:t>library.properties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16614475" y="7201840"/>
            <a:ext cx="5158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2800" dirty="0" smtClean="0"/>
              <a:t>ms-</a:t>
            </a:r>
            <a:r>
              <a:rPr lang="fr-FR" sz="2800" dirty="0" err="1" smtClean="0"/>
              <a:t>batch.properties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457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11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414730" y="1759788"/>
            <a:ext cx="21341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latin typeface="Baskerville Old Face" panose="02020602080505020303" pitchFamily="18" charset="0"/>
              </a:rPr>
              <a:t>Ticket#2 : </a:t>
            </a:r>
            <a:r>
              <a:rPr lang="fr-FR" sz="7200" dirty="0">
                <a:latin typeface="Baskerville Old Face" panose="02020602080505020303" pitchFamily="18" charset="0"/>
              </a:rPr>
              <a:t>Corriger </a:t>
            </a:r>
            <a:r>
              <a:rPr lang="fr-FR" sz="7200" dirty="0" smtClean="0">
                <a:latin typeface="Baskerville Old Face" panose="02020602080505020303" pitchFamily="18" charset="0"/>
              </a:rPr>
              <a:t>un bug lors des prolongations de prêts</a:t>
            </a:r>
            <a:endParaRPr lang="fr-FR" sz="7200" dirty="0">
              <a:latin typeface="Baskerville Old Face" panose="02020602080505020303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93960" y="3704242"/>
            <a:ext cx="21583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indent="-571500">
              <a:buFont typeface="Wingdings" panose="05000000000000000000" pitchFamily="2" charset="2"/>
              <a:buChar char="Ø"/>
            </a:pPr>
            <a:r>
              <a:rPr lang="fr-FR" sz="2400" dirty="0"/>
              <a:t>Un utilisateur </a:t>
            </a:r>
            <a:r>
              <a:rPr lang="fr-FR" sz="2400" dirty="0" smtClean="0"/>
              <a:t>à remonté un bug concernant les emprunts qui pouvais être prolongé </a:t>
            </a:r>
            <a:r>
              <a:rPr lang="fr-FR" sz="2400" dirty="0"/>
              <a:t>après la date de première échéance.</a:t>
            </a:r>
          </a:p>
          <a:p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44" y="4659520"/>
            <a:ext cx="15575920" cy="76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51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12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656269" y="1296693"/>
            <a:ext cx="21341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latin typeface="Baskerville Old Face" panose="02020602080505020303" pitchFamily="18" charset="0"/>
              </a:rPr>
              <a:t>Ticket#3 : Mettre en place un stratégie de tests </a:t>
            </a:r>
            <a:endParaRPr lang="fr-FR" sz="7200" dirty="0">
              <a:latin typeface="Baskerville Old Face" panose="02020602080505020303" pitchFamily="18" charset="0"/>
            </a:endParaRP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59456" y="3635232"/>
            <a:ext cx="2075515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indent="-571500">
              <a:buFont typeface="Wingdings" panose="05000000000000000000" pitchFamily="2" charset="2"/>
              <a:buChar char="Ø"/>
            </a:pPr>
            <a:r>
              <a:rPr lang="fr-FR" sz="2400" dirty="0" smtClean="0"/>
              <a:t>Tests Unitaires :</a:t>
            </a:r>
          </a:p>
          <a:p>
            <a:pPr lvl="2" indent="-571500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lvl="3" indent="-571500">
              <a:buFont typeface="Wingdings" panose="05000000000000000000" pitchFamily="2" charset="2"/>
              <a:buChar char="ü"/>
            </a:pPr>
            <a:r>
              <a:rPr lang="fr-FR" sz="2400" dirty="0" smtClean="0"/>
              <a:t>Mise en place de 35 tests sur la partie métier de l’API </a:t>
            </a:r>
            <a:r>
              <a:rPr lang="fr-FR" sz="2400" dirty="0" smtClean="0"/>
              <a:t>‘</a:t>
            </a:r>
            <a:r>
              <a:rPr lang="fr-FR" sz="2400" i="1" dirty="0" smtClean="0"/>
              <a:t>ms-</a:t>
            </a:r>
            <a:r>
              <a:rPr lang="fr-FR" sz="2400" i="1" dirty="0" err="1" smtClean="0"/>
              <a:t>library</a:t>
            </a:r>
            <a:r>
              <a:rPr lang="fr-FR" sz="2400" dirty="0" smtClean="0"/>
              <a:t>’ </a:t>
            </a:r>
            <a:r>
              <a:rPr lang="fr-FR" sz="2400" dirty="0" smtClean="0"/>
              <a:t>sur les cas nominaux et cas d’erreurs</a:t>
            </a:r>
            <a:r>
              <a:rPr lang="fr-FR" sz="2400" dirty="0" smtClean="0"/>
              <a:t>.</a:t>
            </a:r>
          </a:p>
          <a:p>
            <a:pPr lvl="3" indent="-571500">
              <a:buFont typeface="Wingdings" panose="05000000000000000000" pitchFamily="2" charset="2"/>
              <a:buChar char="ü"/>
            </a:pPr>
            <a:endParaRPr lang="fr-FR" sz="2400" dirty="0" smtClean="0"/>
          </a:p>
          <a:p>
            <a:pPr lvl="2" indent="-571500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lvl="2" indent="-571500">
              <a:buFont typeface="Wingdings" panose="05000000000000000000" pitchFamily="2" charset="2"/>
              <a:buChar char="Ø"/>
            </a:pPr>
            <a:r>
              <a:rPr lang="fr-FR" sz="2400" dirty="0" smtClean="0"/>
              <a:t>Tests d’Intégration de l’API</a:t>
            </a:r>
          </a:p>
          <a:p>
            <a:pPr lvl="2" indent="-571500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lvl="3" indent="-571500">
              <a:buFont typeface="Wingdings" panose="05000000000000000000" pitchFamily="2" charset="2"/>
              <a:buChar char="ü"/>
            </a:pPr>
            <a:r>
              <a:rPr lang="fr-FR" sz="2400" dirty="0" smtClean="0"/>
              <a:t>Mise en place de 50 tests sur les appels API </a:t>
            </a:r>
            <a:r>
              <a:rPr lang="fr-FR" sz="2400" dirty="0" err="1" smtClean="0"/>
              <a:t>Rest</a:t>
            </a:r>
            <a:r>
              <a:rPr lang="fr-FR" sz="2400" dirty="0" smtClean="0"/>
              <a:t> via une BDD H2 pour valider les cas nominaux d’appel et les cas d’erreurs</a:t>
            </a:r>
            <a:r>
              <a:rPr lang="fr-FR" sz="2400" dirty="0" smtClean="0"/>
              <a:t>.</a:t>
            </a:r>
          </a:p>
          <a:p>
            <a:pPr lvl="3" indent="-571500">
              <a:buFont typeface="Wingdings" panose="05000000000000000000" pitchFamily="2" charset="2"/>
              <a:buChar char="ü"/>
            </a:pPr>
            <a:endParaRPr lang="fr-FR" sz="2400" dirty="0" smtClean="0"/>
          </a:p>
          <a:p>
            <a:pPr lvl="2" indent="-571500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lvl="2" indent="-571500">
              <a:buFont typeface="Wingdings" panose="05000000000000000000" pitchFamily="2" charset="2"/>
              <a:buChar char="Ø"/>
            </a:pPr>
            <a:r>
              <a:rPr lang="fr-FR" sz="2400" dirty="0" smtClean="0"/>
              <a:t>Tests complémentaires d’intégration via POSTMAN</a:t>
            </a:r>
          </a:p>
          <a:p>
            <a:pPr lvl="2" indent="-571500">
              <a:buFont typeface="Wingdings" panose="05000000000000000000" pitchFamily="2" charset="2"/>
              <a:buChar char="Ø"/>
            </a:pPr>
            <a:endParaRPr lang="fr-FR" sz="2400" dirty="0"/>
          </a:p>
          <a:p>
            <a:pPr lvl="3" indent="-571500">
              <a:buFont typeface="Wingdings" panose="05000000000000000000" pitchFamily="2" charset="2"/>
              <a:buChar char="ü"/>
            </a:pPr>
            <a:r>
              <a:rPr lang="fr-FR" sz="2400" dirty="0" smtClean="0"/>
              <a:t>Mise en place d’une batterie de tests </a:t>
            </a:r>
            <a:r>
              <a:rPr lang="fr-FR" sz="2400" dirty="0" smtClean="0"/>
              <a:t>complémentaires pour </a:t>
            </a:r>
            <a:r>
              <a:rPr lang="fr-FR" sz="2400" dirty="0" smtClean="0"/>
              <a:t>valider la conformité des </a:t>
            </a:r>
            <a:r>
              <a:rPr lang="fr-FR" sz="2400" dirty="0" smtClean="0"/>
              <a:t>temps et des statuts de réponses </a:t>
            </a:r>
            <a:r>
              <a:rPr lang="fr-FR" sz="2400" dirty="0" smtClean="0"/>
              <a:t>de la BDD </a:t>
            </a:r>
            <a:r>
              <a:rPr lang="fr-FR" sz="2400" dirty="0" smtClean="0"/>
              <a:t>en production sur les appels </a:t>
            </a:r>
            <a:r>
              <a:rPr lang="fr-FR" sz="2400" dirty="0" smtClean="0"/>
              <a:t>API.</a:t>
            </a:r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851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13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656269" y="1124165"/>
            <a:ext cx="21341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latin typeface="Baskerville Old Face" panose="02020602080505020303" pitchFamily="18" charset="0"/>
              </a:rPr>
              <a:t>Ticket#3 : Mettre en place un stratégie de tests </a:t>
            </a:r>
            <a:endParaRPr lang="fr-FR" sz="7200" dirty="0">
              <a:latin typeface="Baskerville Old Face" panose="02020602080505020303" pitchFamily="18" charset="0"/>
            </a:endParaRPr>
          </a:p>
          <a:p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087" y="2399157"/>
            <a:ext cx="7680055" cy="1024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132" y="2399158"/>
            <a:ext cx="9113927" cy="1027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837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14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656270" y="1915063"/>
            <a:ext cx="21341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latin typeface="Baskerville Old Face" panose="02020602080505020303" pitchFamily="18" charset="0"/>
              </a:rPr>
              <a:t>Synthèse : Git Flow</a:t>
            </a:r>
            <a:endParaRPr lang="fr-FR" sz="7200" dirty="0">
              <a:latin typeface="Baskerville Old Face" panose="02020602080505020303" pitchFamily="18" charset="0"/>
            </a:endParaRP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59455" y="4657022"/>
            <a:ext cx="1124476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indent="-571500">
              <a:buFont typeface="Arial" panose="020B0604020202020204" pitchFamily="34" charset="0"/>
              <a:buChar char="•"/>
            </a:pPr>
            <a:r>
              <a:rPr lang="fr-FR" sz="2400" dirty="0" smtClean="0"/>
              <a:t>Ticket #1 :</a:t>
            </a:r>
          </a:p>
          <a:p>
            <a:pPr marL="1256934" lvl="2"/>
            <a:endParaRPr lang="fr-FR" sz="2400" dirty="0" smtClean="0"/>
          </a:p>
          <a:p>
            <a:pPr lvl="3" indent="-571500">
              <a:buFont typeface="Wingdings" panose="05000000000000000000" pitchFamily="2" charset="2"/>
              <a:buChar char="Ø"/>
            </a:pPr>
            <a:r>
              <a:rPr lang="fr-FR" sz="2400" dirty="0" err="1"/>
              <a:t>Fork</a:t>
            </a:r>
            <a:r>
              <a:rPr lang="fr-FR" sz="2400" dirty="0"/>
              <a:t> du projet</a:t>
            </a:r>
          </a:p>
          <a:p>
            <a:pPr lvl="3" indent="-571500">
              <a:buFont typeface="Wingdings" panose="05000000000000000000" pitchFamily="2" charset="2"/>
              <a:buChar char="Ø"/>
            </a:pPr>
            <a:r>
              <a:rPr lang="fr-FR" sz="2400" dirty="0"/>
              <a:t>Création d’une branche </a:t>
            </a:r>
            <a:r>
              <a:rPr lang="fr-FR" sz="2400" dirty="0" err="1"/>
              <a:t>feature</a:t>
            </a:r>
            <a:r>
              <a:rPr lang="fr-FR" sz="2400" dirty="0"/>
              <a:t>/book-</a:t>
            </a:r>
            <a:r>
              <a:rPr lang="fr-FR" sz="2400" dirty="0" err="1"/>
              <a:t>reservation</a:t>
            </a:r>
            <a:endParaRPr lang="fr-FR" sz="2400" dirty="0"/>
          </a:p>
          <a:p>
            <a:pPr marL="2171151" lvl="3"/>
            <a:endParaRPr lang="fr-FR" sz="2400" dirty="0" smtClean="0"/>
          </a:p>
          <a:p>
            <a:pPr lvl="2" indent="-5715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lvl="2" indent="-571500">
              <a:buFont typeface="Arial" panose="020B0604020202020204" pitchFamily="34" charset="0"/>
              <a:buChar char="•"/>
            </a:pPr>
            <a:r>
              <a:rPr lang="fr-FR" sz="2400" dirty="0" smtClean="0"/>
              <a:t>Ticket #2 : </a:t>
            </a:r>
          </a:p>
          <a:p>
            <a:pPr lvl="2" indent="-5715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lvl="3" indent="-571500">
              <a:buFont typeface="Wingdings" panose="05000000000000000000" pitchFamily="2" charset="2"/>
              <a:buChar char="Ø"/>
            </a:pPr>
            <a:r>
              <a:rPr lang="fr-FR" sz="2400" dirty="0" smtClean="0"/>
              <a:t>Nouvelle branche </a:t>
            </a:r>
            <a:r>
              <a:rPr lang="fr-FR" sz="2400" dirty="0" err="1" smtClean="0"/>
              <a:t>hotfix</a:t>
            </a:r>
            <a:r>
              <a:rPr lang="fr-FR" sz="2400" dirty="0" smtClean="0"/>
              <a:t>/R_1.0</a:t>
            </a:r>
          </a:p>
          <a:p>
            <a:pPr lvl="3" indent="-571500">
              <a:buFont typeface="Wingdings" panose="05000000000000000000" pitchFamily="2" charset="2"/>
              <a:buChar char="Ø"/>
            </a:pPr>
            <a:r>
              <a:rPr lang="fr-FR" sz="2400" dirty="0" err="1" smtClean="0"/>
              <a:t>Merge</a:t>
            </a:r>
            <a:r>
              <a:rPr lang="fr-FR" sz="2400" dirty="0" smtClean="0"/>
              <a:t> de la branche sur la </a:t>
            </a:r>
            <a:r>
              <a:rPr lang="fr-FR" sz="2400" dirty="0" err="1" smtClean="0"/>
              <a:t>dev</a:t>
            </a:r>
            <a:r>
              <a:rPr lang="fr-FR" sz="2400" dirty="0" smtClean="0"/>
              <a:t> pour validation</a:t>
            </a:r>
          </a:p>
          <a:p>
            <a:pPr lvl="3" indent="-571500">
              <a:buFont typeface="Wingdings" panose="05000000000000000000" pitchFamily="2" charset="2"/>
              <a:buChar char="Ø"/>
            </a:pPr>
            <a:r>
              <a:rPr lang="fr-FR" sz="2400" dirty="0" err="1" smtClean="0"/>
              <a:t>Merge</a:t>
            </a:r>
            <a:r>
              <a:rPr lang="fr-FR" sz="2400" dirty="0" smtClean="0"/>
              <a:t> de la </a:t>
            </a:r>
            <a:r>
              <a:rPr lang="fr-FR" sz="2400" dirty="0" err="1" smtClean="0"/>
              <a:t>dev</a:t>
            </a:r>
            <a:r>
              <a:rPr lang="fr-FR" sz="2400" dirty="0" smtClean="0"/>
              <a:t> sur la main R_1.0</a:t>
            </a:r>
          </a:p>
          <a:p>
            <a:pPr marL="2171151" lvl="3"/>
            <a:endParaRPr lang="fr-FR" sz="2400" dirty="0" smtClean="0"/>
          </a:p>
          <a:p>
            <a:pPr lvl="2" indent="-5715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lvl="2" indent="-571500">
              <a:buFont typeface="Arial" panose="020B0604020202020204" pitchFamily="34" charset="0"/>
              <a:buChar char="•"/>
            </a:pPr>
            <a:r>
              <a:rPr lang="fr-FR" sz="2400" dirty="0" smtClean="0"/>
              <a:t>Ticket #3 : </a:t>
            </a:r>
          </a:p>
          <a:p>
            <a:pPr lvl="2" indent="-5715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lvl="3" indent="-571500">
              <a:buFont typeface="Wingdings" panose="05000000000000000000" pitchFamily="2" charset="2"/>
              <a:buChar char="Ø"/>
            </a:pPr>
            <a:r>
              <a:rPr lang="fr-FR" sz="2400" dirty="0" smtClean="0"/>
              <a:t>Nouvelle branche test/unit-test</a:t>
            </a:r>
          </a:p>
          <a:p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7145" y="3669389"/>
            <a:ext cx="10666328" cy="727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91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15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500992" y="1296692"/>
            <a:ext cx="21514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latin typeface="Baskerville Old Face" panose="02020602080505020303" pitchFamily="18" charset="0"/>
              </a:rPr>
              <a:t>Synthèse : Gestion des Tickets</a:t>
            </a:r>
            <a:endParaRPr lang="fr-FR" sz="7200" dirty="0">
              <a:latin typeface="Baskerville Old Face" panose="02020602080505020303" pitchFamily="18" charset="0"/>
            </a:endParaRP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59452" y="2635519"/>
            <a:ext cx="21583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2400" dirty="0" smtClean="0"/>
              <a:t>Automatisation d’avancement  des tickets : Prise en charge et résolution</a:t>
            </a:r>
          </a:p>
          <a:p>
            <a:endParaRPr lang="fr-FR" sz="240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2400" dirty="0" smtClean="0"/>
              <a:t>Gestion de la classification, de l’assignation et de la validation des tickets</a:t>
            </a:r>
            <a:endParaRPr lang="fr-FR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024" y="4160793"/>
            <a:ext cx="15539067" cy="820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4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32823" y="3597373"/>
            <a:ext cx="210244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Objectif : Améliorer la </a:t>
            </a:r>
            <a:r>
              <a:rPr lang="fr-FR" sz="2800" dirty="0"/>
              <a:t>gestion </a:t>
            </a:r>
            <a:r>
              <a:rPr lang="fr-FR" sz="2800" dirty="0" smtClean="0"/>
              <a:t>de la bibliothèque d’une grande ville. </a:t>
            </a:r>
          </a:p>
          <a:p>
            <a:endParaRPr lang="fr-FR" sz="2800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85393DB-FF1C-1343-A40A-8569A0CB6297}"/>
              </a:ext>
            </a:extLst>
          </p:cNvPr>
          <p:cNvSpPr txBox="1"/>
          <p:nvPr/>
        </p:nvSpPr>
        <p:spPr>
          <a:xfrm>
            <a:off x="1532823" y="1647918"/>
            <a:ext cx="3068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Context</a:t>
            </a:r>
            <a:endParaRPr lang="en-US" sz="7200" dirty="0">
              <a:solidFill>
                <a:schemeClr val="tx2"/>
              </a:solidFill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32823" y="5207089"/>
            <a:ext cx="1310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Les </a:t>
            </a:r>
            <a:r>
              <a:rPr lang="fr-FR" sz="7200" dirty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fonctionnalités </a:t>
            </a:r>
            <a:r>
              <a:rPr lang="fr-FR" sz="7200" dirty="0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attendus</a:t>
            </a:r>
            <a:endParaRPr lang="fr-FR" sz="7200" dirty="0">
              <a:solidFill>
                <a:schemeClr val="tx2"/>
              </a:solidFill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32822" y="7595501"/>
            <a:ext cx="2084669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0">
              <a:buFont typeface="Wingdings" panose="05000000000000000000" pitchFamily="2" charset="2"/>
              <a:buChar char="ü"/>
            </a:pPr>
            <a:r>
              <a:rPr lang="fr-FR" sz="2800" dirty="0"/>
              <a:t>Apporter des améliorations de fonctionnalités demandées par le </a:t>
            </a:r>
            <a:r>
              <a:rPr lang="fr-FR" sz="2800" dirty="0" smtClean="0"/>
              <a:t>client</a:t>
            </a:r>
          </a:p>
          <a:p>
            <a:pPr indent="-571500">
              <a:buFont typeface="Wingdings" panose="05000000000000000000" pitchFamily="2" charset="2"/>
              <a:buChar char="ü"/>
            </a:pPr>
            <a:endParaRPr lang="fr-FR" dirty="0">
              <a:latin typeface="Baskerville Old Face" panose="02020602080505020303" pitchFamily="18" charset="0"/>
            </a:endParaRPr>
          </a:p>
          <a:p>
            <a:pPr indent="-571500">
              <a:buFont typeface="Wingdings" panose="05000000000000000000" pitchFamily="2" charset="2"/>
              <a:buChar char="ü"/>
            </a:pPr>
            <a:r>
              <a:rPr lang="fr-FR" sz="2800" dirty="0">
                <a:latin typeface="+mj-lt"/>
              </a:rPr>
              <a:t>Corriger des dysfonctionnements signalés par le client sur </a:t>
            </a:r>
            <a:r>
              <a:rPr lang="fr-FR" sz="2800" dirty="0" smtClean="0">
                <a:latin typeface="+mj-lt"/>
              </a:rPr>
              <a:t>l’application</a:t>
            </a:r>
          </a:p>
          <a:p>
            <a:endParaRPr lang="fr-FR" dirty="0">
              <a:latin typeface="+mj-lt"/>
            </a:endParaRPr>
          </a:p>
          <a:p>
            <a:pPr indent="-571500">
              <a:buFont typeface="Wingdings" panose="05000000000000000000" pitchFamily="2" charset="2"/>
              <a:buChar char="ü"/>
            </a:pPr>
            <a:r>
              <a:rPr lang="fr-FR" sz="2800" dirty="0">
                <a:latin typeface="+mj-lt"/>
              </a:rPr>
              <a:t>Compléter une suite de tests unitaires et d’intégration afin de prendre en compte les modifications </a:t>
            </a:r>
            <a:r>
              <a:rPr lang="fr-FR" sz="2800" dirty="0" smtClean="0">
                <a:latin typeface="+mj-lt"/>
              </a:rPr>
              <a:t>apportées</a:t>
            </a:r>
          </a:p>
          <a:p>
            <a:endParaRPr lang="fr-FR" sz="2800" dirty="0" smtClean="0">
              <a:latin typeface="+mj-lt"/>
            </a:endParaRPr>
          </a:p>
        </p:txBody>
      </p:sp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22256410" y="12223751"/>
            <a:ext cx="1218883" cy="730250"/>
          </a:xfrm>
        </p:spPr>
        <p:txBody>
          <a:bodyPr/>
          <a:lstStyle/>
          <a:p>
            <a:fld id="{EBE3AD81-3AD4-9C46-856E-C08CF1183C6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EC5E84A3-6CA5-5040-BD4D-2B22C79374EE}"/>
              </a:ext>
            </a:extLst>
          </p:cNvPr>
          <p:cNvGrpSpPr/>
          <p:nvPr/>
        </p:nvGrpSpPr>
        <p:grpSpPr>
          <a:xfrm>
            <a:off x="4953623" y="9135822"/>
            <a:ext cx="14470404" cy="2709507"/>
            <a:chOff x="4960602" y="6633672"/>
            <a:chExt cx="14470404" cy="2709507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7AA4E6B5-2771-F043-9933-FE66131D6D16}"/>
                </a:ext>
              </a:extLst>
            </p:cNvPr>
            <p:cNvSpPr txBox="1"/>
            <p:nvPr/>
          </p:nvSpPr>
          <p:spPr>
            <a:xfrm>
              <a:off x="4960602" y="6633672"/>
              <a:ext cx="1447040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dirty="0" smtClean="0">
                  <a:solidFill>
                    <a:schemeClr val="tx2"/>
                  </a:solidFill>
                  <a:latin typeface="Baskerville Old Face" panose="02020602080505020303" pitchFamily="18" charset="0"/>
                  <a:ea typeface="Lato" panose="020F0502020204030203" pitchFamily="34" charset="0"/>
                  <a:cs typeface="Lato" panose="020F0502020204030203" pitchFamily="34" charset="0"/>
                </a:rPr>
                <a:t>Solution Technique</a:t>
              </a:r>
              <a:endParaRPr lang="en-US" sz="12000" dirty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A446FEEB-CEE5-F340-8DB0-BDFD806BB234}"/>
                </a:ext>
              </a:extLst>
            </p:cNvPr>
            <p:cNvSpPr/>
            <p:nvPr/>
          </p:nvSpPr>
          <p:spPr>
            <a:xfrm>
              <a:off x="6167403" y="8725061"/>
              <a:ext cx="12056802" cy="6181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Bibliothèques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en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ligne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-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MyLibrary</a:t>
              </a:r>
              <a:endParaRPr lang="en-US" dirty="0">
                <a:solidFill>
                  <a:srgbClr val="7F7F7F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</p:grpSp>
      <p:sp>
        <p:nvSpPr>
          <p:cNvPr id="12" name="Shape 2613">
            <a:extLst>
              <a:ext uri="{FF2B5EF4-FFF2-40B4-BE49-F238E27FC236}">
                <a16:creationId xmlns="" xmlns:a16="http://schemas.microsoft.com/office/drawing/2014/main" id="{3882CF30-EAC2-6248-B3FD-1579829612AC}"/>
              </a:ext>
            </a:extLst>
          </p:cNvPr>
          <p:cNvSpPr/>
          <p:nvPr/>
        </p:nvSpPr>
        <p:spPr>
          <a:xfrm>
            <a:off x="9741697" y="2595646"/>
            <a:ext cx="4894256" cy="4894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7F7F7F"/>
              </a:solidFill>
            </a:endParaRPr>
          </a:p>
        </p:txBody>
      </p:sp>
      <p:pic>
        <p:nvPicPr>
          <p:cNvPr id="1026" name="Picture 2" descr="C:\Utilisateurs\A762211\Desktop\Hibernate_logo_a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70" y="1047989"/>
            <a:ext cx="6052898" cy="168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tilisateurs\A762211\Desktop\hebergement-dedie-tomcat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3559" y="1047989"/>
            <a:ext cx="2060468" cy="206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tilisateurs\A762211\Desktop\1_T81YZjqBfVDH0sOcKnk_rw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70" y="5045390"/>
            <a:ext cx="6197443" cy="399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tilisateurs\A762211\Desktop\MySQL.svg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453" y="2635492"/>
            <a:ext cx="3134972" cy="209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335" y="1159748"/>
            <a:ext cx="2143125" cy="21431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279" y="4152555"/>
            <a:ext cx="4864112" cy="2727747"/>
          </a:xfrm>
          <a:prstGeom prst="rect">
            <a:avLst/>
          </a:prstGeom>
        </p:spPr>
      </p:pic>
      <p:sp>
        <p:nvSpPr>
          <p:cNvPr id="13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22256410" y="12223751"/>
            <a:ext cx="1218883" cy="730250"/>
          </a:xfrm>
        </p:spPr>
        <p:txBody>
          <a:bodyPr/>
          <a:lstStyle/>
          <a:p>
            <a:fld id="{EBE3AD81-3AD4-9C46-856E-C08CF1183C6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3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5D8D54B-D178-984C-A252-D974F7565AEA}"/>
              </a:ext>
            </a:extLst>
          </p:cNvPr>
          <p:cNvSpPr txBox="1"/>
          <p:nvPr/>
        </p:nvSpPr>
        <p:spPr>
          <a:xfrm>
            <a:off x="1687806" y="1357476"/>
            <a:ext cx="82477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Présentation</a:t>
            </a:r>
            <a:r>
              <a:rPr lang="en-US" sz="6000" dirty="0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 de la solution</a:t>
            </a:r>
            <a:endParaRPr lang="en-US" sz="6000" dirty="0">
              <a:solidFill>
                <a:schemeClr val="tx2"/>
              </a:solidFill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7F20BDED-B1EA-1B48-9086-13A7DB193B83}"/>
              </a:ext>
            </a:extLst>
          </p:cNvPr>
          <p:cNvGrpSpPr/>
          <p:nvPr/>
        </p:nvGrpSpPr>
        <p:grpSpPr>
          <a:xfrm>
            <a:off x="13368535" y="3131101"/>
            <a:ext cx="9521945" cy="3446868"/>
            <a:chOff x="-1430692" y="4930126"/>
            <a:chExt cx="6236995" cy="1356942"/>
          </a:xfrm>
        </p:grpSpPr>
        <p:sp>
          <p:nvSpPr>
            <p:cNvPr id="15" name="Subtitle 2">
              <a:extLst>
                <a:ext uri="{FF2B5EF4-FFF2-40B4-BE49-F238E27FC236}">
                  <a16:creationId xmlns="" xmlns:a16="http://schemas.microsoft.com/office/drawing/2014/main" id="{33FF51FA-DAA5-094D-B118-70FE61A0ECA5}"/>
                </a:ext>
              </a:extLst>
            </p:cNvPr>
            <p:cNvSpPr txBox="1">
              <a:spLocks/>
            </p:cNvSpPr>
            <p:nvPr/>
          </p:nvSpPr>
          <p:spPr>
            <a:xfrm>
              <a:off x="-1430692" y="5318562"/>
              <a:ext cx="6236995" cy="96850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Développement </a:t>
              </a:r>
              <a:r>
                <a:rPr lang="fr-FR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du site en 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HTML5</a:t>
              </a:r>
              <a:r>
                <a:rPr lang="fr-FR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, CSS3 et 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JavaScript avec </a:t>
              </a:r>
              <a:r>
                <a:rPr lang="fr-FR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Thymeleaf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.</a:t>
              </a:r>
            </a:p>
            <a:p>
              <a:pPr algn="l"/>
              <a:endParaRPr lang="fr-FR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  <a:p>
              <a:pPr algn="l"/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Bibliothèques </a:t>
              </a:r>
              <a:r>
                <a:rPr lang="fr-FR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Bootstrap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pour un affichage responsive design.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A057AC8F-AAE2-2040-918E-2BDDB6A8C723}"/>
                </a:ext>
              </a:extLst>
            </p:cNvPr>
            <p:cNvSpPr txBox="1"/>
            <p:nvPr/>
          </p:nvSpPr>
          <p:spPr>
            <a:xfrm>
              <a:off x="-1430692" y="4930126"/>
              <a:ext cx="4272384" cy="254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Site </a:t>
              </a:r>
              <a:r>
                <a:rPr lang="en-US" i="1" dirty="0" err="1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MyLibrary</a:t>
              </a:r>
              <a:endParaRPr lang="en-US" i="1" dirty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940DE3D8-A8C5-CE49-946E-8F96459E9565}"/>
              </a:ext>
            </a:extLst>
          </p:cNvPr>
          <p:cNvGrpSpPr/>
          <p:nvPr/>
        </p:nvGrpSpPr>
        <p:grpSpPr>
          <a:xfrm>
            <a:off x="1687806" y="2863882"/>
            <a:ext cx="9974492" cy="7607818"/>
            <a:chOff x="1473097" y="4423064"/>
            <a:chExt cx="6451704" cy="7607818"/>
          </a:xfrm>
        </p:grpSpPr>
        <p:sp>
          <p:nvSpPr>
            <p:cNvPr id="29" name="Subtitle 2">
              <a:extLst>
                <a:ext uri="{FF2B5EF4-FFF2-40B4-BE49-F238E27FC236}">
                  <a16:creationId xmlns="" xmlns:a16="http://schemas.microsoft.com/office/drawing/2014/main" id="{79E60E1D-7A1A-1E44-BBBA-B64CB2F6E494}"/>
                </a:ext>
              </a:extLst>
            </p:cNvPr>
            <p:cNvSpPr txBox="1">
              <a:spLocks/>
            </p:cNvSpPr>
            <p:nvPr/>
          </p:nvSpPr>
          <p:spPr>
            <a:xfrm>
              <a:off x="1687806" y="5348015"/>
              <a:ext cx="6236995" cy="668286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panose="05000000000000000000" pitchFamily="2" charset="2"/>
                <a:buChar char="ü"/>
              </a:pP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Développé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en Java JEE avec le framework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Spring Boot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2.3.2.</a:t>
              </a:r>
            </a:p>
            <a:p>
              <a:pPr algn="l"/>
              <a:endPara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  <a:p>
              <a:pPr marL="457200" indent="-457200" algn="l">
                <a:buFont typeface="Wingdings" panose="05000000000000000000" pitchFamily="2" charset="2"/>
                <a:buChar char="ü"/>
              </a:pP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Gestion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 la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sécurité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données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assuré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par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Spring Security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.</a:t>
              </a:r>
            </a:p>
            <a:p>
              <a:pPr algn="l"/>
              <a:endPara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  <a:p>
              <a:pPr marL="457200" indent="-457200" algn="l">
                <a:buFont typeface="Wingdings" panose="05000000000000000000" pitchFamily="2" charset="2"/>
                <a:buChar char="ü"/>
              </a:pP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Gestion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dépendances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du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projet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gérée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par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Maven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.</a:t>
              </a:r>
            </a:p>
            <a:p>
              <a:pPr marL="457200" indent="-457200" algn="l">
                <a:buFont typeface="Wingdings" panose="05000000000000000000" pitchFamily="2" charset="2"/>
                <a:buChar char="ü"/>
              </a:pPr>
              <a:endPara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  <a:p>
              <a:pPr marL="457200" indent="-457200" algn="l">
                <a:buFont typeface="Wingdings" panose="05000000000000000000" pitchFamily="2" charset="2"/>
                <a:buChar char="ü"/>
              </a:pP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Persistance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données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sur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BDD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MySQL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 avec JPA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Hibernate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.</a:t>
              </a:r>
            </a:p>
            <a:p>
              <a:pPr marL="457200" indent="-457200" algn="l">
                <a:buFont typeface="Wingdings" panose="05000000000000000000" pitchFamily="2" charset="2"/>
                <a:buChar char="ü"/>
              </a:pPr>
              <a:endPara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  <a:p>
              <a:pPr marL="457200" indent="-457200" algn="l">
                <a:buFont typeface="Wingdings" panose="05000000000000000000" pitchFamily="2" charset="2"/>
                <a:buChar char="ü"/>
              </a:pP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Hébergement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de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l’application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sur</a:t>
              </a:r>
              <a:r>
                <a:rPr lang="en-US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b="1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serveur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b="1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Apache</a:t>
              </a:r>
              <a:r>
                <a:rPr lang="en-US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Tomcat.</a:t>
              </a:r>
            </a:p>
            <a:p>
              <a:pPr algn="l"/>
              <a:endParaRPr lang="en-US" sz="2800" dirty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57CE8DAE-81FC-BB40-9D0C-930F4CB8ED12}"/>
                </a:ext>
              </a:extLst>
            </p:cNvPr>
            <p:cNvSpPr txBox="1"/>
            <p:nvPr/>
          </p:nvSpPr>
          <p:spPr>
            <a:xfrm>
              <a:off x="1473097" y="4423064"/>
              <a:ext cx="5417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Système</a:t>
              </a:r>
              <a:r>
                <a:rPr lang="en-US" i="1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i="1" dirty="0" err="1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d’information</a:t>
              </a:r>
              <a:endParaRPr lang="en-US" i="1" dirty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</p:grpSp>
      <p:sp>
        <p:nvSpPr>
          <p:cNvPr id="10" name="TextBox 15">
            <a:extLst>
              <a:ext uri="{FF2B5EF4-FFF2-40B4-BE49-F238E27FC236}">
                <a16:creationId xmlns="" xmlns:a16="http://schemas.microsoft.com/office/drawing/2014/main" id="{A057AC8F-AAE2-2040-918E-2BDDB6A8C723}"/>
              </a:ext>
            </a:extLst>
          </p:cNvPr>
          <p:cNvSpPr txBox="1"/>
          <p:nvPr/>
        </p:nvSpPr>
        <p:spPr>
          <a:xfrm>
            <a:off x="13368532" y="7545776"/>
            <a:ext cx="6522597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  <a:ea typeface="Lato" charset="0"/>
                <a:cs typeface="Lato" charset="0"/>
              </a:rPr>
              <a:t>Microservices</a:t>
            </a:r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  <a:latin typeface="Baskerville Old Face" panose="02020602080505020303" pitchFamily="18" charset="0"/>
              <a:ea typeface="Lato" charset="0"/>
              <a:cs typeface="Lato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="" xmlns:a16="http://schemas.microsoft.com/office/drawing/2014/main" id="{33FF51FA-DAA5-094D-B118-70FE61A0ECA5}"/>
              </a:ext>
            </a:extLst>
          </p:cNvPr>
          <p:cNvSpPr txBox="1">
            <a:spLocks/>
          </p:cNvSpPr>
          <p:nvPr/>
        </p:nvSpPr>
        <p:spPr>
          <a:xfrm>
            <a:off x="13368532" y="8458823"/>
            <a:ext cx="9521945" cy="297723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rPr>
              <a:t>Ms-</a:t>
            </a:r>
            <a:r>
              <a:rPr lang="fr-FR" sz="2800" dirty="0" err="1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rPr>
              <a:t>library</a:t>
            </a:r>
            <a:r>
              <a:rPr lang="fr-FR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rPr>
              <a:t> : fournis les données utilisateurs, ouvrages et emprunts aux applications.</a:t>
            </a:r>
          </a:p>
          <a:p>
            <a:pPr algn="l"/>
            <a:endParaRPr lang="fr-FR" sz="2800" dirty="0" smtClean="0">
              <a:solidFill>
                <a:schemeClr val="tx1"/>
              </a:solidFill>
              <a:latin typeface="Baskerville Old Face" panose="02020602080505020303" pitchFamily="18" charset="0"/>
              <a:ea typeface="Lato" charset="0"/>
              <a:cs typeface="Lato" charset="0"/>
            </a:endParaRPr>
          </a:p>
          <a:p>
            <a:pPr algn="l"/>
            <a:r>
              <a:rPr lang="fr-FR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rPr>
              <a:t>Ms-batch : fournis une solution de gestion automatisé des tâches récurrentes (ex : envois d’</a:t>
            </a:r>
            <a:r>
              <a:rPr lang="fr-FR" sz="2800" dirty="0" err="1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rPr>
              <a:t>emailing</a:t>
            </a:r>
            <a:r>
              <a:rPr lang="fr-FR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rPr>
              <a:t>, de statistiques…)  </a:t>
            </a:r>
          </a:p>
        </p:txBody>
      </p:sp>
    </p:spTree>
    <p:extLst>
      <p:ext uri="{BB962C8B-B14F-4D97-AF65-F5344CB8AC3E}">
        <p14:creationId xmlns:p14="http://schemas.microsoft.com/office/powerpoint/2010/main" val="248075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Pensées 2"/>
          <p:cNvSpPr/>
          <p:nvPr/>
        </p:nvSpPr>
        <p:spPr>
          <a:xfrm>
            <a:off x="9683144" y="6107500"/>
            <a:ext cx="4882554" cy="2794959"/>
          </a:xfrm>
          <a:prstGeom prst="cloudCallou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Cloud-config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16032" y="3071002"/>
            <a:ext cx="4244196" cy="20358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Ms-batch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6303926" y="2984737"/>
            <a:ext cx="4261449" cy="22083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Ms-</a:t>
            </a:r>
            <a:r>
              <a:rPr lang="fr-FR" dirty="0" err="1" smtClean="0"/>
              <a:t>library</a:t>
            </a:r>
            <a:endParaRPr lang="fr-FR" dirty="0"/>
          </a:p>
        </p:txBody>
      </p:sp>
      <p:sp>
        <p:nvSpPr>
          <p:cNvPr id="6" name="Arrondir un rectangle avec un coin du même côté 5"/>
          <p:cNvSpPr/>
          <p:nvPr/>
        </p:nvSpPr>
        <p:spPr>
          <a:xfrm>
            <a:off x="6840740" y="10127412"/>
            <a:ext cx="10567362" cy="2553419"/>
          </a:xfrm>
          <a:prstGeom prst="round2Same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MyLibraryApp</a:t>
            </a:r>
            <a:endParaRPr lang="fr-FR" dirty="0"/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282022" y="828131"/>
            <a:ext cx="6090249" cy="1639021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Eureka Server</a:t>
            </a:r>
            <a:endParaRPr lang="fr-FR" dirty="0"/>
          </a:p>
        </p:txBody>
      </p:sp>
      <p:sp>
        <p:nvSpPr>
          <p:cNvPr id="8" name="Organigramme : Disque magnétique 7"/>
          <p:cNvSpPr/>
          <p:nvPr/>
        </p:nvSpPr>
        <p:spPr>
          <a:xfrm>
            <a:off x="10002323" y="2691438"/>
            <a:ext cx="4244197" cy="2794959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BDD MySQL</a:t>
            </a:r>
            <a:endParaRPr lang="fr-FR" dirty="0"/>
          </a:p>
        </p:txBody>
      </p:sp>
      <p:cxnSp>
        <p:nvCxnSpPr>
          <p:cNvPr id="10" name="Connecteur en angle 9"/>
          <p:cNvCxnSpPr>
            <a:stCxn id="4" idx="0"/>
            <a:endCxn id="7" idx="2"/>
          </p:cNvCxnSpPr>
          <p:nvPr/>
        </p:nvCxnSpPr>
        <p:spPr>
          <a:xfrm rot="5400000" flipH="1" flipV="1">
            <a:off x="6498396" y="287376"/>
            <a:ext cx="1423360" cy="41438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5" idx="0"/>
            <a:endCxn id="7" idx="0"/>
          </p:cNvCxnSpPr>
          <p:nvPr/>
        </p:nvCxnSpPr>
        <p:spPr>
          <a:xfrm rot="16200000" flipV="1">
            <a:off x="16234914" y="785000"/>
            <a:ext cx="1337095" cy="30623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17024232" y="1138679"/>
            <a:ext cx="2820840" cy="132847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Ribbon</a:t>
            </a:r>
            <a:endParaRPr lang="fr-FR" dirty="0" smtClean="0"/>
          </a:p>
        </p:txBody>
      </p:sp>
      <p:cxnSp>
        <p:nvCxnSpPr>
          <p:cNvPr id="17" name="Connecteur droit avec flèche 16"/>
          <p:cNvCxnSpPr>
            <a:stCxn id="3" idx="1"/>
            <a:endCxn id="6" idx="3"/>
          </p:cNvCxnSpPr>
          <p:nvPr/>
        </p:nvCxnSpPr>
        <p:spPr>
          <a:xfrm>
            <a:off x="12124421" y="8899483"/>
            <a:ext cx="0" cy="1227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3" idx="2"/>
          </p:cNvCxnSpPr>
          <p:nvPr/>
        </p:nvCxnSpPr>
        <p:spPr>
          <a:xfrm flipV="1">
            <a:off x="14561629" y="5193100"/>
            <a:ext cx="4062801" cy="2311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3" idx="0"/>
            <a:endCxn id="4" idx="2"/>
          </p:cNvCxnSpPr>
          <p:nvPr/>
        </p:nvCxnSpPr>
        <p:spPr>
          <a:xfrm flipH="1" flipV="1">
            <a:off x="5138130" y="5106836"/>
            <a:ext cx="4560159" cy="2398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8" idx="4"/>
            <a:endCxn id="5" idx="1"/>
          </p:cNvCxnSpPr>
          <p:nvPr/>
        </p:nvCxnSpPr>
        <p:spPr>
          <a:xfrm>
            <a:off x="14246520" y="4088918"/>
            <a:ext cx="205740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4" idx="3"/>
            <a:endCxn id="8" idx="2"/>
          </p:cNvCxnSpPr>
          <p:nvPr/>
        </p:nvCxnSpPr>
        <p:spPr>
          <a:xfrm flipV="1">
            <a:off x="7260228" y="4088918"/>
            <a:ext cx="2742095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rré corné 39"/>
          <p:cNvSpPr/>
          <p:nvPr/>
        </p:nvSpPr>
        <p:spPr>
          <a:xfrm>
            <a:off x="17899811" y="6728603"/>
            <a:ext cx="5331128" cy="5952227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fr-FR" sz="2400" dirty="0" smtClean="0">
                <a:solidFill>
                  <a:schemeClr val="tx1"/>
                </a:solidFill>
              </a:rPr>
              <a:t>Configuration de l’application par des fichiers </a:t>
            </a:r>
            <a:r>
              <a:rPr lang="fr-FR" sz="2400" dirty="0" err="1" smtClean="0">
                <a:solidFill>
                  <a:schemeClr val="tx1"/>
                </a:solidFill>
              </a:rPr>
              <a:t>properties</a:t>
            </a:r>
            <a:r>
              <a:rPr lang="fr-FR" sz="2400" dirty="0" smtClean="0">
                <a:solidFill>
                  <a:schemeClr val="tx1"/>
                </a:solidFill>
              </a:rPr>
              <a:t> dans </a:t>
            </a:r>
            <a:r>
              <a:rPr lang="fr-FR" sz="2400" dirty="0" err="1" smtClean="0">
                <a:solidFill>
                  <a:schemeClr val="tx1"/>
                </a:solidFill>
              </a:rPr>
              <a:t>cloud-confg</a:t>
            </a:r>
            <a:r>
              <a:rPr lang="fr-FR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ctr">
              <a:buFontTx/>
              <a:buChar char="-"/>
            </a:pPr>
            <a:endParaRPr lang="fr-FR" sz="240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400" dirty="0" smtClean="0">
                <a:solidFill>
                  <a:schemeClr val="tx1"/>
                </a:solidFill>
              </a:rPr>
              <a:t>Possibilité de répondre à une augmentation de charge d’appel des micro-services avec Eureka et </a:t>
            </a:r>
            <a:r>
              <a:rPr lang="fr-FR" sz="2400" dirty="0" err="1" smtClean="0">
                <a:solidFill>
                  <a:schemeClr val="tx1"/>
                </a:solidFill>
              </a:rPr>
              <a:t>Ribbon</a:t>
            </a:r>
            <a:r>
              <a:rPr lang="fr-FR" sz="2400" dirty="0" smtClean="0">
                <a:solidFill>
                  <a:schemeClr val="tx1"/>
                </a:solidFill>
              </a:rPr>
              <a:t>.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5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à coins arrondis 3"/>
          <p:cNvSpPr/>
          <p:nvPr/>
        </p:nvSpPr>
        <p:spPr>
          <a:xfrm>
            <a:off x="18218989" y="4056663"/>
            <a:ext cx="4468225" cy="199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Ms-</a:t>
            </a:r>
            <a:r>
              <a:rPr lang="fr-FR" dirty="0" err="1" smtClean="0"/>
              <a:t>library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8218990" y="9365083"/>
            <a:ext cx="4468225" cy="2035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Ms-batch</a:t>
            </a:r>
            <a:endParaRPr lang="fr-FR" dirty="0"/>
          </a:p>
        </p:txBody>
      </p:sp>
      <p:sp>
        <p:nvSpPr>
          <p:cNvPr id="3" name="Flèche droite 2"/>
          <p:cNvSpPr/>
          <p:nvPr/>
        </p:nvSpPr>
        <p:spPr>
          <a:xfrm rot="10800000">
            <a:off x="15596557" y="4693945"/>
            <a:ext cx="2622432" cy="718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 rot="10800000">
            <a:off x="15596558" y="10023712"/>
            <a:ext cx="2622432" cy="718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829" y="825499"/>
            <a:ext cx="11228836" cy="761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861" y="8211856"/>
            <a:ext cx="8893324" cy="474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5596557" y="6607834"/>
            <a:ext cx="70160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 smtClean="0"/>
              <a:t>Ajout de la table ‘</a:t>
            </a:r>
            <a:r>
              <a:rPr lang="fr-FR" sz="2400" dirty="0" err="1" smtClean="0"/>
              <a:t>book_reservation</a:t>
            </a:r>
            <a:r>
              <a:rPr lang="fr-FR" sz="2400" dirty="0" smtClean="0"/>
              <a:t>’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 smtClean="0"/>
              <a:t>Ajouts dans la table ‘book’</a:t>
            </a:r>
          </a:p>
          <a:p>
            <a:pPr marL="1257117" lvl="1" indent="-342900">
              <a:buFont typeface="Wingdings" panose="05000000000000000000" pitchFamily="2" charset="2"/>
              <a:buChar char="Ø"/>
            </a:pPr>
            <a:r>
              <a:rPr lang="fr-FR" sz="2400" dirty="0"/>
              <a:t>‘</a:t>
            </a:r>
            <a:r>
              <a:rPr lang="fr-FR" sz="2400" dirty="0" err="1"/>
              <a:t>is_reservation_available</a:t>
            </a:r>
            <a:r>
              <a:rPr lang="fr-FR" sz="2400" dirty="0" smtClean="0"/>
              <a:t>’</a:t>
            </a:r>
          </a:p>
          <a:p>
            <a:pPr marL="1257117" lvl="1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‘</a:t>
            </a:r>
            <a:r>
              <a:rPr lang="fr-FR" sz="2400" dirty="0" err="1" smtClean="0"/>
              <a:t>nb_copy</a:t>
            </a:r>
            <a:r>
              <a:rPr lang="fr-FR" sz="2400" dirty="0" smtClean="0"/>
              <a:t>’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15596556" y="11625531"/>
            <a:ext cx="8022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 smtClean="0"/>
              <a:t>Ajout de la table ‘</a:t>
            </a:r>
            <a:r>
              <a:rPr lang="fr-FR" sz="2400" dirty="0" err="1" smtClean="0"/>
              <a:t>book_reservation_email_reminder</a:t>
            </a:r>
            <a:r>
              <a:rPr lang="fr-FR" sz="2400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9144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7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656270" y="2173856"/>
            <a:ext cx="21341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latin typeface="Baskerville Old Face" panose="02020602080505020303" pitchFamily="18" charset="0"/>
              </a:rPr>
              <a:t>Ticket#1 : Ajout d’un système de réservation d’ouvrage</a:t>
            </a:r>
            <a:endParaRPr lang="fr-FR" sz="7200" dirty="0">
              <a:latin typeface="Baskerville Old Face" panose="02020602080505020303" pitchFamily="18" charset="0"/>
            </a:endParaRP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38687" y="3788253"/>
            <a:ext cx="21583289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indent="-571500">
              <a:buFont typeface="Wingdings" panose="05000000000000000000" pitchFamily="2" charset="2"/>
              <a:buChar char="Ø"/>
            </a:pPr>
            <a:r>
              <a:rPr lang="fr-FR" sz="2800" dirty="0"/>
              <a:t>Un utilisateur peu </a:t>
            </a:r>
            <a:r>
              <a:rPr lang="fr-FR" sz="2800" dirty="0">
                <a:solidFill>
                  <a:srgbClr val="0070C0"/>
                </a:solidFill>
              </a:rPr>
              <a:t>réserver un ouvrage</a:t>
            </a:r>
            <a:r>
              <a:rPr lang="fr-FR" sz="2800" dirty="0"/>
              <a:t> en se mettant sur une </a:t>
            </a:r>
            <a:r>
              <a:rPr lang="fr-FR" sz="2800" dirty="0">
                <a:solidFill>
                  <a:srgbClr val="0070C0"/>
                </a:solidFill>
              </a:rPr>
              <a:t>file d’attente</a:t>
            </a:r>
            <a:r>
              <a:rPr lang="fr-FR" sz="2800" dirty="0"/>
              <a:t>.</a:t>
            </a:r>
          </a:p>
          <a:p>
            <a:pPr marL="1256934" lvl="2"/>
            <a:endParaRPr lang="fr-FR" sz="2800" dirty="0"/>
          </a:p>
          <a:p>
            <a:pPr lvl="2" indent="-571500">
              <a:buFont typeface="Wingdings" panose="05000000000000000000" pitchFamily="2" charset="2"/>
              <a:buChar char="Ø"/>
            </a:pPr>
            <a:r>
              <a:rPr lang="fr-FR" sz="2800" dirty="0"/>
              <a:t>Un utilisateur peu accéder à sa liste de réservation pour visualiser </a:t>
            </a:r>
            <a:endParaRPr lang="fr-FR" sz="2800" dirty="0" smtClean="0"/>
          </a:p>
          <a:p>
            <a:pPr marL="1256934" lvl="2"/>
            <a:endParaRPr lang="fr-FR" sz="2800" dirty="0" smtClean="0"/>
          </a:p>
          <a:p>
            <a:pPr lvl="3" indent="-571500">
              <a:buFont typeface="Wingdings" panose="05000000000000000000" pitchFamily="2" charset="2"/>
              <a:buChar char="ü"/>
            </a:pPr>
            <a:r>
              <a:rPr lang="fr-FR" sz="2800" dirty="0" smtClean="0"/>
              <a:t>sa </a:t>
            </a:r>
            <a:r>
              <a:rPr lang="fr-FR" sz="2800" dirty="0">
                <a:solidFill>
                  <a:srgbClr val="0070C0"/>
                </a:solidFill>
              </a:rPr>
              <a:t>date de réservation</a:t>
            </a:r>
            <a:r>
              <a:rPr lang="fr-FR" sz="2800" dirty="0"/>
              <a:t>, </a:t>
            </a:r>
            <a:endParaRPr lang="fr-FR" sz="2800" dirty="0" smtClean="0"/>
          </a:p>
          <a:p>
            <a:pPr lvl="3" indent="-571500">
              <a:buFont typeface="Wingdings" panose="05000000000000000000" pitchFamily="2" charset="2"/>
              <a:buChar char="ü"/>
            </a:pPr>
            <a:r>
              <a:rPr lang="fr-FR" sz="2800" dirty="0" smtClean="0"/>
              <a:t>sa </a:t>
            </a:r>
            <a:r>
              <a:rPr lang="fr-FR" sz="2800" dirty="0">
                <a:solidFill>
                  <a:srgbClr val="0070C0"/>
                </a:solidFill>
              </a:rPr>
              <a:t>position dans la file d’attente</a:t>
            </a:r>
            <a:r>
              <a:rPr lang="fr-FR" sz="2800" dirty="0"/>
              <a:t>, </a:t>
            </a:r>
            <a:endParaRPr lang="fr-FR" sz="2800" dirty="0" smtClean="0"/>
          </a:p>
          <a:p>
            <a:pPr lvl="3" indent="-571500">
              <a:buFont typeface="Wingdings" panose="05000000000000000000" pitchFamily="2" charset="2"/>
              <a:buChar char="ü"/>
            </a:pPr>
            <a:r>
              <a:rPr lang="fr-FR" sz="2800" dirty="0" smtClean="0"/>
              <a:t>la </a:t>
            </a:r>
            <a:r>
              <a:rPr lang="fr-FR" sz="2800" dirty="0">
                <a:solidFill>
                  <a:srgbClr val="0070C0"/>
                </a:solidFill>
              </a:rPr>
              <a:t>date du prochain retour</a:t>
            </a:r>
            <a:r>
              <a:rPr lang="fr-FR" sz="2800" dirty="0"/>
              <a:t> du </a:t>
            </a:r>
            <a:r>
              <a:rPr lang="fr-FR" sz="2800" dirty="0" smtClean="0"/>
              <a:t>livre et</a:t>
            </a:r>
          </a:p>
          <a:p>
            <a:pPr lvl="3" indent="-571500">
              <a:buFont typeface="Wingdings" panose="05000000000000000000" pitchFamily="2" charset="2"/>
              <a:buChar char="ü"/>
            </a:pPr>
            <a:r>
              <a:rPr lang="fr-FR" sz="2800" dirty="0" smtClean="0"/>
              <a:t>peut </a:t>
            </a:r>
            <a:r>
              <a:rPr lang="fr-FR" sz="2800" dirty="0" smtClean="0">
                <a:solidFill>
                  <a:srgbClr val="0070C0"/>
                </a:solidFill>
              </a:rPr>
              <a:t>annuler </a:t>
            </a:r>
            <a:r>
              <a:rPr lang="fr-FR" sz="2800" dirty="0">
                <a:solidFill>
                  <a:srgbClr val="0070C0"/>
                </a:solidFill>
              </a:rPr>
              <a:t>sa réservation</a:t>
            </a:r>
            <a:r>
              <a:rPr lang="fr-FR" sz="2800" dirty="0"/>
              <a:t>.</a:t>
            </a:r>
          </a:p>
          <a:p>
            <a:pPr marL="1256934" lvl="2"/>
            <a:endParaRPr lang="fr-FR" sz="2800" dirty="0"/>
          </a:p>
          <a:p>
            <a:pPr lvl="2" indent="-571500">
              <a:buFont typeface="Wingdings" panose="05000000000000000000" pitchFamily="2" charset="2"/>
              <a:buChar char="Ø"/>
            </a:pPr>
            <a:r>
              <a:rPr lang="fr-FR" sz="2800" dirty="0"/>
              <a:t>Lorsqu’un ouvrage est rendu, </a:t>
            </a:r>
            <a:r>
              <a:rPr lang="fr-FR" sz="2800" dirty="0">
                <a:solidFill>
                  <a:srgbClr val="0070C0"/>
                </a:solidFill>
              </a:rPr>
              <a:t>un email est envoyé</a:t>
            </a:r>
            <a:r>
              <a:rPr lang="fr-FR" sz="2800" dirty="0"/>
              <a:t> au premier utilisateur ayant effectuer une réservation. </a:t>
            </a:r>
            <a:endParaRPr lang="fr-FR" sz="2800" dirty="0" smtClean="0"/>
          </a:p>
          <a:p>
            <a:pPr marL="1256934" lvl="2"/>
            <a:r>
              <a:rPr lang="fr-FR" sz="2800" dirty="0"/>
              <a:t>	</a:t>
            </a:r>
            <a:r>
              <a:rPr lang="fr-FR" sz="2800" dirty="0" smtClean="0"/>
              <a:t>Si </a:t>
            </a:r>
            <a:r>
              <a:rPr lang="fr-FR" sz="2800" dirty="0"/>
              <a:t>l’utilisateur ne récupère pas l’ouvrage </a:t>
            </a:r>
            <a:r>
              <a:rPr lang="fr-FR" sz="2800" dirty="0">
                <a:solidFill>
                  <a:srgbClr val="0070C0"/>
                </a:solidFill>
              </a:rPr>
              <a:t>sous </a:t>
            </a:r>
            <a:r>
              <a:rPr lang="fr-FR" sz="2800" dirty="0" smtClean="0">
                <a:solidFill>
                  <a:srgbClr val="0070C0"/>
                </a:solidFill>
              </a:rPr>
              <a:t>48H :</a:t>
            </a:r>
          </a:p>
          <a:p>
            <a:pPr marL="1256934" lvl="2"/>
            <a:endParaRPr lang="fr-FR" sz="2800" dirty="0" smtClean="0">
              <a:solidFill>
                <a:srgbClr val="0070C0"/>
              </a:solidFill>
            </a:endParaRPr>
          </a:p>
          <a:p>
            <a:pPr marL="3428268" lvl="4" indent="-342900">
              <a:buFont typeface="Wingdings" panose="05000000000000000000" pitchFamily="2" charset="2"/>
              <a:buChar char="ü"/>
            </a:pPr>
            <a:r>
              <a:rPr lang="fr-FR" sz="2800" dirty="0" smtClean="0">
                <a:solidFill>
                  <a:srgbClr val="0070C0"/>
                </a:solidFill>
              </a:rPr>
              <a:t>la </a:t>
            </a:r>
            <a:r>
              <a:rPr lang="fr-FR" sz="2800" dirty="0">
                <a:solidFill>
                  <a:srgbClr val="0070C0"/>
                </a:solidFill>
              </a:rPr>
              <a:t>réservation est </a:t>
            </a:r>
            <a:r>
              <a:rPr lang="fr-FR" sz="2800" dirty="0" smtClean="0">
                <a:solidFill>
                  <a:srgbClr val="0070C0"/>
                </a:solidFill>
              </a:rPr>
              <a:t>annulée,</a:t>
            </a:r>
          </a:p>
          <a:p>
            <a:pPr marL="3428268" lvl="4" indent="-342900">
              <a:buFont typeface="Wingdings" panose="05000000000000000000" pitchFamily="2" charset="2"/>
              <a:buChar char="ü"/>
            </a:pPr>
            <a:r>
              <a:rPr lang="fr-FR" sz="2800" dirty="0" smtClean="0">
                <a:solidFill>
                  <a:srgbClr val="0070C0"/>
                </a:solidFill>
              </a:rPr>
              <a:t>un </a:t>
            </a:r>
            <a:r>
              <a:rPr lang="fr-FR" sz="2800" dirty="0">
                <a:solidFill>
                  <a:srgbClr val="0070C0"/>
                </a:solidFill>
              </a:rPr>
              <a:t>mail est envoyé au suivant</a:t>
            </a:r>
            <a:r>
              <a:rPr lang="fr-FR" sz="2800" dirty="0"/>
              <a:t> dans la liste.</a:t>
            </a:r>
          </a:p>
          <a:p>
            <a:pPr marL="1256934" lvl="2"/>
            <a:endParaRPr lang="fr-FR" sz="2800" dirty="0"/>
          </a:p>
          <a:p>
            <a:pPr lvl="2" indent="-571500">
              <a:buFont typeface="Wingdings" panose="05000000000000000000" pitchFamily="2" charset="2"/>
              <a:buChar char="Ø"/>
            </a:pPr>
            <a:r>
              <a:rPr lang="fr-FR" sz="2800" dirty="0"/>
              <a:t>La liste d’ouvrages doit indiquer </a:t>
            </a:r>
            <a:r>
              <a:rPr lang="fr-FR" sz="2800" dirty="0">
                <a:solidFill>
                  <a:srgbClr val="0070C0"/>
                </a:solidFill>
              </a:rPr>
              <a:t>la date de retour la plus proche</a:t>
            </a:r>
            <a:r>
              <a:rPr lang="fr-FR" sz="2800" dirty="0"/>
              <a:t> et le </a:t>
            </a:r>
            <a:r>
              <a:rPr lang="fr-FR" sz="2800" dirty="0">
                <a:solidFill>
                  <a:srgbClr val="0070C0"/>
                </a:solidFill>
              </a:rPr>
              <a:t>nombre de réservations</a:t>
            </a:r>
            <a:r>
              <a:rPr lang="fr-FR" sz="2800" dirty="0"/>
              <a:t> en cours lorsqu’il n’est plus disponible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769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8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235200" y="1930401"/>
            <a:ext cx="207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latin typeface="Baskerville Old Face" panose="02020602080505020303" pitchFamily="18" charset="0"/>
              </a:rPr>
              <a:t>Principe de fonctionnement des e-mails de réservation</a:t>
            </a:r>
            <a:endParaRPr lang="fr-FR" sz="7200" dirty="0">
              <a:latin typeface="Baskerville Old Face" panose="02020602080505020303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707810" y="4004477"/>
            <a:ext cx="198882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Récupération de la liste des réservations sur un ouvrage :</a:t>
            </a:r>
          </a:p>
          <a:p>
            <a:endParaRPr lang="fr-FR" dirty="0" smtClean="0"/>
          </a:p>
          <a:p>
            <a:pPr marL="1485717" lvl="1" indent="-571500">
              <a:buFont typeface="Wingdings" panose="05000000000000000000" pitchFamily="2" charset="2"/>
              <a:buChar char="Ø"/>
            </a:pPr>
            <a:r>
              <a:rPr lang="fr-FR" dirty="0" smtClean="0"/>
              <a:t>Lorsqu’un emprunt est revenu</a:t>
            </a:r>
          </a:p>
          <a:p>
            <a:pPr marL="1485717" lvl="1" indent="-571500">
              <a:buFont typeface="Wingdings" panose="05000000000000000000" pitchFamily="2" charset="2"/>
              <a:buChar char="Ø"/>
            </a:pPr>
            <a:r>
              <a:rPr lang="fr-FR" dirty="0" smtClean="0"/>
              <a:t>Lorsqu’une réservation n’a pas fait l’objet d’un emprunt 48H après la date de notification</a:t>
            </a:r>
          </a:p>
          <a:p>
            <a:pPr marL="1485717" lvl="1" indent="-571500">
              <a:buFont typeface="Wingdings" panose="05000000000000000000" pitchFamily="2" charset="2"/>
              <a:buChar char="Ø"/>
            </a:pPr>
            <a:r>
              <a:rPr lang="fr-FR" dirty="0" smtClean="0"/>
              <a:t>Lors de l’annulation d’un emprunt</a:t>
            </a:r>
          </a:p>
          <a:p>
            <a:pPr lvl="1"/>
            <a:endParaRPr lang="fr-FR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Un Job d’alimentation en </a:t>
            </a:r>
            <a:r>
              <a:rPr lang="fr-FR" dirty="0"/>
              <a:t>BDD </a:t>
            </a:r>
            <a:r>
              <a:rPr lang="fr-FR" dirty="0" smtClean="0"/>
              <a:t>‘</a:t>
            </a:r>
            <a:r>
              <a:rPr lang="fr-FR" i="1" dirty="0" err="1" smtClean="0"/>
              <a:t>BookReservationEmailReminder</a:t>
            </a:r>
            <a:r>
              <a:rPr lang="fr-FR" dirty="0" smtClean="0"/>
              <a:t>’ ajoute la réservation ‘En cours’ la plus ancienne.</a:t>
            </a:r>
          </a:p>
          <a:p>
            <a:endParaRPr lang="fr-FR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 smtClean="0"/>
              <a:t>Un Job d’envoie e-mailing envoie les notifications de réservations (mise à jour du statut et de la date de notification).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804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9</a:t>
            </a:fld>
            <a:endParaRPr lang="en-US"/>
          </a:p>
        </p:txBody>
      </p:sp>
      <p:pic>
        <p:nvPicPr>
          <p:cNvPr id="2053" name="Picture 5" descr="C:\Utilisateurs\A762211\Desktop\OCP10_Reserva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682" y="2012769"/>
            <a:ext cx="20367728" cy="936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72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641</Words>
  <Application>Microsoft Office PowerPoint</Application>
  <PresentationFormat>Personnalisé</PresentationFormat>
  <Paragraphs>136</Paragraphs>
  <Slides>15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Aspect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creator>Rémy VALLET</dc:creator>
  <cp:lastModifiedBy>Rémy VALLET</cp:lastModifiedBy>
  <cp:revision>9068</cp:revision>
  <dcterms:created xsi:type="dcterms:W3CDTF">2014-11-12T21:47:38Z</dcterms:created>
  <dcterms:modified xsi:type="dcterms:W3CDTF">2021-03-12T12:42:31Z</dcterms:modified>
</cp:coreProperties>
</file>