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9"/>
  </p:notesMasterIdLst>
  <p:sldIdLst>
    <p:sldId id="665" r:id="rId2"/>
    <p:sldId id="671" r:id="rId3"/>
    <p:sldId id="672" r:id="rId4"/>
    <p:sldId id="674" r:id="rId5"/>
    <p:sldId id="693" r:id="rId6"/>
    <p:sldId id="692" r:id="rId7"/>
    <p:sldId id="69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9" autoAdjust="0"/>
    <p:restoredTop sz="95012" autoAdjust="0"/>
  </p:normalViewPr>
  <p:slideViewPr>
    <p:cSldViewPr snapToGrid="0" snapToObjects="1">
      <p:cViewPr varScale="1">
        <p:scale>
          <a:sx n="55" d="100"/>
          <a:sy n="55" d="100"/>
        </p:scale>
        <p:origin x="-816" y="-108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115967" y="868324"/>
            <a:ext cx="22145722" cy="62179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25834" y="3640412"/>
            <a:ext cx="20721003" cy="3657600"/>
          </a:xfrm>
        </p:spPr>
        <p:txBody>
          <a:bodyPr lIns="108836" rIns="108836" bIns="108836"/>
          <a:lstStyle>
            <a:lvl1pPr algn="r">
              <a:defRPr sz="107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1925834" y="7370064"/>
            <a:ext cx="20721003" cy="1828800"/>
          </a:xfrm>
        </p:spPr>
        <p:txBody>
          <a:bodyPr lIns="435346" tIns="0"/>
          <a:lstStyle>
            <a:lvl1pPr marL="87069" indent="0" algn="r">
              <a:spcBef>
                <a:spcPts val="0"/>
              </a:spcBef>
              <a:buNone/>
              <a:defRPr sz="4800">
                <a:solidFill>
                  <a:schemeClr val="bg2">
                    <a:shade val="25000"/>
                  </a:schemeClr>
                </a:solidFill>
              </a:defRPr>
            </a:lvl1pPr>
            <a:lvl2pPr marL="1088365" indent="0" algn="ctr">
              <a:buNone/>
            </a:lvl2pPr>
            <a:lvl3pPr marL="2176729" indent="0" algn="ctr">
              <a:buNone/>
            </a:lvl3pPr>
            <a:lvl4pPr marL="3265094" indent="0" algn="ctr">
              <a:buNone/>
            </a:lvl4pPr>
            <a:lvl5pPr marL="4353458" indent="0" algn="ctr">
              <a:buNone/>
            </a:lvl5pPr>
            <a:lvl6pPr marL="5441823" indent="0" algn="ctr">
              <a:buNone/>
            </a:lvl6pPr>
            <a:lvl7pPr marL="6530188" indent="0" algn="ctr">
              <a:buNone/>
            </a:lvl7pPr>
            <a:lvl8pPr marL="7618552" indent="0" algn="ctr">
              <a:buNone/>
            </a:lvl8pPr>
            <a:lvl9pPr marL="8706917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0771" y="1060704"/>
            <a:ext cx="21817997" cy="83759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673796" y="1066809"/>
            <a:ext cx="5281824" cy="10515598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22029" y="1066805"/>
            <a:ext cx="15845473" cy="1051560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374538" y="3110570"/>
            <a:ext cx="7571063" cy="757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4" y="4746170"/>
            <a:ext cx="22707601" cy="8131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94314" y="4066762"/>
            <a:ext cx="3174972" cy="562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54801" y="3750271"/>
            <a:ext cx="4679153" cy="6212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62612" y="3816012"/>
            <a:ext cx="9533267" cy="5996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0771" y="1060704"/>
            <a:ext cx="21817997" cy="837590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1115967" y="868325"/>
            <a:ext cx="22145722" cy="868265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592" y="9857232"/>
            <a:ext cx="21817997" cy="1353312"/>
          </a:xfrm>
        </p:spPr>
        <p:txBody>
          <a:bodyPr lIns="217673" bIns="0" anchor="b"/>
          <a:lstStyle>
            <a:lvl1pPr algn="l">
              <a:buNone/>
              <a:defRPr sz="8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592" y="11248968"/>
            <a:ext cx="21817997" cy="841248"/>
          </a:xfrm>
        </p:spPr>
        <p:txBody>
          <a:bodyPr lIns="282975" tIns="0" anchor="t"/>
          <a:lstStyle>
            <a:lvl1pPr marL="0" marR="87069" indent="0" algn="l">
              <a:spcBef>
                <a:spcPts val="0"/>
              </a:spcBef>
              <a:spcAft>
                <a:spcPts val="0"/>
              </a:spcAft>
              <a:buNone/>
              <a:defRPr sz="43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48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677657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8842" y="1158876"/>
            <a:ext cx="10482390" cy="1584324"/>
          </a:xfrm>
        </p:spPr>
        <p:txBody>
          <a:bodyPr lIns="348277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402553" y="1158876"/>
            <a:ext cx="10482390" cy="1584324"/>
          </a:xfrm>
        </p:spPr>
        <p:txBody>
          <a:bodyPr lIns="326509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618842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402553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6244" y="1066800"/>
            <a:ext cx="7922736" cy="1828800"/>
          </a:xfrm>
        </p:spPr>
        <p:txBody>
          <a:bodyPr anchor="b"/>
          <a:lstStyle>
            <a:lvl1pPr algn="l">
              <a:buNone/>
              <a:defRPr sz="5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4766412" y="2895604"/>
            <a:ext cx="7922736" cy="8412224"/>
          </a:xfrm>
        </p:spPr>
        <p:txBody>
          <a:bodyPr lIns="217673"/>
          <a:lstStyle>
            <a:lvl1pPr marL="43535" marR="43535" indent="0">
              <a:spcBef>
                <a:spcPts val="0"/>
              </a:spcBef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/>
                </a:solidFill>
              </a:defRPr>
            </a:lvl2pPr>
            <a:lvl3pPr>
              <a:buNone/>
              <a:defRPr sz="2400">
                <a:solidFill>
                  <a:schemeClr val="tx1"/>
                </a:solidFill>
              </a:defRPr>
            </a:lvl3pPr>
            <a:lvl4pPr>
              <a:buNone/>
              <a:defRPr sz="2100">
                <a:solidFill>
                  <a:schemeClr val="tx1"/>
                </a:solidFill>
              </a:defRPr>
            </a:lvl4pPr>
            <a:lvl5pPr>
              <a:buNone/>
              <a:defRPr sz="21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29798" y="1860288"/>
            <a:ext cx="12333211" cy="9448804"/>
          </a:xfrm>
        </p:spPr>
        <p:txBody>
          <a:bodyPr/>
          <a:lstStyle>
            <a:lvl1pPr>
              <a:defRPr sz="6700">
                <a:solidFill>
                  <a:schemeClr val="tx1"/>
                </a:solidFill>
              </a:defRPr>
            </a:lvl1pPr>
            <a:lvl2pPr>
              <a:defRPr sz="6200">
                <a:solidFill>
                  <a:schemeClr val="tx1"/>
                </a:solidFill>
              </a:defRPr>
            </a:lvl2pPr>
            <a:lvl3pPr>
              <a:defRPr sz="5700">
                <a:solidFill>
                  <a:schemeClr val="tx1"/>
                </a:solidFill>
              </a:defRPr>
            </a:lvl3pPr>
            <a:lvl4pPr>
              <a:defRPr sz="48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17064357" y="868324"/>
            <a:ext cx="6197332" cy="86868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10024112"/>
            <a:ext cx="21939885" cy="2103120"/>
          </a:xfrm>
        </p:spPr>
        <p:txBody>
          <a:bodyPr anchor="t"/>
          <a:lstStyle>
            <a:lvl1pPr algn="l">
              <a:buNone/>
              <a:defRPr sz="8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7229411" y="1066800"/>
            <a:ext cx="5972524" cy="8422960"/>
          </a:xfrm>
        </p:spPr>
        <p:txBody>
          <a:bodyPr lIns="217673"/>
          <a:lstStyle>
            <a:lvl1pPr marL="108836" indent="0" algn="l">
              <a:spcBef>
                <a:spcPts val="0"/>
              </a:spcBef>
              <a:buNone/>
              <a:defRPr sz="3300">
                <a:solidFill>
                  <a:srgbClr val="FFFFFF"/>
                </a:solidFill>
              </a:defRPr>
            </a:lvl1pPr>
            <a:lvl2pPr>
              <a:defRPr sz="29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100">
                <a:solidFill>
                  <a:srgbClr val="FFFFFF"/>
                </a:solidFill>
              </a:defRPr>
            </a:lvl4pPr>
            <a:lvl5pPr>
              <a:defRPr sz="21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23654" y="871536"/>
            <a:ext cx="15796717" cy="86868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1115967" y="868324"/>
            <a:ext cx="22145722" cy="10972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1340771" y="9971180"/>
            <a:ext cx="21817997" cy="2103120"/>
          </a:xfrm>
          <a:prstGeom prst="rect">
            <a:avLst/>
          </a:prstGeom>
        </p:spPr>
        <p:txBody>
          <a:bodyPr vert="horz" lIns="217673" tIns="108836" rIns="217673" bIns="108836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40771" y="1060704"/>
            <a:ext cx="21817997" cy="8375904"/>
          </a:xfrm>
          <a:prstGeom prst="rect">
            <a:avLst/>
          </a:prstGeom>
        </p:spPr>
        <p:txBody>
          <a:bodyPr vert="horz" lIns="435346" tIns="217673" rIns="217673" bIns="108836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10067585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16161998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l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22256410" y="12223751"/>
            <a:ext cx="121888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8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31251" indent="-631251" algn="l" rtl="0" eaLnBrk="1" latinLnBrk="0" hangingPunct="1">
        <a:spcBef>
          <a:spcPts val="595"/>
        </a:spcBef>
        <a:buClr>
          <a:schemeClr val="accent1"/>
        </a:buClr>
        <a:buSzPct val="80000"/>
        <a:buFont typeface="Wingdings 2"/>
        <a:buChar char=""/>
        <a:defRPr kumimoji="0" sz="67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06038" indent="-478880" algn="l" rtl="0" eaLnBrk="1" latinLnBrk="0" hangingPunct="1">
        <a:spcBef>
          <a:spcPts val="595"/>
        </a:spcBef>
        <a:buClr>
          <a:schemeClr val="accent1"/>
        </a:buClr>
        <a:buSzPct val="100000"/>
        <a:buFont typeface="Verdana"/>
        <a:buChar char="◦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1871987" indent="-435346" algn="l" rtl="0" eaLnBrk="1" latinLnBrk="0" hangingPunct="1">
        <a:spcBef>
          <a:spcPts val="595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37" indent="-435346" algn="l" rtl="0" eaLnBrk="1" latinLnBrk="0" hangingPunct="1">
        <a:spcBef>
          <a:spcPts val="54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421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069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4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048716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31" indent="-435346" algn="l" rtl="0" eaLnBrk="1" latinLnBrk="0" hangingPunct="1">
        <a:spcBef>
          <a:spcPts val="612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3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15314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47"/>
            <a:ext cx="25214251" cy="1344760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2A67D6-B06C-BF47-99DD-E1C9022EA819}"/>
              </a:ext>
            </a:extLst>
          </p:cNvPr>
          <p:cNvSpPr/>
          <p:nvPr/>
        </p:nvSpPr>
        <p:spPr>
          <a:xfrm>
            <a:off x="6890256" y="2213221"/>
            <a:ext cx="10404098" cy="3980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60B3D3-56C1-D04E-A5E3-75B695A5ECF7}"/>
              </a:ext>
            </a:extLst>
          </p:cNvPr>
          <p:cNvSpPr txBox="1"/>
          <p:nvPr/>
        </p:nvSpPr>
        <p:spPr>
          <a:xfrm>
            <a:off x="7365030" y="2586192"/>
            <a:ext cx="9454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Présentation</a:t>
            </a:r>
            <a:r>
              <a:rPr lang="en-US" sz="54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</a:t>
            </a:r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l’application</a:t>
            </a:r>
            <a:r>
              <a:rPr lang="en-US" sz="54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bon </a:t>
            </a:r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voisinage</a:t>
            </a:r>
            <a:endParaRPr lang="en-US" sz="54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EDA39FD-B206-6547-8A93-35C94B8CD042}"/>
              </a:ext>
            </a:extLst>
          </p:cNvPr>
          <p:cNvGrpSpPr/>
          <p:nvPr/>
        </p:nvGrpSpPr>
        <p:grpSpPr>
          <a:xfrm>
            <a:off x="10455789" y="4600089"/>
            <a:ext cx="3071077" cy="1020245"/>
            <a:chOff x="10890908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F5D098FB-92D3-0E43-9225-F0780BD24D93}"/>
                </a:ext>
              </a:extLst>
            </p:cNvPr>
            <p:cNvSpPr/>
            <p:nvPr/>
          </p:nvSpPr>
          <p:spPr>
            <a:xfrm>
              <a:off x="10890908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DB85456-6D02-7D4D-8AAF-CC82DF7636F5}"/>
                </a:ext>
              </a:extLst>
            </p:cNvPr>
            <p:cNvSpPr txBox="1"/>
            <p:nvPr/>
          </p:nvSpPr>
          <p:spPr>
            <a:xfrm>
              <a:off x="11058135" y="8154680"/>
              <a:ext cx="2302315" cy="53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My </a:t>
              </a:r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Neighborhood</a:t>
              </a:r>
              <a:endParaRPr lang="en-US" sz="18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  <a:p>
              <a:pPr algn="ctr"/>
              <a:endParaRPr lang="en-US" sz="18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  <a:p>
              <a:pPr algn="ctr"/>
              <a:r>
                <a:rPr lang="en-US" sz="1600" spc="3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Rémy</a:t>
              </a:r>
              <a:r>
                <a:rPr lang="en-US" sz="16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VALLET</a:t>
              </a:r>
              <a:endParaRPr lang="en-US" sz="1600" spc="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32821" y="3010776"/>
            <a:ext cx="21024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Objectif </a:t>
            </a:r>
            <a:r>
              <a:rPr lang="fr-FR" sz="2800" dirty="0"/>
              <a:t>: Mener un projet de développement de la forme </a:t>
            </a:r>
            <a:r>
              <a:rPr lang="fr-FR" sz="2800" dirty="0" smtClean="0"/>
              <a:t>la </a:t>
            </a:r>
            <a:r>
              <a:rPr lang="fr-FR" sz="2800" dirty="0"/>
              <a:t>plus adaptée pour répondre à un besoin autour de vous.</a:t>
            </a:r>
          </a:p>
          <a:p>
            <a:r>
              <a:rPr lang="fr-FR" sz="2800" dirty="0" smtClean="0"/>
              <a:t> </a:t>
            </a:r>
            <a:endParaRPr lang="fr-FR" sz="28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5393DB-FF1C-1343-A40A-8569A0CB6297}"/>
              </a:ext>
            </a:extLst>
          </p:cNvPr>
          <p:cNvSpPr txBox="1"/>
          <p:nvPr/>
        </p:nvSpPr>
        <p:spPr>
          <a:xfrm>
            <a:off x="1532823" y="1647918"/>
            <a:ext cx="348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Contexte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653593" y="6455911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Les </a:t>
            </a:r>
            <a:r>
              <a:rPr lang="fr-FR" sz="72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fonctionnalités </a:t>
            </a:r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attendus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21678" y="8287998"/>
            <a:ext cx="20846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/>
              <a:t>Création de compte et identification utilisateur : profil utilisateur ou membre de l’AG (copropriété)</a:t>
            </a:r>
            <a:endParaRPr lang="fr-FR" dirty="0">
              <a:latin typeface="Baskerville Old Face" panose="02020602080505020303" pitchFamily="18" charset="0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Accéder à la liste de mes voisins et pouvoir leur envoyer des messages.</a:t>
            </a:r>
            <a:endParaRPr lang="fr-FR" dirty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Effectuer des demandes de services (garde d’animaux, d’enfants, de surveillance en cas d’absence…)</a:t>
            </a: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Effectuer des demande d’emprunts</a:t>
            </a: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Proposer des achats groupés pour partager des outils en commun (tondeuses à gazon…)</a:t>
            </a: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Les membres de l’AG doivent pouvoir gérer la communauté de voisins (modification d’adresses, de droits…)</a:t>
            </a:r>
            <a:endParaRPr lang="fr-FR" sz="2800" dirty="0" smtClean="0">
              <a:latin typeface="+mj-lt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653593" y="4536553"/>
            <a:ext cx="19961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Je souhaite mettre en place une application web permettant de faciliter les échanges de voisinage</a:t>
            </a:r>
            <a:r>
              <a:rPr lang="fr-FR" sz="2800" dirty="0" smtClean="0"/>
              <a:t>. Malgré </a:t>
            </a:r>
            <a:r>
              <a:rPr lang="fr-FR" sz="2800" dirty="0"/>
              <a:t>la volonté individuel de partager, d’échanger, de rendre des services sans pour </a:t>
            </a:r>
            <a:r>
              <a:rPr lang="fr-FR" sz="2800" dirty="0" smtClean="0"/>
              <a:t>autant s’exposer </a:t>
            </a:r>
            <a:r>
              <a:rPr lang="fr-FR" sz="2800" dirty="0"/>
              <a:t>semble être souvent difficile à mettre en œuvre</a:t>
            </a:r>
            <a:r>
              <a:rPr lang="fr-FR" sz="2800" dirty="0" smtClean="0"/>
              <a:t>.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55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C5E84A3-6CA5-5040-BD4D-2B22C79374EE}"/>
              </a:ext>
            </a:extLst>
          </p:cNvPr>
          <p:cNvGrpSpPr/>
          <p:nvPr/>
        </p:nvGrpSpPr>
        <p:grpSpPr>
          <a:xfrm>
            <a:off x="4953623" y="9135822"/>
            <a:ext cx="14470404" cy="2709507"/>
            <a:chOff x="4960602" y="6633672"/>
            <a:chExt cx="14470404" cy="2709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AA4E6B5-2771-F043-9933-FE66131D6D16}"/>
                </a:ext>
              </a:extLst>
            </p:cNvPr>
            <p:cNvSpPr txBox="1"/>
            <p:nvPr/>
          </p:nvSpPr>
          <p:spPr>
            <a:xfrm>
              <a:off x="4960602" y="6633672"/>
              <a:ext cx="144704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Solution Technique</a:t>
              </a:r>
              <a:endParaRPr lang="en-US" sz="120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446FEEB-CEE5-F340-8DB0-BDFD806BB234}"/>
                </a:ext>
              </a:extLst>
            </p:cNvPr>
            <p:cNvSpPr/>
            <p:nvPr/>
          </p:nvSpPr>
          <p:spPr>
            <a:xfrm>
              <a:off x="6167403" y="8725061"/>
              <a:ext cx="1205680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Application de bon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voicinage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-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MyNeigborhood</a:t>
              </a:r>
              <a:endParaRPr lang="en-US" dirty="0">
                <a:solidFill>
                  <a:srgbClr val="7F7F7F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2" name="Shape 2613">
            <a:extLst>
              <a:ext uri="{FF2B5EF4-FFF2-40B4-BE49-F238E27FC236}">
                <a16:creationId xmlns:a16="http://schemas.microsoft.com/office/drawing/2014/main" xmlns="" id="{3882CF30-EAC2-6248-B3FD-1579829612AC}"/>
              </a:ext>
            </a:extLst>
          </p:cNvPr>
          <p:cNvSpPr/>
          <p:nvPr/>
        </p:nvSpPr>
        <p:spPr>
          <a:xfrm>
            <a:off x="9741697" y="2595646"/>
            <a:ext cx="4894256" cy="489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7F7F7F"/>
              </a:solidFill>
            </a:endParaRPr>
          </a:p>
        </p:txBody>
      </p:sp>
      <p:pic>
        <p:nvPicPr>
          <p:cNvPr id="1026" name="Picture 2" descr="C:\Utilisateurs\A762211\Desktop\Hibernate_logo_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1047989"/>
            <a:ext cx="6052898" cy="16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762211\Desktop\hebergement-dedie-tomca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559" y="1047989"/>
            <a:ext cx="2060468" cy="20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1_T81YZjqBfVDH0sOcKnk_r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5045390"/>
            <a:ext cx="6197443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tilisateurs\A762211\Desktop\MySQL.svg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53" y="2635492"/>
            <a:ext cx="3134972" cy="2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335" y="1159748"/>
            <a:ext cx="2143125" cy="21431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279" y="4152555"/>
            <a:ext cx="4864112" cy="2727747"/>
          </a:xfrm>
          <a:prstGeom prst="rect">
            <a:avLst/>
          </a:prstGeom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5D8D54B-D178-984C-A252-D974F7565AEA}"/>
              </a:ext>
            </a:extLst>
          </p:cNvPr>
          <p:cNvSpPr txBox="1"/>
          <p:nvPr/>
        </p:nvSpPr>
        <p:spPr>
          <a:xfrm>
            <a:off x="1687806" y="1357476"/>
            <a:ext cx="824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F20BDED-B1EA-1B48-9086-13A7DB193B83}"/>
              </a:ext>
            </a:extLst>
          </p:cNvPr>
          <p:cNvGrpSpPr/>
          <p:nvPr/>
        </p:nvGrpSpPr>
        <p:grpSpPr>
          <a:xfrm>
            <a:off x="13368535" y="3131101"/>
            <a:ext cx="9521945" cy="3446868"/>
            <a:chOff x="-1430692" y="4930126"/>
            <a:chExt cx="6236995" cy="1356942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xmlns="" id="{33FF51FA-DAA5-094D-B118-70FE61A0ECA5}"/>
                </a:ext>
              </a:extLst>
            </p:cNvPr>
            <p:cNvSpPr txBox="1">
              <a:spLocks/>
            </p:cNvSpPr>
            <p:nvPr/>
          </p:nvSpPr>
          <p:spPr>
            <a:xfrm>
              <a:off x="-1430692" y="5318562"/>
              <a:ext cx="6236995" cy="96850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Développement 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 site en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HTML5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CSS3 et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JavaScript.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Templating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Thymeleaf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Bibliothèques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Bootstrap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pour un affichage responsive design.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057AC8F-AAE2-2040-918E-2BDDB6A8C723}"/>
                </a:ext>
              </a:extLst>
            </p:cNvPr>
            <p:cNvSpPr txBox="1"/>
            <p:nvPr/>
          </p:nvSpPr>
          <p:spPr>
            <a:xfrm>
              <a:off x="-1430692" y="4930126"/>
              <a:ext cx="4272384" cy="25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Site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MyNeighborhood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40DE3D8-A8C5-CE49-946E-8F96459E9565}"/>
              </a:ext>
            </a:extLst>
          </p:cNvPr>
          <p:cNvGrpSpPr/>
          <p:nvPr/>
        </p:nvGrpSpPr>
        <p:grpSpPr>
          <a:xfrm>
            <a:off x="1687806" y="2863882"/>
            <a:ext cx="10233900" cy="7090754"/>
            <a:chOff x="1473097" y="4423064"/>
            <a:chExt cx="6451704" cy="7090754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xmlns="" id="{79E60E1D-7A1A-1E44-BBBA-B64CB2F6E494}"/>
                </a:ext>
              </a:extLst>
            </p:cNvPr>
            <p:cNvSpPr txBox="1">
              <a:spLocks/>
            </p:cNvSpPr>
            <p:nvPr/>
          </p:nvSpPr>
          <p:spPr>
            <a:xfrm>
              <a:off x="1473097" y="5348015"/>
              <a:ext cx="6451704" cy="61658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Java JEE avec le framework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Boot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2.3.10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sécurité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assuré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Security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dépendances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projet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gérée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Maven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Persistance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BDD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MySQL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avec JPA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Hibernate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Hébergement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l’application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serveur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Apache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Tomcat.</a:t>
              </a:r>
            </a:p>
            <a:p>
              <a:pPr algn="l"/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7CE8DAE-81FC-BB40-9D0C-930F4CB8ED12}"/>
                </a:ext>
              </a:extLst>
            </p:cNvPr>
            <p:cNvSpPr txBox="1"/>
            <p:nvPr/>
          </p:nvSpPr>
          <p:spPr>
            <a:xfrm>
              <a:off x="1473097" y="4423064"/>
              <a:ext cx="541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xmlns="" id="{A057AC8F-AAE2-2040-918E-2BDDB6A8C723}"/>
              </a:ext>
            </a:extLst>
          </p:cNvPr>
          <p:cNvSpPr txBox="1"/>
          <p:nvPr/>
        </p:nvSpPr>
        <p:spPr>
          <a:xfrm>
            <a:off x="13368532" y="7545776"/>
            <a:ext cx="652259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Microservices</a:t>
            </a: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33FF51FA-DAA5-094D-B118-70FE61A0ECA5}"/>
              </a:ext>
            </a:extLst>
          </p:cNvPr>
          <p:cNvSpPr txBox="1">
            <a:spLocks/>
          </p:cNvSpPr>
          <p:nvPr/>
        </p:nvSpPr>
        <p:spPr>
          <a:xfrm>
            <a:off x="13368532" y="8458823"/>
            <a:ext cx="9521945" cy="297723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</a:t>
            </a:r>
            <a:r>
              <a:rPr lang="fr-FR" sz="2800" dirty="0" err="1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Neighborhood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: fournis les données 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utilisateurs aux 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applications.</a:t>
            </a:r>
          </a:p>
          <a:p>
            <a:pPr algn="l"/>
            <a:endParaRPr lang="fr-FR" sz="2800" dirty="0" smtClean="0">
              <a:solidFill>
                <a:schemeClr val="tx1"/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Ms-batch : fournis une solution de gestion automatisé des tâches récurrentes (ex : envois 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d’e-mailing…)  </a:t>
            </a:r>
            <a:endParaRPr lang="fr-FR" sz="2800" dirty="0" smtClean="0">
              <a:solidFill>
                <a:schemeClr val="tx1"/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Pensées 2"/>
          <p:cNvSpPr/>
          <p:nvPr/>
        </p:nvSpPr>
        <p:spPr>
          <a:xfrm>
            <a:off x="9683144" y="6107500"/>
            <a:ext cx="4882554" cy="2794959"/>
          </a:xfrm>
          <a:prstGeom prst="cloud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Cloud-config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16032" y="3071002"/>
            <a:ext cx="4244196" cy="20358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6303926" y="2984737"/>
            <a:ext cx="4261449" cy="2208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Neighborhood</a:t>
            </a:r>
            <a:endParaRPr lang="fr-FR" dirty="0"/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6840740" y="10127412"/>
            <a:ext cx="10567362" cy="2553419"/>
          </a:xfrm>
          <a:prstGeom prst="round2Same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MyNeighborhoodApp</a:t>
            </a:r>
            <a:endParaRPr lang="fr-FR" dirty="0"/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282022" y="828131"/>
            <a:ext cx="6090249" cy="1639021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Eureka Server</a:t>
            </a:r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0002323" y="2691438"/>
            <a:ext cx="4244197" cy="279495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MySQL</a:t>
            </a:r>
            <a:endParaRPr lang="fr-FR" dirty="0"/>
          </a:p>
        </p:txBody>
      </p:sp>
      <p:cxnSp>
        <p:nvCxnSpPr>
          <p:cNvPr id="10" name="Connecteur en angle 9"/>
          <p:cNvCxnSpPr>
            <a:stCxn id="4" idx="0"/>
            <a:endCxn id="7" idx="2"/>
          </p:cNvCxnSpPr>
          <p:nvPr/>
        </p:nvCxnSpPr>
        <p:spPr>
          <a:xfrm rot="5400000" flipH="1" flipV="1">
            <a:off x="6498396" y="287376"/>
            <a:ext cx="1423360" cy="41438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0"/>
            <a:endCxn id="7" idx="0"/>
          </p:cNvCxnSpPr>
          <p:nvPr/>
        </p:nvCxnSpPr>
        <p:spPr>
          <a:xfrm rot="16200000" flipV="1">
            <a:off x="16234914" y="785000"/>
            <a:ext cx="1337095" cy="306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7024232" y="1138679"/>
            <a:ext cx="2820840" cy="132847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Ribbon</a:t>
            </a:r>
            <a:endParaRPr lang="fr-FR" dirty="0" smtClean="0"/>
          </a:p>
        </p:txBody>
      </p:sp>
      <p:cxnSp>
        <p:nvCxnSpPr>
          <p:cNvPr id="17" name="Connecteur droit avec flèche 16"/>
          <p:cNvCxnSpPr>
            <a:stCxn id="3" idx="1"/>
            <a:endCxn id="6" idx="3"/>
          </p:cNvCxnSpPr>
          <p:nvPr/>
        </p:nvCxnSpPr>
        <p:spPr>
          <a:xfrm>
            <a:off x="12124421" y="8899483"/>
            <a:ext cx="0" cy="1227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3" idx="2"/>
          </p:cNvCxnSpPr>
          <p:nvPr/>
        </p:nvCxnSpPr>
        <p:spPr>
          <a:xfrm flipV="1">
            <a:off x="14561629" y="5193100"/>
            <a:ext cx="4062801" cy="231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3" idx="0"/>
            <a:endCxn id="4" idx="2"/>
          </p:cNvCxnSpPr>
          <p:nvPr/>
        </p:nvCxnSpPr>
        <p:spPr>
          <a:xfrm flipH="1" flipV="1">
            <a:off x="5138130" y="5106836"/>
            <a:ext cx="4560159" cy="239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8" idx="4"/>
            <a:endCxn id="5" idx="1"/>
          </p:cNvCxnSpPr>
          <p:nvPr/>
        </p:nvCxnSpPr>
        <p:spPr>
          <a:xfrm>
            <a:off x="14246520" y="4088918"/>
            <a:ext cx="205740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8" idx="2"/>
          </p:cNvCxnSpPr>
          <p:nvPr/>
        </p:nvCxnSpPr>
        <p:spPr>
          <a:xfrm flipV="1">
            <a:off x="7260228" y="4088918"/>
            <a:ext cx="274209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rré corné 39"/>
          <p:cNvSpPr/>
          <p:nvPr/>
        </p:nvSpPr>
        <p:spPr>
          <a:xfrm>
            <a:off x="17899811" y="6728603"/>
            <a:ext cx="5331128" cy="5952227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Configuration de l’application par des fichiers </a:t>
            </a:r>
            <a:r>
              <a:rPr lang="fr-FR" sz="2400" dirty="0" err="1" smtClean="0">
                <a:solidFill>
                  <a:schemeClr val="tx1"/>
                </a:solidFill>
              </a:rPr>
              <a:t>properties</a:t>
            </a:r>
            <a:r>
              <a:rPr lang="fr-FR" sz="2400" dirty="0" smtClean="0">
                <a:solidFill>
                  <a:schemeClr val="tx1"/>
                </a:solidFill>
              </a:rPr>
              <a:t> dans </a:t>
            </a:r>
            <a:r>
              <a:rPr lang="fr-FR" sz="2400" dirty="0" err="1" smtClean="0">
                <a:solidFill>
                  <a:schemeClr val="tx1"/>
                </a:solidFill>
              </a:rPr>
              <a:t>cloud-confg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Tx/>
              <a:buChar char="-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Possibilité de répondre à une augmentation de charge d’appel des micro-services avec Eureka et </a:t>
            </a:r>
            <a:r>
              <a:rPr lang="fr-FR" sz="2400" dirty="0" err="1" smtClean="0">
                <a:solidFill>
                  <a:schemeClr val="tx1"/>
                </a:solidFill>
              </a:rPr>
              <a:t>Ribbon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18218989" y="6106494"/>
            <a:ext cx="4468225" cy="199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neighborhood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 rot="10800000">
            <a:off x="15596557" y="6743776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08" y="939063"/>
            <a:ext cx="11899271" cy="120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4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16769752" y="5526371"/>
            <a:ext cx="4468225" cy="2035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14147320" y="6185000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15" y="2705577"/>
            <a:ext cx="5664440" cy="767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321</Words>
  <Application>Microsoft Office PowerPoint</Application>
  <PresentationFormat>Personnalisé</PresentationFormat>
  <Paragraphs>57</Paragraphs>
  <Slides>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Rémy VALLET</dc:creator>
  <cp:lastModifiedBy>Rémy VALLET</cp:lastModifiedBy>
  <cp:revision>9073</cp:revision>
  <dcterms:created xsi:type="dcterms:W3CDTF">2014-11-12T21:47:38Z</dcterms:created>
  <dcterms:modified xsi:type="dcterms:W3CDTF">2021-07-16T08:36:55Z</dcterms:modified>
</cp:coreProperties>
</file>