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13"/>
  </p:notesMasterIdLst>
  <p:sldIdLst>
    <p:sldId id="665" r:id="rId2"/>
    <p:sldId id="696" r:id="rId3"/>
    <p:sldId id="671" r:id="rId4"/>
    <p:sldId id="672" r:id="rId5"/>
    <p:sldId id="674" r:id="rId6"/>
    <p:sldId id="693" r:id="rId7"/>
    <p:sldId id="692" r:id="rId8"/>
    <p:sldId id="694" r:id="rId9"/>
    <p:sldId id="695" r:id="rId10"/>
    <p:sldId id="698" r:id="rId11"/>
    <p:sldId id="69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9" autoAdjust="0"/>
    <p:restoredTop sz="95012" autoAdjust="0"/>
  </p:normalViewPr>
  <p:slideViewPr>
    <p:cSldViewPr snapToGrid="0" snapToObjects="1">
      <p:cViewPr varScale="1">
        <p:scale>
          <a:sx n="55" d="100"/>
          <a:sy n="55" d="100"/>
        </p:scale>
        <p:origin x="-816" y="-108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47"/>
            <a:ext cx="25214251" cy="1344760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2A67D6-B06C-BF47-99DD-E1C9022EA819}"/>
              </a:ext>
            </a:extLst>
          </p:cNvPr>
          <p:cNvSpPr/>
          <p:nvPr/>
        </p:nvSpPr>
        <p:spPr>
          <a:xfrm>
            <a:off x="6890256" y="2213221"/>
            <a:ext cx="10404098" cy="3980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60B3D3-56C1-D04E-A5E3-75B695A5ECF7}"/>
              </a:ext>
            </a:extLst>
          </p:cNvPr>
          <p:cNvSpPr txBox="1"/>
          <p:nvPr/>
        </p:nvSpPr>
        <p:spPr>
          <a:xfrm>
            <a:off x="7365030" y="2586192"/>
            <a:ext cx="945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l’application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bon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voisinage</a:t>
            </a:r>
            <a:endParaRPr lang="en-US" sz="54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EDA39FD-B206-6547-8A93-35C94B8CD042}"/>
              </a:ext>
            </a:extLst>
          </p:cNvPr>
          <p:cNvGrpSpPr/>
          <p:nvPr/>
        </p:nvGrpSpPr>
        <p:grpSpPr>
          <a:xfrm>
            <a:off x="10455789" y="4600089"/>
            <a:ext cx="3071077" cy="1020245"/>
            <a:chOff x="10890908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5D098FB-92D3-0E43-9225-F0780BD24D93}"/>
                </a:ext>
              </a:extLst>
            </p:cNvPr>
            <p:cNvSpPr/>
            <p:nvPr/>
          </p:nvSpPr>
          <p:spPr>
            <a:xfrm>
              <a:off x="10890908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DB85456-6D02-7D4D-8AAF-CC82DF7636F5}"/>
                </a:ext>
              </a:extLst>
            </p:cNvPr>
            <p:cNvSpPr txBox="1"/>
            <p:nvPr/>
          </p:nvSpPr>
          <p:spPr>
            <a:xfrm>
              <a:off x="11058135" y="8154680"/>
              <a:ext cx="2302315" cy="53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My Neighborhood</a:t>
              </a: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600" spc="3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Rémy</a:t>
              </a:r>
              <a:r>
                <a:rPr lang="en-US" sz="16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VALLET</a:t>
              </a:r>
              <a:endParaRPr lang="en-US" sz="1600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10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Bilan du projet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22098" y="3968150"/>
            <a:ext cx="2013431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Mise en pratique de la conception d’une application et du modèle de données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Méthodologie Agile </a:t>
            </a:r>
            <a:r>
              <a:rPr lang="fr-FR" dirty="0" err="1" smtClean="0"/>
              <a:t>Scrum</a:t>
            </a:r>
            <a:r>
              <a:rPr lang="fr-FR" dirty="0" smtClean="0"/>
              <a:t> – Suivi sur </a:t>
            </a:r>
            <a:r>
              <a:rPr lang="fr-FR" dirty="0" err="1" smtClean="0"/>
              <a:t>board</a:t>
            </a:r>
            <a:r>
              <a:rPr lang="fr-FR" dirty="0" smtClean="0"/>
              <a:t> Kanban (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Utilisation d’un </a:t>
            </a:r>
            <a:r>
              <a:rPr lang="fr-FR" dirty="0" err="1" smtClean="0"/>
              <a:t>workflow</a:t>
            </a:r>
            <a:r>
              <a:rPr lang="fr-FR" dirty="0" smtClean="0"/>
              <a:t> git en partie automatisé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Utilisation de </a:t>
            </a:r>
            <a:r>
              <a:rPr lang="fr-FR" dirty="0" err="1" smtClean="0"/>
              <a:t>Maven</a:t>
            </a:r>
            <a:r>
              <a:rPr lang="fr-FR" dirty="0" smtClean="0"/>
              <a:t> pour la gestion de dépendances, d’</a:t>
            </a:r>
            <a:r>
              <a:rPr lang="fr-FR" dirty="0" err="1" smtClean="0"/>
              <a:t>Hibernate</a:t>
            </a:r>
            <a:r>
              <a:rPr lang="fr-FR" dirty="0" smtClean="0"/>
              <a:t> pour la persistance de données et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SpringBoot</a:t>
            </a:r>
            <a:r>
              <a:rPr lang="fr-FR" dirty="0" smtClean="0"/>
              <a:t> 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Utilisation de fichiers de configuration déportée (</a:t>
            </a:r>
            <a:r>
              <a:rPr lang="fr-FR" dirty="0" err="1" smtClean="0"/>
              <a:t>cloud</a:t>
            </a:r>
            <a:r>
              <a:rPr lang="fr-FR" dirty="0" smtClean="0"/>
              <a:t>-config)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Mise en place d’une stratégie de Tests unitaires et de tests d’intégration.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0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Bilan du parcours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808868" y="3036498"/>
            <a:ext cx="2044754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cours de ma formation j’ai pu acquérir les outils nécessaires à l’exercice du métier de développeur d’applications.</a:t>
            </a:r>
          </a:p>
          <a:p>
            <a:endParaRPr lang="fr-FR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Les algorithmes et la Programmation Orienté Objet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L’analyse et la conception d’application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La rédaction de documents techniques et fonctionnels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L’élaboration d’une stratégie de tests de l’application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L’initiation à l’intégration continue et au contrôle de la qualité de code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/>
              <a:t>L’élaboration d’un </a:t>
            </a:r>
            <a:r>
              <a:rPr lang="fr-FR" dirty="0" err="1" smtClean="0"/>
              <a:t>workflow</a:t>
            </a:r>
            <a:r>
              <a:rPr lang="fr-FR" dirty="0" smtClean="0"/>
              <a:t> de livraison et de suivi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32823" y="3703273"/>
            <a:ext cx="21024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Objectif </a:t>
            </a:r>
            <a:r>
              <a:rPr lang="fr-FR" sz="2800" dirty="0"/>
              <a:t>: Mener un projet de développement de la forme </a:t>
            </a:r>
            <a:r>
              <a:rPr lang="fr-FR" sz="2800" dirty="0" smtClean="0"/>
              <a:t>la </a:t>
            </a:r>
            <a:r>
              <a:rPr lang="fr-FR" sz="2800" dirty="0"/>
              <a:t>plus adaptée pour répondre à un besoin autour de vous.</a:t>
            </a:r>
          </a:p>
          <a:p>
            <a:r>
              <a:rPr lang="fr-FR" sz="2800" dirty="0" smtClean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5393DB-FF1C-1343-A40A-8569A0CB6297}"/>
              </a:ext>
            </a:extLst>
          </p:cNvPr>
          <p:cNvSpPr txBox="1"/>
          <p:nvPr/>
        </p:nvSpPr>
        <p:spPr>
          <a:xfrm>
            <a:off x="1532823" y="1647918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Contexte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32823" y="6352435"/>
            <a:ext cx="19961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Je souhaite mettre en place une application web permettant de faciliter les échanges de voisinage</a:t>
            </a:r>
            <a:r>
              <a:rPr lang="fr-FR" sz="2800" dirty="0" smtClean="0"/>
              <a:t>. </a:t>
            </a:r>
          </a:p>
          <a:p>
            <a:endParaRPr lang="fr-FR" sz="2800" dirty="0"/>
          </a:p>
          <a:p>
            <a:r>
              <a:rPr lang="fr-FR" sz="2800" dirty="0" smtClean="0"/>
              <a:t>Malgré </a:t>
            </a:r>
            <a:r>
              <a:rPr lang="fr-FR" sz="2800" dirty="0"/>
              <a:t>la volonté individuel de partager, d’échanger, de rendre des services sans pour </a:t>
            </a:r>
            <a:r>
              <a:rPr lang="fr-FR" sz="2800" dirty="0" smtClean="0"/>
              <a:t>autant s’exposer </a:t>
            </a:r>
            <a:r>
              <a:rPr lang="fr-FR" sz="2800" dirty="0"/>
              <a:t>semble être souvent difficile à mettre en œuvre</a:t>
            </a:r>
            <a:r>
              <a:rPr lang="fr-FR" sz="2800" dirty="0" smtClean="0"/>
              <a:t>.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5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21678" y="1763141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Les </a:t>
            </a:r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fonctionnalités </a:t>
            </a:r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attendus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1678" y="4112813"/>
            <a:ext cx="20846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Création de compte et identification utilisateur : profil utilisateur ou membre de l’AG (copropriété)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dirty="0">
              <a:latin typeface="Baskerville Old Face" panose="02020602080505020303" pitchFamily="18" charset="0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Accéder à la liste de mes voisins et pouvoir leur envoyer des messages.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dirty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demandes de services (garde d’animaux, d’enfants, de surveillance en cas d’absence…)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 d’emprunts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Proposer des achats groupés pour partager des outils en commun (tondeuses à gazon…)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Les membres de l’AG doivent pouvoir gérer la communauté de voisins (modification d’adresses, de droits…)</a:t>
            </a: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C5E84A3-6CA5-5040-BD4D-2B22C79374EE}"/>
              </a:ext>
            </a:extLst>
          </p:cNvPr>
          <p:cNvGrpSpPr/>
          <p:nvPr/>
        </p:nvGrpSpPr>
        <p:grpSpPr>
          <a:xfrm>
            <a:off x="4953623" y="9135822"/>
            <a:ext cx="14470404" cy="2709507"/>
            <a:chOff x="4960602" y="6633672"/>
            <a:chExt cx="14470404" cy="2709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Technique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Application de bon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voisinage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-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MyNeigborhood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:a16="http://schemas.microsoft.com/office/drawing/2014/main" xmlns="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1047989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559" y="1047989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5045390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3" y="2635492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335" y="1159748"/>
            <a:ext cx="2143125" cy="2143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79" y="4152555"/>
            <a:ext cx="4864112" cy="2727747"/>
          </a:xfrm>
          <a:prstGeom prst="rect">
            <a:avLst/>
          </a:prstGeom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F20BDED-B1EA-1B48-9086-13A7DB193B83}"/>
              </a:ext>
            </a:extLst>
          </p:cNvPr>
          <p:cNvGrpSpPr/>
          <p:nvPr/>
        </p:nvGrpSpPr>
        <p:grpSpPr>
          <a:xfrm>
            <a:off x="13368535" y="3131101"/>
            <a:ext cx="9521945" cy="3446868"/>
            <a:chOff x="-1430692" y="4930126"/>
            <a:chExt cx="6236995" cy="1356942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xmlns="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-1430692" y="5318562"/>
              <a:ext cx="6236995" cy="9685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JavaScript.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Templating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Thymeleaf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Bibliothèques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Bootstrap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pour un affichage responsive design.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057AC8F-AAE2-2040-918E-2BDDB6A8C723}"/>
                </a:ext>
              </a:extLst>
            </p:cNvPr>
            <p:cNvSpPr txBox="1"/>
            <p:nvPr/>
          </p:nvSpPr>
          <p:spPr>
            <a:xfrm>
              <a:off x="-1430692" y="4930126"/>
              <a:ext cx="4272384" cy="25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MyNeighborhood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40DE3D8-A8C5-CE49-946E-8F96459E9565}"/>
              </a:ext>
            </a:extLst>
          </p:cNvPr>
          <p:cNvGrpSpPr/>
          <p:nvPr/>
        </p:nvGrpSpPr>
        <p:grpSpPr>
          <a:xfrm>
            <a:off x="1687806" y="2863882"/>
            <a:ext cx="10233900" cy="7090754"/>
            <a:chOff x="1473097" y="4423064"/>
            <a:chExt cx="6451704" cy="7090754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xmlns="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473097" y="5348015"/>
              <a:ext cx="6451704" cy="61658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avec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2.3.10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projet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BDD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avec JPA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Hébergement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Apache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7CE8DAE-81FC-BB40-9D0C-930F4CB8ED12}"/>
                </a:ext>
              </a:extLst>
            </p:cNvPr>
            <p:cNvSpPr txBox="1"/>
            <p:nvPr/>
          </p:nvSpPr>
          <p:spPr>
            <a:xfrm>
              <a:off x="1473097" y="4423064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xmlns="" id="{A057AC8F-AAE2-2040-918E-2BDDB6A8C723}"/>
              </a:ext>
            </a:extLst>
          </p:cNvPr>
          <p:cNvSpPr txBox="1"/>
          <p:nvPr/>
        </p:nvSpPr>
        <p:spPr>
          <a:xfrm>
            <a:off x="13368532" y="7545776"/>
            <a:ext cx="652259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Microservices</a:t>
            </a: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33FF51FA-DAA5-094D-B118-70FE61A0ECA5}"/>
              </a:ext>
            </a:extLst>
          </p:cNvPr>
          <p:cNvSpPr txBox="1">
            <a:spLocks/>
          </p:cNvSpPr>
          <p:nvPr/>
        </p:nvSpPr>
        <p:spPr>
          <a:xfrm>
            <a:off x="13368532" y="8458823"/>
            <a:ext cx="9521945" cy="29772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</a:t>
            </a:r>
            <a:r>
              <a:rPr lang="fr-FR" sz="2800" dirty="0" err="1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Neighborhood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 : fournis les données utilisateurs aux applications.</a:t>
            </a:r>
          </a:p>
          <a:p>
            <a:pPr algn="l"/>
            <a:endParaRPr lang="fr-FR" sz="2800" dirty="0" smtClean="0">
              <a:solidFill>
                <a:schemeClr val="tx1"/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Ms-batch : fournis une solution de gestion automatisé des tâches récurrentes (ex : envois d’e-mailing…)  </a:t>
            </a:r>
          </a:p>
        </p:txBody>
      </p: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Pensées 2"/>
          <p:cNvSpPr/>
          <p:nvPr/>
        </p:nvSpPr>
        <p:spPr>
          <a:xfrm>
            <a:off x="9683144" y="6107500"/>
            <a:ext cx="4882554" cy="2794959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Cloud-config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16032" y="3071002"/>
            <a:ext cx="4244196" cy="20358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303926" y="2984737"/>
            <a:ext cx="4261449" cy="220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6840740" y="10127412"/>
            <a:ext cx="10567362" cy="255341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MyNeighborhoodApp</a:t>
            </a:r>
            <a:endParaRPr lang="fr-FR" dirty="0"/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282022" y="828131"/>
            <a:ext cx="6090249" cy="1639021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Eureka Server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002323" y="2691438"/>
            <a:ext cx="4244197" cy="279495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MySQL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0"/>
            <a:endCxn id="7" idx="2"/>
          </p:cNvCxnSpPr>
          <p:nvPr/>
        </p:nvCxnSpPr>
        <p:spPr>
          <a:xfrm rot="5400000" flipH="1" flipV="1">
            <a:off x="6498396" y="287376"/>
            <a:ext cx="1423360" cy="4143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  <a:endCxn id="7" idx="0"/>
          </p:cNvCxnSpPr>
          <p:nvPr/>
        </p:nvCxnSpPr>
        <p:spPr>
          <a:xfrm rot="16200000" flipV="1">
            <a:off x="16234914" y="785000"/>
            <a:ext cx="1337095" cy="306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7024232" y="1138679"/>
            <a:ext cx="2820840" cy="13284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Ribbon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3" idx="1"/>
            <a:endCxn id="6" idx="3"/>
          </p:cNvCxnSpPr>
          <p:nvPr/>
        </p:nvCxnSpPr>
        <p:spPr>
          <a:xfrm>
            <a:off x="12124421" y="8899483"/>
            <a:ext cx="0" cy="1227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3" idx="2"/>
          </p:cNvCxnSpPr>
          <p:nvPr/>
        </p:nvCxnSpPr>
        <p:spPr>
          <a:xfrm flipV="1">
            <a:off x="14561629" y="5193100"/>
            <a:ext cx="4062801" cy="231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" idx="0"/>
            <a:endCxn id="4" idx="2"/>
          </p:cNvCxnSpPr>
          <p:nvPr/>
        </p:nvCxnSpPr>
        <p:spPr>
          <a:xfrm flipH="1" flipV="1">
            <a:off x="5138130" y="5106836"/>
            <a:ext cx="4560159" cy="239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4"/>
            <a:endCxn id="5" idx="1"/>
          </p:cNvCxnSpPr>
          <p:nvPr/>
        </p:nvCxnSpPr>
        <p:spPr>
          <a:xfrm>
            <a:off x="14246520" y="4088918"/>
            <a:ext cx="205740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8" idx="2"/>
          </p:cNvCxnSpPr>
          <p:nvPr/>
        </p:nvCxnSpPr>
        <p:spPr>
          <a:xfrm flipV="1">
            <a:off x="7260228" y="4088918"/>
            <a:ext cx="274209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rré corné 39"/>
          <p:cNvSpPr/>
          <p:nvPr/>
        </p:nvSpPr>
        <p:spPr>
          <a:xfrm>
            <a:off x="17899811" y="6728603"/>
            <a:ext cx="5331128" cy="595222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Configuration de l’application par des fichiers </a:t>
            </a:r>
            <a:r>
              <a:rPr lang="fr-FR" sz="2400" dirty="0" err="1" smtClean="0">
                <a:solidFill>
                  <a:schemeClr val="tx1"/>
                </a:solidFill>
              </a:rPr>
              <a:t>properties</a:t>
            </a:r>
            <a:r>
              <a:rPr lang="fr-FR" sz="2400" dirty="0" smtClean="0">
                <a:solidFill>
                  <a:schemeClr val="tx1"/>
                </a:solidFill>
              </a:rPr>
              <a:t> dans </a:t>
            </a:r>
            <a:r>
              <a:rPr lang="fr-FR" sz="2400" dirty="0" err="1" smtClean="0">
                <a:solidFill>
                  <a:schemeClr val="tx1"/>
                </a:solidFill>
              </a:rPr>
              <a:t>cloud-confg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Possibilité de répondre à une augmentation de charge d’appel des micro-services avec Eureka et </a:t>
            </a:r>
            <a:r>
              <a:rPr lang="fr-FR" sz="2400" dirty="0" err="1" smtClean="0">
                <a:solidFill>
                  <a:schemeClr val="tx1"/>
                </a:solidFill>
              </a:rPr>
              <a:t>Ribbon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18218989" y="6106494"/>
            <a:ext cx="4468225" cy="199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0800000">
            <a:off x="15596557" y="6743776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08" y="939063"/>
            <a:ext cx="11899271" cy="12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4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6769752" y="5526371"/>
            <a:ext cx="4468225" cy="203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14147320" y="6185000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15" y="2705577"/>
            <a:ext cx="5664440" cy="767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Démonstration de l’application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56604" y="3381555"/>
            <a:ext cx="2009980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Gestion de projet : Méthodologie Agile en mode </a:t>
            </a:r>
            <a:r>
              <a:rPr lang="fr-FR" dirty="0" err="1" smtClean="0"/>
              <a:t>scrum</a:t>
            </a:r>
            <a:r>
              <a:rPr lang="fr-FR" dirty="0" smtClean="0"/>
              <a:t> – </a:t>
            </a:r>
            <a:r>
              <a:rPr lang="fr-FR" dirty="0" err="1" smtClean="0"/>
              <a:t>Board</a:t>
            </a:r>
            <a:r>
              <a:rPr lang="fr-FR" dirty="0" smtClean="0"/>
              <a:t> Kanban </a:t>
            </a:r>
            <a:br>
              <a:rPr lang="fr-FR" dirty="0" smtClean="0"/>
            </a:br>
            <a:r>
              <a:rPr lang="fr-FR" dirty="0" smtClean="0"/>
              <a:t>-  Gestionnaire de source : </a:t>
            </a:r>
            <a:r>
              <a:rPr lang="fr-FR" dirty="0" err="1" smtClean="0"/>
              <a:t>Github</a:t>
            </a:r>
            <a:endParaRPr lang="fr-FR" dirty="0"/>
          </a:p>
          <a:p>
            <a:pPr marL="571500" indent="-571500">
              <a:buFontTx/>
              <a:buChar char="-"/>
            </a:pPr>
            <a:r>
              <a:rPr lang="fr-FR" dirty="0" smtClean="0"/>
              <a:t>Test Unitaire : </a:t>
            </a:r>
            <a:r>
              <a:rPr lang="fr-FR" dirty="0" err="1" smtClean="0"/>
              <a:t>JUnit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Tests d’intégration : </a:t>
            </a:r>
            <a:r>
              <a:rPr lang="fr-FR" dirty="0" err="1" smtClean="0"/>
              <a:t>SpringBootTest</a:t>
            </a:r>
            <a:r>
              <a:rPr lang="fr-FR" dirty="0" smtClean="0"/>
              <a:t> (</a:t>
            </a:r>
            <a:r>
              <a:rPr lang="fr-FR" dirty="0" err="1" smtClean="0"/>
              <a:t>Spring</a:t>
            </a:r>
            <a:r>
              <a:rPr lang="fr-FR" dirty="0" smtClean="0"/>
              <a:t> Framework)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La démonstration va concerner les modules suivants </a:t>
            </a:r>
            <a:r>
              <a:rPr lang="fr-FR" dirty="0" smtClean="0"/>
              <a:t>:</a:t>
            </a:r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 création de compte et d’identification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 contact entre voisins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 demandes de services 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 prêt</a:t>
            </a:r>
            <a:endParaRPr lang="fr-FR" dirty="0" smtClean="0"/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 participation à un achat groupé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des Utilisateurs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Module des Membres de l’AG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485</Words>
  <Application>Microsoft Office PowerPoint</Application>
  <PresentationFormat>Personnalisé</PresentationFormat>
  <Paragraphs>108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9079</cp:revision>
  <dcterms:created xsi:type="dcterms:W3CDTF">2014-11-12T21:47:38Z</dcterms:created>
  <dcterms:modified xsi:type="dcterms:W3CDTF">2021-07-19T07:30:04Z</dcterms:modified>
</cp:coreProperties>
</file>