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8" r:id="rId1"/>
  </p:sldMasterIdLst>
  <p:notesMasterIdLst>
    <p:notesMasterId r:id="rId13"/>
  </p:notesMasterIdLst>
  <p:sldIdLst>
    <p:sldId id="665" r:id="rId2"/>
    <p:sldId id="696" r:id="rId3"/>
    <p:sldId id="671" r:id="rId4"/>
    <p:sldId id="672" r:id="rId5"/>
    <p:sldId id="674" r:id="rId6"/>
    <p:sldId id="693" r:id="rId7"/>
    <p:sldId id="692" r:id="rId8"/>
    <p:sldId id="694" r:id="rId9"/>
    <p:sldId id="695" r:id="rId10"/>
    <p:sldId id="698" r:id="rId11"/>
    <p:sldId id="697" r:id="rId12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8112" userDrawn="1">
          <p15:clr>
            <a:srgbClr val="A4A3A4"/>
          </p15:clr>
        </p15:guide>
        <p15:guide id="2" pos="14830" userDrawn="1">
          <p15:clr>
            <a:srgbClr val="A4A3A4"/>
          </p15:clr>
        </p15:guide>
        <p15:guide id="3" pos="526" userDrawn="1">
          <p15:clr>
            <a:srgbClr val="A4A3A4"/>
          </p15:clr>
        </p15:guide>
        <p15:guide id="5" orient="horz" pos="528" userDrawn="1">
          <p15:clr>
            <a:srgbClr val="A4A3A4"/>
          </p15:clr>
        </p15:guide>
        <p15:guide id="41" pos="7678" userDrawn="1">
          <p15:clr>
            <a:srgbClr val="A4A3A4"/>
          </p15:clr>
        </p15:guide>
        <p15:guide id="46" orient="horz" pos="4344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7F7F7F"/>
    <a:srgbClr val="54AEC9"/>
    <a:srgbClr val="06919A"/>
    <a:srgbClr val="242C35"/>
    <a:srgbClr val="B8B8B8"/>
    <a:srgbClr val="566A86"/>
    <a:srgbClr val="525252"/>
    <a:srgbClr val="0E80C9"/>
    <a:srgbClr val="414E5E"/>
    <a:srgbClr val="3845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79" autoAdjust="0"/>
    <p:restoredTop sz="95012" autoAdjust="0"/>
  </p:normalViewPr>
  <p:slideViewPr>
    <p:cSldViewPr snapToGrid="0" snapToObjects="1">
      <p:cViewPr varScale="1">
        <p:scale>
          <a:sx n="55" d="100"/>
          <a:sy n="55" d="100"/>
        </p:scale>
        <p:origin x="-816" y="-108"/>
      </p:cViewPr>
      <p:guideLst>
        <p:guide orient="horz" pos="8112"/>
        <p:guide orient="horz" pos="528"/>
        <p:guide orient="horz" pos="4344"/>
        <p:guide pos="14830"/>
        <p:guide pos="526"/>
        <p:guide pos="76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Regular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7/16/2021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Regular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3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14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14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28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62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812589" y="658369"/>
            <a:ext cx="22746222" cy="12393638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17673" tIns="108836" rIns="217673" bIns="10883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à coins arrondis 9"/>
          <p:cNvSpPr/>
          <p:nvPr/>
        </p:nvSpPr>
        <p:spPr>
          <a:xfrm>
            <a:off x="1115967" y="868324"/>
            <a:ext cx="22145722" cy="621792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17673" tIns="108836" rIns="217673" bIns="10883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1925834" y="3640412"/>
            <a:ext cx="20721003" cy="3657600"/>
          </a:xfrm>
        </p:spPr>
        <p:txBody>
          <a:bodyPr lIns="108836" rIns="108836" bIns="108836"/>
          <a:lstStyle>
            <a:lvl1pPr algn="r">
              <a:defRPr sz="107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0" name="Sous-titre 19"/>
          <p:cNvSpPr>
            <a:spLocks noGrp="1"/>
          </p:cNvSpPr>
          <p:nvPr>
            <p:ph type="subTitle" idx="1"/>
          </p:nvPr>
        </p:nvSpPr>
        <p:spPr>
          <a:xfrm>
            <a:off x="1925834" y="7370064"/>
            <a:ext cx="20721003" cy="1828800"/>
          </a:xfrm>
        </p:spPr>
        <p:txBody>
          <a:bodyPr lIns="435346" tIns="0"/>
          <a:lstStyle>
            <a:lvl1pPr marL="87069" indent="0" algn="r">
              <a:spcBef>
                <a:spcPts val="0"/>
              </a:spcBef>
              <a:buNone/>
              <a:defRPr sz="4800">
                <a:solidFill>
                  <a:schemeClr val="bg2">
                    <a:shade val="25000"/>
                  </a:schemeClr>
                </a:solidFill>
              </a:defRPr>
            </a:lvl1pPr>
            <a:lvl2pPr marL="1088365" indent="0" algn="ctr">
              <a:buNone/>
            </a:lvl2pPr>
            <a:lvl3pPr marL="2176729" indent="0" algn="ctr">
              <a:buNone/>
            </a:lvl3pPr>
            <a:lvl4pPr marL="3265094" indent="0" algn="ctr">
              <a:buNone/>
            </a:lvl4pPr>
            <a:lvl5pPr marL="4353458" indent="0" algn="ctr">
              <a:buNone/>
            </a:lvl5pPr>
            <a:lvl6pPr marL="5441823" indent="0" algn="ctr">
              <a:buNone/>
            </a:lvl6pPr>
            <a:lvl7pPr marL="6530188" indent="0" algn="ctr">
              <a:buNone/>
            </a:lvl7pPr>
            <a:lvl8pPr marL="7618552" indent="0" algn="ctr">
              <a:buNone/>
            </a:lvl8pPr>
            <a:lvl9pPr marL="8706917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C21A69-CE6F-2440-BAE4-5A4B3040CF2A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E3AD81-3AD4-9C46-856E-C08CF1183C6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0771" y="9966960"/>
            <a:ext cx="21817997" cy="2103120"/>
          </a:xfrm>
        </p:spPr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340771" y="1060704"/>
            <a:ext cx="21817997" cy="837590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C21A69-CE6F-2440-BAE4-5A4B3040CF2A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E3AD81-3AD4-9C46-856E-C08CF1183C6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7673796" y="1066809"/>
            <a:ext cx="5281824" cy="10515598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422029" y="1066805"/>
            <a:ext cx="15845473" cy="1051560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C21A69-CE6F-2440-BAE4-5A4B3040CF2A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E3AD81-3AD4-9C46-856E-C08CF1183C6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39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4374538" y="3110570"/>
            <a:ext cx="7571063" cy="75710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22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35024" y="4746170"/>
            <a:ext cx="22707601" cy="81316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834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18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0394314" y="4066762"/>
            <a:ext cx="3174972" cy="56276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035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854801" y="3750271"/>
            <a:ext cx="4679153" cy="62121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257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362612" y="3816012"/>
            <a:ext cx="9533267" cy="59963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82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0771" y="9966960"/>
            <a:ext cx="21817997" cy="2103120"/>
          </a:xfrm>
        </p:spPr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40771" y="1060704"/>
            <a:ext cx="21817997" cy="837590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C21A69-CE6F-2440-BAE4-5A4B3040CF2A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E3AD81-3AD4-9C46-856E-C08CF1183C6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à coins arrondis 13"/>
          <p:cNvSpPr/>
          <p:nvPr/>
        </p:nvSpPr>
        <p:spPr>
          <a:xfrm>
            <a:off x="812589" y="658369"/>
            <a:ext cx="22746222" cy="12393638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17673" tIns="108836" rIns="217673" bIns="10883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à coins arrondis 10"/>
          <p:cNvSpPr/>
          <p:nvPr/>
        </p:nvSpPr>
        <p:spPr>
          <a:xfrm>
            <a:off x="1115967" y="868325"/>
            <a:ext cx="22145722" cy="8682658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17673" tIns="108836" rIns="217673" bIns="10883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8592" y="9857232"/>
            <a:ext cx="21817997" cy="1353312"/>
          </a:xfrm>
        </p:spPr>
        <p:txBody>
          <a:bodyPr lIns="217673" bIns="0" anchor="b"/>
          <a:lstStyle>
            <a:lvl1pPr algn="l">
              <a:buNone/>
              <a:defRPr sz="8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48592" y="11248968"/>
            <a:ext cx="21817997" cy="841248"/>
          </a:xfrm>
        </p:spPr>
        <p:txBody>
          <a:bodyPr lIns="282975" tIns="0" anchor="t"/>
          <a:lstStyle>
            <a:lvl1pPr marL="0" marR="87069" indent="0" algn="l">
              <a:spcBef>
                <a:spcPts val="0"/>
              </a:spcBef>
              <a:spcAft>
                <a:spcPts val="0"/>
              </a:spcAft>
              <a:buNone/>
              <a:defRPr sz="43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C21A69-CE6F-2440-BAE4-5A4B3040CF2A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E3AD81-3AD4-9C46-856E-C08CF1183C6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371248" y="1060704"/>
            <a:ext cx="10482390" cy="8778240"/>
          </a:xfrm>
        </p:spPr>
        <p:txBody>
          <a:bodyPr/>
          <a:lstStyle>
            <a:lvl1pPr>
              <a:defRPr sz="6200"/>
            </a:lvl1pPr>
            <a:lvl2pPr>
              <a:defRPr sz="520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677657" y="1060704"/>
            <a:ext cx="10482390" cy="8778240"/>
          </a:xfrm>
        </p:spPr>
        <p:txBody>
          <a:bodyPr/>
          <a:lstStyle>
            <a:lvl1pPr>
              <a:defRPr sz="6200"/>
            </a:lvl1pPr>
            <a:lvl2pPr>
              <a:defRPr sz="520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C21A69-CE6F-2440-BAE4-5A4B3040CF2A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E3AD81-3AD4-9C46-856E-C08CF1183C6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0771" y="9966960"/>
            <a:ext cx="21817997" cy="210312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18842" y="1158876"/>
            <a:ext cx="10482390" cy="1584324"/>
          </a:xfrm>
        </p:spPr>
        <p:txBody>
          <a:bodyPr lIns="348277" anchor="ctr"/>
          <a:lstStyle>
            <a:lvl1pPr marL="0" indent="0" algn="l">
              <a:buNone/>
              <a:defRPr sz="5700" b="1">
                <a:solidFill>
                  <a:schemeClr val="tx1"/>
                </a:solidFill>
              </a:defRPr>
            </a:lvl1pPr>
            <a:lvl2pPr>
              <a:buNone/>
              <a:defRPr sz="4800" b="1"/>
            </a:lvl2pPr>
            <a:lvl3pPr>
              <a:buNone/>
              <a:defRPr sz="4300" b="1"/>
            </a:lvl3pPr>
            <a:lvl4pPr>
              <a:buNone/>
              <a:defRPr sz="3800" b="1"/>
            </a:lvl4pPr>
            <a:lvl5pPr>
              <a:buNone/>
              <a:defRPr sz="38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12402553" y="1158876"/>
            <a:ext cx="10482390" cy="1584324"/>
          </a:xfrm>
        </p:spPr>
        <p:txBody>
          <a:bodyPr lIns="326509" anchor="ctr"/>
          <a:lstStyle>
            <a:lvl1pPr marL="0" indent="0" algn="l">
              <a:buNone/>
              <a:defRPr sz="5700" b="1">
                <a:solidFill>
                  <a:schemeClr val="tx1"/>
                </a:solidFill>
              </a:defRPr>
            </a:lvl1pPr>
            <a:lvl2pPr>
              <a:buNone/>
              <a:defRPr sz="4800" b="1"/>
            </a:lvl2pPr>
            <a:lvl3pPr>
              <a:buNone/>
              <a:defRPr sz="4300" b="1"/>
            </a:lvl3pPr>
            <a:lvl4pPr>
              <a:buNone/>
              <a:defRPr sz="3800" b="1"/>
            </a:lvl4pPr>
            <a:lvl5pPr>
              <a:buNone/>
              <a:defRPr sz="38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1618842" y="2895600"/>
            <a:ext cx="10482390" cy="6979920"/>
          </a:xfrm>
        </p:spPr>
        <p:txBody>
          <a:bodyPr anchor="t"/>
          <a:lstStyle>
            <a:lvl1pPr algn="l">
              <a:defRPr sz="5700"/>
            </a:lvl1pPr>
            <a:lvl2pPr algn="l">
              <a:defRPr sz="4800"/>
            </a:lvl2pPr>
            <a:lvl3pPr algn="l">
              <a:defRPr sz="4300"/>
            </a:lvl3pPr>
            <a:lvl4pPr algn="l">
              <a:defRPr sz="3800"/>
            </a:lvl4pPr>
            <a:lvl5pPr algn="l">
              <a:defRPr sz="3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2402553" y="2895600"/>
            <a:ext cx="10482390" cy="6979920"/>
          </a:xfrm>
        </p:spPr>
        <p:txBody>
          <a:bodyPr anchor="t"/>
          <a:lstStyle>
            <a:lvl1pPr algn="l">
              <a:defRPr sz="5700"/>
            </a:lvl1pPr>
            <a:lvl2pPr algn="l">
              <a:defRPr sz="4800"/>
            </a:lvl2pPr>
            <a:lvl3pPr algn="l">
              <a:defRPr sz="4300"/>
            </a:lvl3pPr>
            <a:lvl4pPr algn="l">
              <a:defRPr sz="3800"/>
            </a:lvl4pPr>
            <a:lvl5pPr algn="l">
              <a:defRPr sz="3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C21A69-CE6F-2440-BAE4-5A4B3040CF2A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E3AD81-3AD4-9C46-856E-C08CF1183C6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C21A69-CE6F-2440-BAE4-5A4B3040CF2A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E3AD81-3AD4-9C46-856E-C08CF1183C6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812589" y="658369"/>
            <a:ext cx="22746222" cy="12393638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17673" tIns="108836" rIns="217673" bIns="10883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C21A69-CE6F-2440-BAE4-5A4B3040CF2A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E3AD81-3AD4-9C46-856E-C08CF1183C6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766244" y="1066800"/>
            <a:ext cx="7922736" cy="1828800"/>
          </a:xfrm>
        </p:spPr>
        <p:txBody>
          <a:bodyPr anchor="b"/>
          <a:lstStyle>
            <a:lvl1pPr algn="l">
              <a:buNone/>
              <a:defRPr sz="5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14766412" y="2895604"/>
            <a:ext cx="7922736" cy="8412224"/>
          </a:xfrm>
        </p:spPr>
        <p:txBody>
          <a:bodyPr lIns="217673"/>
          <a:lstStyle>
            <a:lvl1pPr marL="43535" marR="43535" indent="0">
              <a:spcBef>
                <a:spcPts val="0"/>
              </a:spcBef>
              <a:buNone/>
              <a:defRPr sz="3300">
                <a:solidFill>
                  <a:schemeClr val="tx1"/>
                </a:solidFill>
              </a:defRPr>
            </a:lvl1pPr>
            <a:lvl2pPr>
              <a:buNone/>
              <a:defRPr sz="2900">
                <a:solidFill>
                  <a:schemeClr val="tx1"/>
                </a:solidFill>
              </a:defRPr>
            </a:lvl2pPr>
            <a:lvl3pPr>
              <a:buNone/>
              <a:defRPr sz="2400">
                <a:solidFill>
                  <a:schemeClr val="tx1"/>
                </a:solidFill>
              </a:defRPr>
            </a:lvl3pPr>
            <a:lvl4pPr>
              <a:buNone/>
              <a:defRPr sz="2100">
                <a:solidFill>
                  <a:schemeClr val="tx1"/>
                </a:solidFill>
              </a:defRPr>
            </a:lvl4pPr>
            <a:lvl5pPr>
              <a:buNone/>
              <a:defRPr sz="21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2029798" y="1860288"/>
            <a:ext cx="12333211" cy="9448804"/>
          </a:xfrm>
        </p:spPr>
        <p:txBody>
          <a:bodyPr/>
          <a:lstStyle>
            <a:lvl1pPr>
              <a:defRPr sz="6700">
                <a:solidFill>
                  <a:schemeClr val="tx1"/>
                </a:solidFill>
              </a:defRPr>
            </a:lvl1pPr>
            <a:lvl2pPr>
              <a:defRPr sz="6200">
                <a:solidFill>
                  <a:schemeClr val="tx1"/>
                </a:solidFill>
              </a:defRPr>
            </a:lvl2pPr>
            <a:lvl3pPr>
              <a:defRPr sz="5700">
                <a:solidFill>
                  <a:schemeClr val="tx1"/>
                </a:solidFill>
              </a:defRPr>
            </a:lvl3pPr>
            <a:lvl4pPr>
              <a:defRPr sz="4800">
                <a:solidFill>
                  <a:schemeClr val="tx1"/>
                </a:solidFill>
              </a:defRPr>
            </a:lvl4pPr>
            <a:lvl5pPr>
              <a:defRPr sz="48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C21A69-CE6F-2440-BAE4-5A4B3040CF2A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E3AD81-3AD4-9C46-856E-C08CF1183C60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812589" y="658369"/>
            <a:ext cx="22746222" cy="12393638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17673" tIns="108836" rIns="217673" bIns="10883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Arrondir un rectangle à un seul coin 10"/>
          <p:cNvSpPr/>
          <p:nvPr/>
        </p:nvSpPr>
        <p:spPr>
          <a:xfrm>
            <a:off x="17064357" y="868324"/>
            <a:ext cx="6197332" cy="86868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17673" tIns="108836" rIns="217673" bIns="10883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8883" y="10024112"/>
            <a:ext cx="21939885" cy="2103120"/>
          </a:xfrm>
        </p:spPr>
        <p:txBody>
          <a:bodyPr anchor="t"/>
          <a:lstStyle>
            <a:lvl1pPr algn="l">
              <a:buNone/>
              <a:defRPr sz="8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grayWhite">
          <a:xfrm>
            <a:off x="17229411" y="1066800"/>
            <a:ext cx="5972524" cy="8422960"/>
          </a:xfrm>
        </p:spPr>
        <p:txBody>
          <a:bodyPr lIns="217673"/>
          <a:lstStyle>
            <a:lvl1pPr marL="108836" indent="0" algn="l">
              <a:spcBef>
                <a:spcPts val="0"/>
              </a:spcBef>
              <a:buNone/>
              <a:defRPr sz="3300">
                <a:solidFill>
                  <a:srgbClr val="FFFFFF"/>
                </a:solidFill>
              </a:defRPr>
            </a:lvl1pPr>
            <a:lvl2pPr>
              <a:defRPr sz="2900">
                <a:solidFill>
                  <a:srgbClr val="FFFFFF"/>
                </a:solidFill>
              </a:defRPr>
            </a:lvl2pPr>
            <a:lvl3pPr>
              <a:defRPr sz="2400">
                <a:solidFill>
                  <a:srgbClr val="FFFFFF"/>
                </a:solidFill>
              </a:defRPr>
            </a:lvl3pPr>
            <a:lvl4pPr>
              <a:defRPr sz="2100">
                <a:solidFill>
                  <a:srgbClr val="FFFFFF"/>
                </a:solidFill>
              </a:defRPr>
            </a:lvl4pPr>
            <a:lvl5pPr>
              <a:defRPr sz="21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C21A69-CE6F-2440-BAE4-5A4B3040CF2A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E3AD81-3AD4-9C46-856E-C08CF1183C60}" type="slidenum">
              <a:rPr lang="en-US" smtClean="0"/>
              <a:t>‹N°›</a:t>
            </a:fld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123654" y="871536"/>
            <a:ext cx="15796717" cy="86868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76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812589" y="658369"/>
            <a:ext cx="22746222" cy="12393638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17673" tIns="108836" rIns="217673" bIns="10883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à coins arrondis 8"/>
          <p:cNvSpPr/>
          <p:nvPr/>
        </p:nvSpPr>
        <p:spPr>
          <a:xfrm>
            <a:off x="1115967" y="868324"/>
            <a:ext cx="22145722" cy="109728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17673" tIns="108836" rIns="217673" bIns="10883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Espace réservé du titre 12"/>
          <p:cNvSpPr>
            <a:spLocks noGrp="1"/>
          </p:cNvSpPr>
          <p:nvPr>
            <p:ph type="title"/>
          </p:nvPr>
        </p:nvSpPr>
        <p:spPr>
          <a:xfrm>
            <a:off x="1340771" y="9971180"/>
            <a:ext cx="21817997" cy="2103120"/>
          </a:xfrm>
          <a:prstGeom prst="rect">
            <a:avLst/>
          </a:prstGeom>
        </p:spPr>
        <p:txBody>
          <a:bodyPr vert="horz" lIns="217673" tIns="108836" rIns="217673" bIns="108836" anchor="b">
            <a:normAutofit/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1340771" y="1060704"/>
            <a:ext cx="21817997" cy="8375904"/>
          </a:xfrm>
          <a:prstGeom prst="rect">
            <a:avLst/>
          </a:prstGeom>
        </p:spPr>
        <p:txBody>
          <a:bodyPr vert="horz" lIns="435346" tIns="217673" rIns="217673" bIns="108836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2"/>
          </p:nvPr>
        </p:nvSpPr>
        <p:spPr>
          <a:xfrm>
            <a:off x="10067585" y="12223751"/>
            <a:ext cx="6094413" cy="730250"/>
          </a:xfrm>
          <a:prstGeom prst="rect">
            <a:avLst/>
          </a:prstGeom>
        </p:spPr>
        <p:txBody>
          <a:bodyPr vert="horz" lIns="217673" tIns="108836" rIns="217673" bIns="108836" anchor="b"/>
          <a:lstStyle>
            <a:lvl1pPr algn="r" eaLnBrk="1" latinLnBrk="0" hangingPunct="1">
              <a:defRPr kumimoji="0" sz="24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0C21A69-CE6F-2440-BAE4-5A4B3040CF2A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3"/>
          </p:nvPr>
        </p:nvSpPr>
        <p:spPr>
          <a:xfrm>
            <a:off x="16161998" y="12223751"/>
            <a:ext cx="6094413" cy="730250"/>
          </a:xfrm>
          <a:prstGeom prst="rect">
            <a:avLst/>
          </a:prstGeom>
        </p:spPr>
        <p:txBody>
          <a:bodyPr vert="horz" lIns="217673" tIns="108836" rIns="217673" bIns="108836" anchor="b"/>
          <a:lstStyle>
            <a:lvl1pPr algn="l" eaLnBrk="1" latinLnBrk="0" hangingPunct="1">
              <a:defRPr kumimoji="0" sz="24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22256410" y="12223751"/>
            <a:ext cx="1218883" cy="730250"/>
          </a:xfrm>
          <a:prstGeom prst="rect">
            <a:avLst/>
          </a:prstGeom>
        </p:spPr>
        <p:txBody>
          <a:bodyPr vert="horz" lIns="217673" tIns="108836" rIns="217673" bIns="108836" anchor="b"/>
          <a:lstStyle>
            <a:lvl1pPr algn="r" eaLnBrk="1" latinLnBrk="0" hangingPunct="1">
              <a:defRPr kumimoji="0" sz="24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EBE3AD81-3AD4-9C46-856E-C08CF1183C60}" type="slidenum">
              <a:rPr lang="en-US" smtClean="0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9" r:id="rId1"/>
    <p:sldLayoutId id="2147484110" r:id="rId2"/>
    <p:sldLayoutId id="2147484111" r:id="rId3"/>
    <p:sldLayoutId id="2147484112" r:id="rId4"/>
    <p:sldLayoutId id="2147484113" r:id="rId5"/>
    <p:sldLayoutId id="2147484114" r:id="rId6"/>
    <p:sldLayoutId id="2147484115" r:id="rId7"/>
    <p:sldLayoutId id="2147484116" r:id="rId8"/>
    <p:sldLayoutId id="2147484117" r:id="rId9"/>
    <p:sldLayoutId id="2147484118" r:id="rId10"/>
    <p:sldLayoutId id="2147484119" r:id="rId11"/>
    <p:sldLayoutId id="2147484120" r:id="rId12"/>
    <p:sldLayoutId id="2147484101" r:id="rId13"/>
    <p:sldLayoutId id="2147484102" r:id="rId14"/>
    <p:sldLayoutId id="2147484103" r:id="rId15"/>
    <p:sldLayoutId id="2147484104" r:id="rId16"/>
    <p:sldLayoutId id="2147484105" r:id="rId17"/>
    <p:sldLayoutId id="2147484106" r:id="rId18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8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631251" indent="-631251" algn="l" rtl="0" eaLnBrk="1" latinLnBrk="0" hangingPunct="1">
        <a:spcBef>
          <a:spcPts val="595"/>
        </a:spcBef>
        <a:buClr>
          <a:schemeClr val="accent1"/>
        </a:buClr>
        <a:buSzPct val="80000"/>
        <a:buFont typeface="Wingdings 2"/>
        <a:buChar char=""/>
        <a:defRPr kumimoji="0" sz="67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306038" indent="-478880" algn="l" rtl="0" eaLnBrk="1" latinLnBrk="0" hangingPunct="1">
        <a:spcBef>
          <a:spcPts val="595"/>
        </a:spcBef>
        <a:buClr>
          <a:schemeClr val="accent1"/>
        </a:buClr>
        <a:buSzPct val="100000"/>
        <a:buFont typeface="Verdana"/>
        <a:buChar char="◦"/>
        <a:defRPr kumimoji="0" sz="5700" kern="1200">
          <a:solidFill>
            <a:schemeClr val="tx1"/>
          </a:solidFill>
          <a:latin typeface="+mn-lt"/>
          <a:ea typeface="+mn-ea"/>
          <a:cs typeface="+mn-cs"/>
        </a:defRPr>
      </a:lvl2pPr>
      <a:lvl3pPr marL="1871987" indent="-435346" algn="l" rtl="0" eaLnBrk="1" latinLnBrk="0" hangingPunct="1">
        <a:spcBef>
          <a:spcPts val="595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5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7937" indent="-435346" algn="l" rtl="0" eaLnBrk="1" latinLnBrk="0" hangingPunct="1">
        <a:spcBef>
          <a:spcPts val="548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3047421" indent="-435346" algn="l" rtl="0" eaLnBrk="1" latinLnBrk="0" hangingPunct="1">
        <a:spcBef>
          <a:spcPts val="59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4300" kern="1200">
          <a:solidFill>
            <a:schemeClr val="tx1"/>
          </a:solidFill>
          <a:latin typeface="+mn-lt"/>
          <a:ea typeface="+mn-ea"/>
          <a:cs typeface="+mn-cs"/>
        </a:defRPr>
      </a:lvl5pPr>
      <a:lvl6pPr marL="3548069" indent="-435346" algn="l" rtl="0" eaLnBrk="1" latinLnBrk="0" hangingPunct="1">
        <a:spcBef>
          <a:spcPts val="595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4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4048716" indent="-435346" algn="l" rtl="0" eaLnBrk="1" latinLnBrk="0" hangingPunct="1">
        <a:spcBef>
          <a:spcPts val="607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131" indent="-435346" algn="l" rtl="0" eaLnBrk="1" latinLnBrk="0" hangingPunct="1">
        <a:spcBef>
          <a:spcPts val="612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3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115314" indent="-435346" algn="l" rtl="0" eaLnBrk="1" latinLnBrk="0" hangingPunct="1">
        <a:spcBef>
          <a:spcPts val="607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108836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21767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326509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43534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544182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653018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761855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870691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pour une image  6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047"/>
            <a:ext cx="25214251" cy="13447601"/>
          </a:xfr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12A67D6-B06C-BF47-99DD-E1C9022EA819}"/>
              </a:ext>
            </a:extLst>
          </p:cNvPr>
          <p:cNvSpPr/>
          <p:nvPr/>
        </p:nvSpPr>
        <p:spPr>
          <a:xfrm>
            <a:off x="6890256" y="2213221"/>
            <a:ext cx="10404098" cy="39805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460B3D3-56C1-D04E-A5E3-75B695A5ECF7}"/>
              </a:ext>
            </a:extLst>
          </p:cNvPr>
          <p:cNvSpPr txBox="1"/>
          <p:nvPr/>
        </p:nvSpPr>
        <p:spPr>
          <a:xfrm>
            <a:off x="7365030" y="2586192"/>
            <a:ext cx="94545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 smtClean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Présentation</a:t>
            </a:r>
            <a:r>
              <a:rPr lang="en-US" sz="5400" dirty="0" smtClean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 de </a:t>
            </a:r>
            <a:r>
              <a:rPr lang="en-US" sz="5400" dirty="0" err="1" smtClean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l’application</a:t>
            </a:r>
            <a:r>
              <a:rPr lang="en-US" sz="5400" dirty="0" smtClean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 de bon </a:t>
            </a:r>
            <a:r>
              <a:rPr lang="en-US" sz="5400" dirty="0" err="1" smtClean="0">
                <a:solidFill>
                  <a:schemeClr val="bg1"/>
                </a:solidFill>
                <a:latin typeface="Playfair Display" charset="0"/>
                <a:ea typeface="Playfair Display" charset="0"/>
                <a:cs typeface="Playfair Display" charset="0"/>
              </a:rPr>
              <a:t>voisinage</a:t>
            </a:r>
            <a:endParaRPr lang="en-US" sz="5400" dirty="0">
              <a:solidFill>
                <a:schemeClr val="bg1"/>
              </a:solidFill>
              <a:latin typeface="Playfair Display" charset="0"/>
              <a:ea typeface="Playfair Display" charset="0"/>
              <a:cs typeface="Playfair Display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5EDA39FD-B206-6547-8A93-35C94B8CD042}"/>
              </a:ext>
            </a:extLst>
          </p:cNvPr>
          <p:cNvGrpSpPr/>
          <p:nvPr/>
        </p:nvGrpSpPr>
        <p:grpSpPr>
          <a:xfrm>
            <a:off x="10455789" y="4600089"/>
            <a:ext cx="3071077" cy="1020245"/>
            <a:chOff x="10890908" y="8097926"/>
            <a:chExt cx="2595832" cy="606248"/>
          </a:xfrm>
        </p:grpSpPr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F5D098FB-92D3-0E43-9225-F0780BD24D93}"/>
                </a:ext>
              </a:extLst>
            </p:cNvPr>
            <p:cNvSpPr/>
            <p:nvPr/>
          </p:nvSpPr>
          <p:spPr>
            <a:xfrm>
              <a:off x="10890908" y="8097926"/>
              <a:ext cx="2595832" cy="6062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EDB85456-6D02-7D4D-8AAF-CC82DF7636F5}"/>
                </a:ext>
              </a:extLst>
            </p:cNvPr>
            <p:cNvSpPr txBox="1"/>
            <p:nvPr/>
          </p:nvSpPr>
          <p:spPr>
            <a:xfrm>
              <a:off x="11058135" y="8154680"/>
              <a:ext cx="2302315" cy="530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b="1" spc="300" dirty="0" smtClean="0">
                  <a:solidFill>
                    <a:schemeClr val="bg1"/>
                  </a:solidFill>
                  <a:latin typeface="Montserrat Bold" charset="0"/>
                  <a:ea typeface="Montserrat Bold" charset="0"/>
                  <a:cs typeface="Montserrat Bold" charset="0"/>
                </a:rPr>
                <a:t>My Neighborhood</a:t>
              </a:r>
            </a:p>
            <a:p>
              <a:pPr algn="ctr"/>
              <a:endParaRPr lang="en-US" sz="1800" b="1" spc="300" dirty="0" smtClean="0">
                <a:solidFill>
                  <a:schemeClr val="bg1"/>
                </a:solidFill>
                <a:latin typeface="Montserrat Bold" charset="0"/>
                <a:ea typeface="Montserrat Bold" charset="0"/>
                <a:cs typeface="Montserrat Bold" charset="0"/>
              </a:endParaRPr>
            </a:p>
            <a:p>
              <a:pPr algn="ctr"/>
              <a:r>
                <a:rPr lang="en-US" sz="1600" spc="300" dirty="0" err="1" smtClean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Rémy</a:t>
              </a:r>
              <a:r>
                <a:rPr lang="en-US" sz="1600" spc="300" dirty="0" smtClean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 VALLET</a:t>
              </a:r>
              <a:endParaRPr lang="en-US" sz="1600" spc="3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05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AD81-3AD4-9C46-856E-C08CF1183C60}" type="slidenum">
              <a:rPr lang="en-US" smtClean="0"/>
              <a:t>10</a:t>
            </a:fld>
            <a:endParaRPr lang="en-US"/>
          </a:p>
        </p:txBody>
      </p:sp>
      <p:sp>
        <p:nvSpPr>
          <p:cNvPr id="6" name="ZoneTexte 5"/>
          <p:cNvSpPr txBox="1"/>
          <p:nvPr/>
        </p:nvSpPr>
        <p:spPr>
          <a:xfrm>
            <a:off x="1808868" y="1659625"/>
            <a:ext cx="1310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 smtClean="0">
                <a:solidFill>
                  <a:schemeClr val="tx2"/>
                </a:solidFill>
                <a:latin typeface="Baskerville Old Face" panose="02020602080505020303" pitchFamily="18" charset="0"/>
                <a:ea typeface="Lato" panose="020F0502020204030203" pitchFamily="34" charset="0"/>
                <a:cs typeface="Lato" panose="020F0502020204030203" pitchFamily="34" charset="0"/>
              </a:rPr>
              <a:t>Bilan du projet</a:t>
            </a:r>
            <a:endParaRPr lang="fr-FR" sz="7200" dirty="0">
              <a:solidFill>
                <a:schemeClr val="tx2"/>
              </a:solidFill>
              <a:latin typeface="Baskerville Old Face" panose="02020602080505020303" pitchFamily="18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08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AD81-3AD4-9C46-856E-C08CF1183C60}" type="slidenum">
              <a:rPr lang="en-US" smtClean="0"/>
              <a:t>11</a:t>
            </a:fld>
            <a:endParaRPr lang="en-US"/>
          </a:p>
        </p:txBody>
      </p:sp>
      <p:sp>
        <p:nvSpPr>
          <p:cNvPr id="6" name="ZoneTexte 5"/>
          <p:cNvSpPr txBox="1"/>
          <p:nvPr/>
        </p:nvSpPr>
        <p:spPr>
          <a:xfrm>
            <a:off x="1808868" y="1659625"/>
            <a:ext cx="1310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 smtClean="0">
                <a:solidFill>
                  <a:schemeClr val="tx2"/>
                </a:solidFill>
                <a:latin typeface="Baskerville Old Face" panose="02020602080505020303" pitchFamily="18" charset="0"/>
                <a:ea typeface="Lato" panose="020F0502020204030203" pitchFamily="34" charset="0"/>
                <a:cs typeface="Lato" panose="020F0502020204030203" pitchFamily="34" charset="0"/>
              </a:rPr>
              <a:t>Bilan du parcours</a:t>
            </a:r>
            <a:endParaRPr lang="fr-FR" sz="7200" dirty="0">
              <a:solidFill>
                <a:schemeClr val="tx2"/>
              </a:solidFill>
              <a:latin typeface="Baskerville Old Face" panose="02020602080505020303" pitchFamily="18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532823" y="3703273"/>
            <a:ext cx="210244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smtClean="0"/>
              <a:t>Objectif </a:t>
            </a:r>
            <a:r>
              <a:rPr lang="fr-FR" sz="2800" dirty="0"/>
              <a:t>: Mener un projet de développement de la forme </a:t>
            </a:r>
            <a:r>
              <a:rPr lang="fr-FR" sz="2800" dirty="0" smtClean="0"/>
              <a:t>la </a:t>
            </a:r>
            <a:r>
              <a:rPr lang="fr-FR" sz="2800" dirty="0"/>
              <a:t>plus adaptée pour répondre à un besoin autour de vous.</a:t>
            </a:r>
          </a:p>
          <a:p>
            <a:r>
              <a:rPr lang="fr-FR" sz="2800" dirty="0" smtClean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185393DB-FF1C-1343-A40A-8569A0CB6297}"/>
              </a:ext>
            </a:extLst>
          </p:cNvPr>
          <p:cNvSpPr txBox="1"/>
          <p:nvPr/>
        </p:nvSpPr>
        <p:spPr>
          <a:xfrm>
            <a:off x="1532823" y="1647918"/>
            <a:ext cx="34852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err="1" smtClean="0">
                <a:solidFill>
                  <a:schemeClr val="tx2"/>
                </a:solidFill>
                <a:latin typeface="Baskerville Old Face" panose="02020602080505020303" pitchFamily="18" charset="0"/>
                <a:ea typeface="Lato" panose="020F0502020204030203" pitchFamily="34" charset="0"/>
                <a:cs typeface="Lato" panose="020F0502020204030203" pitchFamily="34" charset="0"/>
              </a:rPr>
              <a:t>Contexte</a:t>
            </a:r>
            <a:endParaRPr lang="en-US" sz="7200" dirty="0">
              <a:solidFill>
                <a:schemeClr val="tx2"/>
              </a:solidFill>
              <a:latin typeface="Baskerville Old Face" panose="02020602080505020303" pitchFamily="18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22256410" y="12223751"/>
            <a:ext cx="1218883" cy="730250"/>
          </a:xfrm>
        </p:spPr>
        <p:txBody>
          <a:bodyPr/>
          <a:lstStyle/>
          <a:p>
            <a:fld id="{EBE3AD81-3AD4-9C46-856E-C08CF1183C60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1532823" y="6352435"/>
            <a:ext cx="199615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Je souhaite mettre en place une application web permettant de faciliter les échanges de voisinage</a:t>
            </a:r>
            <a:r>
              <a:rPr lang="fr-FR" sz="2800" dirty="0" smtClean="0"/>
              <a:t>. </a:t>
            </a:r>
            <a:endParaRPr lang="fr-FR" sz="2800" dirty="0" smtClean="0"/>
          </a:p>
          <a:p>
            <a:endParaRPr lang="fr-FR" sz="2800" dirty="0"/>
          </a:p>
          <a:p>
            <a:r>
              <a:rPr lang="fr-FR" sz="2800" dirty="0" smtClean="0"/>
              <a:t>Malgré </a:t>
            </a:r>
            <a:r>
              <a:rPr lang="fr-FR" sz="2800" dirty="0"/>
              <a:t>la volonté individuel de partager, d’échanger, de rendre des services sans pour </a:t>
            </a:r>
            <a:r>
              <a:rPr lang="fr-FR" sz="2800" dirty="0" smtClean="0"/>
              <a:t>autant s’exposer </a:t>
            </a:r>
            <a:r>
              <a:rPr lang="fr-FR" sz="2800" dirty="0"/>
              <a:t>semble être souvent difficile à mettre en œuvre</a:t>
            </a:r>
            <a:r>
              <a:rPr lang="fr-FR" sz="2800" dirty="0" smtClean="0"/>
              <a:t>.</a:t>
            </a:r>
            <a:r>
              <a:rPr lang="fr-FR" sz="2800" dirty="0"/>
              <a:t/>
            </a:r>
            <a:br>
              <a:rPr lang="fr-FR" sz="2800" dirty="0"/>
            </a:b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30454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621678" y="1763141"/>
            <a:ext cx="1310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 smtClean="0">
                <a:solidFill>
                  <a:schemeClr val="tx2"/>
                </a:solidFill>
                <a:latin typeface="Baskerville Old Face" panose="02020602080505020303" pitchFamily="18" charset="0"/>
                <a:ea typeface="Lato" panose="020F0502020204030203" pitchFamily="34" charset="0"/>
                <a:cs typeface="Lato" panose="020F0502020204030203" pitchFamily="34" charset="0"/>
              </a:rPr>
              <a:t>Les </a:t>
            </a:r>
            <a:r>
              <a:rPr lang="fr-FR" sz="7200" dirty="0">
                <a:solidFill>
                  <a:schemeClr val="tx2"/>
                </a:solidFill>
                <a:latin typeface="Baskerville Old Face" panose="02020602080505020303" pitchFamily="18" charset="0"/>
                <a:ea typeface="Lato" panose="020F0502020204030203" pitchFamily="34" charset="0"/>
                <a:cs typeface="Lato" panose="020F0502020204030203" pitchFamily="34" charset="0"/>
              </a:rPr>
              <a:t>fonctionnalités </a:t>
            </a:r>
            <a:r>
              <a:rPr lang="fr-FR" sz="7200" dirty="0" smtClean="0">
                <a:solidFill>
                  <a:schemeClr val="tx2"/>
                </a:solidFill>
                <a:latin typeface="Baskerville Old Face" panose="02020602080505020303" pitchFamily="18" charset="0"/>
                <a:ea typeface="Lato" panose="020F0502020204030203" pitchFamily="34" charset="0"/>
                <a:cs typeface="Lato" panose="020F0502020204030203" pitchFamily="34" charset="0"/>
              </a:rPr>
              <a:t>attendus</a:t>
            </a:r>
            <a:endParaRPr lang="fr-FR" sz="7200" dirty="0">
              <a:solidFill>
                <a:schemeClr val="tx2"/>
              </a:solidFill>
              <a:latin typeface="Baskerville Old Face" panose="02020602080505020303" pitchFamily="18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621678" y="4112813"/>
            <a:ext cx="2084669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71500">
              <a:buFont typeface="Wingdings" panose="05000000000000000000" pitchFamily="2" charset="2"/>
              <a:buChar char="ü"/>
            </a:pPr>
            <a:r>
              <a:rPr lang="fr-FR" sz="2800" dirty="0" smtClean="0"/>
              <a:t>Création de compte et identification utilisateur : profil utilisateur ou membre de l’AG (copropriété</a:t>
            </a:r>
            <a:r>
              <a:rPr lang="fr-FR" sz="2800" dirty="0" smtClean="0"/>
              <a:t>)</a:t>
            </a:r>
          </a:p>
          <a:p>
            <a:pPr indent="-571500">
              <a:buFont typeface="Wingdings" panose="05000000000000000000" pitchFamily="2" charset="2"/>
              <a:buChar char="ü"/>
            </a:pPr>
            <a:endParaRPr lang="fr-FR" dirty="0">
              <a:latin typeface="Baskerville Old Face" panose="02020602080505020303" pitchFamily="18" charset="0"/>
            </a:endParaRPr>
          </a:p>
          <a:p>
            <a:pPr indent="-571500"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+mj-lt"/>
              </a:rPr>
              <a:t>Accéder à la liste de mes voisins et pouvoir leur envoyer des messages</a:t>
            </a:r>
            <a:r>
              <a:rPr lang="fr-FR" sz="2800" dirty="0" smtClean="0">
                <a:latin typeface="+mj-lt"/>
              </a:rPr>
              <a:t>.</a:t>
            </a:r>
          </a:p>
          <a:p>
            <a:pPr indent="-571500">
              <a:buFont typeface="Wingdings" panose="05000000000000000000" pitchFamily="2" charset="2"/>
              <a:buChar char="ü"/>
            </a:pPr>
            <a:endParaRPr lang="fr-FR" dirty="0">
              <a:latin typeface="+mj-lt"/>
            </a:endParaRPr>
          </a:p>
          <a:p>
            <a:pPr indent="-571500"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+mj-lt"/>
              </a:rPr>
              <a:t>Effectuer des demandes de services (garde d’animaux, d’enfants, de surveillance en cas d’absence</a:t>
            </a:r>
            <a:r>
              <a:rPr lang="fr-FR" sz="2800" dirty="0" smtClean="0">
                <a:latin typeface="+mj-lt"/>
              </a:rPr>
              <a:t>…)</a:t>
            </a:r>
          </a:p>
          <a:p>
            <a:pPr indent="-571500">
              <a:buFont typeface="Wingdings" panose="05000000000000000000" pitchFamily="2" charset="2"/>
              <a:buChar char="ü"/>
            </a:pPr>
            <a:endParaRPr lang="fr-FR" sz="2800" dirty="0" smtClean="0">
              <a:latin typeface="+mj-lt"/>
            </a:endParaRPr>
          </a:p>
          <a:p>
            <a:pPr indent="-571500"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+mj-lt"/>
              </a:rPr>
              <a:t>Effectuer des demande </a:t>
            </a:r>
            <a:r>
              <a:rPr lang="fr-FR" sz="2800" dirty="0" smtClean="0">
                <a:latin typeface="+mj-lt"/>
              </a:rPr>
              <a:t>d’emprunts</a:t>
            </a:r>
          </a:p>
          <a:p>
            <a:pPr indent="-571500">
              <a:buFont typeface="Wingdings" panose="05000000000000000000" pitchFamily="2" charset="2"/>
              <a:buChar char="ü"/>
            </a:pPr>
            <a:endParaRPr lang="fr-FR" sz="2800" dirty="0" smtClean="0">
              <a:latin typeface="+mj-lt"/>
            </a:endParaRPr>
          </a:p>
          <a:p>
            <a:pPr indent="-571500"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+mj-lt"/>
              </a:rPr>
              <a:t>Proposer des achats groupés pour partager des outils en commun (tondeuses à gazon</a:t>
            </a:r>
            <a:r>
              <a:rPr lang="fr-FR" sz="2800" dirty="0" smtClean="0">
                <a:latin typeface="+mj-lt"/>
              </a:rPr>
              <a:t>…)</a:t>
            </a:r>
          </a:p>
          <a:p>
            <a:pPr indent="-571500">
              <a:buFont typeface="Wingdings" panose="05000000000000000000" pitchFamily="2" charset="2"/>
              <a:buChar char="ü"/>
            </a:pPr>
            <a:endParaRPr lang="fr-FR" sz="2800" dirty="0" smtClean="0">
              <a:latin typeface="+mj-lt"/>
            </a:endParaRPr>
          </a:p>
          <a:p>
            <a:pPr indent="-571500"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+mj-lt"/>
              </a:rPr>
              <a:t>Les membres de l’AG doivent pouvoir gérer la communauté de voisins (modification d’adresses, de droits…)</a:t>
            </a:r>
          </a:p>
        </p:txBody>
      </p:sp>
      <p:sp>
        <p:nvSpPr>
          <p:cNvPr id="6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22256410" y="12223751"/>
            <a:ext cx="1218883" cy="730250"/>
          </a:xfrm>
        </p:spPr>
        <p:txBody>
          <a:bodyPr/>
          <a:lstStyle/>
          <a:p>
            <a:fld id="{EBE3AD81-3AD4-9C46-856E-C08CF1183C6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00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EC5E84A3-6CA5-5040-BD4D-2B22C79374EE}"/>
              </a:ext>
            </a:extLst>
          </p:cNvPr>
          <p:cNvGrpSpPr/>
          <p:nvPr/>
        </p:nvGrpSpPr>
        <p:grpSpPr>
          <a:xfrm>
            <a:off x="4953623" y="9135822"/>
            <a:ext cx="14470404" cy="2709507"/>
            <a:chOff x="4960602" y="6633672"/>
            <a:chExt cx="14470404" cy="2709507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7AA4E6B5-2771-F043-9933-FE66131D6D16}"/>
                </a:ext>
              </a:extLst>
            </p:cNvPr>
            <p:cNvSpPr txBox="1"/>
            <p:nvPr/>
          </p:nvSpPr>
          <p:spPr>
            <a:xfrm>
              <a:off x="4960602" y="6633672"/>
              <a:ext cx="14470404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0" dirty="0" smtClean="0">
                  <a:solidFill>
                    <a:schemeClr val="tx2"/>
                  </a:solidFill>
                  <a:latin typeface="Baskerville Old Face" panose="02020602080505020303" pitchFamily="18" charset="0"/>
                  <a:ea typeface="Lato" panose="020F0502020204030203" pitchFamily="34" charset="0"/>
                  <a:cs typeface="Lato" panose="020F0502020204030203" pitchFamily="34" charset="0"/>
                </a:rPr>
                <a:t>Solution Technique</a:t>
              </a:r>
              <a:endParaRPr lang="en-US" sz="12000" dirty="0">
                <a:solidFill>
                  <a:schemeClr val="tx2"/>
                </a:solidFill>
                <a:latin typeface="Baskerville Old Face" panose="02020602080505020303" pitchFamily="18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A446FEEB-CEE5-F340-8DB0-BDFD806BB234}"/>
                </a:ext>
              </a:extLst>
            </p:cNvPr>
            <p:cNvSpPr/>
            <p:nvPr/>
          </p:nvSpPr>
          <p:spPr>
            <a:xfrm>
              <a:off x="6167403" y="8725061"/>
              <a:ext cx="12056802" cy="6181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dirty="0" smtClean="0">
                  <a:solidFill>
                    <a:srgbClr val="7F7F7F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Application de bon </a:t>
              </a:r>
              <a:r>
                <a:rPr lang="en-US" dirty="0" err="1" smtClean="0">
                  <a:solidFill>
                    <a:srgbClr val="7F7F7F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voisinage</a:t>
              </a:r>
              <a:r>
                <a:rPr lang="en-US" dirty="0" smtClean="0">
                  <a:solidFill>
                    <a:srgbClr val="7F7F7F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</a:t>
              </a:r>
              <a:r>
                <a:rPr lang="en-US" dirty="0" smtClean="0">
                  <a:solidFill>
                    <a:srgbClr val="7F7F7F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- </a:t>
              </a:r>
              <a:r>
                <a:rPr lang="en-US" dirty="0" err="1" smtClean="0">
                  <a:solidFill>
                    <a:srgbClr val="7F7F7F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MyNeigborhood</a:t>
              </a:r>
              <a:endParaRPr lang="en-US" dirty="0">
                <a:solidFill>
                  <a:srgbClr val="7F7F7F"/>
                </a:solidFill>
                <a:latin typeface="Baskerville Old Face" panose="02020602080505020303" pitchFamily="18" charset="0"/>
                <a:ea typeface="Lato" charset="0"/>
                <a:cs typeface="Lato" charset="0"/>
              </a:endParaRPr>
            </a:p>
          </p:txBody>
        </p:sp>
      </p:grpSp>
      <p:sp>
        <p:nvSpPr>
          <p:cNvPr id="12" name="Shape 2613">
            <a:extLst>
              <a:ext uri="{FF2B5EF4-FFF2-40B4-BE49-F238E27FC236}">
                <a16:creationId xmlns="" xmlns:a16="http://schemas.microsoft.com/office/drawing/2014/main" id="{3882CF30-EAC2-6248-B3FD-1579829612AC}"/>
              </a:ext>
            </a:extLst>
          </p:cNvPr>
          <p:cNvSpPr/>
          <p:nvPr/>
        </p:nvSpPr>
        <p:spPr>
          <a:xfrm>
            <a:off x="9741697" y="2595646"/>
            <a:ext cx="4894256" cy="4894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1964"/>
                </a:moveTo>
                <a:lnTo>
                  <a:pt x="10800" y="1964"/>
                </a:lnTo>
                <a:cubicBezTo>
                  <a:pt x="8836" y="1964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5709"/>
                </a:lnTo>
                <a:cubicBezTo>
                  <a:pt x="0" y="16794"/>
                  <a:pt x="879" y="17673"/>
                  <a:pt x="1964" y="17673"/>
                </a:cubicBezTo>
                <a:lnTo>
                  <a:pt x="6599" y="17673"/>
                </a:lnTo>
                <a:cubicBezTo>
                  <a:pt x="6257" y="17372"/>
                  <a:pt x="5941" y="17046"/>
                  <a:pt x="5656" y="16691"/>
                </a:cubicBezTo>
                <a:lnTo>
                  <a:pt x="1964" y="16691"/>
                </a:lnTo>
                <a:cubicBezTo>
                  <a:pt x="1422" y="16691"/>
                  <a:pt x="982" y="16252"/>
                  <a:pt x="982" y="15709"/>
                </a:cubicBezTo>
                <a:lnTo>
                  <a:pt x="982" y="5891"/>
                </a:lnTo>
                <a:lnTo>
                  <a:pt x="6599" y="5891"/>
                </a:lnTo>
                <a:cubicBezTo>
                  <a:pt x="7023" y="5517"/>
                  <a:pt x="7484" y="5185"/>
                  <a:pt x="7982" y="4909"/>
                </a:cubicBezTo>
                <a:lnTo>
                  <a:pt x="982" y="4909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6873" y="982"/>
                </a:lnTo>
                <a:cubicBezTo>
                  <a:pt x="8345" y="982"/>
                  <a:pt x="8345" y="2946"/>
                  <a:pt x="10800" y="2946"/>
                </a:cubicBezTo>
                <a:lnTo>
                  <a:pt x="19636" y="2946"/>
                </a:lnTo>
                <a:cubicBezTo>
                  <a:pt x="20178" y="2946"/>
                  <a:pt x="20618" y="3385"/>
                  <a:pt x="20618" y="3927"/>
                </a:cubicBezTo>
                <a:lnTo>
                  <a:pt x="20618" y="4909"/>
                </a:lnTo>
                <a:lnTo>
                  <a:pt x="15582" y="4909"/>
                </a:lnTo>
                <a:cubicBezTo>
                  <a:pt x="16080" y="5185"/>
                  <a:pt x="16541" y="5517"/>
                  <a:pt x="16965" y="5891"/>
                </a:cubicBezTo>
                <a:lnTo>
                  <a:pt x="20618" y="5891"/>
                </a:ln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8766" y="16691"/>
                </a:lnTo>
                <a:lnTo>
                  <a:pt x="19738" y="17663"/>
                </a:lnTo>
                <a:cubicBezTo>
                  <a:pt x="20774" y="17609"/>
                  <a:pt x="21600" y="16759"/>
                  <a:pt x="21600" y="15709"/>
                </a:cubicBezTo>
                <a:lnTo>
                  <a:pt x="21600" y="3927"/>
                </a:lnTo>
                <a:cubicBezTo>
                  <a:pt x="21600" y="2843"/>
                  <a:pt x="20721" y="1964"/>
                  <a:pt x="19636" y="1964"/>
                </a:cubicBezTo>
                <a:moveTo>
                  <a:pt x="11782" y="17673"/>
                </a:moveTo>
                <a:cubicBezTo>
                  <a:pt x="8529" y="17673"/>
                  <a:pt x="5891" y="15036"/>
                  <a:pt x="5891" y="11782"/>
                </a:cubicBezTo>
                <a:cubicBezTo>
                  <a:pt x="5891" y="8529"/>
                  <a:pt x="8529" y="5891"/>
                  <a:pt x="11782" y="5891"/>
                </a:cubicBezTo>
                <a:cubicBezTo>
                  <a:pt x="15035" y="5891"/>
                  <a:pt x="17673" y="8529"/>
                  <a:pt x="17673" y="11782"/>
                </a:cubicBezTo>
                <a:cubicBezTo>
                  <a:pt x="17673" y="15036"/>
                  <a:pt x="15035" y="17673"/>
                  <a:pt x="11782" y="17673"/>
                </a:cubicBezTo>
                <a:moveTo>
                  <a:pt x="16972" y="16278"/>
                </a:moveTo>
                <a:cubicBezTo>
                  <a:pt x="18018" y="15072"/>
                  <a:pt x="18655" y="13503"/>
                  <a:pt x="18655" y="11782"/>
                </a:cubicBezTo>
                <a:cubicBezTo>
                  <a:pt x="18655" y="7987"/>
                  <a:pt x="15578" y="4910"/>
                  <a:pt x="11782" y="4910"/>
                </a:cubicBezTo>
                <a:cubicBezTo>
                  <a:pt x="7986" y="4910"/>
                  <a:pt x="4909" y="7987"/>
                  <a:pt x="4909" y="11782"/>
                </a:cubicBezTo>
                <a:cubicBezTo>
                  <a:pt x="4909" y="15578"/>
                  <a:pt x="7986" y="18655"/>
                  <a:pt x="11782" y="18655"/>
                </a:cubicBezTo>
                <a:cubicBezTo>
                  <a:pt x="13503" y="18655"/>
                  <a:pt x="15072" y="18017"/>
                  <a:pt x="16278" y="16972"/>
                </a:cubicBezTo>
                <a:lnTo>
                  <a:pt x="16972" y="17666"/>
                </a:lnTo>
                <a:cubicBezTo>
                  <a:pt x="16969" y="17668"/>
                  <a:pt x="16967" y="17671"/>
                  <a:pt x="16965" y="17673"/>
                </a:cubicBezTo>
                <a:lnTo>
                  <a:pt x="16979" y="17673"/>
                </a:lnTo>
                <a:lnTo>
                  <a:pt x="20762" y="21457"/>
                </a:lnTo>
                <a:cubicBezTo>
                  <a:pt x="20851" y="21546"/>
                  <a:pt x="20974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cubicBezTo>
                  <a:pt x="21456" y="20762"/>
                  <a:pt x="16972" y="16278"/>
                  <a:pt x="16972" y="1627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rgbClr val="7F7F7F"/>
              </a:solidFill>
            </a:endParaRPr>
          </a:p>
        </p:txBody>
      </p:sp>
      <p:pic>
        <p:nvPicPr>
          <p:cNvPr id="1026" name="Picture 2" descr="C:\Utilisateurs\A762211\Desktop\Hibernate_logo_a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370" y="1047989"/>
            <a:ext cx="6052898" cy="1680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tilisateurs\A762211\Desktop\hebergement-dedie-tomcat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3559" y="1047989"/>
            <a:ext cx="2060468" cy="2060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tilisateurs\A762211\Desktop\1_T81YZjqBfVDH0sOcKnk_rw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370" y="5045390"/>
            <a:ext cx="6197443" cy="3994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tilisateurs\A762211\Desktop\MySQL.svg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453" y="2635492"/>
            <a:ext cx="3134972" cy="2090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7335" y="1159748"/>
            <a:ext cx="2143125" cy="214312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5279" y="4152555"/>
            <a:ext cx="4864112" cy="2727747"/>
          </a:xfrm>
          <a:prstGeom prst="rect">
            <a:avLst/>
          </a:prstGeom>
        </p:spPr>
      </p:pic>
      <p:sp>
        <p:nvSpPr>
          <p:cNvPr id="13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22256410" y="12223751"/>
            <a:ext cx="1218883" cy="730250"/>
          </a:xfrm>
        </p:spPr>
        <p:txBody>
          <a:bodyPr/>
          <a:lstStyle/>
          <a:p>
            <a:fld id="{EBE3AD81-3AD4-9C46-856E-C08CF1183C6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53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5D8D54B-D178-984C-A252-D974F7565AEA}"/>
              </a:ext>
            </a:extLst>
          </p:cNvPr>
          <p:cNvSpPr txBox="1"/>
          <p:nvPr/>
        </p:nvSpPr>
        <p:spPr>
          <a:xfrm>
            <a:off x="1687806" y="1357476"/>
            <a:ext cx="82477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 smtClean="0">
                <a:solidFill>
                  <a:schemeClr val="tx2"/>
                </a:solidFill>
                <a:latin typeface="Baskerville Old Face" panose="02020602080505020303" pitchFamily="18" charset="0"/>
                <a:ea typeface="Lato" panose="020F0502020204030203" pitchFamily="34" charset="0"/>
                <a:cs typeface="Lato" panose="020F0502020204030203" pitchFamily="34" charset="0"/>
              </a:rPr>
              <a:t>Présentation</a:t>
            </a:r>
            <a:r>
              <a:rPr lang="en-US" sz="6000" dirty="0" smtClean="0">
                <a:solidFill>
                  <a:schemeClr val="tx2"/>
                </a:solidFill>
                <a:latin typeface="Baskerville Old Face" panose="02020602080505020303" pitchFamily="18" charset="0"/>
                <a:ea typeface="Lato" panose="020F0502020204030203" pitchFamily="34" charset="0"/>
                <a:cs typeface="Lato" panose="020F0502020204030203" pitchFamily="34" charset="0"/>
              </a:rPr>
              <a:t> de la solution</a:t>
            </a:r>
            <a:endParaRPr lang="en-US" sz="6000" dirty="0">
              <a:solidFill>
                <a:schemeClr val="tx2"/>
              </a:solidFill>
              <a:latin typeface="Baskerville Old Face" panose="02020602080505020303" pitchFamily="18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7F20BDED-B1EA-1B48-9086-13A7DB193B83}"/>
              </a:ext>
            </a:extLst>
          </p:cNvPr>
          <p:cNvGrpSpPr/>
          <p:nvPr/>
        </p:nvGrpSpPr>
        <p:grpSpPr>
          <a:xfrm>
            <a:off x="13368535" y="3131101"/>
            <a:ext cx="9521945" cy="3446868"/>
            <a:chOff x="-1430692" y="4930126"/>
            <a:chExt cx="6236995" cy="1356942"/>
          </a:xfrm>
        </p:grpSpPr>
        <p:sp>
          <p:nvSpPr>
            <p:cNvPr id="15" name="Subtitle 2">
              <a:extLst>
                <a:ext uri="{FF2B5EF4-FFF2-40B4-BE49-F238E27FC236}">
                  <a16:creationId xmlns="" xmlns:a16="http://schemas.microsoft.com/office/drawing/2014/main" id="{33FF51FA-DAA5-094D-B118-70FE61A0ECA5}"/>
                </a:ext>
              </a:extLst>
            </p:cNvPr>
            <p:cNvSpPr txBox="1">
              <a:spLocks/>
            </p:cNvSpPr>
            <p:nvPr/>
          </p:nvSpPr>
          <p:spPr>
            <a:xfrm>
              <a:off x="-1430692" y="5318562"/>
              <a:ext cx="6236995" cy="96850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fr-FR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Développement </a:t>
              </a:r>
              <a:r>
                <a:rPr lang="fr-FR" sz="2800" dirty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du site en </a:t>
              </a:r>
              <a:r>
                <a:rPr lang="fr-FR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HTML5</a:t>
              </a:r>
              <a:r>
                <a:rPr lang="fr-FR" sz="2800" dirty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, CSS3 et </a:t>
              </a:r>
              <a:r>
                <a:rPr lang="fr-FR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JavaScript. </a:t>
              </a:r>
              <a:r>
                <a:rPr lang="fr-FR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Templating</a:t>
              </a:r>
              <a:r>
                <a:rPr lang="fr-FR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</a:t>
              </a:r>
              <a:r>
                <a:rPr lang="fr-FR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Thymeleaf</a:t>
              </a:r>
              <a:r>
                <a:rPr lang="fr-FR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.</a:t>
              </a:r>
            </a:p>
            <a:p>
              <a:pPr algn="l"/>
              <a:endParaRPr lang="fr-FR" sz="2800" dirty="0" smtClean="0">
                <a:solidFill>
                  <a:schemeClr val="tx1"/>
                </a:solidFill>
                <a:latin typeface="Baskerville Old Face" panose="02020602080505020303" pitchFamily="18" charset="0"/>
                <a:ea typeface="Lato" charset="0"/>
                <a:cs typeface="Lato" charset="0"/>
              </a:endParaRPr>
            </a:p>
            <a:p>
              <a:pPr algn="l"/>
              <a:r>
                <a:rPr lang="fr-FR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Bibliothèques </a:t>
              </a:r>
              <a:r>
                <a:rPr lang="fr-FR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Bootstrap</a:t>
              </a:r>
              <a:r>
                <a:rPr lang="fr-FR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pour un affichage responsive design.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A057AC8F-AAE2-2040-918E-2BDDB6A8C723}"/>
                </a:ext>
              </a:extLst>
            </p:cNvPr>
            <p:cNvSpPr txBox="1"/>
            <p:nvPr/>
          </p:nvSpPr>
          <p:spPr>
            <a:xfrm>
              <a:off x="-1430692" y="4930126"/>
              <a:ext cx="4272384" cy="254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chemeClr val="tx2">
                      <a:lumMod val="90000"/>
                      <a:lumOff val="10000"/>
                    </a:schemeClr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Site </a:t>
              </a:r>
              <a:r>
                <a:rPr lang="en-US" i="1" dirty="0" err="1" smtClean="0">
                  <a:solidFill>
                    <a:schemeClr val="tx2">
                      <a:lumMod val="90000"/>
                      <a:lumOff val="10000"/>
                    </a:schemeClr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MyNeighborhood</a:t>
              </a:r>
              <a:endParaRPr lang="en-US" i="1" dirty="0">
                <a:solidFill>
                  <a:schemeClr val="tx2">
                    <a:lumMod val="90000"/>
                    <a:lumOff val="10000"/>
                  </a:schemeClr>
                </a:solidFill>
                <a:latin typeface="Baskerville Old Face" panose="02020602080505020303" pitchFamily="18" charset="0"/>
                <a:ea typeface="Lato" charset="0"/>
                <a:cs typeface="Lato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940DE3D8-A8C5-CE49-946E-8F96459E9565}"/>
              </a:ext>
            </a:extLst>
          </p:cNvPr>
          <p:cNvGrpSpPr/>
          <p:nvPr/>
        </p:nvGrpSpPr>
        <p:grpSpPr>
          <a:xfrm>
            <a:off x="1687806" y="2863882"/>
            <a:ext cx="10233900" cy="7090754"/>
            <a:chOff x="1473097" y="4423064"/>
            <a:chExt cx="6451704" cy="7090754"/>
          </a:xfrm>
        </p:grpSpPr>
        <p:sp>
          <p:nvSpPr>
            <p:cNvPr id="29" name="Subtitle 2">
              <a:extLst>
                <a:ext uri="{FF2B5EF4-FFF2-40B4-BE49-F238E27FC236}">
                  <a16:creationId xmlns="" xmlns:a16="http://schemas.microsoft.com/office/drawing/2014/main" id="{79E60E1D-7A1A-1E44-BBBA-B64CB2F6E494}"/>
                </a:ext>
              </a:extLst>
            </p:cNvPr>
            <p:cNvSpPr txBox="1">
              <a:spLocks/>
            </p:cNvSpPr>
            <p:nvPr/>
          </p:nvSpPr>
          <p:spPr>
            <a:xfrm>
              <a:off x="1473097" y="5348015"/>
              <a:ext cx="6451704" cy="616580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457200" algn="l">
                <a:buFont typeface="Wingdings" panose="05000000000000000000" pitchFamily="2" charset="2"/>
                <a:buChar char="ü"/>
              </a:pP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Développé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en Java JEE avec le framework </a:t>
              </a:r>
              <a:r>
                <a:rPr lang="en-US" sz="2800" b="1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Spring Boot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 2.3.10</a:t>
              </a:r>
            </a:p>
            <a:p>
              <a:pPr marL="457200" indent="-457200" algn="l">
                <a:buFont typeface="Wingdings" panose="05000000000000000000" pitchFamily="2" charset="2"/>
                <a:buChar char="ü"/>
              </a:pPr>
              <a:endParaRPr lang="en-US" sz="2800" dirty="0" smtClean="0">
                <a:solidFill>
                  <a:schemeClr val="tx1"/>
                </a:solidFill>
                <a:latin typeface="Baskerville Old Face" panose="02020602080505020303" pitchFamily="18" charset="0"/>
                <a:ea typeface="Lato" charset="0"/>
                <a:cs typeface="Lato" charset="0"/>
              </a:endParaRPr>
            </a:p>
            <a:p>
              <a:pPr marL="457200" indent="-457200" algn="l">
                <a:buFont typeface="Wingdings" panose="05000000000000000000" pitchFamily="2" charset="2"/>
                <a:buChar char="ü"/>
              </a:pP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Gestion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de la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sécurité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des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données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assuré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par </a:t>
              </a:r>
              <a:r>
                <a:rPr lang="en-US" sz="2800" b="1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Spring Security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.</a:t>
              </a:r>
            </a:p>
            <a:p>
              <a:pPr algn="l"/>
              <a:endParaRPr lang="en-US" sz="2800" dirty="0" smtClean="0">
                <a:solidFill>
                  <a:schemeClr val="tx1"/>
                </a:solidFill>
                <a:latin typeface="Baskerville Old Face" panose="02020602080505020303" pitchFamily="18" charset="0"/>
                <a:ea typeface="Lato" charset="0"/>
                <a:cs typeface="Lato" charset="0"/>
              </a:endParaRPr>
            </a:p>
            <a:p>
              <a:pPr marL="457200" indent="-457200" algn="l">
                <a:buFont typeface="Wingdings" panose="05000000000000000000" pitchFamily="2" charset="2"/>
                <a:buChar char="ü"/>
              </a:pP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Gestion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des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dépendances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du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projet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gérée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par </a:t>
              </a:r>
              <a:r>
                <a:rPr lang="en-US" sz="2800" b="1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Maven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.</a:t>
              </a:r>
            </a:p>
            <a:p>
              <a:pPr marL="457200" indent="-457200" algn="l">
                <a:buFont typeface="Wingdings" panose="05000000000000000000" pitchFamily="2" charset="2"/>
                <a:buChar char="ü"/>
              </a:pPr>
              <a:endParaRPr lang="en-US" sz="2800" dirty="0" smtClean="0">
                <a:solidFill>
                  <a:schemeClr val="tx1"/>
                </a:solidFill>
                <a:latin typeface="Baskerville Old Face" panose="02020602080505020303" pitchFamily="18" charset="0"/>
                <a:ea typeface="Lato" charset="0"/>
                <a:cs typeface="Lato" charset="0"/>
              </a:endParaRPr>
            </a:p>
            <a:p>
              <a:pPr marL="457200" indent="-457200" algn="l">
                <a:buFont typeface="Wingdings" panose="05000000000000000000" pitchFamily="2" charset="2"/>
                <a:buChar char="ü"/>
              </a:pP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Persistance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des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données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sur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BDD </a:t>
              </a:r>
              <a:r>
                <a:rPr lang="en-US" sz="2800" b="1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MySQL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 avec JPA </a:t>
              </a:r>
              <a:r>
                <a:rPr lang="en-US" sz="2800" b="1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Hibernate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.</a:t>
              </a:r>
            </a:p>
            <a:p>
              <a:pPr marL="457200" indent="-457200" algn="l">
                <a:buFont typeface="Wingdings" panose="05000000000000000000" pitchFamily="2" charset="2"/>
                <a:buChar char="ü"/>
              </a:pPr>
              <a:endParaRPr lang="en-US" sz="2800" dirty="0" smtClean="0">
                <a:solidFill>
                  <a:schemeClr val="tx1"/>
                </a:solidFill>
                <a:latin typeface="Baskerville Old Face" panose="02020602080505020303" pitchFamily="18" charset="0"/>
                <a:ea typeface="Lato" charset="0"/>
                <a:cs typeface="Lato" charset="0"/>
              </a:endParaRPr>
            </a:p>
            <a:p>
              <a:pPr marL="457200" indent="-457200" algn="l">
                <a:buFont typeface="Wingdings" panose="05000000000000000000" pitchFamily="2" charset="2"/>
                <a:buChar char="ü"/>
              </a:pP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Hébergement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</a:t>
              </a:r>
              <a:r>
                <a:rPr lang="en-US" sz="2800" dirty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de </a:t>
              </a:r>
              <a:r>
                <a:rPr lang="en-US" sz="2800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l’application</a:t>
              </a:r>
              <a:r>
                <a:rPr lang="en-US" sz="2800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sur</a:t>
              </a:r>
              <a:r>
                <a:rPr lang="en-US" sz="2800" dirty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</a:t>
              </a:r>
              <a:r>
                <a:rPr lang="en-US" sz="2800" b="1" dirty="0" err="1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serveur</a:t>
              </a:r>
              <a:r>
                <a:rPr lang="en-US" sz="2800" b="1" dirty="0" smtClean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</a:t>
              </a:r>
              <a:r>
                <a:rPr lang="en-US" sz="2800" b="1" dirty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Apache</a:t>
              </a:r>
              <a:r>
                <a:rPr lang="en-US" sz="2800" dirty="0">
                  <a:solidFill>
                    <a:schemeClr val="tx1"/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Tomcat.</a:t>
              </a:r>
            </a:p>
            <a:p>
              <a:pPr algn="l"/>
              <a:endParaRPr lang="en-US" sz="2800" dirty="0">
                <a:solidFill>
                  <a:schemeClr val="tx1"/>
                </a:solidFill>
                <a:latin typeface="Baskerville Old Face" panose="02020602080505020303" pitchFamily="18" charset="0"/>
                <a:ea typeface="Lato" charset="0"/>
                <a:cs typeface="Lato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57CE8DAE-81FC-BB40-9D0C-930F4CB8ED12}"/>
                </a:ext>
              </a:extLst>
            </p:cNvPr>
            <p:cNvSpPr txBox="1"/>
            <p:nvPr/>
          </p:nvSpPr>
          <p:spPr>
            <a:xfrm>
              <a:off x="1473097" y="4423064"/>
              <a:ext cx="54177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 smtClean="0">
                  <a:solidFill>
                    <a:schemeClr val="tx2">
                      <a:lumMod val="90000"/>
                      <a:lumOff val="10000"/>
                    </a:schemeClr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Système</a:t>
              </a:r>
              <a:r>
                <a:rPr lang="en-US" i="1" dirty="0" smtClean="0">
                  <a:solidFill>
                    <a:schemeClr val="tx2">
                      <a:lumMod val="90000"/>
                      <a:lumOff val="10000"/>
                    </a:schemeClr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 </a:t>
              </a:r>
              <a:r>
                <a:rPr lang="en-US" i="1" dirty="0" err="1" smtClean="0">
                  <a:solidFill>
                    <a:schemeClr val="tx2">
                      <a:lumMod val="90000"/>
                      <a:lumOff val="10000"/>
                    </a:schemeClr>
                  </a:solidFill>
                  <a:latin typeface="Baskerville Old Face" panose="02020602080505020303" pitchFamily="18" charset="0"/>
                  <a:ea typeface="Lato" charset="0"/>
                  <a:cs typeface="Lato" charset="0"/>
                </a:rPr>
                <a:t>d’information</a:t>
              </a:r>
              <a:endParaRPr lang="en-US" i="1" dirty="0">
                <a:solidFill>
                  <a:schemeClr val="tx2">
                    <a:lumMod val="90000"/>
                    <a:lumOff val="10000"/>
                  </a:schemeClr>
                </a:solidFill>
                <a:latin typeface="Baskerville Old Face" panose="02020602080505020303" pitchFamily="18" charset="0"/>
                <a:ea typeface="Lato" charset="0"/>
                <a:cs typeface="Lato" charset="0"/>
              </a:endParaRPr>
            </a:p>
          </p:txBody>
        </p:sp>
      </p:grpSp>
      <p:sp>
        <p:nvSpPr>
          <p:cNvPr id="10" name="TextBox 15">
            <a:extLst>
              <a:ext uri="{FF2B5EF4-FFF2-40B4-BE49-F238E27FC236}">
                <a16:creationId xmlns="" xmlns:a16="http://schemas.microsoft.com/office/drawing/2014/main" id="{A057AC8F-AAE2-2040-918E-2BDDB6A8C723}"/>
              </a:ext>
            </a:extLst>
          </p:cNvPr>
          <p:cNvSpPr txBox="1"/>
          <p:nvPr/>
        </p:nvSpPr>
        <p:spPr>
          <a:xfrm>
            <a:off x="13368532" y="7545776"/>
            <a:ext cx="6522597" cy="646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chemeClr val="tx2">
                    <a:lumMod val="90000"/>
                    <a:lumOff val="10000"/>
                  </a:schemeClr>
                </a:solidFill>
                <a:latin typeface="Baskerville Old Face" panose="02020602080505020303" pitchFamily="18" charset="0"/>
                <a:ea typeface="Lato" charset="0"/>
                <a:cs typeface="Lato" charset="0"/>
              </a:rPr>
              <a:t>Microservices</a:t>
            </a:r>
            <a:endParaRPr lang="en-US" i="1" dirty="0">
              <a:solidFill>
                <a:schemeClr val="tx2">
                  <a:lumMod val="90000"/>
                  <a:lumOff val="10000"/>
                </a:schemeClr>
              </a:solidFill>
              <a:latin typeface="Baskerville Old Face" panose="02020602080505020303" pitchFamily="18" charset="0"/>
              <a:ea typeface="Lato" charset="0"/>
              <a:cs typeface="Lato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="" xmlns:a16="http://schemas.microsoft.com/office/drawing/2014/main" id="{33FF51FA-DAA5-094D-B118-70FE61A0ECA5}"/>
              </a:ext>
            </a:extLst>
          </p:cNvPr>
          <p:cNvSpPr txBox="1">
            <a:spLocks/>
          </p:cNvSpPr>
          <p:nvPr/>
        </p:nvSpPr>
        <p:spPr>
          <a:xfrm>
            <a:off x="13368532" y="8458823"/>
            <a:ext cx="9521945" cy="297723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800" dirty="0" smtClean="0">
                <a:solidFill>
                  <a:schemeClr val="tx1"/>
                </a:solidFill>
                <a:latin typeface="Baskerville Old Face" panose="02020602080505020303" pitchFamily="18" charset="0"/>
                <a:ea typeface="Lato" charset="0"/>
                <a:cs typeface="Lato" charset="0"/>
              </a:rPr>
              <a:t>Ms-</a:t>
            </a:r>
            <a:r>
              <a:rPr lang="fr-FR" sz="2800" dirty="0" err="1" smtClean="0">
                <a:solidFill>
                  <a:schemeClr val="tx1"/>
                </a:solidFill>
                <a:latin typeface="Baskerville Old Face" panose="02020602080505020303" pitchFamily="18" charset="0"/>
                <a:ea typeface="Lato" charset="0"/>
                <a:cs typeface="Lato" charset="0"/>
              </a:rPr>
              <a:t>Neighborhood</a:t>
            </a:r>
            <a:r>
              <a:rPr lang="fr-FR" sz="2800" dirty="0" smtClean="0">
                <a:solidFill>
                  <a:schemeClr val="tx1"/>
                </a:solidFill>
                <a:latin typeface="Baskerville Old Face" panose="02020602080505020303" pitchFamily="18" charset="0"/>
                <a:ea typeface="Lato" charset="0"/>
                <a:cs typeface="Lato" charset="0"/>
              </a:rPr>
              <a:t> : fournis les données utilisateurs aux applications.</a:t>
            </a:r>
          </a:p>
          <a:p>
            <a:pPr algn="l"/>
            <a:endParaRPr lang="fr-FR" sz="2800" dirty="0" smtClean="0">
              <a:solidFill>
                <a:schemeClr val="tx1"/>
              </a:solidFill>
              <a:latin typeface="Baskerville Old Face" panose="02020602080505020303" pitchFamily="18" charset="0"/>
              <a:ea typeface="Lato" charset="0"/>
              <a:cs typeface="Lato" charset="0"/>
            </a:endParaRPr>
          </a:p>
          <a:p>
            <a:pPr algn="l"/>
            <a:r>
              <a:rPr lang="fr-FR" sz="2800" dirty="0" smtClean="0">
                <a:solidFill>
                  <a:schemeClr val="tx1"/>
                </a:solidFill>
                <a:latin typeface="Baskerville Old Face" panose="02020602080505020303" pitchFamily="18" charset="0"/>
                <a:ea typeface="Lato" charset="0"/>
                <a:cs typeface="Lato" charset="0"/>
              </a:rPr>
              <a:t>Ms-batch : fournis une solution de gestion automatisé des tâches récurrentes (ex : envois d’e-mailing…)  </a:t>
            </a:r>
          </a:p>
        </p:txBody>
      </p:sp>
    </p:spTree>
    <p:extLst>
      <p:ext uri="{BB962C8B-B14F-4D97-AF65-F5344CB8AC3E}">
        <p14:creationId xmlns:p14="http://schemas.microsoft.com/office/powerpoint/2010/main" val="248075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AD81-3AD4-9C46-856E-C08CF1183C60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Pensées 2"/>
          <p:cNvSpPr/>
          <p:nvPr/>
        </p:nvSpPr>
        <p:spPr>
          <a:xfrm>
            <a:off x="9683144" y="6107500"/>
            <a:ext cx="4882554" cy="2794959"/>
          </a:xfrm>
          <a:prstGeom prst="cloudCallou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Cloud-config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3016032" y="3071002"/>
            <a:ext cx="4244196" cy="203583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Ms-batch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16303926" y="2984737"/>
            <a:ext cx="4261449" cy="22083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Ms-</a:t>
            </a:r>
            <a:r>
              <a:rPr lang="fr-FR" dirty="0" err="1" smtClean="0"/>
              <a:t>Neighborhood</a:t>
            </a:r>
            <a:endParaRPr lang="fr-FR" dirty="0"/>
          </a:p>
        </p:txBody>
      </p:sp>
      <p:sp>
        <p:nvSpPr>
          <p:cNvPr id="6" name="Arrondir un rectangle avec un coin du même côté 5"/>
          <p:cNvSpPr/>
          <p:nvPr/>
        </p:nvSpPr>
        <p:spPr>
          <a:xfrm>
            <a:off x="6840740" y="10127412"/>
            <a:ext cx="10567362" cy="2553419"/>
          </a:xfrm>
          <a:prstGeom prst="round2Same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MyNeighborhoodApp</a:t>
            </a:r>
            <a:endParaRPr lang="fr-FR" dirty="0"/>
          </a:p>
        </p:txBody>
      </p:sp>
      <p:sp>
        <p:nvSpPr>
          <p:cNvPr id="7" name="Arrondir un rectangle avec un coin diagonal 6"/>
          <p:cNvSpPr/>
          <p:nvPr/>
        </p:nvSpPr>
        <p:spPr>
          <a:xfrm>
            <a:off x="9282022" y="828131"/>
            <a:ext cx="6090249" cy="1639021"/>
          </a:xfrm>
          <a:prstGeom prst="round2Diag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Eureka Server</a:t>
            </a:r>
            <a:endParaRPr lang="fr-FR" dirty="0"/>
          </a:p>
        </p:txBody>
      </p:sp>
      <p:sp>
        <p:nvSpPr>
          <p:cNvPr id="8" name="Organigramme : Disque magnétique 7"/>
          <p:cNvSpPr/>
          <p:nvPr/>
        </p:nvSpPr>
        <p:spPr>
          <a:xfrm>
            <a:off x="10002323" y="2691438"/>
            <a:ext cx="4244197" cy="2794959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BDD MySQL</a:t>
            </a:r>
            <a:endParaRPr lang="fr-FR" dirty="0"/>
          </a:p>
        </p:txBody>
      </p:sp>
      <p:cxnSp>
        <p:nvCxnSpPr>
          <p:cNvPr id="10" name="Connecteur en angle 9"/>
          <p:cNvCxnSpPr>
            <a:stCxn id="4" idx="0"/>
            <a:endCxn id="7" idx="2"/>
          </p:cNvCxnSpPr>
          <p:nvPr/>
        </p:nvCxnSpPr>
        <p:spPr>
          <a:xfrm rot="5400000" flipH="1" flipV="1">
            <a:off x="6498396" y="287376"/>
            <a:ext cx="1423360" cy="414389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en angle 12"/>
          <p:cNvCxnSpPr>
            <a:stCxn id="5" idx="0"/>
            <a:endCxn id="7" idx="0"/>
          </p:cNvCxnSpPr>
          <p:nvPr/>
        </p:nvCxnSpPr>
        <p:spPr>
          <a:xfrm rot="16200000" flipV="1">
            <a:off x="16234914" y="785000"/>
            <a:ext cx="1337095" cy="30623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17024232" y="1138679"/>
            <a:ext cx="2820840" cy="132847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Ribbon</a:t>
            </a:r>
            <a:endParaRPr lang="fr-FR" dirty="0" smtClean="0"/>
          </a:p>
        </p:txBody>
      </p:sp>
      <p:cxnSp>
        <p:nvCxnSpPr>
          <p:cNvPr id="17" name="Connecteur droit avec flèche 16"/>
          <p:cNvCxnSpPr>
            <a:stCxn id="3" idx="1"/>
            <a:endCxn id="6" idx="3"/>
          </p:cNvCxnSpPr>
          <p:nvPr/>
        </p:nvCxnSpPr>
        <p:spPr>
          <a:xfrm>
            <a:off x="12124421" y="8899483"/>
            <a:ext cx="0" cy="12279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3" idx="2"/>
          </p:cNvCxnSpPr>
          <p:nvPr/>
        </p:nvCxnSpPr>
        <p:spPr>
          <a:xfrm flipV="1">
            <a:off x="14561629" y="5193100"/>
            <a:ext cx="4062801" cy="2311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3" idx="0"/>
            <a:endCxn id="4" idx="2"/>
          </p:cNvCxnSpPr>
          <p:nvPr/>
        </p:nvCxnSpPr>
        <p:spPr>
          <a:xfrm flipH="1" flipV="1">
            <a:off x="5138130" y="5106836"/>
            <a:ext cx="4560159" cy="2398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8" idx="4"/>
            <a:endCxn id="5" idx="1"/>
          </p:cNvCxnSpPr>
          <p:nvPr/>
        </p:nvCxnSpPr>
        <p:spPr>
          <a:xfrm>
            <a:off x="14246520" y="4088918"/>
            <a:ext cx="2057406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4" idx="3"/>
            <a:endCxn id="8" idx="2"/>
          </p:cNvCxnSpPr>
          <p:nvPr/>
        </p:nvCxnSpPr>
        <p:spPr>
          <a:xfrm flipV="1">
            <a:off x="7260228" y="4088918"/>
            <a:ext cx="2742095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rré corné 39"/>
          <p:cNvSpPr/>
          <p:nvPr/>
        </p:nvSpPr>
        <p:spPr>
          <a:xfrm>
            <a:off x="17899811" y="6728603"/>
            <a:ext cx="5331128" cy="5952227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fr-FR" sz="2400" dirty="0" smtClean="0">
                <a:solidFill>
                  <a:schemeClr val="tx1"/>
                </a:solidFill>
              </a:rPr>
              <a:t>Configuration de l’application par des fichiers </a:t>
            </a:r>
            <a:r>
              <a:rPr lang="fr-FR" sz="2400" dirty="0" err="1" smtClean="0">
                <a:solidFill>
                  <a:schemeClr val="tx1"/>
                </a:solidFill>
              </a:rPr>
              <a:t>properties</a:t>
            </a:r>
            <a:r>
              <a:rPr lang="fr-FR" sz="2400" dirty="0" smtClean="0">
                <a:solidFill>
                  <a:schemeClr val="tx1"/>
                </a:solidFill>
              </a:rPr>
              <a:t> dans </a:t>
            </a:r>
            <a:r>
              <a:rPr lang="fr-FR" sz="2400" dirty="0" err="1" smtClean="0">
                <a:solidFill>
                  <a:schemeClr val="tx1"/>
                </a:solidFill>
              </a:rPr>
              <a:t>cloud-confg</a:t>
            </a:r>
            <a:r>
              <a:rPr lang="fr-FR" sz="24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algn="ctr">
              <a:buFontTx/>
              <a:buChar char="-"/>
            </a:pPr>
            <a:endParaRPr lang="fr-FR" sz="2400" dirty="0" smtClean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r>
              <a:rPr lang="fr-FR" sz="2400" dirty="0" smtClean="0">
                <a:solidFill>
                  <a:schemeClr val="tx1"/>
                </a:solidFill>
              </a:rPr>
              <a:t>Possibilité de répondre à une augmentation de charge d’appel des micro-services avec Eureka et </a:t>
            </a:r>
            <a:r>
              <a:rPr lang="fr-FR" sz="2400" dirty="0" err="1" smtClean="0">
                <a:solidFill>
                  <a:schemeClr val="tx1"/>
                </a:solidFill>
              </a:rPr>
              <a:t>Ribbon</a:t>
            </a:r>
            <a:r>
              <a:rPr lang="fr-FR" sz="2400" dirty="0" smtClean="0">
                <a:solidFill>
                  <a:schemeClr val="tx1"/>
                </a:solidFill>
              </a:rPr>
              <a:t>.</a:t>
            </a:r>
            <a:endParaRPr lang="fr-F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15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AD81-3AD4-9C46-856E-C08CF1183C60}" type="slidenum">
              <a:rPr lang="en-US" smtClean="0"/>
              <a:t>7</a:t>
            </a:fld>
            <a:endParaRPr lang="en-US"/>
          </a:p>
        </p:txBody>
      </p:sp>
      <p:sp>
        <p:nvSpPr>
          <p:cNvPr id="4" name="Rectangle à coins arrondis 3"/>
          <p:cNvSpPr/>
          <p:nvPr/>
        </p:nvSpPr>
        <p:spPr>
          <a:xfrm>
            <a:off x="18218989" y="6106494"/>
            <a:ext cx="4468225" cy="1993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Ms-</a:t>
            </a:r>
            <a:r>
              <a:rPr lang="fr-FR" dirty="0" err="1" smtClean="0"/>
              <a:t>neighborhood</a:t>
            </a:r>
            <a:endParaRPr lang="fr-FR" dirty="0"/>
          </a:p>
        </p:txBody>
      </p:sp>
      <p:sp>
        <p:nvSpPr>
          <p:cNvPr id="3" name="Flèche droite 2"/>
          <p:cNvSpPr/>
          <p:nvPr/>
        </p:nvSpPr>
        <p:spPr>
          <a:xfrm rot="10800000">
            <a:off x="15596557" y="6743776"/>
            <a:ext cx="2622432" cy="7185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808" y="939063"/>
            <a:ext cx="11899271" cy="1201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144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AD81-3AD4-9C46-856E-C08CF1183C60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à coins arrondis 4"/>
          <p:cNvSpPr/>
          <p:nvPr/>
        </p:nvSpPr>
        <p:spPr>
          <a:xfrm>
            <a:off x="16769752" y="5526371"/>
            <a:ext cx="4468225" cy="2035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Ms-batch</a:t>
            </a:r>
            <a:endParaRPr lang="fr-FR" dirty="0"/>
          </a:p>
        </p:txBody>
      </p:sp>
      <p:sp>
        <p:nvSpPr>
          <p:cNvPr id="7" name="Flèche droite 6"/>
          <p:cNvSpPr/>
          <p:nvPr/>
        </p:nvSpPr>
        <p:spPr>
          <a:xfrm rot="10800000">
            <a:off x="14147320" y="6185000"/>
            <a:ext cx="2622432" cy="7185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915" y="2705577"/>
            <a:ext cx="5664440" cy="7677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85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AD81-3AD4-9C46-856E-C08CF1183C60}" type="slidenum">
              <a:rPr lang="en-US" smtClean="0"/>
              <a:t>9</a:t>
            </a:fld>
            <a:endParaRPr lang="en-US"/>
          </a:p>
        </p:txBody>
      </p:sp>
      <p:sp>
        <p:nvSpPr>
          <p:cNvPr id="6" name="ZoneTexte 5"/>
          <p:cNvSpPr txBox="1"/>
          <p:nvPr/>
        </p:nvSpPr>
        <p:spPr>
          <a:xfrm>
            <a:off x="1808868" y="1659625"/>
            <a:ext cx="1310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 smtClean="0">
                <a:solidFill>
                  <a:schemeClr val="tx2"/>
                </a:solidFill>
                <a:latin typeface="Baskerville Old Face" panose="02020602080505020303" pitchFamily="18" charset="0"/>
                <a:ea typeface="Lato" panose="020F0502020204030203" pitchFamily="34" charset="0"/>
                <a:cs typeface="Lato" panose="020F0502020204030203" pitchFamily="34" charset="0"/>
              </a:rPr>
              <a:t>Démonstration de l’application</a:t>
            </a:r>
            <a:endParaRPr lang="fr-FR" sz="7200" dirty="0">
              <a:solidFill>
                <a:schemeClr val="tx2"/>
              </a:solidFill>
              <a:latin typeface="Baskerville Old Face" panose="02020602080505020303" pitchFamily="18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156604" y="3381555"/>
            <a:ext cx="200998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-  Gestion de projet : Méthodologie Agile en mode </a:t>
            </a:r>
            <a:r>
              <a:rPr lang="fr-FR" dirty="0" err="1" smtClean="0"/>
              <a:t>scrum</a:t>
            </a:r>
            <a:r>
              <a:rPr lang="fr-FR" dirty="0" smtClean="0"/>
              <a:t> – </a:t>
            </a:r>
            <a:r>
              <a:rPr lang="fr-FR" dirty="0" err="1" smtClean="0"/>
              <a:t>Board</a:t>
            </a:r>
            <a:r>
              <a:rPr lang="fr-FR" dirty="0" smtClean="0"/>
              <a:t> Kanban </a:t>
            </a:r>
            <a:br>
              <a:rPr lang="fr-FR" dirty="0" smtClean="0"/>
            </a:br>
            <a:r>
              <a:rPr lang="fr-FR" dirty="0" smtClean="0"/>
              <a:t>-  Gestionnaire de source : </a:t>
            </a:r>
            <a:r>
              <a:rPr lang="fr-FR" dirty="0" err="1" smtClean="0"/>
              <a:t>Github</a:t>
            </a:r>
            <a:endParaRPr lang="fr-FR" dirty="0"/>
          </a:p>
          <a:p>
            <a:pPr marL="571500" indent="-571500">
              <a:buFontTx/>
              <a:buChar char="-"/>
            </a:pPr>
            <a:r>
              <a:rPr lang="fr-FR" dirty="0" smtClean="0"/>
              <a:t>Test Unitaire : </a:t>
            </a:r>
            <a:r>
              <a:rPr lang="fr-FR" dirty="0" err="1" smtClean="0"/>
              <a:t>JUnit</a:t>
            </a:r>
            <a:endParaRPr lang="fr-FR" dirty="0" smtClean="0"/>
          </a:p>
          <a:p>
            <a:pPr marL="571500" indent="-571500">
              <a:buFontTx/>
              <a:buChar char="-"/>
            </a:pPr>
            <a:r>
              <a:rPr lang="fr-FR" dirty="0" smtClean="0"/>
              <a:t>Tests d’intégration : </a:t>
            </a:r>
            <a:r>
              <a:rPr lang="fr-FR" dirty="0" err="1" smtClean="0"/>
              <a:t>SpringBootTest</a:t>
            </a:r>
            <a:r>
              <a:rPr lang="fr-FR" dirty="0" smtClean="0"/>
              <a:t> (</a:t>
            </a:r>
            <a:r>
              <a:rPr lang="fr-FR" dirty="0" err="1" smtClean="0"/>
              <a:t>Spring</a:t>
            </a:r>
            <a:r>
              <a:rPr lang="fr-FR" dirty="0" smtClean="0"/>
              <a:t> Framework)</a:t>
            </a:r>
          </a:p>
          <a:p>
            <a:pPr marL="571500" indent="-571500">
              <a:buFontTx/>
              <a:buChar char="-"/>
            </a:pPr>
            <a:r>
              <a:rPr lang="fr-FR" dirty="0" smtClean="0"/>
              <a:t>La démonstration va concerner les modules suivants 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569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0</TotalTime>
  <Words>348</Words>
  <Application>Microsoft Office PowerPoint</Application>
  <PresentationFormat>Personnalisé</PresentationFormat>
  <Paragraphs>76</Paragraphs>
  <Slides>11</Slides>
  <Notes>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Aspect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Presentations</dc:title>
  <dc:creator>Rémy VALLET</dc:creator>
  <cp:lastModifiedBy>Rémy VALLET</cp:lastModifiedBy>
  <cp:revision>9077</cp:revision>
  <dcterms:created xsi:type="dcterms:W3CDTF">2014-11-12T21:47:38Z</dcterms:created>
  <dcterms:modified xsi:type="dcterms:W3CDTF">2021-07-16T16:12:45Z</dcterms:modified>
</cp:coreProperties>
</file>