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34"/>
    <p:sldMasterId id="2147483831" r:id="rId35"/>
  </p:sldMasterIdLst>
  <p:notesMasterIdLst>
    <p:notesMasterId r:id="rId51"/>
  </p:notesMasterIdLst>
  <p:handoutMasterIdLst>
    <p:handoutMasterId r:id="rId52"/>
  </p:handoutMasterIdLst>
  <p:sldIdLst>
    <p:sldId id="266" r:id="rId36"/>
    <p:sldId id="273" r:id="rId37"/>
    <p:sldId id="257" r:id="rId38"/>
    <p:sldId id="258" r:id="rId39"/>
    <p:sldId id="261" r:id="rId40"/>
    <p:sldId id="271" r:id="rId41"/>
    <p:sldId id="263" r:id="rId42"/>
    <p:sldId id="272" r:id="rId43"/>
    <p:sldId id="270" r:id="rId44"/>
    <p:sldId id="262" r:id="rId45"/>
    <p:sldId id="260" r:id="rId46"/>
    <p:sldId id="267" r:id="rId47"/>
    <p:sldId id="268" r:id="rId48"/>
    <p:sldId id="264" r:id="rId49"/>
    <p:sldId id="265" r:id="rId50"/>
  </p:sldIdLst>
  <p:sldSz cx="9144000" cy="5143500" type="screen16x9"/>
  <p:notesSz cx="6858000" cy="9144000"/>
  <p:custDataLst>
    <p:tags r:id="rId53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4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7.xml"/><Relationship Id="rId47" Type="http://schemas.openxmlformats.org/officeDocument/2006/relationships/slide" Target="slides/slide12.xml"/><Relationship Id="rId50" Type="http://schemas.openxmlformats.org/officeDocument/2006/relationships/slide" Target="slides/slide15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3.xml"/><Relationship Id="rId46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53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1.xml"/><Relationship Id="rId49" Type="http://schemas.openxmlformats.org/officeDocument/2006/relationships/slide" Target="slides/slide14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9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8.xml"/><Relationship Id="rId48" Type="http://schemas.openxmlformats.org/officeDocument/2006/relationships/slide" Target="slides/slide13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C42E-F14B-43F4-9917-B663E421A4BC}" type="datetime1">
              <a:rPr lang="en-GB" smtClean="0"/>
              <a:t>27/04/2021</a:t>
            </a:fld>
            <a:endParaRPr lang="en-GB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7BF4-87F9-4694-AD8C-50CF69A6B1A5}" type="datetime1">
              <a:rPr lang="en-GB" smtClean="0"/>
              <a:t>27/04/2021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85800" y="1597820"/>
            <a:ext cx="7772400" cy="508985"/>
          </a:xfrm>
        </p:spPr>
        <p:txBody>
          <a:bodyPr lIns="0" tIns="0" rIns="0" anchor="t" anchorCtr="0"/>
          <a:lstStyle>
            <a:lvl1pPr algn="l">
              <a:defRPr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5800" y="2914650"/>
            <a:ext cx="77733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8681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content 1"/>
          <p:cNvSpPr>
            <a:spLocks noGrp="1"/>
          </p:cNvSpPr>
          <p:nvPr>
            <p:ph sz="quarter" idx="13" hasCustomPrompt="1"/>
          </p:nvPr>
        </p:nvSpPr>
        <p:spPr bwMode="gray">
          <a:xfrm>
            <a:off x="217080" y="1446659"/>
            <a:ext cx="4246574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11" name="Frame content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8176" y="1446660"/>
            <a:ext cx="4230914" cy="31473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571FD5-12B2-421F-9B07-99071A4E6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464E88-4E71-4354-BE7A-174CCCF59950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3" name="Frame foo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58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picture 1">
            <a:extLst>
              <a:ext uri="{FF2B5EF4-FFF2-40B4-BE49-F238E27FC236}">
                <a16:creationId xmlns="" xmlns:a16="http://schemas.microsoft.com/office/drawing/2014/main" id="{65E86301-1998-EF4F-B706-B9BC864A3B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0" tIns="2880000" rIns="0" bIns="0" anchor="t"/>
          <a:lstStyle>
            <a:lvl1pPr marL="0" indent="0" algn="ctr">
              <a:lnSpc>
                <a:spcPct val="100000"/>
              </a:lnSpc>
              <a:spcBef>
                <a:spcPts val="3750"/>
              </a:spcBef>
              <a:buNone/>
              <a:defRPr/>
            </a:lvl1pPr>
          </a:lstStyle>
          <a:p>
            <a:r>
              <a:rPr lang="en-GB" dirty="0"/>
              <a:t>[Insert Picture]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67043-749E-4CC4-95FD-6FA8F074C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987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content 1"/>
          <p:cNvSpPr>
            <a:spLocks noGrp="1"/>
          </p:cNvSpPr>
          <p:nvPr>
            <p:ph idx="1" hasCustomPrompt="1"/>
          </p:nvPr>
        </p:nvSpPr>
        <p:spPr bwMode="gray">
          <a:xfrm>
            <a:off x="217080" y="1446660"/>
            <a:ext cx="8710200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AF4CD65-24E4-4A2C-9857-C8365CEDC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3D4D-7719-4C9C-984C-2B0A0637B460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4" name="Frame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6" name="Frame 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0445766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content 1"/>
          <p:cNvSpPr>
            <a:spLocks noGrp="1"/>
          </p:cNvSpPr>
          <p:nvPr>
            <p:ph sz="quarter" idx="13" hasCustomPrompt="1"/>
          </p:nvPr>
        </p:nvSpPr>
        <p:spPr bwMode="gray">
          <a:xfrm>
            <a:off x="217080" y="1446659"/>
            <a:ext cx="4246574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11" name="Frame content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8176" y="1446660"/>
            <a:ext cx="4230914" cy="31473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571FD5-12B2-421F-9B07-99071A4E6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464E88-4E71-4354-BE7A-174CCCF59950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3" name="Frame foo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5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7AF7496-90D2-4A52-8B85-42B4E4BF7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C7E-1904-4A76-9B4D-1FA6CB4C91CD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3" name="Frame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098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7718-3417-4D0A-9590-03A5DBFAF68F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3" name="Frame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696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1880839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122" y="287153"/>
            <a:ext cx="8714184" cy="407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3" name="Placeholder 2 (JU-Free)"/>
          <p:cNvSpPr>
            <a:spLocks noGrp="1"/>
          </p:cNvSpPr>
          <p:nvPr>
            <p:ph type="body" idx="1"/>
          </p:nvPr>
        </p:nvSpPr>
        <p:spPr bwMode="gray">
          <a:xfrm>
            <a:off x="217079" y="1446660"/>
            <a:ext cx="8710200" cy="316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3rd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JU-LEVEL7=Indent 2nd level</a:t>
            </a:r>
          </a:p>
          <a:p>
            <a:pPr lvl="7"/>
            <a:r>
              <a:rPr lang="en-GB" noProof="1"/>
              <a:t>JU-LEVEL8=Indent 3rd level</a:t>
            </a:r>
          </a:p>
        </p:txBody>
      </p:sp>
      <p:sp>
        <p:nvSpPr>
          <p:cNvPr id="5" name="Frame date 3"/>
          <p:cNvSpPr>
            <a:spLocks noGrp="1"/>
          </p:cNvSpPr>
          <p:nvPr>
            <p:ph type="dt" sz="half" idx="2"/>
          </p:nvPr>
        </p:nvSpPr>
        <p:spPr>
          <a:xfrm>
            <a:off x="514800" y="4856400"/>
            <a:ext cx="5868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6" name="Frame footer 4"/>
          <p:cNvSpPr>
            <a:spLocks noGrp="1"/>
          </p:cNvSpPr>
          <p:nvPr>
            <p:ph type="ftr" sz="quarter" idx="3"/>
          </p:nvPr>
        </p:nvSpPr>
        <p:spPr>
          <a:xfrm>
            <a:off x="1141200" y="4856400"/>
            <a:ext cx="5277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7" name="Frame slide number 5"/>
          <p:cNvSpPr>
            <a:spLocks noGrp="1"/>
          </p:cNvSpPr>
          <p:nvPr>
            <p:ph type="sldNum" sz="quarter" idx="4"/>
          </p:nvPr>
        </p:nvSpPr>
        <p:spPr>
          <a:xfrm>
            <a:off x="205200" y="4856400"/>
            <a:ext cx="291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2" r:id="rId2"/>
    <p:sldLayoutId id="2147483811" r:id="rId3"/>
    <p:sldLayoutId id="2147483812" r:id="rId4"/>
    <p:sldLayoutId id="2147483815" r:id="rId5"/>
    <p:sldLayoutId id="2147483816" r:id="rId6"/>
  </p:sldLayoutIdLst>
  <p:hf sldNum="0" hdr="0" ftr="0" dt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7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4050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07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03" userDrawn="1">
          <p15:clr>
            <a:srgbClr val="000000"/>
          </p15:clr>
        </p15:guide>
        <p15:guide id="2" orient="horz" pos="136" userDrawn="1">
          <p15:clr>
            <a:srgbClr val="000000"/>
          </p15:clr>
        </p15:guide>
        <p15:guide id="3" pos="134" userDrawn="1">
          <p15:clr>
            <a:srgbClr val="000000"/>
          </p15:clr>
        </p15:guide>
        <p15:guide id="4" pos="5624" userDrawn="1">
          <p15:clr>
            <a:srgbClr val="000000"/>
          </p15:clr>
        </p15:guide>
        <p15:guide id="5" orient="horz" pos="1620" userDrawn="1">
          <p15:clr>
            <a:srgbClr val="F26B43"/>
          </p15:clr>
        </p15:guide>
        <p15:guide id="6" pos="2812" userDrawn="1">
          <p15:clr>
            <a:srgbClr val="000000"/>
          </p15:clr>
        </p15:guide>
        <p15:guide id="7" pos="2948" userDrawn="1">
          <p15:clr>
            <a:srgbClr val="000000"/>
          </p15:clr>
        </p15:guide>
        <p15:guide id="8" userDrawn="1">
          <p15:clr>
            <a:srgbClr val="000000"/>
          </p15:clr>
        </p15:guide>
        <p15:guide id="9" pos="5760" userDrawn="1">
          <p15:clr>
            <a:srgbClr val="F26B43"/>
          </p15:clr>
        </p15:guide>
        <p15:guide id="10" pos="1400" userDrawn="1">
          <p15:clr>
            <a:srgbClr val="000000"/>
          </p15:clr>
        </p15:guide>
        <p15:guide id="11" pos="1536" userDrawn="1">
          <p15:clr>
            <a:srgbClr val="000000"/>
          </p15:clr>
        </p15:guide>
        <p15:guide id="12" pos="4223" userDrawn="1">
          <p15:clr>
            <a:srgbClr val="000000"/>
          </p15:clr>
        </p15:guide>
        <p15:guide id="13" pos="4359" userDrawn="1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169808-AA3B-4028-A830-A5012111354C}" type="datetime1">
              <a:rPr lang="en-GB" smtClean="0"/>
              <a:t>27/04/2021</a:t>
            </a:fld>
            <a:endParaRPr lang="nl-N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GB" smtClean="0"/>
              <a:t>Change via Insert, Header &amp; Footer</a:t>
            </a:r>
            <a:endParaRPr lang="en-GB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70D523-426C-4468-AEBF-26BC27857A94}" type="slidenum">
              <a:rPr lang="en-GB" smtClean="0"/>
              <a:pPr/>
              <a:t>‹N°›</a:t>
            </a:fld>
            <a:r>
              <a:rPr lang="en-GB" smtClean="0"/>
              <a:t> |</a:t>
            </a:r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hyperlink" Target="https://admin.alwaysdata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OCP9 – Testez vos développements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43840" y="4632960"/>
            <a:ext cx="3096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VALLET Rémy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55776" y="1280160"/>
            <a:ext cx="603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Votre travail consiste à réaliser </a:t>
            </a:r>
            <a:r>
              <a:rPr lang="fr-FR" dirty="0" smtClean="0"/>
              <a:t>deux </a:t>
            </a:r>
            <a:r>
              <a:rPr lang="fr-FR" dirty="0"/>
              <a:t>types de tests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/>
              <a:t>des </a:t>
            </a:r>
            <a:r>
              <a:rPr lang="fr-FR" b="1" dirty="0"/>
              <a:t>tests unitaires</a:t>
            </a:r>
            <a:r>
              <a:rPr lang="fr-FR" dirty="0"/>
              <a:t> : leurs objectifs sont de valider les règles de gestion unitaires de chaque "composant" de </a:t>
            </a:r>
            <a:r>
              <a:rPr lang="fr-FR" dirty="0" smtClean="0"/>
              <a:t>l'application</a:t>
            </a:r>
          </a:p>
          <a:p>
            <a:endParaRPr lang="fr-FR" dirty="0"/>
          </a:p>
          <a:p>
            <a:r>
              <a:rPr lang="fr-FR" dirty="0"/>
              <a:t>des </a:t>
            </a:r>
            <a:r>
              <a:rPr lang="fr-FR" b="1" dirty="0"/>
              <a:t>tests d'intégration</a:t>
            </a:r>
            <a:r>
              <a:rPr lang="fr-FR" dirty="0"/>
              <a:t> : leurs objectifs sont de valider la bonne interaction entre les différents composants de l'application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Format </a:t>
            </a:r>
            <a:r>
              <a:rPr lang="fr-FR" sz="2000" dirty="0"/>
              <a:t>et contenu de la référence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316858"/>
            <a:ext cx="5980357" cy="16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341350"/>
            <a:ext cx="3454817" cy="106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6328" y="889516"/>
            <a:ext cx="5399315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Implémentation de la règle RG_Compta5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2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UPDATE de la 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6" y="698731"/>
            <a:ext cx="3835854" cy="202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4152191"/>
            <a:ext cx="2199879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73" y="4152191"/>
            <a:ext cx="2575868" cy="75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06277" y="2886713"/>
            <a:ext cx="3859503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des méthodes </a:t>
            </a:r>
            <a:r>
              <a:rPr lang="fr-FR" dirty="0" err="1" smtClean="0"/>
              <a:t>get</a:t>
            </a:r>
            <a:r>
              <a:rPr lang="fr-FR" dirty="0" smtClean="0"/>
              <a:t> et update de la </a:t>
            </a:r>
            <a:r>
              <a:rPr lang="fr-FR" dirty="0" err="1" smtClean="0"/>
              <a:t>sequence</a:t>
            </a:r>
            <a:r>
              <a:rPr lang="fr-FR" dirty="0" smtClean="0"/>
              <a:t> de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Ajout d’un </a:t>
            </a:r>
            <a:r>
              <a:rPr lang="fr-FR" dirty="0" err="1" smtClean="0"/>
              <a:t>Boolean</a:t>
            </a:r>
            <a:r>
              <a:rPr lang="fr-FR" dirty="0" smtClean="0"/>
              <a:t> pour distinguer le cas d’update ou d’insert.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698730"/>
            <a:ext cx="4775211" cy="336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13" y="4152191"/>
            <a:ext cx="2611026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STRATEGIE DE TEST</a:t>
            </a:r>
            <a:endParaRPr lang="fr-FR" sz="2000" dirty="0"/>
          </a:p>
        </p:txBody>
      </p:sp>
      <p:sp>
        <p:nvSpPr>
          <p:cNvPr id="6" name="Titre 3"/>
          <p:cNvSpPr txBox="1">
            <a:spLocks/>
          </p:cNvSpPr>
          <p:nvPr/>
        </p:nvSpPr>
        <p:spPr bwMode="gray">
          <a:xfrm>
            <a:off x="256328" y="1486157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>
                <a:latin typeface="+mn-lt"/>
              </a:rPr>
              <a:t>Mise en </a:t>
            </a:r>
            <a:r>
              <a:rPr lang="fr-FR" sz="2000" dirty="0" err="1" smtClean="0">
                <a:latin typeface="+mn-lt"/>
              </a:rPr>
              <a:t>plAce</a:t>
            </a:r>
            <a:r>
              <a:rPr lang="fr-FR" sz="2000" dirty="0" smtClean="0">
                <a:latin typeface="+mn-lt"/>
              </a:rPr>
              <a:t> de </a:t>
            </a:r>
            <a:r>
              <a:rPr lang="fr-FR" sz="2000" dirty="0" err="1" smtClean="0">
                <a:latin typeface="+mn-lt"/>
              </a:rPr>
              <a:t>testS</a:t>
            </a:r>
            <a:r>
              <a:rPr lang="fr-FR" sz="2000" dirty="0" smtClean="0">
                <a:latin typeface="+mn-lt"/>
              </a:rPr>
              <a:t> UNITAIRES</a:t>
            </a:r>
            <a:endParaRPr lang="fr-FR" sz="2000" dirty="0">
              <a:latin typeface="+mn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6328" y="2060190"/>
            <a:ext cx="5399315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smtClean="0"/>
              <a:t>Mise en place de tests avec </a:t>
            </a:r>
            <a:r>
              <a:rPr lang="fr-FR" b="1" i="1" dirty="0" err="1" smtClean="0"/>
              <a:t>Junit</a:t>
            </a:r>
            <a:r>
              <a:rPr lang="fr-FR" b="1" i="1" dirty="0"/>
              <a:t> et </a:t>
            </a:r>
            <a:r>
              <a:rPr lang="fr-FR" b="1" i="1" dirty="0" err="1"/>
              <a:t>Mockito</a:t>
            </a:r>
            <a:r>
              <a:rPr lang="fr-FR" b="1" i="1" dirty="0"/>
              <a:t> </a:t>
            </a:r>
            <a:endParaRPr lang="fr-FR" dirty="0"/>
          </a:p>
        </p:txBody>
      </p:sp>
      <p:pic>
        <p:nvPicPr>
          <p:cNvPr id="1026" name="Picture 2" descr="Mockito Archives - Knoldus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55" y="2856522"/>
            <a:ext cx="3425168" cy="168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t Logo - LogoD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05" y="3188413"/>
            <a:ext cx="1926040" cy="13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Intellij IDEA PNG transparents - Stic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31" y="2761143"/>
            <a:ext cx="656634" cy="6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STRATEGIE DE TEST</a:t>
            </a:r>
            <a:endParaRPr lang="fr-FR" sz="2000" dirty="0"/>
          </a:p>
        </p:txBody>
      </p:sp>
      <p:sp>
        <p:nvSpPr>
          <p:cNvPr id="8" name="Titre 3"/>
          <p:cNvSpPr txBox="1">
            <a:spLocks/>
          </p:cNvSpPr>
          <p:nvPr/>
        </p:nvSpPr>
        <p:spPr bwMode="gray">
          <a:xfrm>
            <a:off x="317288" y="742671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>
                <a:latin typeface="+mn-lt"/>
              </a:rPr>
              <a:t>Mise en </a:t>
            </a:r>
            <a:r>
              <a:rPr lang="fr-FR" sz="2000" dirty="0" err="1" smtClean="0">
                <a:latin typeface="+mn-lt"/>
              </a:rPr>
              <a:t>plAce</a:t>
            </a:r>
            <a:r>
              <a:rPr lang="fr-FR" sz="2000" dirty="0" smtClean="0">
                <a:latin typeface="+mn-lt"/>
              </a:rPr>
              <a:t> de </a:t>
            </a:r>
            <a:r>
              <a:rPr lang="fr-FR" sz="2000" dirty="0" err="1" smtClean="0">
                <a:latin typeface="+mn-lt"/>
              </a:rPr>
              <a:t>testS</a:t>
            </a:r>
            <a:r>
              <a:rPr lang="fr-FR" sz="2000" dirty="0" smtClean="0">
                <a:latin typeface="+mn-lt"/>
              </a:rPr>
              <a:t> D’intégration</a:t>
            </a:r>
            <a:endParaRPr lang="fr-FR" sz="2000" dirty="0"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6328" y="1189635"/>
            <a:ext cx="8162248" cy="163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smtClean="0"/>
              <a:t>Mise en place de tests sur les cas nominaux et les cas d’erreurs avec </a:t>
            </a:r>
            <a:r>
              <a:rPr lang="fr-FR" b="1" i="1" dirty="0" err="1" smtClean="0"/>
              <a:t>Junit</a:t>
            </a:r>
            <a:r>
              <a:rPr lang="fr-FR" b="1" i="1" dirty="0"/>
              <a:t> et </a:t>
            </a:r>
            <a:r>
              <a:rPr lang="fr-FR" b="1" i="1" dirty="0" err="1" smtClean="0"/>
              <a:t>Springframework</a:t>
            </a:r>
            <a:r>
              <a:rPr lang="fr-FR" b="1" i="1" dirty="0" smtClean="0"/>
              <a:t> 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-business : </a:t>
            </a:r>
            <a:r>
              <a:rPr lang="fr-FR" b="1" i="1" dirty="0" err="1" smtClean="0"/>
              <a:t>BusinessIT</a:t>
            </a:r>
            <a:endParaRPr lang="fr-FR" b="1" i="1" dirty="0" smtClean="0"/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-consumer : </a:t>
            </a:r>
            <a:r>
              <a:rPr lang="fr-FR" b="1" i="1" dirty="0" err="1" smtClean="0"/>
              <a:t>ConsumerIT</a:t>
            </a:r>
            <a:endParaRPr lang="fr-FR" b="1" i="1" dirty="0" smtClean="0"/>
          </a:p>
          <a:p>
            <a:pPr marL="628650" lvl="1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628650" lvl="1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smtClean="0"/>
              <a:t>Utilisation d’une BDD </a:t>
            </a:r>
            <a:r>
              <a:rPr lang="fr-FR" b="1" i="1" dirty="0" err="1" smtClean="0"/>
              <a:t>postgreSQL</a:t>
            </a:r>
            <a:r>
              <a:rPr lang="fr-FR" b="1" i="1" dirty="0"/>
              <a:t> sur </a:t>
            </a:r>
            <a:r>
              <a:rPr lang="fr-FR" b="1" i="1" dirty="0">
                <a:hlinkClick r:id="rId2"/>
              </a:rPr>
              <a:t>https://admin.alwaysdata.com</a:t>
            </a:r>
            <a:r>
              <a:rPr lang="fr-FR" b="1" i="1" dirty="0" smtClean="0">
                <a:hlinkClick r:id="rId2"/>
              </a:rPr>
              <a:t>/</a:t>
            </a: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i="1" dirty="0"/>
          </a:p>
          <a:p>
            <a:endParaRPr lang="fr-FR" sz="12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56328" y="3389425"/>
            <a:ext cx="85097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Note : L’utilisation d’une base distante suite à l’impossibilité d’installer et de paramétrer Docker en local sur la machine (paramétrage de sécurité de l’entreprise, OS Windows 7 et virtualisation CPU verrouillé dans le BIOS) à requis des modifications des requêtes en base de données (paramètres de connexions et schéma BDD en </a:t>
            </a:r>
            <a:r>
              <a:rPr lang="fr-FR" sz="1100" i="1" dirty="0"/>
              <a:t>"remy-vallet_db_</a:t>
            </a:r>
            <a:r>
              <a:rPr lang="fr-FR" sz="1100" i="1" dirty="0" err="1"/>
              <a:t>myerp</a:t>
            </a:r>
            <a:r>
              <a:rPr lang="fr-FR" sz="1100" i="1" dirty="0"/>
              <a:t>".public.*</a:t>
            </a:r>
            <a:r>
              <a:rPr lang="fr-FR" sz="1100" dirty="0"/>
              <a:t> au lieu de </a:t>
            </a:r>
            <a:r>
              <a:rPr lang="fr-FR" sz="1100" i="1" dirty="0"/>
              <a:t>MYERP.*</a:t>
            </a:r>
            <a:r>
              <a:rPr lang="fr-FR" sz="1100" dirty="0"/>
              <a:t>).</a:t>
            </a:r>
          </a:p>
          <a:p>
            <a:endParaRPr lang="fr-FR" dirty="0"/>
          </a:p>
        </p:txBody>
      </p:sp>
      <p:pic>
        <p:nvPicPr>
          <p:cNvPr id="6" name="Picture 4" descr="JUnit Logo - LogoD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34" y="1508781"/>
            <a:ext cx="686030" cy="4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 Intellij IDEA PNG transparents - Stic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30" y="1391839"/>
            <a:ext cx="233884" cy="23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GitHub - Kinto/kinto-alwaysdata: Deploy a Kinto on AlwaysData automaticall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GitHub - Kinto/kinto-alwaysdata: Deploy a Kinto on AlwaysData automatically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6" descr="https://camo.githubusercontent.com/7540091b6da919d8b9ad066eb26d4f2f85d52d40dd243fef55a04eb9e37cad5d/68747470733a2f2f6b696e746f2e72656164746865646f63732e696f2f656e2f737461626c652f5f696d616765732f616c77617973646174612d627574746f6e2e737667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73" y="2159750"/>
            <a:ext cx="2124270" cy="30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4193858"/>
            <a:ext cx="6134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4636770"/>
            <a:ext cx="6124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1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 txBox="1">
            <a:spLocks/>
          </p:cNvSpPr>
          <p:nvPr/>
        </p:nvSpPr>
        <p:spPr bwMode="gray">
          <a:xfrm>
            <a:off x="198168" y="296291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d’un OUTIL d’intégration continue</a:t>
            </a:r>
            <a:endParaRPr lang="fr-FR" sz="2000" dirty="0"/>
          </a:p>
        </p:txBody>
      </p:sp>
      <p:sp>
        <p:nvSpPr>
          <p:cNvPr id="9" name="Titre 3"/>
          <p:cNvSpPr txBox="1">
            <a:spLocks/>
          </p:cNvSpPr>
          <p:nvPr/>
        </p:nvSpPr>
        <p:spPr bwMode="gray">
          <a:xfrm>
            <a:off x="155495" y="2071325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RAPPORTS de </a:t>
            </a:r>
            <a:r>
              <a:rPr lang="fr-FR" sz="2000" dirty="0" err="1" smtClean="0"/>
              <a:t>testS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19752" y="767124"/>
            <a:ext cx="512673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Lancement des tests à partir d’un push sur </a:t>
            </a:r>
            <a:r>
              <a:rPr lang="fr-FR" dirty="0" err="1" smtClean="0"/>
              <a:t>github</a:t>
            </a:r>
            <a:r>
              <a:rPr lang="fr-FR" dirty="0" smtClean="0"/>
              <a:t> via </a:t>
            </a:r>
            <a:r>
              <a:rPr lang="fr-FR" dirty="0" err="1" smtClean="0"/>
              <a:t>Travis</a:t>
            </a:r>
            <a:r>
              <a:rPr lang="fr-FR" dirty="0"/>
              <a:t>-CI</a:t>
            </a:r>
            <a:br>
              <a:rPr lang="fr-FR" dirty="0"/>
            </a:br>
            <a:r>
              <a:rPr lang="fr-FR" dirty="0"/>
              <a:t>https://travis-ci.org/github/rvallet/ocp9-projetB4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0983" y="2521458"/>
            <a:ext cx="588195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Génération de rapports de tests (couverture, qualité de code) via </a:t>
            </a:r>
            <a:r>
              <a:rPr lang="fr-FR" dirty="0" err="1" smtClean="0"/>
              <a:t>SonarCloud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https://sonarcloud.io/dashboard?id=rvallet_ocp9-projetB4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56" y="774679"/>
            <a:ext cx="2731396" cy="259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55495" y="3614928"/>
            <a:ext cx="86986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 smtClean="0"/>
              <a:t>Note : La </a:t>
            </a:r>
            <a:r>
              <a:rPr lang="fr-FR" sz="1000" dirty="0" err="1" smtClean="0"/>
              <a:t>ré-écriture</a:t>
            </a:r>
            <a:r>
              <a:rPr lang="fr-FR" sz="1000" dirty="0" smtClean="0"/>
              <a:t> du schéma BDD pour les TI, semble avoir généré un problème de paramétrage Docker, qui malgré une tentative d’ adaptation avec les nouveaux paramètres refuse la connexion lors du </a:t>
            </a:r>
            <a:r>
              <a:rPr lang="fr-FR" sz="1000" dirty="0" err="1" smtClean="0"/>
              <a:t>build</a:t>
            </a:r>
            <a:r>
              <a:rPr lang="fr-FR" sz="1000" dirty="0" smtClean="0"/>
              <a:t> </a:t>
            </a:r>
            <a:r>
              <a:rPr lang="fr-FR" sz="1000" dirty="0" err="1" smtClean="0"/>
              <a:t>Travis</a:t>
            </a:r>
            <a:r>
              <a:rPr lang="fr-FR" sz="1000" dirty="0" smtClean="0"/>
              <a:t>-CI. La couverture de code seras donc vue à partir d’</a:t>
            </a:r>
            <a:r>
              <a:rPr lang="fr-FR" sz="1000" dirty="0" err="1" smtClean="0"/>
              <a:t>IntelliJ</a:t>
            </a:r>
            <a:r>
              <a:rPr lang="fr-FR" sz="1000" dirty="0" smtClean="0"/>
              <a:t>.</a:t>
            </a:r>
            <a:endParaRPr lang="fr-FR" sz="1000" dirty="0"/>
          </a:p>
        </p:txBody>
      </p:sp>
      <p:sp>
        <p:nvSpPr>
          <p:cNvPr id="2" name="AutoShape 2" descr="Icône Travis, ci, logo Gratuit de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Icône Travis, ci, logo Gratuit de Vector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Icône Travis, ci, logo Gratuit de Vector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Picture 8" descr="Configurer Travis sur Github pour un projet Angular | AlanCrevon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99" y="1311470"/>
            <a:ext cx="1511512" cy="47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GitHub Logo : histoire, signification de l'emblèm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12" descr="GitHub Logo : histoire, signification de l'emblèm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62" name="Picture 14" descr="GitH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8" y="1231879"/>
            <a:ext cx="1054565" cy="59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onarCloud: configurez VSTS pour analyser votre projet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56" y="1267407"/>
            <a:ext cx="1060339" cy="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" y="3964938"/>
            <a:ext cx="7570937" cy="87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902208"/>
            <a:ext cx="7570937" cy="21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0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Rapport de TEST</a:t>
            </a:r>
            <a:endParaRPr lang="fr-FR" sz="2000" dirty="0"/>
          </a:p>
        </p:txBody>
      </p:sp>
      <p:pic>
        <p:nvPicPr>
          <p:cNvPr id="1027" name="Picture 3" descr="C:\Utilisateurs\A762211\Desktop\PackagesCove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6" y="3635641"/>
            <a:ext cx="4473752" cy="75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ProjetCover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" y="2978681"/>
            <a:ext cx="4473753" cy="33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3"/>
          <p:cNvSpPr txBox="1">
            <a:spLocks/>
          </p:cNvSpPr>
          <p:nvPr/>
        </p:nvSpPr>
        <p:spPr bwMode="gray">
          <a:xfrm>
            <a:off x="216435" y="2580212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Couverture de code VIA L’IDE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" y="738305"/>
            <a:ext cx="4473753" cy="13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41" y="738305"/>
            <a:ext cx="3579244" cy="415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413076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BUGS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689146" y="1177479"/>
            <a:ext cx="5638502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ERREURS traités :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#1 Utilisation d’un </a:t>
            </a:r>
            <a:r>
              <a:rPr lang="fr-FR" dirty="0" err="1" smtClean="0"/>
              <a:t>equals</a:t>
            </a:r>
            <a:r>
              <a:rPr lang="fr-FR" dirty="0" smtClean="0"/>
              <a:t> au lieu d’un </a:t>
            </a:r>
            <a:r>
              <a:rPr lang="fr-FR" dirty="0" err="1" smtClean="0"/>
              <a:t>compareTo</a:t>
            </a:r>
            <a:r>
              <a:rPr lang="fr-FR" dirty="0" smtClean="0"/>
              <a:t> sur </a:t>
            </a:r>
            <a:r>
              <a:rPr lang="fr-FR" dirty="0" err="1" smtClean="0"/>
              <a:t>getTotalCredit</a:t>
            </a:r>
            <a:r>
              <a:rPr lang="fr-FR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#2 Attribut ‘</a:t>
            </a:r>
            <a:r>
              <a:rPr lang="fr-FR" dirty="0" err="1" smtClean="0"/>
              <a:t>journalCode</a:t>
            </a:r>
            <a:r>
              <a:rPr lang="fr-FR" dirty="0" smtClean="0"/>
              <a:t>’ manquant sur </a:t>
            </a:r>
            <a:r>
              <a:rPr lang="fr-FR" dirty="0" err="1" smtClean="0"/>
              <a:t>SequenceEcritureComptable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#3 Correctifs sur </a:t>
            </a:r>
            <a:r>
              <a:rPr lang="fr-FR" dirty="0" err="1" smtClean="0"/>
              <a:t>getTotalCredit</a:t>
            </a:r>
            <a:r>
              <a:rPr lang="fr-FR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#4 Correction sur la </a:t>
            </a:r>
            <a:r>
              <a:rPr lang="fr-FR" dirty="0" err="1" smtClean="0"/>
              <a:t>regEx</a:t>
            </a:r>
            <a:r>
              <a:rPr lang="fr-FR" dirty="0" smtClean="0"/>
              <a:t> du pattern </a:t>
            </a:r>
            <a:r>
              <a:rPr lang="fr-FR" dirty="0" err="1" smtClean="0"/>
              <a:t>reference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#5 Check de l’</a:t>
            </a:r>
            <a:r>
              <a:rPr lang="fr-FR" dirty="0" err="1" smtClean="0"/>
              <a:t>ecriture</a:t>
            </a:r>
            <a:r>
              <a:rPr lang="fr-FR" dirty="0" smtClean="0"/>
              <a:t> comptable avant update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#6 Correction du </a:t>
            </a:r>
            <a:r>
              <a:rPr lang="fr-FR" dirty="0" err="1" smtClean="0"/>
              <a:t>rowMapper</a:t>
            </a:r>
            <a:r>
              <a:rPr lang="fr-FR" dirty="0" smtClean="0"/>
              <a:t> de la séquence d’écriture comptable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1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8" y="2518561"/>
            <a:ext cx="3484052" cy="154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271084" y="292418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écriture comptable : équilibré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271084" y="697625"/>
            <a:ext cx="834256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&lt;&lt;Erreur #01&gt;&gt; </a:t>
            </a: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 err="1"/>
              <a:t>surchage</a:t>
            </a:r>
            <a:r>
              <a:rPr lang="fr-FR" dirty="0"/>
              <a:t> de méthode </a:t>
            </a:r>
            <a:r>
              <a:rPr lang="fr-FR" dirty="0" err="1"/>
              <a:t>equals</a:t>
            </a:r>
            <a:r>
              <a:rPr lang="fr-FR" dirty="0"/>
              <a:t> prend en compte la présence de </a:t>
            </a:r>
            <a:r>
              <a:rPr lang="fr-FR" dirty="0" smtClean="0"/>
              <a:t>décimales.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Nous </a:t>
            </a:r>
            <a:r>
              <a:rPr lang="fr-FR" dirty="0"/>
              <a:t>utiliserons donc la méthode </a:t>
            </a:r>
            <a:r>
              <a:rPr lang="fr-FR" dirty="0" err="1"/>
              <a:t>compareTo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26" y="1529514"/>
            <a:ext cx="2880725" cy="17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0" y="3359093"/>
            <a:ext cx="2894141" cy="169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7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16" y="2282536"/>
            <a:ext cx="2432304" cy="86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76" y="2283333"/>
            <a:ext cx="1939252" cy="88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26720" y="926592"/>
            <a:ext cx="320649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 &lt;&lt;Erreur #02&gt;&gt;</a:t>
            </a:r>
          </a:p>
          <a:p>
            <a:r>
              <a:rPr lang="fr-FR" dirty="0" smtClean="0"/>
              <a:t>Ajustement des attributs en BDD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26720" y="1626660"/>
            <a:ext cx="738835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Ajout d’un attribut ‘</a:t>
            </a:r>
            <a:r>
              <a:rPr lang="fr-FR" dirty="0" err="1" smtClean="0"/>
              <a:t>journalCode</a:t>
            </a:r>
            <a:r>
              <a:rPr lang="fr-FR" dirty="0" smtClean="0"/>
              <a:t>’ (constructeur, </a:t>
            </a:r>
            <a:r>
              <a:rPr lang="fr-FR" dirty="0" err="1" smtClean="0"/>
              <a:t>getter&amp;Setter</a:t>
            </a:r>
            <a:r>
              <a:rPr lang="fr-FR" dirty="0" smtClean="0"/>
              <a:t>, </a:t>
            </a:r>
            <a:r>
              <a:rPr lang="fr-FR" dirty="0" err="1" smtClean="0"/>
              <a:t>toString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9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Montant des crédits d’une ligne d'écriture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50" y="2102356"/>
            <a:ext cx="5154358" cy="226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53962" y="1212340"/>
            <a:ext cx="327964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&lt;&lt;Erreur #03&gt;&gt;</a:t>
            </a:r>
          </a:p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1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RG_Compta_5 : Format et contenu de la référence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6" y="2255037"/>
            <a:ext cx="3768692" cy="46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05096" y="1184975"/>
            <a:ext cx="8701060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&lt;&lt;Erreur #04&gt;&gt;</a:t>
            </a:r>
          </a:p>
          <a:p>
            <a:r>
              <a:rPr lang="fr-FR" dirty="0" smtClean="0"/>
              <a:t>Correctif apporté à l’expression du pattern de la référence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-model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1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DIVERS AJUSTEMENTS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328" y="742242"/>
            <a:ext cx="864383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&lt;&lt;Erreur #05&gt;&gt;</a:t>
            </a:r>
          </a:p>
          <a:p>
            <a:r>
              <a:rPr lang="fr-FR" dirty="0" smtClean="0"/>
              <a:t>Vérification de l’écriture comptable avant update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237488"/>
            <a:ext cx="3669496" cy="147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6328" y="2901696"/>
            <a:ext cx="851581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&lt;&lt;Erreur #06&gt;&gt;</a:t>
            </a:r>
          </a:p>
          <a:p>
            <a:r>
              <a:rPr lang="fr-FR" dirty="0" smtClean="0"/>
              <a:t>Correctif sur le </a:t>
            </a:r>
            <a:r>
              <a:rPr lang="fr-FR" dirty="0" err="1" smtClean="0"/>
              <a:t>rowMapper</a:t>
            </a:r>
            <a:r>
              <a:rPr lang="fr-FR" dirty="0" smtClean="0"/>
              <a:t> de la séquence d’écriture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462528"/>
            <a:ext cx="5432314" cy="124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>
            <a:normAutofit fontScale="90000"/>
          </a:bodyPr>
          <a:lstStyle/>
          <a:p>
            <a:r>
              <a:rPr lang="fr-FR" sz="2000" dirty="0" smtClean="0"/>
              <a:t>TODO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10315" y="903110"/>
            <a:ext cx="37025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TODO traités :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15" y="1231031"/>
            <a:ext cx="4084321" cy="130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62128" y="914399"/>
            <a:ext cx="364540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Calcul de </a:t>
            </a:r>
            <a:r>
              <a:rPr lang="fr-FR" dirty="0"/>
              <a:t>la séquence (</a:t>
            </a:r>
            <a:r>
              <a:rPr lang="fr-FR" dirty="0" smtClean="0"/>
              <a:t>RG_Compta_5)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2157222"/>
            <a:ext cx="3984114" cy="187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62128" y="1364532"/>
            <a:ext cx="3084576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séquence avec les valeurs transmises en paramètres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68" y="2157222"/>
            <a:ext cx="4030597" cy="26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468368" y="1364532"/>
            <a:ext cx="327230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méthode d’ajout de référence à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Titre 3"/>
          <p:cNvSpPr txBox="1">
            <a:spLocks/>
          </p:cNvSpPr>
          <p:nvPr/>
        </p:nvSpPr>
        <p:spPr>
          <a:xfrm>
            <a:off x="262128" y="278964"/>
            <a:ext cx="8714184" cy="301621"/>
          </a:xfrm>
          <a:prstGeom prst="rect">
            <a:avLst/>
          </a:prstGeom>
        </p:spPr>
        <p:txBody>
          <a:bodyPr vert="horz" lIns="0" tIns="0" rIns="0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defTabSz="914400"/>
            <a:r>
              <a:rPr lang="fr-FR" sz="2000" dirty="0" smtClean="0"/>
              <a:t>Ajout d’une référence à l'écriture comptable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362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Colors Worldline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Fonts Wordline PP 202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="" xmlns:thm15="http://schemas.microsoft.com/office/thememl/2012/main" name="Blank.potx" id="{D8CCFB3A-CA66-4E30-A885-EFBD64A1E9D9}" vid="{BF2D768E-DF08-4D64-BCAB-8216E154572B}"/>
    </a:ext>
  </a:extLst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Notes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Notes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Handout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Handout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1.xml><?xml version="1.0" encoding="utf-8"?>
<juid xmlns="http://www.joulesunlimited.com/juid"/>
</file>

<file path=customXml/item22.xml><?xml version="1.0" encoding="utf-8"?>
<juid xmlns="http://www.joulesunlimited.com/juid"/>
</file>

<file path=customXml/item23.xml><?xml version="1.0" encoding="utf-8"?>
<juid xmlns="http://www.joulesunlimited.com/juid"/>
</file>

<file path=customXml/item24.xml><?xml version="1.0" encoding="utf-8"?>
<juid xmlns="http://www.joulesunlimited.com/juid"/>
</file>

<file path=customXml/item25.xml><?xml version="1.0" encoding="utf-8"?>
<juid xmlns="http://www.joulesunlimited.com/juid"/>
</file>

<file path=customXml/item26.xml><?xml version="1.0" encoding="utf-8"?>
<juid xmlns="http://www.joulesunlimited.com/juid"/>
</file>

<file path=customXml/item27.xml><?xml version="1.0" encoding="utf-8"?>
<juid xmlns="http://www.joulesunlimited.com/juid"/>
</file>

<file path=customXml/item28.xml><?xml version="1.0" encoding="utf-8"?>
<juid xmlns="http://www.joulesunlimited.com/juid"/>
</file>

<file path=customXml/item2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1.xml><?xml version="1.0" encoding="utf-8"?>
<juid xmlns="http://www.joulesunlimited.com/juid"/>
</file>

<file path=customXml/item32.xml><?xml version="1.0" encoding="utf-8"?>
<juid xmlns="http://www.joulesunlimited.com/juid"/>
</file>

<file path=customXml/item3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D5C1DE85-FEE5-4CD5-BEAB-32B31BACBCFE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CE178A92-2A4A-4337-B7B7-67EB322B5A46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495</Words>
  <Application>Microsoft Office PowerPoint</Application>
  <PresentationFormat>Affichage à l'écran (16:9)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Blank</vt:lpstr>
      <vt:lpstr>Apex</vt:lpstr>
      <vt:lpstr>OCP9 – Testez vos développements</vt:lpstr>
      <vt:lpstr>BUGS</vt:lpstr>
      <vt:lpstr>écriture comptable : équilibré</vt:lpstr>
      <vt:lpstr>Séquence de l'écriture comptable</vt:lpstr>
      <vt:lpstr>Montant des crédits d’une ligne d'écriture</vt:lpstr>
      <vt:lpstr>RG_Compta_5 : Format et contenu de la référence</vt:lpstr>
      <vt:lpstr>DIVERS AJUSTEMENTS</vt:lpstr>
      <vt:lpstr>TODO</vt:lpstr>
      <vt:lpstr>Présentation PowerPoint</vt:lpstr>
      <vt:lpstr>Format et contenu de la référence</vt:lpstr>
      <vt:lpstr>UPDATE de la séquence de l'écriture comptable</vt:lpstr>
      <vt:lpstr>STRATEGIE DE TEST</vt:lpstr>
      <vt:lpstr>STRATEGIE DE TEST</vt:lpstr>
      <vt:lpstr>Présentation PowerPoint</vt:lpstr>
      <vt:lpstr>Rapport de TEST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VALLET</dc:creator>
  <dc:description>Template version 2.5b - 8 May 2020</dc:description>
  <cp:lastModifiedBy>Rémy VALLET</cp:lastModifiedBy>
  <cp:revision>42</cp:revision>
  <dcterms:created xsi:type="dcterms:W3CDTF">2020-12-11T09:19:06Z</dcterms:created>
  <dcterms:modified xsi:type="dcterms:W3CDTF">2021-04-27T14:30:39Z</dcterms:modified>
</cp:coreProperties>
</file>