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88" r:id="rId4"/>
    <p:sldId id="263" r:id="rId5"/>
    <p:sldId id="264" r:id="rId6"/>
    <p:sldId id="265" r:id="rId7"/>
    <p:sldId id="266" r:id="rId8"/>
    <p:sldId id="271" r:id="rId9"/>
    <p:sldId id="290" r:id="rId10"/>
    <p:sldId id="289" r:id="rId11"/>
    <p:sldId id="270" r:id="rId12"/>
    <p:sldId id="287" r:id="rId13"/>
    <p:sldId id="286" r:id="rId14"/>
    <p:sldId id="293" r:id="rId15"/>
    <p:sldId id="291" r:id="rId16"/>
    <p:sldId id="285" r:id="rId17"/>
    <p:sldId id="284" r:id="rId18"/>
    <p:sldId id="292" r:id="rId19"/>
    <p:sldId id="273" r:id="rId20"/>
    <p:sldId id="274" r:id="rId21"/>
    <p:sldId id="277" r:id="rId22"/>
    <p:sldId id="262"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5806" autoAdjust="0"/>
  </p:normalViewPr>
  <p:slideViewPr>
    <p:cSldViewPr>
      <p:cViewPr varScale="1">
        <p:scale>
          <a:sx n="66" d="100"/>
          <a:sy n="66" d="100"/>
        </p:scale>
        <p:origin x="57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2800" y="1566874"/>
            <a:ext cx="6207760" cy="109855"/>
          </a:xfrm>
          <a:custGeom>
            <a:avLst/>
            <a:gdLst/>
            <a:ahLst/>
            <a:cxnLst/>
            <a:rect l="l" t="t" r="r" b="b"/>
            <a:pathLst>
              <a:path w="6207759" h="109855">
                <a:moveTo>
                  <a:pt x="6207341" y="0"/>
                </a:moveTo>
                <a:lnTo>
                  <a:pt x="0" y="0"/>
                </a:lnTo>
                <a:lnTo>
                  <a:pt x="0" y="109537"/>
                </a:lnTo>
                <a:lnTo>
                  <a:pt x="6207341" y="109537"/>
                </a:lnTo>
                <a:lnTo>
                  <a:pt x="6207341" y="0"/>
                </a:lnTo>
                <a:close/>
              </a:path>
            </a:pathLst>
          </a:custGeom>
          <a:solidFill>
            <a:srgbClr val="CC0000"/>
          </a:solidFill>
        </p:spPr>
        <p:txBody>
          <a:bodyPr wrap="square" lIns="0" tIns="0" rIns="0" bIns="0" rtlCol="0"/>
          <a:lstStyle/>
          <a:p>
            <a:endParaRPr/>
          </a:p>
        </p:txBody>
      </p:sp>
      <p:sp>
        <p:nvSpPr>
          <p:cNvPr id="18" name="bg object 18"/>
          <p:cNvSpPr/>
          <p:nvPr/>
        </p:nvSpPr>
        <p:spPr>
          <a:xfrm>
            <a:off x="812800" y="1566863"/>
            <a:ext cx="10610850" cy="0"/>
          </a:xfrm>
          <a:custGeom>
            <a:avLst/>
            <a:gdLst/>
            <a:ahLst/>
            <a:cxnLst/>
            <a:rect l="l" t="t" r="r" b="b"/>
            <a:pathLst>
              <a:path w="10610850">
                <a:moveTo>
                  <a:pt x="0" y="0"/>
                </a:moveTo>
                <a:lnTo>
                  <a:pt x="10610850" y="0"/>
                </a:lnTo>
              </a:path>
            </a:pathLst>
          </a:custGeom>
          <a:ln w="9524">
            <a:solidFill>
              <a:srgbClr val="CC0000"/>
            </a:solidFill>
          </a:ln>
        </p:spPr>
        <p:txBody>
          <a:bodyPr wrap="square" lIns="0" tIns="0" rIns="0" bIns="0" rtlCol="0"/>
          <a:lstStyle/>
          <a:p>
            <a:endParaRPr/>
          </a:p>
        </p:txBody>
      </p:sp>
      <p:sp>
        <p:nvSpPr>
          <p:cNvPr id="19" name="bg object 19"/>
          <p:cNvSpPr/>
          <p:nvPr/>
        </p:nvSpPr>
        <p:spPr>
          <a:xfrm>
            <a:off x="812800" y="6172200"/>
            <a:ext cx="10566400" cy="0"/>
          </a:xfrm>
          <a:custGeom>
            <a:avLst/>
            <a:gdLst/>
            <a:ahLst/>
            <a:cxnLst/>
            <a:rect l="l" t="t" r="r" b="b"/>
            <a:pathLst>
              <a:path w="10566400">
                <a:moveTo>
                  <a:pt x="0" y="0"/>
                </a:moveTo>
                <a:lnTo>
                  <a:pt x="10566399" y="0"/>
                </a:lnTo>
              </a:path>
            </a:pathLst>
          </a:custGeom>
          <a:ln w="9524">
            <a:solidFill>
              <a:srgbClr val="CC0000"/>
            </a:solidFill>
          </a:ln>
        </p:spPr>
        <p:txBody>
          <a:bodyPr wrap="square" lIns="0" tIns="0" rIns="0" bIns="0" rtlCol="0"/>
          <a:lstStyle/>
          <a:p>
            <a:endParaRPr/>
          </a:p>
        </p:txBody>
      </p:sp>
      <p:sp>
        <p:nvSpPr>
          <p:cNvPr id="2" name="Holder 2"/>
          <p:cNvSpPr>
            <a:spLocks noGrp="1"/>
          </p:cNvSpPr>
          <p:nvPr>
            <p:ph type="title"/>
          </p:nvPr>
        </p:nvSpPr>
        <p:spPr>
          <a:xfrm>
            <a:off x="839258" y="871477"/>
            <a:ext cx="10513483" cy="60451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828675" y="1765808"/>
            <a:ext cx="10520045" cy="36830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635388" y="6263711"/>
            <a:ext cx="2919095" cy="39370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a:xfrm>
            <a:off x="885825" y="6263711"/>
            <a:ext cx="1123950"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a:xfrm>
            <a:off x="11158487" y="6263711"/>
            <a:ext cx="186054"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200"/>
            <a:ext cx="12192000" cy="6858000"/>
          </a:xfrm>
          <a:prstGeom prst="rect">
            <a:avLst/>
          </a:prstGeom>
        </p:spPr>
      </p:pic>
      <p:grpSp>
        <p:nvGrpSpPr>
          <p:cNvPr id="3" name="object 3"/>
          <p:cNvGrpSpPr/>
          <p:nvPr/>
        </p:nvGrpSpPr>
        <p:grpSpPr>
          <a:xfrm>
            <a:off x="914400" y="2389187"/>
            <a:ext cx="10363200" cy="114300"/>
            <a:chOff x="914400" y="2389187"/>
            <a:chExt cx="10363200" cy="114300"/>
          </a:xfrm>
        </p:grpSpPr>
        <p:sp>
          <p:nvSpPr>
            <p:cNvPr id="4" name="object 4"/>
            <p:cNvSpPr/>
            <p:nvPr/>
          </p:nvSpPr>
          <p:spPr>
            <a:xfrm>
              <a:off x="914400" y="2393962"/>
              <a:ext cx="6404610" cy="109855"/>
            </a:xfrm>
            <a:custGeom>
              <a:avLst/>
              <a:gdLst/>
              <a:ahLst/>
              <a:cxnLst/>
              <a:rect l="l" t="t" r="r" b="b"/>
              <a:pathLst>
                <a:path w="6404609" h="109855">
                  <a:moveTo>
                    <a:pt x="6404445" y="0"/>
                  </a:moveTo>
                  <a:lnTo>
                    <a:pt x="0" y="0"/>
                  </a:lnTo>
                  <a:lnTo>
                    <a:pt x="0" y="109537"/>
                  </a:lnTo>
                  <a:lnTo>
                    <a:pt x="6404445" y="109537"/>
                  </a:lnTo>
                  <a:lnTo>
                    <a:pt x="6404445" y="0"/>
                  </a:lnTo>
                  <a:close/>
                </a:path>
              </a:pathLst>
            </a:custGeom>
            <a:solidFill>
              <a:srgbClr val="CC0000"/>
            </a:solidFill>
          </p:spPr>
          <p:txBody>
            <a:bodyPr wrap="square" lIns="0" tIns="0" rIns="0" bIns="0" rtlCol="0"/>
            <a:lstStyle/>
            <a:p>
              <a:endParaRPr/>
            </a:p>
          </p:txBody>
        </p:sp>
        <p:sp>
          <p:nvSpPr>
            <p:cNvPr id="5" name="object 5"/>
            <p:cNvSpPr/>
            <p:nvPr/>
          </p:nvSpPr>
          <p:spPr>
            <a:xfrm>
              <a:off x="914400" y="2393950"/>
              <a:ext cx="10363200" cy="0"/>
            </a:xfrm>
            <a:custGeom>
              <a:avLst/>
              <a:gdLst/>
              <a:ahLst/>
              <a:cxnLst/>
              <a:rect l="l" t="t" r="r" b="b"/>
              <a:pathLst>
                <a:path w="10363200">
                  <a:moveTo>
                    <a:pt x="0" y="0"/>
                  </a:moveTo>
                  <a:lnTo>
                    <a:pt x="10363199" y="0"/>
                  </a:lnTo>
                </a:path>
              </a:pathLst>
            </a:custGeom>
            <a:ln w="9524">
              <a:solidFill>
                <a:srgbClr val="CC0000"/>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80384" y="89477"/>
            <a:ext cx="2924174" cy="952499"/>
          </a:xfrm>
          <a:prstGeom prst="rect">
            <a:avLst/>
          </a:prstGeom>
        </p:spPr>
      </p:pic>
      <p:pic>
        <p:nvPicPr>
          <p:cNvPr id="7" name="object 7"/>
          <p:cNvPicPr/>
          <p:nvPr/>
        </p:nvPicPr>
        <p:blipFill>
          <a:blip r:embed="rId4" cstate="print"/>
          <a:stretch>
            <a:fillRect/>
          </a:stretch>
        </p:blipFill>
        <p:spPr>
          <a:xfrm>
            <a:off x="11111490" y="64076"/>
            <a:ext cx="1000124" cy="1142999"/>
          </a:xfrm>
          <a:prstGeom prst="rect">
            <a:avLst/>
          </a:prstGeom>
        </p:spPr>
      </p:pic>
      <p:sp>
        <p:nvSpPr>
          <p:cNvPr id="8" name="object 8"/>
          <p:cNvSpPr txBox="1"/>
          <p:nvPr/>
        </p:nvSpPr>
        <p:spPr>
          <a:xfrm>
            <a:off x="1014547" y="2609301"/>
            <a:ext cx="10060940" cy="1777410"/>
          </a:xfrm>
          <a:prstGeom prst="rect">
            <a:avLst/>
          </a:prstGeom>
        </p:spPr>
        <p:txBody>
          <a:bodyPr vert="horz" wrap="square" lIns="0" tIns="76200" rIns="0" bIns="0" rtlCol="0">
            <a:spAutoFit/>
          </a:bodyPr>
          <a:lstStyle/>
          <a:p>
            <a:pPr algn="ctr" rtl="0">
              <a:spcBef>
                <a:spcPts val="0"/>
              </a:spcBef>
              <a:spcAft>
                <a:spcPts val="300"/>
              </a:spcAft>
            </a:pPr>
            <a:r>
              <a:rPr lang="en-US" sz="3600" b="1" dirty="0">
                <a:solidFill>
                  <a:schemeClr val="tx1">
                    <a:lumMod val="95000"/>
                    <a:lumOff val="5000"/>
                  </a:schemeClr>
                </a:solidFill>
                <a:latin typeface="Verdana" panose="020B0604030504040204" pitchFamily="34" charset="0"/>
                <a:ea typeface="+mn-ea"/>
                <a:cs typeface="+mn-cs"/>
              </a:rPr>
              <a:t>Analyzing Speech  Emotions using LSTM-Decision Trees</a:t>
            </a:r>
          </a:p>
          <a:p>
            <a:pPr algn="ctr" rtl="0">
              <a:spcBef>
                <a:spcPts val="0"/>
              </a:spcBef>
              <a:spcAft>
                <a:spcPts val="300"/>
              </a:spcAft>
            </a:pPr>
            <a:endParaRPr lang="en-US" sz="3600" b="0" dirty="0">
              <a:effectLst/>
            </a:endParaRPr>
          </a:p>
        </p:txBody>
      </p:sp>
      <p:sp>
        <p:nvSpPr>
          <p:cNvPr id="9" name="object 9"/>
          <p:cNvSpPr txBox="1"/>
          <p:nvPr/>
        </p:nvSpPr>
        <p:spPr>
          <a:xfrm>
            <a:off x="457200" y="4547452"/>
            <a:ext cx="5638800" cy="1502976"/>
          </a:xfrm>
          <a:prstGeom prst="rect">
            <a:avLst/>
          </a:prstGeom>
        </p:spPr>
        <p:txBody>
          <a:bodyPr vert="horz" wrap="square" lIns="0" tIns="12700" rIns="0" bIns="0" rtlCol="0">
            <a:spAutoFit/>
          </a:bodyPr>
          <a:lstStyle/>
          <a:p>
            <a:pPr marL="12700" marR="5080">
              <a:lnSpc>
                <a:spcPct val="100000"/>
              </a:lnSpc>
              <a:spcBef>
                <a:spcPts val="100"/>
              </a:spcBef>
            </a:pPr>
            <a:r>
              <a:rPr lang="en-US" sz="2400" b="1" spc="-10" dirty="0">
                <a:latin typeface="Verdana"/>
                <a:cs typeface="Verdana"/>
              </a:rPr>
              <a:t> V Karthick</a:t>
            </a:r>
          </a:p>
          <a:p>
            <a:pPr marL="12700" marR="5080">
              <a:lnSpc>
                <a:spcPct val="100000"/>
              </a:lnSpc>
              <a:spcBef>
                <a:spcPts val="100"/>
              </a:spcBef>
            </a:pPr>
            <a:r>
              <a:rPr lang="en-US" sz="2400" b="1" spc="-10" dirty="0">
                <a:latin typeface="Verdana"/>
                <a:cs typeface="Verdana"/>
              </a:rPr>
              <a:t>Associate Professor</a:t>
            </a:r>
          </a:p>
          <a:p>
            <a:pPr marL="12700" marR="5080">
              <a:lnSpc>
                <a:spcPct val="100000"/>
              </a:lnSpc>
              <a:spcBef>
                <a:spcPts val="100"/>
              </a:spcBef>
            </a:pPr>
            <a:r>
              <a:rPr lang="en-US" sz="2400" b="1" spc="-10" dirty="0">
                <a:latin typeface="Verdana"/>
                <a:cs typeface="Verdana"/>
              </a:rPr>
              <a:t>Department of Computer Science and Engineering</a:t>
            </a:r>
            <a:endParaRPr sz="2400" dirty="0">
              <a:latin typeface="Verdana"/>
              <a:cs typeface="Verdana"/>
            </a:endParaRPr>
          </a:p>
        </p:txBody>
      </p:sp>
      <p:sp>
        <p:nvSpPr>
          <p:cNvPr id="10" name="object 10"/>
          <p:cNvSpPr txBox="1"/>
          <p:nvPr/>
        </p:nvSpPr>
        <p:spPr>
          <a:xfrm>
            <a:off x="6338575" y="4690257"/>
            <a:ext cx="5186680" cy="1515800"/>
          </a:xfrm>
          <a:prstGeom prst="rect">
            <a:avLst/>
          </a:prstGeom>
        </p:spPr>
        <p:txBody>
          <a:bodyPr vert="horz" wrap="square" lIns="0" tIns="12700" rIns="0" bIns="0" rtlCol="0">
            <a:spAutoFit/>
          </a:bodyPr>
          <a:lstStyle/>
          <a:p>
            <a:pPr marL="12700" marR="5080">
              <a:lnSpc>
                <a:spcPct val="100000"/>
              </a:lnSpc>
              <a:spcBef>
                <a:spcPts val="100"/>
              </a:spcBef>
            </a:pPr>
            <a:r>
              <a:rPr lang="en-US" sz="2400" b="1" spc="-10" dirty="0">
                <a:latin typeface="Verdana"/>
                <a:cs typeface="Verdana"/>
              </a:rPr>
              <a:t>Presented by</a:t>
            </a:r>
          </a:p>
          <a:p>
            <a:pPr marL="12700" marR="5080">
              <a:lnSpc>
                <a:spcPct val="100000"/>
              </a:lnSpc>
              <a:spcBef>
                <a:spcPts val="100"/>
              </a:spcBef>
            </a:pPr>
            <a:endParaRPr lang="en-US" sz="2400" b="1" spc="-10" dirty="0">
              <a:latin typeface="Verdana"/>
              <a:cs typeface="Verdana"/>
            </a:endParaRPr>
          </a:p>
          <a:p>
            <a:pPr marL="12700" marR="5080">
              <a:lnSpc>
                <a:spcPct val="100000"/>
              </a:lnSpc>
              <a:spcBef>
                <a:spcPts val="100"/>
              </a:spcBef>
            </a:pPr>
            <a:r>
              <a:rPr lang="en-US" sz="2400" b="1" spc="-10" dirty="0" err="1">
                <a:latin typeface="Verdana"/>
                <a:cs typeface="Verdana"/>
              </a:rPr>
              <a:t>Thrisha</a:t>
            </a:r>
            <a:r>
              <a:rPr lang="en-US" sz="2400" b="1" spc="-10" dirty="0">
                <a:latin typeface="Verdana"/>
                <a:cs typeface="Verdana"/>
              </a:rPr>
              <a:t> M</a:t>
            </a:r>
            <a:r>
              <a:rPr sz="2400" b="1" spc="-10" dirty="0">
                <a:latin typeface="Verdana"/>
                <a:cs typeface="Verdana"/>
              </a:rPr>
              <a:t>(210701</a:t>
            </a:r>
            <a:r>
              <a:rPr lang="en-US" sz="2400" b="1" spc="-10" dirty="0">
                <a:latin typeface="Verdana"/>
                <a:cs typeface="Verdana"/>
              </a:rPr>
              <a:t>292</a:t>
            </a:r>
            <a:r>
              <a:rPr sz="2400" b="1" spc="-10" dirty="0">
                <a:latin typeface="Verdana"/>
                <a:cs typeface="Verdana"/>
              </a:rPr>
              <a:t>) </a:t>
            </a:r>
            <a:r>
              <a:rPr lang="en-US" sz="2400" b="1" spc="-10" dirty="0">
                <a:latin typeface="Verdana"/>
                <a:cs typeface="Verdana"/>
              </a:rPr>
              <a:t>Vamsee Raj MR</a:t>
            </a:r>
            <a:r>
              <a:rPr sz="2400" b="1" spc="-10" dirty="0">
                <a:latin typeface="Verdana"/>
                <a:cs typeface="Verdana"/>
              </a:rPr>
              <a:t>(2107013</a:t>
            </a:r>
            <a:r>
              <a:rPr lang="en-US" sz="2400" b="1" spc="-10" dirty="0">
                <a:latin typeface="Verdana"/>
                <a:cs typeface="Verdana"/>
              </a:rPr>
              <a:t>00</a:t>
            </a:r>
            <a:r>
              <a:rPr sz="2400" b="1" spc="-10" dirty="0">
                <a:latin typeface="Verdana"/>
                <a:cs typeface="Verdana"/>
              </a:rPr>
              <a:t>) </a:t>
            </a:r>
            <a:endParaRPr sz="2400" dirty="0">
              <a:latin typeface="Verdana"/>
              <a:cs typeface="Verdana"/>
            </a:endParaRPr>
          </a:p>
        </p:txBody>
      </p:sp>
      <p:sp>
        <p:nvSpPr>
          <p:cNvPr id="11" name="object 11"/>
          <p:cNvSpPr txBox="1">
            <a:spLocks noGrp="1"/>
          </p:cNvSpPr>
          <p:nvPr>
            <p:ph type="title"/>
          </p:nvPr>
        </p:nvSpPr>
        <p:spPr>
          <a:xfrm>
            <a:off x="959358" y="1321279"/>
            <a:ext cx="1001141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2060"/>
                </a:solidFill>
              </a:rPr>
              <a:t>Department</a:t>
            </a:r>
            <a:r>
              <a:rPr sz="2800" spc="-145" dirty="0">
                <a:solidFill>
                  <a:srgbClr val="002060"/>
                </a:solidFill>
              </a:rPr>
              <a:t> </a:t>
            </a:r>
            <a:r>
              <a:rPr sz="2800" dirty="0">
                <a:solidFill>
                  <a:srgbClr val="002060"/>
                </a:solidFill>
              </a:rPr>
              <a:t>of</a:t>
            </a:r>
            <a:r>
              <a:rPr sz="2800" spc="-140" dirty="0">
                <a:solidFill>
                  <a:srgbClr val="002060"/>
                </a:solidFill>
              </a:rPr>
              <a:t> </a:t>
            </a:r>
            <a:r>
              <a:rPr sz="2800" dirty="0">
                <a:solidFill>
                  <a:srgbClr val="002060"/>
                </a:solidFill>
              </a:rPr>
              <a:t>Computer</a:t>
            </a:r>
            <a:r>
              <a:rPr sz="2800" spc="-140" dirty="0">
                <a:solidFill>
                  <a:srgbClr val="002060"/>
                </a:solidFill>
              </a:rPr>
              <a:t> </a:t>
            </a:r>
            <a:r>
              <a:rPr sz="2800" dirty="0">
                <a:solidFill>
                  <a:srgbClr val="002060"/>
                </a:solidFill>
              </a:rPr>
              <a:t>Science</a:t>
            </a:r>
            <a:r>
              <a:rPr sz="2800" spc="-140" dirty="0">
                <a:solidFill>
                  <a:srgbClr val="002060"/>
                </a:solidFill>
              </a:rPr>
              <a:t> </a:t>
            </a:r>
            <a:r>
              <a:rPr sz="2800" dirty="0">
                <a:solidFill>
                  <a:srgbClr val="002060"/>
                </a:solidFill>
              </a:rPr>
              <a:t>and</a:t>
            </a:r>
            <a:r>
              <a:rPr sz="2800" spc="-140" dirty="0">
                <a:solidFill>
                  <a:srgbClr val="002060"/>
                </a:solidFill>
              </a:rPr>
              <a:t> </a:t>
            </a:r>
            <a:r>
              <a:rPr sz="2800" spc="-10" dirty="0">
                <a:solidFill>
                  <a:srgbClr val="002060"/>
                </a:solidFill>
              </a:rPr>
              <a:t>Engineering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IN" dirty="0"/>
              <a:t>PROPOSED METHODOLOGY</a:t>
            </a:r>
          </a:p>
        </p:txBody>
      </p:sp>
      <p:sp>
        <p:nvSpPr>
          <p:cNvPr id="3" name="Text Placeholder 2">
            <a:extLst>
              <a:ext uri="{FF2B5EF4-FFF2-40B4-BE49-F238E27FC236}">
                <a16:creationId xmlns:a16="http://schemas.microsoft.com/office/drawing/2014/main" id="{74FA0FC9-5B8F-08B1-EA48-8F05978EF362}"/>
              </a:ext>
            </a:extLst>
          </p:cNvPr>
          <p:cNvSpPr>
            <a:spLocks noGrp="1"/>
          </p:cNvSpPr>
          <p:nvPr>
            <p:ph type="body" idx="1"/>
          </p:nvPr>
        </p:nvSpPr>
        <p:spPr>
          <a:xfrm>
            <a:off x="834342" y="1752600"/>
            <a:ext cx="11210925" cy="4558791"/>
          </a:xfrm>
        </p:spPr>
        <p:txBody>
          <a:bodyPr/>
          <a:lstStyle/>
          <a:p>
            <a:pPr rtl="0">
              <a:spcBef>
                <a:spcPts val="0"/>
              </a:spcBef>
              <a:spcAft>
                <a:spcPts val="0"/>
              </a:spcAft>
            </a:pPr>
            <a:r>
              <a:rPr lang="en-US" dirty="0">
                <a:effectLst/>
              </a:rPr>
              <a:t>1. Data Handling:</a:t>
            </a:r>
          </a:p>
          <a:p>
            <a:pPr rtl="0">
              <a:spcBef>
                <a:spcPts val="0"/>
              </a:spcBef>
              <a:spcAft>
                <a:spcPts val="0"/>
              </a:spcAft>
            </a:pPr>
            <a:r>
              <a:rPr lang="en-US" dirty="0">
                <a:effectLst/>
              </a:rPr>
              <a:t>   - Collect diverse audio dataset.</a:t>
            </a:r>
          </a:p>
          <a:p>
            <a:pPr rtl="0">
              <a:spcBef>
                <a:spcPts val="0"/>
              </a:spcBef>
              <a:spcAft>
                <a:spcPts val="0"/>
              </a:spcAft>
            </a:pPr>
            <a:r>
              <a:rPr lang="en-US" dirty="0">
                <a:effectLst/>
              </a:rPr>
              <a:t>   - Preprocess for feature extraction.</a:t>
            </a:r>
          </a:p>
          <a:p>
            <a:pPr rtl="0">
              <a:spcBef>
                <a:spcPts val="0"/>
              </a:spcBef>
              <a:spcAft>
                <a:spcPts val="0"/>
              </a:spcAft>
            </a:pPr>
            <a:r>
              <a:rPr lang="en-US" dirty="0">
                <a:effectLst/>
              </a:rPr>
              <a:t>2. Model Development:</a:t>
            </a:r>
          </a:p>
          <a:p>
            <a:pPr rtl="0">
              <a:spcBef>
                <a:spcPts val="0"/>
              </a:spcBef>
              <a:spcAft>
                <a:spcPts val="0"/>
              </a:spcAft>
            </a:pPr>
            <a:r>
              <a:rPr lang="en-US" dirty="0">
                <a:effectLst/>
              </a:rPr>
              <a:t>   - Choose deep learning model (e.g., LSTM, RNN).</a:t>
            </a:r>
          </a:p>
          <a:p>
            <a:pPr rtl="0">
              <a:spcBef>
                <a:spcPts val="0"/>
              </a:spcBef>
              <a:spcAft>
                <a:spcPts val="0"/>
              </a:spcAft>
            </a:pPr>
            <a:r>
              <a:rPr lang="en-US" dirty="0">
                <a:effectLst/>
              </a:rPr>
              <a:t>   - Train for real-time emotion classification.</a:t>
            </a:r>
          </a:p>
          <a:p>
            <a:pPr rtl="0">
              <a:spcBef>
                <a:spcPts val="0"/>
              </a:spcBef>
              <a:spcAft>
                <a:spcPts val="0"/>
              </a:spcAft>
            </a:pPr>
            <a:r>
              <a:rPr lang="en-US" dirty="0">
                <a:effectLst/>
              </a:rPr>
              <a:t>3.Real-Time Processing:</a:t>
            </a:r>
          </a:p>
          <a:p>
            <a:pPr rtl="0">
              <a:spcBef>
                <a:spcPts val="0"/>
              </a:spcBef>
              <a:spcAft>
                <a:spcPts val="0"/>
              </a:spcAft>
            </a:pPr>
            <a:r>
              <a:rPr lang="en-US" dirty="0">
                <a:effectLst/>
              </a:rPr>
              <a:t>    - </a:t>
            </a:r>
            <a:r>
              <a:rPr lang="en-US" dirty="0"/>
              <a:t>To d</a:t>
            </a:r>
            <a:r>
              <a:rPr lang="en-US" dirty="0">
                <a:effectLst/>
              </a:rPr>
              <a:t>evelop a system that can recognize and classify emotions in real-time from              audio input.</a:t>
            </a:r>
          </a:p>
          <a:p>
            <a:pPr rtl="0">
              <a:spcBef>
                <a:spcPts val="0"/>
              </a:spcBef>
              <a:spcAft>
                <a:spcPts val="0"/>
              </a:spcAft>
            </a:pPr>
            <a:r>
              <a:rPr lang="en-US" dirty="0"/>
              <a:t>4</a:t>
            </a:r>
            <a:r>
              <a:rPr lang="en-US" dirty="0">
                <a:effectLst/>
              </a:rPr>
              <a:t>.Training:</a:t>
            </a:r>
          </a:p>
          <a:p>
            <a:pPr rtl="0">
              <a:spcBef>
                <a:spcPts val="0"/>
              </a:spcBef>
              <a:spcAft>
                <a:spcPts val="0"/>
              </a:spcAft>
            </a:pPr>
            <a:r>
              <a:rPr lang="en-US" dirty="0">
                <a:effectLst/>
              </a:rPr>
              <a:t>    -Split the dataset into training, validation, and test sets.</a:t>
            </a:r>
          </a:p>
          <a:p>
            <a:pPr rtl="0">
              <a:spcBef>
                <a:spcPts val="0"/>
              </a:spcBef>
              <a:spcAft>
                <a:spcPts val="0"/>
              </a:spcAft>
            </a:pPr>
            <a:r>
              <a:rPr lang="en-US" dirty="0">
                <a:effectLst/>
              </a:rPr>
              <a:t>    -Train the model using appropriate loss functions and optimizers.</a:t>
            </a:r>
            <a:br>
              <a:rPr lang="en-US" dirty="0"/>
            </a:br>
            <a:br>
              <a:rPr lang="en-US" dirty="0"/>
            </a:br>
            <a:endParaRPr lang="en-IN" dirty="0"/>
          </a:p>
        </p:txBody>
      </p:sp>
    </p:spTree>
    <p:extLst>
      <p:ext uri="{BB962C8B-B14F-4D97-AF65-F5344CB8AC3E}">
        <p14:creationId xmlns:p14="http://schemas.microsoft.com/office/powerpoint/2010/main" val="227060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0937-0277-5019-738E-BE554279DDFB}"/>
              </a:ext>
            </a:extLst>
          </p:cNvPr>
          <p:cNvSpPr>
            <a:spLocks noGrp="1"/>
          </p:cNvSpPr>
          <p:nvPr>
            <p:ph type="title"/>
          </p:nvPr>
        </p:nvSpPr>
        <p:spPr>
          <a:xfrm>
            <a:off x="839258" y="871477"/>
            <a:ext cx="10513483" cy="492443"/>
          </a:xfrm>
        </p:spPr>
        <p:txBody>
          <a:bodyPr/>
          <a:lstStyle/>
          <a:p>
            <a:r>
              <a:rPr lang="en-IN" dirty="0"/>
              <a:t>PROPOSED METHODOLOGY</a:t>
            </a:r>
          </a:p>
        </p:txBody>
      </p:sp>
      <p:pic>
        <p:nvPicPr>
          <p:cNvPr id="3" name="Picture 2">
            <a:extLst>
              <a:ext uri="{FF2B5EF4-FFF2-40B4-BE49-F238E27FC236}">
                <a16:creationId xmlns:a16="http://schemas.microsoft.com/office/drawing/2014/main" id="{C6943506-8DE8-14C0-5F78-3B42BD4DD863}"/>
              </a:ext>
            </a:extLst>
          </p:cNvPr>
          <p:cNvPicPr>
            <a:picLocks noChangeAspect="1"/>
          </p:cNvPicPr>
          <p:nvPr/>
        </p:nvPicPr>
        <p:blipFill>
          <a:blip r:embed="rId2"/>
          <a:stretch>
            <a:fillRect/>
          </a:stretch>
        </p:blipFill>
        <p:spPr>
          <a:xfrm>
            <a:off x="839258" y="2057400"/>
            <a:ext cx="10349540" cy="3657600"/>
          </a:xfrm>
          <a:prstGeom prst="rect">
            <a:avLst/>
          </a:prstGeom>
        </p:spPr>
      </p:pic>
    </p:spTree>
    <p:extLst>
      <p:ext uri="{BB962C8B-B14F-4D97-AF65-F5344CB8AC3E}">
        <p14:creationId xmlns:p14="http://schemas.microsoft.com/office/powerpoint/2010/main" val="185536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IN" dirty="0"/>
              <a:t>RESULT AND DISCUSSION</a:t>
            </a:r>
          </a:p>
        </p:txBody>
      </p:sp>
      <p:pic>
        <p:nvPicPr>
          <p:cNvPr id="4" name="Picture 3">
            <a:extLst>
              <a:ext uri="{FF2B5EF4-FFF2-40B4-BE49-F238E27FC236}">
                <a16:creationId xmlns:a16="http://schemas.microsoft.com/office/drawing/2014/main" id="{9BE7F4AB-C874-5A76-A04E-2A6F54665B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8620125" cy="904875"/>
          </a:xfrm>
          <a:prstGeom prst="rect">
            <a:avLst/>
          </a:prstGeom>
          <a:noFill/>
        </p:spPr>
      </p:pic>
      <p:pic>
        <p:nvPicPr>
          <p:cNvPr id="6" name="Picture 5">
            <a:extLst>
              <a:ext uri="{FF2B5EF4-FFF2-40B4-BE49-F238E27FC236}">
                <a16:creationId xmlns:a16="http://schemas.microsoft.com/office/drawing/2014/main" id="{A3E2EE75-7800-13ED-6F71-5513118972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1548" y="3316542"/>
            <a:ext cx="5008245" cy="2120900"/>
          </a:xfrm>
          <a:prstGeom prst="rect">
            <a:avLst/>
          </a:prstGeom>
          <a:noFill/>
        </p:spPr>
      </p:pic>
      <p:pic>
        <p:nvPicPr>
          <p:cNvPr id="7" name="Picture 6">
            <a:extLst>
              <a:ext uri="{FF2B5EF4-FFF2-40B4-BE49-F238E27FC236}">
                <a16:creationId xmlns:a16="http://schemas.microsoft.com/office/drawing/2014/main" id="{8D6AE3EC-532B-8E7E-E467-657B6690EB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28821" y="3316542"/>
            <a:ext cx="5236210" cy="2272030"/>
          </a:xfrm>
          <a:prstGeom prst="rect">
            <a:avLst/>
          </a:prstGeom>
          <a:noFill/>
        </p:spPr>
      </p:pic>
    </p:spTree>
    <p:extLst>
      <p:ext uri="{BB962C8B-B14F-4D97-AF65-F5344CB8AC3E}">
        <p14:creationId xmlns:p14="http://schemas.microsoft.com/office/powerpoint/2010/main" val="240166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IN" dirty="0"/>
              <a:t>RESULT AND DISCUSSION</a:t>
            </a:r>
          </a:p>
        </p:txBody>
      </p:sp>
      <p:pic>
        <p:nvPicPr>
          <p:cNvPr id="3" name="Picture 2">
            <a:extLst>
              <a:ext uri="{FF2B5EF4-FFF2-40B4-BE49-F238E27FC236}">
                <a16:creationId xmlns:a16="http://schemas.microsoft.com/office/drawing/2014/main" id="{FB25C51B-D5A1-BEBB-4295-88DBBFE80E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3820" y="1991187"/>
            <a:ext cx="3790950" cy="857250"/>
          </a:xfrm>
          <a:prstGeom prst="rect">
            <a:avLst/>
          </a:prstGeom>
          <a:noFill/>
        </p:spPr>
      </p:pic>
      <p:pic>
        <p:nvPicPr>
          <p:cNvPr id="5" name="Picture 4">
            <a:extLst>
              <a:ext uri="{FF2B5EF4-FFF2-40B4-BE49-F238E27FC236}">
                <a16:creationId xmlns:a16="http://schemas.microsoft.com/office/drawing/2014/main" id="{D7135BD2-CB24-F010-59AC-6259C9B7D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416710"/>
            <a:ext cx="3501390" cy="2604135"/>
          </a:xfrm>
          <a:prstGeom prst="rect">
            <a:avLst/>
          </a:prstGeom>
          <a:noFill/>
        </p:spPr>
      </p:pic>
    </p:spTree>
    <p:extLst>
      <p:ext uri="{BB962C8B-B14F-4D97-AF65-F5344CB8AC3E}">
        <p14:creationId xmlns:p14="http://schemas.microsoft.com/office/powerpoint/2010/main" val="194235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IN" dirty="0"/>
              <a:t>RESULT AND DISCUSSION</a:t>
            </a:r>
          </a:p>
        </p:txBody>
      </p:sp>
      <p:pic>
        <p:nvPicPr>
          <p:cNvPr id="3074" name="Picture 2">
            <a:extLst>
              <a:ext uri="{FF2B5EF4-FFF2-40B4-BE49-F238E27FC236}">
                <a16:creationId xmlns:a16="http://schemas.microsoft.com/office/drawing/2014/main" id="{9E0284BD-F7C2-CAE9-DB95-B782D7781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258" y="2286000"/>
            <a:ext cx="4572000" cy="33762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A5F4766-07FD-E89E-8219-37FB48182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286000"/>
            <a:ext cx="4931281" cy="337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09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COMPARITIVE ANALYSIS</a:t>
            </a:r>
            <a:endParaRPr lang="en-IN" dirty="0"/>
          </a:p>
        </p:txBody>
      </p:sp>
      <p:pic>
        <p:nvPicPr>
          <p:cNvPr id="1026" name="Picture 2">
            <a:extLst>
              <a:ext uri="{FF2B5EF4-FFF2-40B4-BE49-F238E27FC236}">
                <a16:creationId xmlns:a16="http://schemas.microsoft.com/office/drawing/2014/main" id="{5B007597-9742-C6EA-8088-3B251F883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286000"/>
            <a:ext cx="4651587"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0EA821-67F7-3E52-EA4C-9AE6127EA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298834"/>
            <a:ext cx="5398033" cy="311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9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COMPARITIVE ANALYSIS</a:t>
            </a:r>
            <a:endParaRPr lang="en-IN" dirty="0"/>
          </a:p>
        </p:txBody>
      </p:sp>
      <p:pic>
        <p:nvPicPr>
          <p:cNvPr id="4" name="Picture 3">
            <a:extLst>
              <a:ext uri="{FF2B5EF4-FFF2-40B4-BE49-F238E27FC236}">
                <a16:creationId xmlns:a16="http://schemas.microsoft.com/office/drawing/2014/main" id="{349CDDBB-8DAB-2763-813A-F5CBBBCB8319}"/>
              </a:ext>
            </a:extLst>
          </p:cNvPr>
          <p:cNvPicPr>
            <a:picLocks noChangeAspect="1"/>
          </p:cNvPicPr>
          <p:nvPr/>
        </p:nvPicPr>
        <p:blipFill>
          <a:blip r:embed="rId2"/>
          <a:stretch>
            <a:fillRect/>
          </a:stretch>
        </p:blipFill>
        <p:spPr>
          <a:xfrm>
            <a:off x="839258" y="2133600"/>
            <a:ext cx="4710295" cy="3299460"/>
          </a:xfrm>
          <a:prstGeom prst="rect">
            <a:avLst/>
          </a:prstGeom>
        </p:spPr>
      </p:pic>
      <p:pic>
        <p:nvPicPr>
          <p:cNvPr id="6" name="Picture 5">
            <a:extLst>
              <a:ext uri="{FF2B5EF4-FFF2-40B4-BE49-F238E27FC236}">
                <a16:creationId xmlns:a16="http://schemas.microsoft.com/office/drawing/2014/main" id="{9B115696-0D86-25E5-A043-D20C2191EEB8}"/>
              </a:ext>
            </a:extLst>
          </p:cNvPr>
          <p:cNvPicPr>
            <a:picLocks noChangeAspect="1"/>
          </p:cNvPicPr>
          <p:nvPr/>
        </p:nvPicPr>
        <p:blipFill>
          <a:blip r:embed="rId3"/>
          <a:stretch>
            <a:fillRect/>
          </a:stretch>
        </p:blipFill>
        <p:spPr>
          <a:xfrm>
            <a:off x="5638800" y="2773997"/>
            <a:ext cx="6051550" cy="2018665"/>
          </a:xfrm>
          <a:prstGeom prst="rect">
            <a:avLst/>
          </a:prstGeom>
        </p:spPr>
      </p:pic>
    </p:spTree>
    <p:extLst>
      <p:ext uri="{BB962C8B-B14F-4D97-AF65-F5344CB8AC3E}">
        <p14:creationId xmlns:p14="http://schemas.microsoft.com/office/powerpoint/2010/main" val="403095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COMPARITIVE ANALYSIS</a:t>
            </a:r>
            <a:endParaRPr lang="en-IN" dirty="0"/>
          </a:p>
        </p:txBody>
      </p:sp>
      <p:pic>
        <p:nvPicPr>
          <p:cNvPr id="3" name="Picture 2">
            <a:extLst>
              <a:ext uri="{FF2B5EF4-FFF2-40B4-BE49-F238E27FC236}">
                <a16:creationId xmlns:a16="http://schemas.microsoft.com/office/drawing/2014/main" id="{C0BC4A5E-6481-BC04-6272-D9D9EA0D906D}"/>
              </a:ext>
            </a:extLst>
          </p:cNvPr>
          <p:cNvPicPr>
            <a:picLocks noChangeAspect="1"/>
          </p:cNvPicPr>
          <p:nvPr/>
        </p:nvPicPr>
        <p:blipFill>
          <a:blip r:embed="rId2"/>
          <a:stretch>
            <a:fillRect/>
          </a:stretch>
        </p:blipFill>
        <p:spPr>
          <a:xfrm>
            <a:off x="866297" y="1828800"/>
            <a:ext cx="3977640" cy="3970008"/>
          </a:xfrm>
          <a:prstGeom prst="rect">
            <a:avLst/>
          </a:prstGeom>
        </p:spPr>
      </p:pic>
      <p:pic>
        <p:nvPicPr>
          <p:cNvPr id="5" name="Picture 4">
            <a:extLst>
              <a:ext uri="{FF2B5EF4-FFF2-40B4-BE49-F238E27FC236}">
                <a16:creationId xmlns:a16="http://schemas.microsoft.com/office/drawing/2014/main" id="{FB33C569-98D7-D08B-0427-274BC30DB3A5}"/>
              </a:ext>
            </a:extLst>
          </p:cNvPr>
          <p:cNvPicPr>
            <a:picLocks noChangeAspect="1"/>
          </p:cNvPicPr>
          <p:nvPr/>
        </p:nvPicPr>
        <p:blipFill>
          <a:blip r:embed="rId3"/>
          <a:stretch>
            <a:fillRect/>
          </a:stretch>
        </p:blipFill>
        <p:spPr>
          <a:xfrm>
            <a:off x="5029200" y="2607939"/>
            <a:ext cx="6645196" cy="2411730"/>
          </a:xfrm>
          <a:prstGeom prst="rect">
            <a:avLst/>
          </a:prstGeom>
        </p:spPr>
      </p:pic>
    </p:spTree>
    <p:extLst>
      <p:ext uri="{BB962C8B-B14F-4D97-AF65-F5344CB8AC3E}">
        <p14:creationId xmlns:p14="http://schemas.microsoft.com/office/powerpoint/2010/main" val="164413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COMPARITIVE ANALYSIS</a:t>
            </a:r>
            <a:endParaRPr lang="en-IN" dirty="0"/>
          </a:p>
        </p:txBody>
      </p:sp>
      <p:pic>
        <p:nvPicPr>
          <p:cNvPr id="2050" name="Picture 2">
            <a:extLst>
              <a:ext uri="{FF2B5EF4-FFF2-40B4-BE49-F238E27FC236}">
                <a16:creationId xmlns:a16="http://schemas.microsoft.com/office/drawing/2014/main" id="{643AB511-E79F-9A1C-6E87-2ACE02008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68116"/>
            <a:ext cx="4723342" cy="35227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914547E-6B0A-D5AA-8AB1-F31F9E11D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251" y="2209800"/>
            <a:ext cx="5382845" cy="316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784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E442-B30E-D22D-37AA-99DFE3CD5D8D}"/>
              </a:ext>
            </a:extLst>
          </p:cNvPr>
          <p:cNvSpPr>
            <a:spLocks noGrp="1"/>
          </p:cNvSpPr>
          <p:nvPr>
            <p:ph type="title"/>
          </p:nvPr>
        </p:nvSpPr>
        <p:spPr>
          <a:xfrm>
            <a:off x="839258" y="871477"/>
            <a:ext cx="10513483" cy="492443"/>
          </a:xfrm>
        </p:spPr>
        <p:txBody>
          <a:bodyPr/>
          <a:lstStyle/>
          <a:p>
            <a:r>
              <a:rPr lang="en-IN" dirty="0"/>
              <a:t>CONCLUSION &amp; FUTURE WORK</a:t>
            </a:r>
          </a:p>
        </p:txBody>
      </p:sp>
      <p:sp>
        <p:nvSpPr>
          <p:cNvPr id="3" name="Text Placeholder 2">
            <a:extLst>
              <a:ext uri="{FF2B5EF4-FFF2-40B4-BE49-F238E27FC236}">
                <a16:creationId xmlns:a16="http://schemas.microsoft.com/office/drawing/2014/main" id="{F561AE13-CA48-75C4-01BB-DE3C4A8300E5}"/>
              </a:ext>
            </a:extLst>
          </p:cNvPr>
          <p:cNvSpPr>
            <a:spLocks noGrp="1"/>
          </p:cNvSpPr>
          <p:nvPr>
            <p:ph type="body" idx="1"/>
          </p:nvPr>
        </p:nvSpPr>
        <p:spPr>
          <a:xfrm>
            <a:off x="685800" y="1676400"/>
            <a:ext cx="11049000" cy="4919616"/>
          </a:xfrm>
        </p:spPr>
        <p:txBody>
          <a:bodyPr/>
          <a:lstStyle/>
          <a:p>
            <a:pPr marL="270510" marR="594995" algn="just">
              <a:lnSpc>
                <a:spcPct val="150000"/>
              </a:lnSpc>
              <a:spcAft>
                <a:spcPts val="0"/>
              </a:spcAft>
            </a:pPr>
            <a:r>
              <a:rPr lang="en-US" dirty="0">
                <a:effectLst/>
                <a:latin typeface="Times New Roman" panose="02020603050405020304" pitchFamily="18" charset="0"/>
                <a:ea typeface="Times New Roman" panose="02020603050405020304" pitchFamily="18" charset="0"/>
              </a:rPr>
              <a:t>The application of deep learning in speech emotion recognition has demonstrated remarkable success, achieving an impressive overall accuracy of 98.75%. This substantial accuracy underscores the efficacy of deep learning models in capturing nuanced patterns within audio data to discern emotional states. As we look to the future, continued advancements in model architectures, multimodal integration, and personalized emotion models hold the promise of further elevating the precision and applicability of speech emotion recognition systems in diverse domains, ranging from human-computer interaction to mental health monitoring.</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78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2C56-7E0F-B61E-3C3C-858083217526}"/>
              </a:ext>
            </a:extLst>
          </p:cNvPr>
          <p:cNvSpPr>
            <a:spLocks noGrp="1"/>
          </p:cNvSpPr>
          <p:nvPr>
            <p:ph type="title"/>
          </p:nvPr>
        </p:nvSpPr>
        <p:spPr>
          <a:xfrm>
            <a:off x="839258" y="990600"/>
            <a:ext cx="10513483" cy="492443"/>
          </a:xfrm>
        </p:spPr>
        <p:txBody>
          <a:bodyPr/>
          <a:lstStyle/>
          <a:p>
            <a:pPr algn="l"/>
            <a:r>
              <a:rPr lang="en-IN" dirty="0">
                <a:solidFill>
                  <a:schemeClr val="tx1">
                    <a:lumMod val="95000"/>
                    <a:lumOff val="5000"/>
                  </a:schemeClr>
                </a:solidFill>
              </a:rPr>
              <a:t>ABSTRACT</a:t>
            </a:r>
            <a:endParaRPr lang="en-IN" dirty="0"/>
          </a:p>
        </p:txBody>
      </p:sp>
      <p:sp>
        <p:nvSpPr>
          <p:cNvPr id="3" name="Text Placeholder 2">
            <a:extLst>
              <a:ext uri="{FF2B5EF4-FFF2-40B4-BE49-F238E27FC236}">
                <a16:creationId xmlns:a16="http://schemas.microsoft.com/office/drawing/2014/main" id="{A57AC93D-B34D-5599-7BFE-6C4255FADCDD}"/>
              </a:ext>
            </a:extLst>
          </p:cNvPr>
          <p:cNvSpPr>
            <a:spLocks noGrp="1"/>
          </p:cNvSpPr>
          <p:nvPr>
            <p:ph type="body" idx="1"/>
          </p:nvPr>
        </p:nvSpPr>
        <p:spPr>
          <a:xfrm>
            <a:off x="821609" y="2089386"/>
            <a:ext cx="10520045" cy="5539978"/>
          </a:xfrm>
        </p:spPr>
        <p:txBody>
          <a:bodyPr/>
          <a:lstStyle/>
          <a:p>
            <a:pPr marR="161925" algn="just" rtl="0">
              <a:spcBef>
                <a:spcPts val="0"/>
              </a:spcBef>
              <a:spcAft>
                <a:spcPts val="0"/>
              </a:spcAft>
            </a:pPr>
            <a:r>
              <a:rPr lang="en-US" b="0" i="0" u="none" strike="noStrike" dirty="0">
                <a:solidFill>
                  <a:srgbClr val="0D0D0D"/>
                </a:solidFill>
                <a:effectLst/>
                <a:highlight>
                  <a:srgbClr val="FFFFFF"/>
                </a:highlight>
                <a:latin typeface="Times New Roman" panose="02020603050405020304" pitchFamily="18" charset="0"/>
              </a:rPr>
              <a:t>This project advances Speech Emotion Recognition (SER) using Python, focusing on LSTM and deep learning algorithms to analyze emotions in speech. Training a sophisticated model with Decision Tree techniques on a labeled audio dataset, it achieves high accuracy in emotion classification. The study emphasizes the model's interpretability and transparency, enhancing human-computer interaction by recognizing and resonating with conveyed emotions. This work promises improved human-machine communication and personalized experiences by predicting human needs based on emotional cues.</a:t>
            </a:r>
            <a:r>
              <a:rPr lang="en-IN" sz="1800" b="1" i="1" u="none" strike="noStrike" dirty="0">
                <a:solidFill>
                  <a:srgbClr val="000000"/>
                </a:solidFill>
                <a:effectLst/>
                <a:latin typeface="Times New Roman" panose="02020603050405020304" pitchFamily="18" charset="0"/>
              </a:rPr>
              <a:t> </a:t>
            </a:r>
          </a:p>
          <a:p>
            <a:pPr marR="161925" algn="just" rtl="0">
              <a:spcBef>
                <a:spcPts val="0"/>
              </a:spcBef>
              <a:spcAft>
                <a:spcPts val="0"/>
              </a:spcAft>
            </a:pPr>
            <a:r>
              <a:rPr lang="en-IN" sz="1800" b="1" i="1" u="none" strike="noStrike" dirty="0">
                <a:solidFill>
                  <a:srgbClr val="000000"/>
                </a:solidFill>
                <a:effectLst/>
                <a:latin typeface="Times New Roman" panose="02020603050405020304" pitchFamily="18" charset="0"/>
              </a:rPr>
              <a:t>Keywords - </a:t>
            </a:r>
            <a:r>
              <a:rPr lang="en-IN" sz="1800" i="1" u="none" strike="noStrike" dirty="0">
                <a:solidFill>
                  <a:srgbClr val="000000"/>
                </a:solidFill>
                <a:effectLst/>
                <a:latin typeface="Times New Roman" panose="02020603050405020304" pitchFamily="18" charset="0"/>
                <a:cs typeface="Times New Roman" panose="02020603050405020304" pitchFamily="18" charset="0"/>
              </a:rPr>
              <a:t>Speech Emotion Recognition (SER), Deep Learning, LSTM, Python, Emotion Classification, Audio Analysis,    Human-computer Interactions, Decision Tree, K Nearest Neighbours, Logistic Regression, Support Vector, Waveform Analysis, Spectrogram Analysis.</a:t>
            </a:r>
            <a:endParaRPr lang="en-IN"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b="0" dirty="0">
              <a:effectLst/>
              <a:latin typeface="Times New Roman" panose="02020603050405020304" pitchFamily="18" charset="0"/>
              <a:cs typeface="Times New Roman" panose="02020603050405020304" pitchFamily="18" charset="0"/>
            </a:endParaRPr>
          </a:p>
          <a:p>
            <a:br>
              <a:rPr lang="en-IN" dirty="0"/>
            </a:br>
            <a:r>
              <a:rPr lang="en-US" b="0" i="0" u="none" strike="noStrike" dirty="0">
                <a:solidFill>
                  <a:srgbClr val="0D0D0D"/>
                </a:solidFill>
                <a:effectLst/>
                <a:highlight>
                  <a:srgbClr val="FFFFFF"/>
                </a:highlight>
                <a:latin typeface="Times New Roman" panose="02020603050405020304" pitchFamily="18" charset="0"/>
              </a:rPr>
              <a:t>﻿</a:t>
            </a:r>
            <a:br>
              <a:rPr lang="en-US" b="0" dirty="0">
                <a:effectLst/>
              </a:rPr>
            </a:br>
            <a:br>
              <a:rPr lang="en-US" dirty="0"/>
            </a:br>
            <a:endParaRPr lang="en-IN" dirty="0"/>
          </a:p>
        </p:txBody>
      </p:sp>
    </p:spTree>
    <p:extLst>
      <p:ext uri="{BB962C8B-B14F-4D97-AF65-F5344CB8AC3E}">
        <p14:creationId xmlns:p14="http://schemas.microsoft.com/office/powerpoint/2010/main" val="291135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8807-0551-B1F0-FD3F-EDEAF321BDE4}"/>
              </a:ext>
            </a:extLst>
          </p:cNvPr>
          <p:cNvSpPr>
            <a:spLocks noGrp="1"/>
          </p:cNvSpPr>
          <p:nvPr>
            <p:ph type="title"/>
          </p:nvPr>
        </p:nvSpPr>
        <p:spPr>
          <a:xfrm>
            <a:off x="839258" y="871477"/>
            <a:ext cx="10513483" cy="492443"/>
          </a:xfrm>
        </p:spPr>
        <p:txBody>
          <a:bodyPr/>
          <a:lstStyle/>
          <a:p>
            <a:r>
              <a:rPr lang="en-IN" dirty="0"/>
              <a:t>REFERENCES</a:t>
            </a:r>
          </a:p>
        </p:txBody>
      </p:sp>
      <p:sp>
        <p:nvSpPr>
          <p:cNvPr id="3" name="Text Placeholder 2">
            <a:extLst>
              <a:ext uri="{FF2B5EF4-FFF2-40B4-BE49-F238E27FC236}">
                <a16:creationId xmlns:a16="http://schemas.microsoft.com/office/drawing/2014/main" id="{07DB3872-3817-4825-D265-2C3A4EC2FFB1}"/>
              </a:ext>
            </a:extLst>
          </p:cNvPr>
          <p:cNvSpPr>
            <a:spLocks noGrp="1"/>
          </p:cNvSpPr>
          <p:nvPr>
            <p:ph type="body" idx="1"/>
          </p:nvPr>
        </p:nvSpPr>
        <p:spPr>
          <a:xfrm>
            <a:off x="609600" y="1752600"/>
            <a:ext cx="11163301" cy="4431983"/>
          </a:xfrm>
        </p:spPr>
        <p:txBody>
          <a:bodyPr/>
          <a:lstStyle/>
          <a:p>
            <a:pPr marL="457200" indent="-457200" algn="just" rtl="0">
              <a:spcBef>
                <a:spcPts val="0"/>
              </a:spcBef>
              <a:spcAft>
                <a:spcPts val="0"/>
              </a:spcAft>
              <a:buFont typeface="Arial" panose="020B0604020202020204" pitchFamily="34" charset="0"/>
              <a:buChar char="•"/>
            </a:pPr>
            <a:r>
              <a:rPr lang="en-IN" dirty="0"/>
              <a:t>M. El </a:t>
            </a:r>
            <a:r>
              <a:rPr lang="en-IN" dirty="0" err="1"/>
              <a:t>Ayadi</a:t>
            </a:r>
            <a:r>
              <a:rPr lang="en-IN" dirty="0"/>
              <a:t>, M. S. Kamel, and F. </a:t>
            </a:r>
            <a:r>
              <a:rPr lang="en-IN" dirty="0" err="1"/>
              <a:t>Karray</a:t>
            </a:r>
            <a:r>
              <a:rPr lang="en-IN" dirty="0"/>
              <a:t>, “Survey on speech emotion recognition: Features, classification schemes, and databases,” Pattern </a:t>
            </a:r>
            <a:r>
              <a:rPr lang="en-IN" dirty="0" err="1"/>
              <a:t>Recognit</a:t>
            </a:r>
            <a:r>
              <a:rPr lang="en-IN" dirty="0"/>
              <a:t>., vol. 44, no. 3, pp. 572–587, Mar. 2011.</a:t>
            </a:r>
          </a:p>
          <a:p>
            <a:pPr marL="457200" indent="-457200" algn="just" rtl="0">
              <a:spcBef>
                <a:spcPts val="0"/>
              </a:spcBef>
              <a:spcAft>
                <a:spcPts val="0"/>
              </a:spcAft>
              <a:buFont typeface="Arial" panose="020B0604020202020204" pitchFamily="34" charset="0"/>
              <a:buChar char="•"/>
            </a:pPr>
            <a:r>
              <a:rPr lang="en-US" dirty="0"/>
              <a:t>R. </a:t>
            </a:r>
            <a:r>
              <a:rPr lang="en-US" dirty="0" err="1"/>
              <a:t>Banse</a:t>
            </a:r>
            <a:r>
              <a:rPr lang="en-US" dirty="0"/>
              <a:t> and K. R. Scherer, “Acoustic profiles in vocal emotion expression.,” Pers. Soc. Psychol, vol. 70, no. 3, pp. 572–587, 1996</a:t>
            </a:r>
          </a:p>
          <a:p>
            <a:pPr marL="457200" indent="-457200" algn="just" rtl="0">
              <a:spcBef>
                <a:spcPts val="0"/>
              </a:spcBef>
              <a:spcAft>
                <a:spcPts val="0"/>
              </a:spcAft>
              <a:buFont typeface="Arial" panose="020B0604020202020204" pitchFamily="34" charset="0"/>
              <a:buChar char="•"/>
            </a:pPr>
            <a:r>
              <a:rPr lang="en-US" dirty="0"/>
              <a:t>A. Schuller, B. , </a:t>
            </a:r>
            <a:r>
              <a:rPr lang="en-US" dirty="0" err="1"/>
              <a:t>Steid</a:t>
            </a:r>
            <a:r>
              <a:rPr lang="en-US" dirty="0"/>
              <a:t>, S. l, and </a:t>
            </a:r>
            <a:r>
              <a:rPr lang="en-US" dirty="0" err="1"/>
              <a:t>Batliner</a:t>
            </a:r>
            <a:r>
              <a:rPr lang="en-US" dirty="0"/>
              <a:t>, “The </a:t>
            </a:r>
            <a:r>
              <a:rPr lang="en-US" dirty="0" err="1"/>
              <a:t>interspeech</a:t>
            </a:r>
            <a:r>
              <a:rPr lang="en-US" dirty="0"/>
              <a:t> 2009emotion </a:t>
            </a:r>
            <a:r>
              <a:rPr lang="en-US" dirty="0" err="1"/>
              <a:t>challengee</a:t>
            </a:r>
            <a:r>
              <a:rPr lang="en-US" dirty="0"/>
              <a:t>,” </a:t>
            </a:r>
            <a:r>
              <a:rPr lang="en-US" dirty="0" err="1"/>
              <a:t>Interspeech</a:t>
            </a:r>
            <a:r>
              <a:rPr lang="en-US" dirty="0"/>
              <a:t>, pp. 312– 315, 2009.</a:t>
            </a:r>
          </a:p>
          <a:p>
            <a:pPr marL="457200" indent="-457200" algn="just" rtl="0">
              <a:spcBef>
                <a:spcPts val="0"/>
              </a:spcBef>
              <a:spcAft>
                <a:spcPts val="0"/>
              </a:spcAft>
              <a:buFont typeface="Arial" panose="020B0604020202020204" pitchFamily="34" charset="0"/>
              <a:buChar char="•"/>
            </a:pPr>
            <a:r>
              <a:rPr lang="en-US" dirty="0"/>
              <a:t>B. Yang and M. Lugger, “Emotion recognition from speech signals using new harmony features,” Signal Processing, vol. 90, no. 5, pp. 1415–1423, May 2010.</a:t>
            </a:r>
          </a:p>
          <a:p>
            <a:pPr marL="457200" indent="-457200" algn="just" rtl="0">
              <a:spcBef>
                <a:spcPts val="0"/>
              </a:spcBef>
              <a:spcAft>
                <a:spcPts val="0"/>
              </a:spcAft>
              <a:buFont typeface="Arial" panose="020B0604020202020204" pitchFamily="34" charset="0"/>
              <a:buChar char="•"/>
            </a:pPr>
            <a:r>
              <a:rPr lang="en-US" dirty="0"/>
              <a:t>C.-C. Lee, E. Mower, C. Busso, S. Lee, and S. Narayanan, “Emotion recognition using a hierarchical binary decision tree approach,” </a:t>
            </a:r>
            <a:r>
              <a:rPr lang="en-US" dirty="0" err="1"/>
              <a:t>Interspeech</a:t>
            </a:r>
            <a:r>
              <a:rPr lang="en-US" dirty="0"/>
              <a:t>, vol. 53, pp. 320–323, 2009.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3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8807-0551-B1F0-FD3F-EDEAF321BDE4}"/>
              </a:ext>
            </a:extLst>
          </p:cNvPr>
          <p:cNvSpPr>
            <a:spLocks noGrp="1"/>
          </p:cNvSpPr>
          <p:nvPr>
            <p:ph type="title"/>
          </p:nvPr>
        </p:nvSpPr>
        <p:spPr>
          <a:xfrm>
            <a:off x="839258" y="871477"/>
            <a:ext cx="10513483" cy="492443"/>
          </a:xfrm>
        </p:spPr>
        <p:txBody>
          <a:bodyPr/>
          <a:lstStyle/>
          <a:p>
            <a:r>
              <a:rPr lang="en-IN" dirty="0"/>
              <a:t>REFERENCES</a:t>
            </a:r>
          </a:p>
        </p:txBody>
      </p:sp>
      <p:sp>
        <p:nvSpPr>
          <p:cNvPr id="3" name="Text Placeholder 2">
            <a:extLst>
              <a:ext uri="{FF2B5EF4-FFF2-40B4-BE49-F238E27FC236}">
                <a16:creationId xmlns:a16="http://schemas.microsoft.com/office/drawing/2014/main" id="{07DB3872-3817-4825-D265-2C3A4EC2FFB1}"/>
              </a:ext>
            </a:extLst>
          </p:cNvPr>
          <p:cNvSpPr>
            <a:spLocks noGrp="1"/>
          </p:cNvSpPr>
          <p:nvPr>
            <p:ph type="body" idx="1"/>
          </p:nvPr>
        </p:nvSpPr>
        <p:spPr>
          <a:xfrm>
            <a:off x="685800" y="1740217"/>
            <a:ext cx="11125200" cy="4431983"/>
          </a:xfrm>
        </p:spPr>
        <p:txBody>
          <a:bodyPr/>
          <a:lstStyle/>
          <a:p>
            <a:pPr marL="457200" indent="-457200" algn="just" rtl="0">
              <a:spcBef>
                <a:spcPts val="0"/>
              </a:spcBef>
              <a:spcAft>
                <a:spcPts val="0"/>
              </a:spcAft>
              <a:buFont typeface="Arial" panose="020B0604020202020204" pitchFamily="34" charset="0"/>
              <a:buChar char="•"/>
            </a:pPr>
            <a:r>
              <a:rPr lang="en-IN" dirty="0"/>
              <a:t>S. S. Narayanan, “Toward detecting emotions in spoken dialogs,” IEEE Trans. Speech Audio Process., vol. 13, no. 2, pp. 293–303, Mar. 2005. </a:t>
            </a:r>
          </a:p>
          <a:p>
            <a:pPr marL="457200" indent="-457200" algn="just" rtl="0">
              <a:spcBef>
                <a:spcPts val="0"/>
              </a:spcBef>
              <a:spcAft>
                <a:spcPts val="0"/>
              </a:spcAft>
              <a:buFont typeface="Arial" panose="020B0604020202020204" pitchFamily="34" charset="0"/>
              <a:buChar char="•"/>
            </a:pPr>
            <a:r>
              <a:rPr lang="en-IN" dirty="0"/>
              <a:t>B. Yang and M. Lugger, “Emotion recognition from speech signals using new harmony features,” Signal Processing, vol. 90, no. 5, pp. 1415–1423, May 2010.</a:t>
            </a:r>
          </a:p>
          <a:p>
            <a:pPr marL="457200" indent="-457200" algn="just" rtl="0">
              <a:spcBef>
                <a:spcPts val="0"/>
              </a:spcBef>
              <a:spcAft>
                <a:spcPts val="0"/>
              </a:spcAft>
              <a:buFont typeface="Arial" panose="020B0604020202020204" pitchFamily="34" charset="0"/>
              <a:buChar char="•"/>
            </a:pPr>
            <a:r>
              <a:rPr lang="en-IN" dirty="0"/>
              <a:t>C.-C. Lee, E. Mower, C. Busso, S. Lee, and S. Narayanan, “Emotion recognition using a hierarchical binary decision tree approach,” </a:t>
            </a:r>
            <a:r>
              <a:rPr lang="en-IN" dirty="0" err="1"/>
              <a:t>Interspeech</a:t>
            </a:r>
            <a:r>
              <a:rPr lang="en-IN" dirty="0"/>
              <a:t>, vol. 53, pp. 320–323, 2009. </a:t>
            </a:r>
          </a:p>
          <a:p>
            <a:pPr marL="457200" indent="-457200" algn="just" rtl="0">
              <a:spcBef>
                <a:spcPts val="0"/>
              </a:spcBef>
              <a:spcAft>
                <a:spcPts val="0"/>
              </a:spcAft>
              <a:buFont typeface="Arial" panose="020B0604020202020204" pitchFamily="34" charset="0"/>
              <a:buChar char="•"/>
            </a:pPr>
            <a:r>
              <a:rPr lang="en-IN" dirty="0"/>
              <a:t>S. Bjorn, S. </a:t>
            </a:r>
            <a:r>
              <a:rPr lang="en-IN" dirty="0" err="1"/>
              <a:t>Steidl</a:t>
            </a:r>
            <a:r>
              <a:rPr lang="en-IN" dirty="0"/>
              <a:t>, and A. </a:t>
            </a:r>
            <a:r>
              <a:rPr lang="en-IN" dirty="0" err="1"/>
              <a:t>Batliner</a:t>
            </a:r>
            <a:r>
              <a:rPr lang="en-IN" dirty="0"/>
              <a:t>, “The INTERSPEECH 2009 Emotion Challenge,” 2009. </a:t>
            </a:r>
          </a:p>
          <a:p>
            <a:pPr marL="457200" indent="-457200" algn="just" rtl="0">
              <a:spcBef>
                <a:spcPts val="0"/>
              </a:spcBef>
              <a:spcAft>
                <a:spcPts val="0"/>
              </a:spcAft>
              <a:buFont typeface="Arial" panose="020B0604020202020204" pitchFamily="34" charset="0"/>
              <a:buChar char="•"/>
            </a:pPr>
            <a:r>
              <a:rPr lang="en-IN" dirty="0"/>
              <a:t> J. P. Arias, C. Busso, and N. B. Yoma, “Shape-based </a:t>
            </a:r>
            <a:r>
              <a:rPr lang="en-IN" dirty="0" err="1"/>
              <a:t>modeling</a:t>
            </a:r>
            <a:r>
              <a:rPr lang="en-IN" dirty="0"/>
              <a:t> of the fundamental frequency contour for emotion detection in speech,” </a:t>
            </a:r>
            <a:r>
              <a:rPr lang="en-IN" dirty="0" err="1"/>
              <a:t>Comput</a:t>
            </a:r>
            <a:r>
              <a:rPr lang="en-IN" dirty="0"/>
              <a:t>. Speech Lang., vol. 28, no. 1, pp. 278–294, Jan. 2014. 23.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8242" y="3438266"/>
            <a:ext cx="3031490" cy="635000"/>
          </a:xfrm>
          <a:prstGeom prst="rect">
            <a:avLst/>
          </a:prstGeom>
        </p:spPr>
        <p:txBody>
          <a:bodyPr vert="horz" wrap="square" lIns="0" tIns="12700" rIns="0" bIns="0" rtlCol="0">
            <a:spAutoFit/>
          </a:bodyPr>
          <a:lstStyle/>
          <a:p>
            <a:pPr marL="12700">
              <a:lnSpc>
                <a:spcPct val="100000"/>
              </a:lnSpc>
              <a:spcBef>
                <a:spcPts val="100"/>
              </a:spcBef>
            </a:pPr>
            <a:r>
              <a:rPr sz="4000" dirty="0"/>
              <a:t>Thank</a:t>
            </a:r>
            <a:r>
              <a:rPr sz="4000" spc="-170" dirty="0"/>
              <a:t> </a:t>
            </a:r>
            <a:r>
              <a:rPr sz="4000" spc="-25" dirty="0"/>
              <a:t>You</a:t>
            </a:r>
            <a:endParaRPr sz="4000"/>
          </a:p>
        </p:txBody>
      </p:sp>
      <p:sp>
        <p:nvSpPr>
          <p:cNvPr id="3" name="object 3"/>
          <p:cNvSpPr txBox="1">
            <a:spLocks noGrp="1"/>
          </p:cNvSpPr>
          <p:nvPr>
            <p:ph type="dt" sz="half" idx="6"/>
          </p:nvPr>
        </p:nvSpPr>
        <p:spPr>
          <a:xfrm>
            <a:off x="885825" y="6263711"/>
            <a:ext cx="1123950" cy="198131"/>
          </a:xfrm>
          <a:prstGeom prst="rect">
            <a:avLst/>
          </a:prstGeom>
        </p:spPr>
        <p:txBody>
          <a:bodyPr vert="horz" wrap="square" lIns="0" tIns="13335" rIns="0" bIns="0" rtlCol="0">
            <a:spAutoFit/>
          </a:bodyPr>
          <a:lstStyle/>
          <a:p>
            <a:pPr marL="12700">
              <a:lnSpc>
                <a:spcPct val="100000"/>
              </a:lnSpc>
              <a:spcBef>
                <a:spcPts val="105"/>
              </a:spcBef>
            </a:pPr>
            <a:r>
              <a:rPr lang="en-US" spc="-10" dirty="0"/>
              <a:t>Final </a:t>
            </a:r>
            <a:r>
              <a:rPr spc="-10" dirty="0"/>
              <a:t>Review</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2C56-7E0F-B61E-3C3C-858083217526}"/>
              </a:ext>
            </a:extLst>
          </p:cNvPr>
          <p:cNvSpPr>
            <a:spLocks noGrp="1"/>
          </p:cNvSpPr>
          <p:nvPr>
            <p:ph type="title"/>
          </p:nvPr>
        </p:nvSpPr>
        <p:spPr>
          <a:xfrm>
            <a:off x="839258" y="990600"/>
            <a:ext cx="10513483" cy="984885"/>
          </a:xfrm>
        </p:spPr>
        <p:txBody>
          <a:bodyPr/>
          <a:lstStyle/>
          <a:p>
            <a:pPr algn="l"/>
            <a:r>
              <a:rPr lang="en-IN" dirty="0">
                <a:solidFill>
                  <a:schemeClr val="tx1">
                    <a:lumMod val="95000"/>
                    <a:lumOff val="5000"/>
                  </a:schemeClr>
                </a:solidFill>
              </a:rPr>
              <a:t>INTRODUCTION </a:t>
            </a:r>
            <a:br>
              <a:rPr lang="en-IN" sz="3200" b="1" dirty="0">
                <a:solidFill>
                  <a:schemeClr val="tx1">
                    <a:lumMod val="95000"/>
                    <a:lumOff val="5000"/>
                  </a:schemeClr>
                </a:solidFill>
                <a:latin typeface="Verdana" panose="020B0604030504040204" pitchFamily="34" charset="0"/>
                <a:ea typeface="+mn-ea"/>
                <a:cs typeface="+mn-cs"/>
              </a:rPr>
            </a:br>
            <a:endParaRPr lang="en-IN" dirty="0"/>
          </a:p>
        </p:txBody>
      </p:sp>
      <p:sp>
        <p:nvSpPr>
          <p:cNvPr id="3" name="Text Placeholder 2">
            <a:extLst>
              <a:ext uri="{FF2B5EF4-FFF2-40B4-BE49-F238E27FC236}">
                <a16:creationId xmlns:a16="http://schemas.microsoft.com/office/drawing/2014/main" id="{A57AC93D-B34D-5599-7BFE-6C4255FADCDD}"/>
              </a:ext>
            </a:extLst>
          </p:cNvPr>
          <p:cNvSpPr>
            <a:spLocks noGrp="1"/>
          </p:cNvSpPr>
          <p:nvPr>
            <p:ph type="body" idx="1"/>
          </p:nvPr>
        </p:nvSpPr>
        <p:spPr>
          <a:xfrm>
            <a:off x="821609" y="2089386"/>
            <a:ext cx="10520045" cy="3385542"/>
          </a:xfrm>
        </p:spPr>
        <p:txBody>
          <a:bodyPr/>
          <a:lstStyle/>
          <a:p>
            <a:pPr algn="just"/>
            <a:r>
              <a:rPr lang="en-US" dirty="0"/>
              <a:t>Introducing the Speech Emotion Recognition Project in AI, a cutting-edge initiative at the intersection of technology and emotional intelligence. This project endeavors to develop a sophisticated system that can accurately detect and interpret human emotions embedded in spoken language. Utilizing advanced machine learning algorithms and deep neural networks, our goal is to create a real-time emotion recognition solution capable of understanding the nuanced dynamics of communication. With applications ranging from customer service to mental health monitoring, this project represents a transformative leap in harnessing AI to decode and respond to the emotional nuances of Speech</a:t>
            </a:r>
            <a:r>
              <a:rPr lang="en-US" sz="2800" dirty="0"/>
              <a:t>.</a:t>
            </a:r>
            <a:endParaRPr lang="en-IN" dirty="0"/>
          </a:p>
        </p:txBody>
      </p:sp>
    </p:spTree>
    <p:extLst>
      <p:ext uri="{BB962C8B-B14F-4D97-AF65-F5344CB8AC3E}">
        <p14:creationId xmlns:p14="http://schemas.microsoft.com/office/powerpoint/2010/main" val="17399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AD60-8EA0-B496-C6DC-BBC7DDB3831A}"/>
              </a:ext>
            </a:extLst>
          </p:cNvPr>
          <p:cNvSpPr>
            <a:spLocks noGrp="1"/>
          </p:cNvSpPr>
          <p:nvPr>
            <p:ph type="title"/>
          </p:nvPr>
        </p:nvSpPr>
        <p:spPr>
          <a:xfrm>
            <a:off x="293587" y="922630"/>
            <a:ext cx="10513483" cy="492443"/>
          </a:xfrm>
        </p:spPr>
        <p:txBody>
          <a:bodyPr/>
          <a:lstStyle/>
          <a:p>
            <a:pPr algn="l"/>
            <a:r>
              <a:rPr lang="en-IN" dirty="0"/>
              <a:t>LITERATURE SURVEY</a:t>
            </a:r>
          </a:p>
        </p:txBody>
      </p:sp>
      <p:graphicFrame>
        <p:nvGraphicFramePr>
          <p:cNvPr id="4" name="Table 3">
            <a:extLst>
              <a:ext uri="{FF2B5EF4-FFF2-40B4-BE49-F238E27FC236}">
                <a16:creationId xmlns:a16="http://schemas.microsoft.com/office/drawing/2014/main" id="{0105BFF1-029B-6968-852F-5BF2A64EAEE6}"/>
              </a:ext>
            </a:extLst>
          </p:cNvPr>
          <p:cNvGraphicFramePr>
            <a:graphicFrameLocks noGrp="1"/>
          </p:cNvGraphicFramePr>
          <p:nvPr>
            <p:extLst>
              <p:ext uri="{D42A27DB-BD31-4B8C-83A1-F6EECF244321}">
                <p14:modId xmlns:p14="http://schemas.microsoft.com/office/powerpoint/2010/main" val="922939795"/>
              </p:ext>
            </p:extLst>
          </p:nvPr>
        </p:nvGraphicFramePr>
        <p:xfrm>
          <a:off x="293587" y="1829765"/>
          <a:ext cx="11604826" cy="4114800"/>
        </p:xfrm>
        <a:graphic>
          <a:graphicData uri="http://schemas.openxmlformats.org/drawingml/2006/table">
            <a:tbl>
              <a:tblPr firstRow="1" bandRow="1">
                <a:tableStyleId>{21E4AEA4-8DFA-4A89-87EB-49C32662AFE0}</a:tableStyleId>
              </a:tblPr>
              <a:tblGrid>
                <a:gridCol w="663133">
                  <a:extLst>
                    <a:ext uri="{9D8B030D-6E8A-4147-A177-3AD203B41FA5}">
                      <a16:colId xmlns:a16="http://schemas.microsoft.com/office/drawing/2014/main" val="86043686"/>
                    </a:ext>
                  </a:extLst>
                </a:gridCol>
                <a:gridCol w="2324030">
                  <a:extLst>
                    <a:ext uri="{9D8B030D-6E8A-4147-A177-3AD203B41FA5}">
                      <a16:colId xmlns:a16="http://schemas.microsoft.com/office/drawing/2014/main" val="4159019688"/>
                    </a:ext>
                  </a:extLst>
                </a:gridCol>
                <a:gridCol w="2394292">
                  <a:extLst>
                    <a:ext uri="{9D8B030D-6E8A-4147-A177-3AD203B41FA5}">
                      <a16:colId xmlns:a16="http://schemas.microsoft.com/office/drawing/2014/main" val="840755869"/>
                    </a:ext>
                  </a:extLst>
                </a:gridCol>
                <a:gridCol w="2355096">
                  <a:extLst>
                    <a:ext uri="{9D8B030D-6E8A-4147-A177-3AD203B41FA5}">
                      <a16:colId xmlns:a16="http://schemas.microsoft.com/office/drawing/2014/main" val="2205654574"/>
                    </a:ext>
                  </a:extLst>
                </a:gridCol>
                <a:gridCol w="1462270">
                  <a:extLst>
                    <a:ext uri="{9D8B030D-6E8A-4147-A177-3AD203B41FA5}">
                      <a16:colId xmlns:a16="http://schemas.microsoft.com/office/drawing/2014/main" val="492348124"/>
                    </a:ext>
                  </a:extLst>
                </a:gridCol>
                <a:gridCol w="2406005">
                  <a:extLst>
                    <a:ext uri="{9D8B030D-6E8A-4147-A177-3AD203B41FA5}">
                      <a16:colId xmlns:a16="http://schemas.microsoft.com/office/drawing/2014/main" val="466792608"/>
                    </a:ext>
                  </a:extLst>
                </a:gridCol>
              </a:tblGrid>
              <a:tr h="580663">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405644"/>
                  </a:ext>
                </a:extLst>
              </a:tr>
              <a:tr h="1576086">
                <a:tc>
                  <a:txBody>
                    <a:bodyPr/>
                    <a:lstStyle/>
                    <a:p>
                      <a:pPr algn="ctr"/>
                      <a:r>
                        <a:rPr lang="en-IN" dirty="0"/>
                        <a:t>1</a:t>
                      </a:r>
                    </a:p>
                  </a:txBody>
                  <a:tcPr/>
                </a:tc>
                <a:tc>
                  <a:txBody>
                    <a:bodyPr/>
                    <a:lstStyle/>
                    <a:p>
                      <a:pPr algn="l"/>
                      <a:r>
                        <a:rPr lang="en-US" b="0" dirty="0">
                          <a:solidFill>
                            <a:schemeClr val="dk1"/>
                          </a:solidFill>
                          <a:effectLst/>
                        </a:rPr>
                        <a:t>IEMOCAP: Interactive Emotional Dyadic Motion Capture Database</a:t>
                      </a:r>
                      <a:endParaRPr lang="en-US"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342900" indent="-342900" algn="l">
                        <a:buFont typeface="+mj-lt"/>
                        <a:buAutoNum type="arabicPeriod"/>
                      </a:pPr>
                      <a:r>
                        <a:rPr lang="en-US" sz="1800" b="0" u="none" strike="noStrike" dirty="0">
                          <a:solidFill>
                            <a:schemeClr val="dk1"/>
                          </a:solidFill>
                          <a:effectLst/>
                        </a:rPr>
                        <a:t>Carlos Busso</a:t>
                      </a:r>
                    </a:p>
                    <a:p>
                      <a:pPr marL="342900" indent="-342900" algn="l">
                        <a:buFont typeface="+mj-lt"/>
                        <a:buAutoNum type="arabicPeriod"/>
                      </a:pPr>
                      <a:r>
                        <a:rPr lang="en-US" sz="1800" b="0" u="none" strike="noStrike" dirty="0" err="1">
                          <a:solidFill>
                            <a:schemeClr val="dk1"/>
                          </a:solidFill>
                          <a:effectLst/>
                        </a:rPr>
                        <a:t>Zhigang</a:t>
                      </a:r>
                      <a:r>
                        <a:rPr lang="en-US" sz="1800" b="0" u="none" strike="noStrike" dirty="0">
                          <a:solidFill>
                            <a:schemeClr val="dk1"/>
                          </a:solidFill>
                          <a:effectLst/>
                        </a:rPr>
                        <a:t> Deng</a:t>
                      </a:r>
                    </a:p>
                    <a:p>
                      <a:pPr marL="342900" indent="-342900" algn="l">
                        <a:buFont typeface="+mj-lt"/>
                        <a:buAutoNum type="arabicPeriod"/>
                      </a:pPr>
                      <a:r>
                        <a:rPr lang="en-US" sz="1800" b="0" u="none" strike="noStrike" dirty="0">
                          <a:solidFill>
                            <a:schemeClr val="dk1"/>
                          </a:solidFill>
                          <a:effectLst/>
                        </a:rPr>
                        <a:t>Serdar Yildirim, </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800" b="0" u="none" strike="noStrike" dirty="0">
                          <a:solidFill>
                            <a:schemeClr val="dk1"/>
                          </a:solidFill>
                          <a:effectLst/>
                        </a:rPr>
                        <a:t>Language Resources and Evaluation 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2008</a:t>
                      </a:r>
                      <a:endParaRPr lang="en-IN" dirty="0">
                        <a:latin typeface="Times New Roman" panose="02020603050405020304" pitchFamily="18" charset="0"/>
                        <a:cs typeface="Times New Roman" panose="02020603050405020304" pitchFamily="18" charset="0"/>
                      </a:endParaRPr>
                    </a:p>
                  </a:txBody>
                  <a:tcPr/>
                </a:tc>
                <a:tc>
                  <a:txBody>
                    <a:bodyPr/>
                    <a:lstStyle/>
                    <a:p>
                      <a:pPr algn="l" rtl="0"/>
                      <a:r>
                        <a:rPr lang="en-US" sz="1800" b="0" u="none" strike="noStrike" dirty="0">
                          <a:solidFill>
                            <a:schemeClr val="dk1"/>
                          </a:solidFill>
                          <a:effectLst/>
                        </a:rPr>
                        <a:t>Provided a rich dataset for emotion research, capturing spontaneous and naturalistic emotional expressions in dyadic interactions.</a:t>
                      </a:r>
                      <a:endParaRPr lang="en-US"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7762955"/>
                  </a:ext>
                </a:extLst>
              </a:tr>
              <a:tr h="1576086">
                <a:tc>
                  <a:txBody>
                    <a:bodyPr/>
                    <a:lstStyle/>
                    <a:p>
                      <a:pPr algn="ctr"/>
                      <a:r>
                        <a:rPr lang="en-IN" dirty="0"/>
                        <a:t>2</a:t>
                      </a:r>
                    </a:p>
                  </a:txBody>
                  <a:tcPr/>
                </a:tc>
                <a:tc>
                  <a:txBody>
                    <a:bodyPr/>
                    <a:lstStyle/>
                    <a:p>
                      <a:pPr algn="l" rtl="0"/>
                      <a:r>
                        <a:rPr lang="en-US" sz="1800" b="0" u="none" strike="noStrike" dirty="0">
                          <a:solidFill>
                            <a:schemeClr val="dk1"/>
                          </a:solidFill>
                          <a:effectLst/>
                        </a:rPr>
                        <a:t>AVEC 2011 - The First International Audio/Visual Emotion Challenge</a:t>
                      </a:r>
                      <a:br>
                        <a:rPr lang="en-US" dirty="0"/>
                      </a:br>
                      <a:endParaRPr lang="en-IN" dirty="0"/>
                    </a:p>
                  </a:txBody>
                  <a:tcPr/>
                </a:tc>
                <a:tc>
                  <a:txBody>
                    <a:bodyPr/>
                    <a:lstStyle/>
                    <a:p>
                      <a:pPr marL="342900" indent="-342900" algn="l">
                        <a:buFont typeface="+mj-lt"/>
                        <a:buAutoNum type="arabicPeriod"/>
                      </a:pPr>
                      <a:r>
                        <a:rPr lang="en-IN" sz="1800" b="0" u="none" strike="noStrike" dirty="0">
                          <a:solidFill>
                            <a:schemeClr val="dk1"/>
                          </a:solidFill>
                          <a:effectLst/>
                        </a:rPr>
                        <a:t>Björn Schuller</a:t>
                      </a:r>
                    </a:p>
                    <a:p>
                      <a:pPr marL="342900" indent="-342900" algn="l">
                        <a:buFont typeface="+mj-lt"/>
                        <a:buAutoNum type="arabicPeriod"/>
                      </a:pPr>
                      <a:r>
                        <a:rPr lang="en-IN" sz="1800" b="0" u="none" strike="noStrike" dirty="0">
                          <a:solidFill>
                            <a:schemeClr val="dk1"/>
                          </a:solidFill>
                          <a:effectLst/>
                        </a:rPr>
                        <a:t>Maja </a:t>
                      </a:r>
                      <a:r>
                        <a:rPr lang="en-IN" sz="1800" b="0" u="none" strike="noStrike" dirty="0" err="1">
                          <a:solidFill>
                            <a:schemeClr val="dk1"/>
                          </a:solidFill>
                          <a:effectLst/>
                        </a:rPr>
                        <a:t>Pantic</a:t>
                      </a:r>
                      <a:endParaRPr lang="en-IN" sz="1800" b="0" u="none" strike="noStrike" dirty="0">
                        <a:solidFill>
                          <a:schemeClr val="dk1"/>
                        </a:solidFill>
                        <a:effectLst/>
                      </a:endParaRPr>
                    </a:p>
                    <a:p>
                      <a:pPr marL="342900" indent="-342900" algn="l">
                        <a:buFont typeface="+mj-lt"/>
                        <a:buAutoNum type="arabicPeriod"/>
                      </a:pPr>
                      <a:r>
                        <a:rPr lang="en-IN" sz="1800" b="0" u="none" strike="noStrike" dirty="0">
                          <a:solidFill>
                            <a:schemeClr val="dk1"/>
                          </a:solidFill>
                          <a:effectLst/>
                        </a:rPr>
                        <a:t>Roddy Cowie</a:t>
                      </a:r>
                    </a:p>
                    <a:p>
                      <a:pPr marL="342900" indent="-342900" algn="l">
                        <a:buFont typeface="+mj-lt"/>
                        <a:buAutoNum type="arabicPeriod"/>
                      </a:pPr>
                      <a:r>
                        <a:rPr lang="en-IN" sz="1800" b="0" u="none" strike="noStrike" dirty="0">
                          <a:solidFill>
                            <a:schemeClr val="dk1"/>
                          </a:solidFill>
                          <a:effectLst/>
                        </a:rPr>
                        <a:t>Toni </a:t>
                      </a:r>
                      <a:r>
                        <a:rPr lang="en-IN" sz="1800" b="0" u="none" strike="noStrike" dirty="0" err="1">
                          <a:solidFill>
                            <a:schemeClr val="dk1"/>
                          </a:solidFill>
                          <a:effectLst/>
                        </a:rPr>
                        <a:t>Bresin</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en-US" sz="1800" b="0" u="none" strike="noStrike" dirty="0">
                          <a:solidFill>
                            <a:schemeClr val="dk1"/>
                          </a:solidFill>
                          <a:effectLst/>
                        </a:rPr>
                        <a:t>The Journal of Deaf Studies and Deaf Education, Volume 11, Issue 1, Winter 2006, </a:t>
                      </a:r>
                      <a:endParaRPr lang="en-US" b="0" dirty="0">
                        <a:effectLst/>
                      </a:endParaRPr>
                    </a:p>
                    <a:p>
                      <a:br>
                        <a:rPr lang="en-US" dirty="0"/>
                      </a:br>
                      <a:endParaRPr lang="en-IN" dirty="0"/>
                    </a:p>
                  </a:txBody>
                  <a:tcPr/>
                </a:tc>
                <a:tc>
                  <a:txBody>
                    <a:bodyPr/>
                    <a:lstStyle/>
                    <a:p>
                      <a:pPr algn="ctr" rtl="0"/>
                      <a:r>
                        <a:rPr lang="en-IN" sz="1800" b="0" u="none" strike="noStrike" dirty="0">
                          <a:solidFill>
                            <a:schemeClr val="dk1"/>
                          </a:solidFill>
                          <a:effectLst/>
                        </a:rPr>
                        <a:t>2022</a:t>
                      </a:r>
                      <a:endParaRPr lang="en-IN" b="0" dirty="0">
                        <a:effectLst/>
                      </a:endParaRPr>
                    </a:p>
                    <a:p>
                      <a:br>
                        <a:rPr lang="en-IN" dirty="0"/>
                      </a:br>
                      <a:endParaRPr lang="en-IN" dirty="0"/>
                    </a:p>
                  </a:txBody>
                  <a:tcPr/>
                </a:tc>
                <a:tc>
                  <a:txBody>
                    <a:bodyPr/>
                    <a:lstStyle/>
                    <a:p>
                      <a:pPr algn="l" rtl="0"/>
                      <a:r>
                        <a:rPr lang="en-US" sz="1800" b="0" u="none" strike="noStrike" dirty="0">
                          <a:solidFill>
                            <a:schemeClr val="dk1"/>
                          </a:solidFill>
                          <a:effectLst/>
                        </a:rPr>
                        <a:t>Introduced the AVEC series, a benchmark for multimodal emotion recognition, fostering research in audio-visual emotion analysis.</a:t>
                      </a:r>
                      <a:endParaRPr lang="en-IN" dirty="0"/>
                    </a:p>
                  </a:txBody>
                  <a:tcPr/>
                </a:tc>
                <a:extLst>
                  <a:ext uri="{0D108BD9-81ED-4DB2-BD59-A6C34878D82A}">
                    <a16:rowId xmlns:a16="http://schemas.microsoft.com/office/drawing/2014/main" val="457451718"/>
                  </a:ext>
                </a:extLst>
              </a:tr>
            </a:tbl>
          </a:graphicData>
        </a:graphic>
      </p:graphicFrame>
    </p:spTree>
    <p:extLst>
      <p:ext uri="{BB962C8B-B14F-4D97-AF65-F5344CB8AC3E}">
        <p14:creationId xmlns:p14="http://schemas.microsoft.com/office/powerpoint/2010/main" val="344777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CE572F-D96A-00B3-401D-FC5CAA3D40B6}"/>
              </a:ext>
            </a:extLst>
          </p:cNvPr>
          <p:cNvGraphicFramePr>
            <a:graphicFrameLocks noGrp="1"/>
          </p:cNvGraphicFramePr>
          <p:nvPr>
            <p:extLst>
              <p:ext uri="{D42A27DB-BD31-4B8C-83A1-F6EECF244321}">
                <p14:modId xmlns:p14="http://schemas.microsoft.com/office/powerpoint/2010/main" val="2639110464"/>
              </p:ext>
            </p:extLst>
          </p:nvPr>
        </p:nvGraphicFramePr>
        <p:xfrm>
          <a:off x="117917" y="351064"/>
          <a:ext cx="11956165" cy="6155871"/>
        </p:xfrm>
        <a:graphic>
          <a:graphicData uri="http://schemas.openxmlformats.org/drawingml/2006/table">
            <a:tbl>
              <a:tblPr firstRow="1" bandRow="1">
                <a:tableStyleId>{21E4AEA4-8DFA-4A89-87EB-49C32662AFE0}</a:tableStyleId>
              </a:tblPr>
              <a:tblGrid>
                <a:gridCol w="606104">
                  <a:extLst>
                    <a:ext uri="{9D8B030D-6E8A-4147-A177-3AD203B41FA5}">
                      <a16:colId xmlns:a16="http://schemas.microsoft.com/office/drawing/2014/main" val="3933136759"/>
                    </a:ext>
                  </a:extLst>
                </a:gridCol>
                <a:gridCol w="2031215">
                  <a:extLst>
                    <a:ext uri="{9D8B030D-6E8A-4147-A177-3AD203B41FA5}">
                      <a16:colId xmlns:a16="http://schemas.microsoft.com/office/drawing/2014/main" val="77367763"/>
                    </a:ext>
                  </a:extLst>
                </a:gridCol>
                <a:gridCol w="2575941">
                  <a:extLst>
                    <a:ext uri="{9D8B030D-6E8A-4147-A177-3AD203B41FA5}">
                      <a16:colId xmlns:a16="http://schemas.microsoft.com/office/drawing/2014/main" val="1307705361"/>
                    </a:ext>
                  </a:extLst>
                </a:gridCol>
                <a:gridCol w="2424415">
                  <a:extLst>
                    <a:ext uri="{9D8B030D-6E8A-4147-A177-3AD203B41FA5}">
                      <a16:colId xmlns:a16="http://schemas.microsoft.com/office/drawing/2014/main" val="3206594013"/>
                    </a:ext>
                  </a:extLst>
                </a:gridCol>
                <a:gridCol w="1591023">
                  <a:extLst>
                    <a:ext uri="{9D8B030D-6E8A-4147-A177-3AD203B41FA5}">
                      <a16:colId xmlns:a16="http://schemas.microsoft.com/office/drawing/2014/main" val="1431609099"/>
                    </a:ext>
                  </a:extLst>
                </a:gridCol>
                <a:gridCol w="2727467">
                  <a:extLst>
                    <a:ext uri="{9D8B030D-6E8A-4147-A177-3AD203B41FA5}">
                      <a16:colId xmlns:a16="http://schemas.microsoft.com/office/drawing/2014/main" val="5654286"/>
                    </a:ext>
                  </a:extLst>
                </a:gridCol>
              </a:tblGrid>
              <a:tr h="644979">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734770"/>
                  </a:ext>
                </a:extLst>
              </a:tr>
              <a:tr h="2149929">
                <a:tc>
                  <a:txBody>
                    <a:bodyPr/>
                    <a:lstStyle/>
                    <a:p>
                      <a:pPr algn="ctr"/>
                      <a:r>
                        <a:rPr lang="en-IN" dirty="0"/>
                        <a:t>3</a:t>
                      </a:r>
                    </a:p>
                  </a:txBody>
                  <a:tcPr/>
                </a:tc>
                <a:tc>
                  <a:txBody>
                    <a:bodyPr/>
                    <a:lstStyle/>
                    <a:p>
                      <a:pPr rtl="0"/>
                      <a:r>
                        <a:rPr lang="en-US" sz="1800" b="0" u="none" strike="noStrike" dirty="0">
                          <a:solidFill>
                            <a:schemeClr val="dk1"/>
                          </a:solidFill>
                          <a:effectLst/>
                        </a:rPr>
                        <a:t>Emotion Recognition from Arbitrary Chinese Speech Based on Segmental Feature and Ensemble Learning</a:t>
                      </a:r>
                      <a:br>
                        <a:rPr lang="en-US" dirty="0"/>
                      </a:br>
                      <a:endParaRPr lang="en-IN" dirty="0"/>
                    </a:p>
                  </a:txBody>
                  <a:tcPr/>
                </a:tc>
                <a:tc>
                  <a:txBody>
                    <a:bodyPr/>
                    <a:lstStyle/>
                    <a:p>
                      <a:pPr marL="342900" indent="-342900" algn="l">
                        <a:buFont typeface="+mj-lt"/>
                        <a:buAutoNum type="arabicPeriod"/>
                      </a:pPr>
                      <a:r>
                        <a:rPr lang="en-IN" sz="1800" b="0" u="none" strike="noStrike" dirty="0" err="1">
                          <a:solidFill>
                            <a:schemeClr val="dk1"/>
                          </a:solidFill>
                          <a:effectLst/>
                        </a:rPr>
                        <a:t>Wenming</a:t>
                      </a:r>
                      <a:r>
                        <a:rPr lang="en-IN" sz="1800" b="0" u="none" strike="noStrike" dirty="0">
                          <a:solidFill>
                            <a:schemeClr val="dk1"/>
                          </a:solidFill>
                          <a:effectLst/>
                        </a:rPr>
                        <a:t> Zheng</a:t>
                      </a:r>
                    </a:p>
                    <a:p>
                      <a:pPr marL="342900" indent="-342900" algn="l">
                        <a:buFont typeface="+mj-lt"/>
                        <a:buAutoNum type="arabicPeriod"/>
                      </a:pPr>
                      <a:r>
                        <a:rPr lang="en-IN" sz="1800" b="0" u="none" strike="noStrike" dirty="0">
                          <a:solidFill>
                            <a:schemeClr val="dk1"/>
                          </a:solidFill>
                          <a:effectLst/>
                        </a:rPr>
                        <a:t>Yang Gao</a:t>
                      </a:r>
                    </a:p>
                    <a:p>
                      <a:pPr marL="342900" indent="-342900" algn="l">
                        <a:buFont typeface="+mj-lt"/>
                        <a:buAutoNum type="arabicPeriod"/>
                      </a:pPr>
                      <a:r>
                        <a:rPr lang="en-IN" sz="1800" b="0" u="none" strike="noStrike" dirty="0" err="1">
                          <a:solidFill>
                            <a:schemeClr val="dk1"/>
                          </a:solidFill>
                          <a:effectLst/>
                        </a:rPr>
                        <a:t>Zhongzhe</a:t>
                      </a:r>
                      <a:r>
                        <a:rPr lang="en-IN" sz="1800" b="0" u="none" strike="noStrike" dirty="0">
                          <a:solidFill>
                            <a:schemeClr val="dk1"/>
                          </a:solidFill>
                          <a:effectLst/>
                        </a:rPr>
                        <a:t> Xiao</a:t>
                      </a:r>
                    </a:p>
                    <a:p>
                      <a:pPr marL="342900" indent="-342900" algn="l">
                        <a:buFont typeface="+mj-lt"/>
                        <a:buAutoNum type="arabicPeriod"/>
                      </a:pPr>
                      <a:r>
                        <a:rPr lang="en-IN" sz="1800" b="0" u="none" strike="noStrike" dirty="0">
                          <a:solidFill>
                            <a:schemeClr val="dk1"/>
                          </a:solidFill>
                          <a:effectLst/>
                        </a:rPr>
                        <a:t>Bing Zhang</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u="none" strike="noStrike" dirty="0">
                          <a:solidFill>
                            <a:schemeClr val="dk1"/>
                          </a:solidFill>
                          <a:effectLst/>
                        </a:rPr>
                        <a:t>IEEE Transactions on Affective Computing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2015</a:t>
                      </a:r>
                      <a:endParaRPr lang="en-IN" dirty="0">
                        <a:latin typeface="Times New Roman" panose="02020603050405020304" pitchFamily="18" charset="0"/>
                        <a:cs typeface="Times New Roman" panose="02020603050405020304" pitchFamily="18" charset="0"/>
                      </a:endParaRPr>
                    </a:p>
                  </a:txBody>
                  <a:tcPr/>
                </a:tc>
                <a:tc>
                  <a:txBody>
                    <a:bodyPr/>
                    <a:lstStyle/>
                    <a:p>
                      <a:pPr algn="just" rtl="0"/>
                      <a:r>
                        <a:rPr lang="en-US" sz="1800" b="0" u="none" strike="noStrike" dirty="0">
                          <a:solidFill>
                            <a:schemeClr val="dk1"/>
                          </a:solidFill>
                          <a:effectLst/>
                        </a:rPr>
                        <a:t>Proposed a method using segmental features and ensemble learning for improved emotion recognition in Chinese speech.</a:t>
                      </a:r>
                      <a:endParaRPr lang="en-IN" dirty="0"/>
                    </a:p>
                  </a:txBody>
                  <a:tcPr/>
                </a:tc>
                <a:extLst>
                  <a:ext uri="{0D108BD9-81ED-4DB2-BD59-A6C34878D82A}">
                    <a16:rowId xmlns:a16="http://schemas.microsoft.com/office/drawing/2014/main" val="2465459064"/>
                  </a:ext>
                </a:extLst>
              </a:tr>
              <a:tr h="1612446">
                <a:tc>
                  <a:txBody>
                    <a:bodyPr/>
                    <a:lstStyle/>
                    <a:p>
                      <a:r>
                        <a:rPr lang="en-IN" dirty="0"/>
                        <a:t>   4</a:t>
                      </a:r>
                    </a:p>
                  </a:txBody>
                  <a:tcPr/>
                </a:tc>
                <a:tc>
                  <a:txBody>
                    <a:bodyPr/>
                    <a:lstStyle/>
                    <a:p>
                      <a:r>
                        <a:rPr lang="en-US" sz="1800" b="0" u="none" strike="noStrike" dirty="0">
                          <a:solidFill>
                            <a:schemeClr val="dk1"/>
                          </a:solidFill>
                          <a:effectLst/>
                        </a:rPr>
                        <a:t>Source and expression in laughter</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de-DE" sz="1800" b="0" u="none" strike="noStrike" dirty="0">
                          <a:solidFill>
                            <a:schemeClr val="dk1"/>
                          </a:solidFill>
                          <a:effectLst/>
                        </a:rPr>
                        <a:t>Ellen Douglas-Cowie</a:t>
                      </a:r>
                    </a:p>
                    <a:p>
                      <a:pPr marL="342900" indent="-342900" algn="l">
                        <a:buFont typeface="+mj-lt"/>
                        <a:buAutoNum type="arabicPeriod"/>
                      </a:pPr>
                      <a:r>
                        <a:rPr lang="de-DE" sz="1800" b="0" u="none" strike="noStrike" dirty="0">
                          <a:solidFill>
                            <a:schemeClr val="dk1"/>
                          </a:solidFill>
                          <a:effectLst/>
                        </a:rPr>
                        <a:t>Roddy Cowie</a:t>
                      </a:r>
                    </a:p>
                    <a:p>
                      <a:pPr marL="342900" indent="-342900" algn="l">
                        <a:buFont typeface="+mj-lt"/>
                        <a:buAutoNum type="arabicPeriod"/>
                      </a:pPr>
                      <a:r>
                        <a:rPr lang="de-DE" sz="1800" b="0" u="none" strike="noStrike" dirty="0">
                          <a:solidFill>
                            <a:schemeClr val="dk1"/>
                          </a:solidFill>
                          <a:effectLst/>
                        </a:rPr>
                        <a:t>Iain Sneddon</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en-US" sz="1800" b="0" u="none" strike="noStrike" dirty="0">
                          <a:solidFill>
                            <a:schemeClr val="dk1"/>
                          </a:solidFill>
                          <a:effectLst/>
                        </a:rPr>
                        <a:t>Annals of the New York Academy of Sciences</a:t>
                      </a:r>
                      <a:br>
                        <a:rPr lang="en-US" dirty="0"/>
                      </a:br>
                      <a:endParaRPr lang="en-IN" dirty="0"/>
                    </a:p>
                  </a:txBody>
                  <a:tcPr/>
                </a:tc>
                <a:tc>
                  <a:txBody>
                    <a:bodyPr/>
                    <a:lstStyle/>
                    <a:p>
                      <a:pPr algn="ctr" rtl="0"/>
                      <a:r>
                        <a:rPr lang="en-IN" sz="1800" b="0" u="none" strike="noStrike" dirty="0">
                          <a:solidFill>
                            <a:schemeClr val="dk1"/>
                          </a:solidFill>
                          <a:effectLst/>
                        </a:rPr>
                        <a:t>2003</a:t>
                      </a:r>
                      <a:endParaRPr lang="en-IN" b="0" dirty="0">
                        <a:effectLst/>
                      </a:endParaRPr>
                    </a:p>
                    <a:p>
                      <a:br>
                        <a:rPr lang="en-IN" dirty="0"/>
                      </a:br>
                      <a:endParaRPr lang="en-IN" dirty="0"/>
                    </a:p>
                  </a:txBody>
                  <a:tcPr/>
                </a:tc>
                <a:tc>
                  <a:txBody>
                    <a:bodyPr/>
                    <a:lstStyle/>
                    <a:p>
                      <a:pPr algn="just"/>
                      <a:r>
                        <a:rPr lang="en-US" sz="1800" b="0" u="none" strike="noStrike" dirty="0">
                          <a:solidFill>
                            <a:schemeClr val="dk1"/>
                          </a:solidFill>
                          <a:effectLst/>
                        </a:rPr>
                        <a:t>Explored the sources and expressions of laughter, contributing to the understanding of laughter in the context of emotion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5400849"/>
                  </a:ext>
                </a:extLst>
              </a:tr>
              <a:tr h="1612446">
                <a:tc>
                  <a:txBody>
                    <a:bodyPr/>
                    <a:lstStyle/>
                    <a:p>
                      <a:r>
                        <a:rPr lang="en-IN" dirty="0"/>
                        <a:t>   5</a:t>
                      </a:r>
                    </a:p>
                  </a:txBody>
                  <a:tcPr/>
                </a:tc>
                <a:tc>
                  <a:txBody>
                    <a:bodyPr/>
                    <a:lstStyle/>
                    <a:p>
                      <a:r>
                        <a:rPr lang="en-US" sz="1800" b="0" u="none" strike="noStrike" dirty="0">
                          <a:solidFill>
                            <a:schemeClr val="dk1"/>
                          </a:solidFill>
                          <a:effectLst/>
                        </a:rPr>
                        <a:t>The </a:t>
                      </a:r>
                      <a:r>
                        <a:rPr lang="en-US" sz="1800" b="0" u="none" strike="noStrike" dirty="0" err="1">
                          <a:solidFill>
                            <a:schemeClr val="dk1"/>
                          </a:solidFill>
                          <a:effectLst/>
                        </a:rPr>
                        <a:t>Interspeech</a:t>
                      </a:r>
                      <a:r>
                        <a:rPr lang="en-US" sz="1800" b="0" u="none" strike="noStrike" dirty="0">
                          <a:solidFill>
                            <a:schemeClr val="dk1"/>
                          </a:solidFill>
                          <a:effectLst/>
                        </a:rPr>
                        <a:t> 2010 Paralinguistic Challenge</a:t>
                      </a:r>
                      <a:endParaRPr lang="en-IN"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dirty="0"/>
                        <a:t>Stefan </a:t>
                      </a:r>
                      <a:r>
                        <a:rPr lang="en-IN" dirty="0" err="1"/>
                        <a:t>Steidl</a:t>
                      </a:r>
                      <a:endParaRPr lang="en-IN" dirty="0"/>
                    </a:p>
                    <a:p>
                      <a:pPr marL="342900" indent="-342900" algn="l">
                        <a:buFont typeface="+mj-lt"/>
                        <a:buAutoNum type="arabicPeriod"/>
                      </a:pPr>
                      <a:r>
                        <a:rPr lang="en-IN" dirty="0"/>
                        <a:t>Anton </a:t>
                      </a:r>
                      <a:r>
                        <a:rPr lang="en-IN" dirty="0" err="1"/>
                        <a:t>Batliner</a:t>
                      </a:r>
                      <a:endParaRPr lang="en-IN" dirty="0"/>
                    </a:p>
                    <a:p>
                      <a:pPr marL="342900" indent="-342900" algn="l">
                        <a:buFont typeface="+mj-lt"/>
                        <a:buAutoNum type="arabicPeriod"/>
                      </a:pPr>
                      <a:r>
                        <a:rPr lang="en-IN" dirty="0"/>
                        <a:t>Björn Schuller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Speech Communication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t>2011</a:t>
                      </a:r>
                      <a:endParaRPr lang="en-IN" dirty="0"/>
                    </a:p>
                  </a:txBody>
                  <a:tcPr/>
                </a:tc>
                <a:tc>
                  <a:txBody>
                    <a:bodyPr/>
                    <a:lstStyle/>
                    <a:p>
                      <a:pPr algn="l" rtl="0"/>
                      <a:r>
                        <a:rPr lang="en-US" sz="1800" b="0" u="none" strike="noStrike" dirty="0">
                          <a:solidFill>
                            <a:schemeClr val="dk1"/>
                          </a:solidFill>
                          <a:effectLst/>
                        </a:rPr>
                        <a:t>fostering research on automatic analysis of non-verbal vocal expressions.</a:t>
                      </a:r>
                      <a:br>
                        <a:rPr lang="en-US" dirty="0"/>
                      </a:br>
                      <a:endParaRPr lang="en-IN" dirty="0"/>
                    </a:p>
                  </a:txBody>
                  <a:tcPr/>
                </a:tc>
                <a:extLst>
                  <a:ext uri="{0D108BD9-81ED-4DB2-BD59-A6C34878D82A}">
                    <a16:rowId xmlns:a16="http://schemas.microsoft.com/office/drawing/2014/main" val="2759228477"/>
                  </a:ext>
                </a:extLst>
              </a:tr>
            </a:tbl>
          </a:graphicData>
        </a:graphic>
      </p:graphicFrame>
    </p:spTree>
    <p:extLst>
      <p:ext uri="{BB962C8B-B14F-4D97-AF65-F5344CB8AC3E}">
        <p14:creationId xmlns:p14="http://schemas.microsoft.com/office/powerpoint/2010/main" val="27001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3787F6-6E39-5018-4DA1-0349CBBBA3D6}"/>
              </a:ext>
            </a:extLst>
          </p:cNvPr>
          <p:cNvGraphicFramePr>
            <a:graphicFrameLocks noGrp="1"/>
          </p:cNvGraphicFramePr>
          <p:nvPr>
            <p:extLst>
              <p:ext uri="{D42A27DB-BD31-4B8C-83A1-F6EECF244321}">
                <p14:modId xmlns:p14="http://schemas.microsoft.com/office/powerpoint/2010/main" val="3026952549"/>
              </p:ext>
            </p:extLst>
          </p:nvPr>
        </p:nvGraphicFramePr>
        <p:xfrm>
          <a:off x="114300" y="0"/>
          <a:ext cx="12001499" cy="6949440"/>
        </p:xfrm>
        <a:graphic>
          <a:graphicData uri="http://schemas.openxmlformats.org/drawingml/2006/table">
            <a:tbl>
              <a:tblPr firstRow="1" bandRow="1">
                <a:tableStyleId>{21E4AEA4-8DFA-4A89-87EB-49C32662AFE0}</a:tableStyleId>
              </a:tblPr>
              <a:tblGrid>
                <a:gridCol w="687984">
                  <a:extLst>
                    <a:ext uri="{9D8B030D-6E8A-4147-A177-3AD203B41FA5}">
                      <a16:colId xmlns:a16="http://schemas.microsoft.com/office/drawing/2014/main" val="2107696005"/>
                    </a:ext>
                  </a:extLst>
                </a:gridCol>
                <a:gridCol w="2216837">
                  <a:extLst>
                    <a:ext uri="{9D8B030D-6E8A-4147-A177-3AD203B41FA5}">
                      <a16:colId xmlns:a16="http://schemas.microsoft.com/office/drawing/2014/main" val="2038900130"/>
                    </a:ext>
                  </a:extLst>
                </a:gridCol>
                <a:gridCol w="1987509">
                  <a:extLst>
                    <a:ext uri="{9D8B030D-6E8A-4147-A177-3AD203B41FA5}">
                      <a16:colId xmlns:a16="http://schemas.microsoft.com/office/drawing/2014/main" val="3181251059"/>
                    </a:ext>
                  </a:extLst>
                </a:gridCol>
                <a:gridCol w="2446166">
                  <a:extLst>
                    <a:ext uri="{9D8B030D-6E8A-4147-A177-3AD203B41FA5}">
                      <a16:colId xmlns:a16="http://schemas.microsoft.com/office/drawing/2014/main" val="1523426423"/>
                    </a:ext>
                  </a:extLst>
                </a:gridCol>
                <a:gridCol w="1605296">
                  <a:extLst>
                    <a:ext uri="{9D8B030D-6E8A-4147-A177-3AD203B41FA5}">
                      <a16:colId xmlns:a16="http://schemas.microsoft.com/office/drawing/2014/main" val="220179484"/>
                    </a:ext>
                  </a:extLst>
                </a:gridCol>
                <a:gridCol w="3057707">
                  <a:extLst>
                    <a:ext uri="{9D8B030D-6E8A-4147-A177-3AD203B41FA5}">
                      <a16:colId xmlns:a16="http://schemas.microsoft.com/office/drawing/2014/main" val="2156115262"/>
                    </a:ext>
                  </a:extLst>
                </a:gridCol>
              </a:tblGrid>
              <a:tr h="575511">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538772"/>
                  </a:ext>
                </a:extLst>
              </a:tr>
              <a:tr h="2055395">
                <a:tc>
                  <a:txBody>
                    <a:bodyPr/>
                    <a:lstStyle/>
                    <a:p>
                      <a:r>
                        <a:rPr lang="en-IN" dirty="0"/>
                        <a:t>    6</a:t>
                      </a:r>
                    </a:p>
                  </a:txBody>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chemeClr val="dk1"/>
                          </a:solidFill>
                          <a:effectLst/>
                        </a:rPr>
                        <a:t>Learning Discriminative and Shared Feature Representation for Deep Network With Applications to Face Recognition</a:t>
                      </a:r>
                      <a:endParaRPr lang="en-IN" dirty="0"/>
                    </a:p>
                  </a:txBody>
                  <a:tcPr/>
                </a:tc>
                <a:tc>
                  <a:txBody>
                    <a:bodyPr/>
                    <a:lstStyle/>
                    <a:p>
                      <a:pPr marL="342900" indent="-342900" algn="l">
                        <a:buFont typeface="+mj-lt"/>
                        <a:buAutoNum type="arabicPeriod"/>
                      </a:pPr>
                      <a:r>
                        <a:rPr lang="en-IN" sz="1800" b="0" u="none" strike="noStrike" dirty="0" err="1">
                          <a:solidFill>
                            <a:schemeClr val="dk1"/>
                          </a:solidFill>
                          <a:effectLst/>
                        </a:rPr>
                        <a:t>Zixing</a:t>
                      </a:r>
                      <a:r>
                        <a:rPr lang="en-IN" sz="1800" b="0" u="none" strike="noStrike" dirty="0">
                          <a:solidFill>
                            <a:schemeClr val="dk1"/>
                          </a:solidFill>
                          <a:effectLst/>
                        </a:rPr>
                        <a:t> Zhang </a:t>
                      </a:r>
                    </a:p>
                    <a:p>
                      <a:pPr marL="342900" indent="-342900" algn="l">
                        <a:buFont typeface="+mj-lt"/>
                        <a:buAutoNum type="arabicPeriod"/>
                      </a:pPr>
                      <a:r>
                        <a:rPr lang="en-IN" sz="1800" b="0" u="none" strike="noStrike" dirty="0">
                          <a:solidFill>
                            <a:schemeClr val="dk1"/>
                          </a:solidFill>
                          <a:effectLst/>
                        </a:rPr>
                        <a:t>Yu Zhang </a:t>
                      </a:r>
                    </a:p>
                    <a:p>
                      <a:pPr marL="342900" indent="-342900" algn="l">
                        <a:buFont typeface="+mj-lt"/>
                        <a:buAutoNum type="arabicPeriod"/>
                      </a:pPr>
                      <a:r>
                        <a:rPr lang="en-IN" sz="1800" b="0" u="none" strike="noStrike" dirty="0" err="1">
                          <a:solidFill>
                            <a:schemeClr val="dk1"/>
                          </a:solidFill>
                          <a:effectLst/>
                        </a:rPr>
                        <a:t>Hengheng</a:t>
                      </a:r>
                      <a:r>
                        <a:rPr lang="en-IN" sz="1800" b="0" u="none" strike="noStrike" dirty="0">
                          <a:solidFill>
                            <a:schemeClr val="dk1"/>
                          </a:solidFill>
                          <a:effectLst/>
                        </a:rPr>
                        <a:t> Zhang</a:t>
                      </a:r>
                    </a:p>
                  </a:txBody>
                  <a:tcPr/>
                </a:tc>
                <a:tc>
                  <a:txBody>
                    <a:bodyPr/>
                    <a:lstStyle/>
                    <a:p>
                      <a:r>
                        <a:rPr lang="en-US" sz="1800" b="0" u="none" strike="noStrike" dirty="0">
                          <a:solidFill>
                            <a:schemeClr val="dk1"/>
                          </a:solidFill>
                          <a:effectLst/>
                        </a:rPr>
                        <a:t>IEEE Transactions on Image Processing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2018</a:t>
                      </a:r>
                      <a:endParaRPr lang="en-IN" dirty="0"/>
                    </a:p>
                  </a:txBody>
                  <a:tcPr/>
                </a:tc>
                <a:tc>
                  <a:txBody>
                    <a:bodyPr/>
                    <a:lstStyle/>
                    <a:p>
                      <a:pPr algn="l"/>
                      <a:r>
                        <a:rPr lang="en-US" sz="1800" b="0" u="none" strike="noStrike" dirty="0">
                          <a:solidFill>
                            <a:schemeClr val="dk1"/>
                          </a:solidFill>
                          <a:effectLst/>
                        </a:rPr>
                        <a:t>Introduced a method for learning discriminative and shared feature representations, contributing to the improvement of face recognition, a technique applicable to emotion recognition.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045196"/>
                  </a:ext>
                </a:extLst>
              </a:tr>
              <a:tr h="1808747">
                <a:tc>
                  <a:txBody>
                    <a:bodyPr/>
                    <a:lstStyle/>
                    <a:p>
                      <a:r>
                        <a:rPr lang="en-IN" dirty="0"/>
                        <a:t>   7</a:t>
                      </a:r>
                    </a:p>
                  </a:txBody>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chemeClr val="dk1"/>
                          </a:solidFill>
                          <a:effectLst/>
                        </a:rPr>
                        <a:t>Emotion Recognition from Speech Signals using New Harmony Features</a:t>
                      </a:r>
                      <a:endParaRPr lang="en-IN" dirty="0"/>
                    </a:p>
                  </a:txBody>
                  <a:tcPr/>
                </a:tc>
                <a:tc>
                  <a:txBody>
                    <a:bodyPr/>
                    <a:lstStyle/>
                    <a:p>
                      <a:pPr marL="342900" indent="-342900" algn="l">
                        <a:buFont typeface="+mj-lt"/>
                        <a:buAutoNum type="arabicPeriod"/>
                      </a:pPr>
                      <a:r>
                        <a:rPr lang="en-IN" sz="1800" b="0" u="none" strike="noStrike" dirty="0">
                          <a:solidFill>
                            <a:schemeClr val="dk1"/>
                          </a:solidFill>
                          <a:effectLst/>
                        </a:rPr>
                        <a:t>Mohamed S. Kamel</a:t>
                      </a:r>
                    </a:p>
                    <a:p>
                      <a:pPr marL="342900" indent="-342900" algn="l">
                        <a:buFont typeface="+mj-lt"/>
                        <a:buAutoNum type="arabicPeriod"/>
                      </a:pPr>
                      <a:r>
                        <a:rPr lang="en-IN" sz="1800" b="0" u="none" strike="noStrike" dirty="0">
                          <a:solidFill>
                            <a:schemeClr val="dk1"/>
                          </a:solidFill>
                          <a:effectLst/>
                        </a:rPr>
                        <a:t>Sherif S. </a:t>
                      </a:r>
                      <a:r>
                        <a:rPr lang="en-IN" sz="1800" b="0" u="none" strike="noStrike" dirty="0" err="1">
                          <a:solidFill>
                            <a:schemeClr val="dk1"/>
                          </a:solidFill>
                          <a:effectLst/>
                        </a:rPr>
                        <a:t>Abdelazeem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800" b="0" u="none" strike="noStrike" dirty="0">
                          <a:solidFill>
                            <a:schemeClr val="dk1"/>
                          </a:solidFill>
                          <a:effectLst/>
                        </a:rPr>
                        <a:t>Neural Networks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2017</a:t>
                      </a:r>
                      <a:endParaRPr lang="en-IN"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800" b="0" u="none" strike="noStrike" dirty="0">
                          <a:solidFill>
                            <a:schemeClr val="dk1"/>
                          </a:solidFill>
                          <a:effectLst/>
                        </a:rPr>
                        <a:t>Proposed new harmony features for emotion recognition from speech signals, demonstrating improved performance compared to traditional methods.</a:t>
                      </a:r>
                      <a:endParaRPr lang="en-IN" dirty="0"/>
                    </a:p>
                  </a:txBody>
                  <a:tcPr/>
                </a:tc>
                <a:extLst>
                  <a:ext uri="{0D108BD9-81ED-4DB2-BD59-A6C34878D82A}">
                    <a16:rowId xmlns:a16="http://schemas.microsoft.com/office/drawing/2014/main" val="2645834564"/>
                  </a:ext>
                </a:extLst>
              </a:tr>
              <a:tr h="1808747">
                <a:tc>
                  <a:txBody>
                    <a:bodyPr/>
                    <a:lstStyle/>
                    <a:p>
                      <a:r>
                        <a:rPr lang="en-IN" dirty="0"/>
                        <a:t>  8</a:t>
                      </a:r>
                    </a:p>
                  </a:txBody>
                  <a:tcPr/>
                </a:tc>
                <a:tc>
                  <a:txBody>
                    <a:bodyPr/>
                    <a:lstStyle/>
                    <a:p>
                      <a:r>
                        <a:rPr lang="en-US" sz="1800" b="0" u="none" strike="noStrike" dirty="0">
                          <a:solidFill>
                            <a:schemeClr val="dk1"/>
                          </a:solidFill>
                          <a:effectLst/>
                        </a:rPr>
                        <a:t>End-to-End Multi-Modal Emotion Recognition using Deep Neural Networks</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800" b="0" u="none" strike="noStrike" dirty="0" err="1">
                          <a:solidFill>
                            <a:schemeClr val="dk1"/>
                          </a:solidFill>
                          <a:effectLst/>
                        </a:rPr>
                        <a:t>Shichao</a:t>
                      </a:r>
                      <a:r>
                        <a:rPr lang="en-IN" sz="1800" b="0" u="none" strike="noStrike" dirty="0">
                          <a:solidFill>
                            <a:schemeClr val="dk1"/>
                          </a:solidFill>
                          <a:effectLst/>
                        </a:rPr>
                        <a:t> Zhang</a:t>
                      </a:r>
                    </a:p>
                    <a:p>
                      <a:pPr marL="342900" indent="-342900" algn="l">
                        <a:buFont typeface="+mj-lt"/>
                        <a:buAutoNum type="arabicPeriod"/>
                      </a:pPr>
                      <a:r>
                        <a:rPr lang="en-IN" sz="1800" b="0" u="none" strike="noStrike" dirty="0" err="1">
                          <a:solidFill>
                            <a:schemeClr val="dk1"/>
                          </a:solidFill>
                          <a:effectLst/>
                        </a:rPr>
                        <a:t>Shiqing</a:t>
                      </a:r>
                      <a:r>
                        <a:rPr lang="en-IN" sz="1800" b="0" u="none" strike="noStrike" dirty="0">
                          <a:solidFill>
                            <a:schemeClr val="dk1"/>
                          </a:solidFill>
                          <a:effectLst/>
                        </a:rPr>
                        <a:t> Zhang</a:t>
                      </a:r>
                    </a:p>
                    <a:p>
                      <a:pPr marL="342900" indent="-342900" algn="l">
                        <a:buFont typeface="+mj-lt"/>
                        <a:buAutoNum type="arabicPeriod"/>
                      </a:pPr>
                      <a:r>
                        <a:rPr lang="en-IN" sz="1800" b="0" u="none" strike="noStrike" dirty="0" err="1">
                          <a:solidFill>
                            <a:schemeClr val="dk1"/>
                          </a:solidFill>
                          <a:effectLst/>
                        </a:rPr>
                        <a:t>Fanglin</a:t>
                      </a:r>
                      <a:r>
                        <a:rPr lang="en-IN" sz="1800" b="0" u="none" strike="noStrike" dirty="0">
                          <a:solidFill>
                            <a:schemeClr val="dk1"/>
                          </a:solidFill>
                          <a:effectLst/>
                        </a:rPr>
                        <a:t> Chen</a:t>
                      </a:r>
                    </a:p>
                    <a:p>
                      <a:pPr marL="342900" indent="-342900" algn="l">
                        <a:buFont typeface="+mj-lt"/>
                        <a:buAutoNum type="arabicPeriod"/>
                      </a:pPr>
                      <a:r>
                        <a:rPr lang="en-IN" sz="1800" b="0" u="none" strike="noStrike" dirty="0" err="1">
                          <a:solidFill>
                            <a:schemeClr val="dk1"/>
                          </a:solidFill>
                          <a:effectLst/>
                        </a:rPr>
                        <a:t>Qiang</a:t>
                      </a:r>
                      <a:r>
                        <a:rPr lang="en-IN" sz="1800" b="0" u="none" strike="noStrike" dirty="0">
                          <a:solidFill>
                            <a:schemeClr val="dk1"/>
                          </a:solidFill>
                          <a:effectLst/>
                        </a:rPr>
                        <a:t> Ji</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en-IN" sz="1800" b="0" u="none" strike="noStrike" dirty="0">
                          <a:solidFill>
                            <a:schemeClr val="dk1"/>
                          </a:solidFill>
                          <a:effectLst/>
                        </a:rPr>
                        <a:t>IEEE Transactions on Affective Computing</a:t>
                      </a:r>
                      <a:br>
                        <a:rPr lang="en-IN" dirty="0"/>
                      </a:br>
                      <a:endParaRPr lang="en-IN" dirty="0"/>
                    </a:p>
                  </a:txBody>
                  <a:tcPr/>
                </a:tc>
                <a:tc>
                  <a:txBody>
                    <a:bodyPr/>
                    <a:lstStyle/>
                    <a:p>
                      <a:pPr algn="ctr"/>
                      <a:r>
                        <a:rPr lang="en-IN" sz="1800" b="0" u="none" strike="noStrike" dirty="0">
                          <a:solidFill>
                            <a:schemeClr val="dk1"/>
                          </a:solidFill>
                          <a:effectLst/>
                        </a:rPr>
                        <a:t>2019</a:t>
                      </a:r>
                      <a:endParaRPr lang="en-IN" dirty="0"/>
                    </a:p>
                  </a:txBody>
                  <a:tcPr/>
                </a:tc>
                <a:tc>
                  <a:txBody>
                    <a:bodyPr/>
                    <a:lstStyle/>
                    <a:p>
                      <a:pPr rtl="0"/>
                      <a:r>
                        <a:rPr lang="en-US" sz="1800" b="0" u="none" strike="noStrike" dirty="0">
                          <a:solidFill>
                            <a:schemeClr val="dk1"/>
                          </a:solidFill>
                          <a:effectLst/>
                        </a:rPr>
                        <a:t>Presented an end-to-end multi-modal emotion recognition system utilizing deep neural networks, integrating information from multiple modalities.</a:t>
                      </a:r>
                      <a:br>
                        <a:rPr lang="en-US" dirty="0"/>
                      </a:br>
                      <a:endParaRPr lang="en-IN" dirty="0"/>
                    </a:p>
                  </a:txBody>
                  <a:tcPr/>
                </a:tc>
                <a:extLst>
                  <a:ext uri="{0D108BD9-81ED-4DB2-BD59-A6C34878D82A}">
                    <a16:rowId xmlns:a16="http://schemas.microsoft.com/office/drawing/2014/main" val="3982124666"/>
                  </a:ext>
                </a:extLst>
              </a:tr>
            </a:tbl>
          </a:graphicData>
        </a:graphic>
      </p:graphicFrame>
    </p:spTree>
    <p:extLst>
      <p:ext uri="{BB962C8B-B14F-4D97-AF65-F5344CB8AC3E}">
        <p14:creationId xmlns:p14="http://schemas.microsoft.com/office/powerpoint/2010/main" val="334924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78BFF9-8E67-5E93-3A31-D7EA6CD37DBC}"/>
              </a:ext>
            </a:extLst>
          </p:cNvPr>
          <p:cNvGraphicFramePr>
            <a:graphicFrameLocks noGrp="1"/>
          </p:cNvGraphicFramePr>
          <p:nvPr>
            <p:extLst>
              <p:ext uri="{D42A27DB-BD31-4B8C-83A1-F6EECF244321}">
                <p14:modId xmlns:p14="http://schemas.microsoft.com/office/powerpoint/2010/main" val="2789112201"/>
              </p:ext>
            </p:extLst>
          </p:nvPr>
        </p:nvGraphicFramePr>
        <p:xfrm>
          <a:off x="304800" y="914400"/>
          <a:ext cx="11734800" cy="5242560"/>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val="2976722079"/>
                    </a:ext>
                  </a:extLst>
                </a:gridCol>
                <a:gridCol w="2438400">
                  <a:extLst>
                    <a:ext uri="{9D8B030D-6E8A-4147-A177-3AD203B41FA5}">
                      <a16:colId xmlns:a16="http://schemas.microsoft.com/office/drawing/2014/main" val="1626481734"/>
                    </a:ext>
                  </a:extLst>
                </a:gridCol>
                <a:gridCol w="2590800">
                  <a:extLst>
                    <a:ext uri="{9D8B030D-6E8A-4147-A177-3AD203B41FA5}">
                      <a16:colId xmlns:a16="http://schemas.microsoft.com/office/drawing/2014/main" val="771456056"/>
                    </a:ext>
                  </a:extLst>
                </a:gridCol>
                <a:gridCol w="2413000">
                  <a:extLst>
                    <a:ext uri="{9D8B030D-6E8A-4147-A177-3AD203B41FA5}">
                      <a16:colId xmlns:a16="http://schemas.microsoft.com/office/drawing/2014/main" val="3072209287"/>
                    </a:ext>
                  </a:extLst>
                </a:gridCol>
                <a:gridCol w="1320800">
                  <a:extLst>
                    <a:ext uri="{9D8B030D-6E8A-4147-A177-3AD203B41FA5}">
                      <a16:colId xmlns:a16="http://schemas.microsoft.com/office/drawing/2014/main" val="1006428320"/>
                    </a:ext>
                  </a:extLst>
                </a:gridCol>
                <a:gridCol w="2286000">
                  <a:extLst>
                    <a:ext uri="{9D8B030D-6E8A-4147-A177-3AD203B41FA5}">
                      <a16:colId xmlns:a16="http://schemas.microsoft.com/office/drawing/2014/main" val="2701319709"/>
                    </a:ext>
                  </a:extLst>
                </a:gridCol>
              </a:tblGrid>
              <a:tr h="304800">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6628290"/>
                  </a:ext>
                </a:extLst>
              </a:tr>
              <a:tr h="1798320">
                <a:tc>
                  <a:txBody>
                    <a:bodyPr/>
                    <a:lstStyle/>
                    <a:p>
                      <a:r>
                        <a:rPr lang="en-IN" dirty="0"/>
                        <a:t>  9</a:t>
                      </a:r>
                    </a:p>
                  </a:txBody>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chemeClr val="dk1"/>
                          </a:solidFill>
                          <a:effectLst/>
                        </a:rPr>
                        <a:t>Emotion Recognition from Arbitrary Chinese Speech Based on Segmental Feature and Ensemble Learning.</a:t>
                      </a:r>
                      <a:endParaRPr lang="en-IN" dirty="0"/>
                    </a:p>
                  </a:txBody>
                  <a:tcPr/>
                </a:tc>
                <a:tc>
                  <a:txBody>
                    <a:bodyPr/>
                    <a:lstStyle/>
                    <a:p>
                      <a:pPr marL="342900" indent="-342900" rtl="0">
                        <a:buFont typeface="+mj-lt"/>
                        <a:buAutoNum type="arabicPeriod"/>
                      </a:pPr>
                      <a:r>
                        <a:rPr lang="en-IN" sz="1800" b="0" u="none" strike="noStrike" dirty="0" err="1">
                          <a:solidFill>
                            <a:schemeClr val="dk1"/>
                          </a:solidFill>
                          <a:effectLst/>
                        </a:rPr>
                        <a:t>Wenming</a:t>
                      </a:r>
                      <a:r>
                        <a:rPr lang="en-IN" sz="1800" b="0" u="none" strike="noStrike" dirty="0">
                          <a:solidFill>
                            <a:schemeClr val="dk1"/>
                          </a:solidFill>
                          <a:effectLst/>
                        </a:rPr>
                        <a:t> Zheng</a:t>
                      </a:r>
                    </a:p>
                    <a:p>
                      <a:pPr marL="342900" indent="-342900" rtl="0">
                        <a:buFont typeface="+mj-lt"/>
                        <a:buAutoNum type="arabicPeriod"/>
                      </a:pPr>
                      <a:r>
                        <a:rPr lang="en-IN" sz="1800" b="0" u="none" strike="noStrike" dirty="0">
                          <a:solidFill>
                            <a:schemeClr val="dk1"/>
                          </a:solidFill>
                          <a:effectLst/>
                        </a:rPr>
                        <a:t>Yang Gao</a:t>
                      </a:r>
                    </a:p>
                    <a:p>
                      <a:pPr marL="342900" indent="-342900" rtl="0">
                        <a:buFont typeface="+mj-lt"/>
                        <a:buAutoNum type="arabicPeriod"/>
                      </a:pPr>
                      <a:r>
                        <a:rPr lang="en-IN" sz="1800" b="0" u="none" strike="noStrike" dirty="0" err="1">
                          <a:solidFill>
                            <a:schemeClr val="dk1"/>
                          </a:solidFill>
                          <a:effectLst/>
                        </a:rPr>
                        <a:t>Zhongzhe</a:t>
                      </a:r>
                      <a:r>
                        <a:rPr lang="en-IN" sz="1800" b="0" u="none" strike="noStrike" dirty="0">
                          <a:solidFill>
                            <a:schemeClr val="dk1"/>
                          </a:solidFill>
                          <a:effectLst/>
                        </a:rPr>
                        <a:t> Xiao</a:t>
                      </a:r>
                    </a:p>
                    <a:p>
                      <a:pPr marL="342900" indent="-342900" rtl="0">
                        <a:buFont typeface="+mj-lt"/>
                        <a:buAutoNum type="arabicPeriod"/>
                      </a:pPr>
                      <a:r>
                        <a:rPr lang="en-IN" sz="1800" b="0" u="none" strike="noStrike" dirty="0">
                          <a:solidFill>
                            <a:schemeClr val="dk1"/>
                          </a:solidFill>
                          <a:effectLst/>
                        </a:rPr>
                        <a:t>Bing Zhang</a:t>
                      </a:r>
                      <a:endParaRPr lang="en-IN" u="none" dirty="0">
                        <a:latin typeface="Times New Roman" panose="02020603050405020304" pitchFamily="18" charset="0"/>
                        <a:cs typeface="Times New Roman" panose="02020603050405020304" pitchFamily="18" charset="0"/>
                      </a:endParaRPr>
                    </a:p>
                  </a:txBody>
                  <a:tcPr/>
                </a:tc>
                <a:tc>
                  <a:txBody>
                    <a:bodyPr/>
                    <a:lstStyle/>
                    <a:p>
                      <a:r>
                        <a:rPr lang="en-IN" sz="1800" b="0" u="none" strike="noStrike" dirty="0">
                          <a:solidFill>
                            <a:schemeClr val="dk1"/>
                          </a:solidFill>
                          <a:effectLst/>
                        </a:rPr>
                        <a:t> IEEE Transactions on Affective Computing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2015</a:t>
                      </a:r>
                      <a:endParaRPr lang="en-IN" dirty="0">
                        <a:latin typeface="Times New Roman" panose="02020603050405020304" pitchFamily="18" charset="0"/>
                        <a:cs typeface="Times New Roman" panose="02020603050405020304" pitchFamily="18" charset="0"/>
                      </a:endParaRPr>
                    </a:p>
                  </a:txBody>
                  <a:tcPr/>
                </a:tc>
                <a:tc>
                  <a:txBody>
                    <a:bodyPr/>
                    <a:lstStyle/>
                    <a:p>
                      <a:pPr algn="l" rtl="0"/>
                      <a:r>
                        <a:rPr lang="en-US" sz="1800" b="0" u="none" strike="noStrike" dirty="0">
                          <a:solidFill>
                            <a:schemeClr val="dk1"/>
                          </a:solidFill>
                          <a:effectLst/>
                        </a:rPr>
                        <a:t>Proposed a method using  segmental features and ensemble learning for improved emotion recognition in Chinese speech. </a:t>
                      </a:r>
                      <a:endParaRPr lang="en-US" b="0" dirty="0">
                        <a:effectLst/>
                      </a:endParaRPr>
                    </a:p>
                  </a:txBody>
                  <a:tcPr/>
                </a:tc>
                <a:extLst>
                  <a:ext uri="{0D108BD9-81ED-4DB2-BD59-A6C34878D82A}">
                    <a16:rowId xmlns:a16="http://schemas.microsoft.com/office/drawing/2014/main" val="2690060676"/>
                  </a:ext>
                </a:extLst>
              </a:tr>
              <a:tr h="2590800">
                <a:tc>
                  <a:txBody>
                    <a:bodyPr/>
                    <a:lstStyle/>
                    <a:p>
                      <a:r>
                        <a:rPr lang="en-IN" dirty="0"/>
                        <a:t>  10</a:t>
                      </a:r>
                    </a:p>
                  </a:txBody>
                  <a:tcPr/>
                </a:tc>
                <a:tc>
                  <a:txBody>
                    <a:bodyPr/>
                    <a:lstStyle/>
                    <a:p>
                      <a:r>
                        <a:rPr lang="en-US" dirty="0"/>
                        <a:t>Speech emotion recognition</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dirty="0"/>
                        <a:t>Ashish B </a:t>
                      </a:r>
                      <a:r>
                        <a:rPr lang="en-IN" dirty="0" err="1"/>
                        <a:t>Ingale</a:t>
                      </a:r>
                      <a:endParaRPr lang="en-IN" dirty="0"/>
                    </a:p>
                    <a:p>
                      <a:pPr marL="342900" indent="-342900">
                        <a:buFont typeface="+mj-lt"/>
                        <a:buAutoNum type="arabicPeriod"/>
                      </a:pPr>
                      <a:r>
                        <a:rPr lang="en-IN" dirty="0"/>
                        <a:t>DS Chaudhari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International Journal of Soft Computing and Engineering (IJSCE)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2012</a:t>
                      </a:r>
                    </a:p>
                  </a:txBody>
                  <a:tcPr/>
                </a:tc>
                <a:tc>
                  <a:txBody>
                    <a:bodyPr/>
                    <a:lstStyle/>
                    <a:p>
                      <a:pPr algn="just"/>
                      <a:r>
                        <a:rPr lang="en-US" dirty="0"/>
                        <a:t>This paper is a survey of speech emotion classification addressing three important aspects of the design of a speech emotion recognition system.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4108897"/>
                  </a:ext>
                </a:extLst>
              </a:tr>
            </a:tbl>
          </a:graphicData>
        </a:graphic>
      </p:graphicFrame>
    </p:spTree>
    <p:extLst>
      <p:ext uri="{BB962C8B-B14F-4D97-AF65-F5344CB8AC3E}">
        <p14:creationId xmlns:p14="http://schemas.microsoft.com/office/powerpoint/2010/main" val="155895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R</a:t>
            </a:r>
            <a:r>
              <a:rPr lang="en-IN" dirty="0"/>
              <a:t>ESEARCH GAP</a:t>
            </a:r>
          </a:p>
        </p:txBody>
      </p:sp>
      <p:sp>
        <p:nvSpPr>
          <p:cNvPr id="3" name="Text Placeholder 2">
            <a:extLst>
              <a:ext uri="{FF2B5EF4-FFF2-40B4-BE49-F238E27FC236}">
                <a16:creationId xmlns:a16="http://schemas.microsoft.com/office/drawing/2014/main" id="{74FA0FC9-5B8F-08B1-EA48-8F05978EF362}"/>
              </a:ext>
            </a:extLst>
          </p:cNvPr>
          <p:cNvSpPr>
            <a:spLocks noGrp="1"/>
          </p:cNvSpPr>
          <p:nvPr>
            <p:ph type="body" idx="1"/>
          </p:nvPr>
        </p:nvSpPr>
        <p:spPr>
          <a:xfrm>
            <a:off x="834342" y="1752600"/>
            <a:ext cx="11210925" cy="4801314"/>
          </a:xfrm>
        </p:spPr>
        <p:txBody>
          <a:bodyPr/>
          <a:lstStyle/>
          <a:p>
            <a:pPr rtl="0">
              <a:spcBef>
                <a:spcPts val="0"/>
              </a:spcBef>
              <a:spcAft>
                <a:spcPts val="0"/>
              </a:spcAft>
            </a:pPr>
            <a:r>
              <a:rPr lang="en-US" dirty="0"/>
              <a:t>1.Dataset Diversity and Size:</a:t>
            </a:r>
          </a:p>
          <a:p>
            <a:pPr rtl="0">
              <a:spcBef>
                <a:spcPts val="0"/>
              </a:spcBef>
              <a:spcAft>
                <a:spcPts val="0"/>
              </a:spcAft>
            </a:pPr>
            <a:r>
              <a:rPr lang="en-US" dirty="0"/>
              <a:t>	Existing datasets often lack diversity in demographics and language variations.</a:t>
            </a:r>
          </a:p>
          <a:p>
            <a:pPr rtl="0">
              <a:spcBef>
                <a:spcPts val="0"/>
              </a:spcBef>
              <a:spcAft>
                <a:spcPts val="0"/>
              </a:spcAft>
            </a:pPr>
            <a:endParaRPr lang="en-US" dirty="0"/>
          </a:p>
          <a:p>
            <a:pPr rtl="0">
              <a:spcBef>
                <a:spcPts val="0"/>
              </a:spcBef>
              <a:spcAft>
                <a:spcPts val="0"/>
              </a:spcAft>
            </a:pPr>
            <a:r>
              <a:rPr lang="en-US" dirty="0"/>
              <a:t>2.Real-Time Processing:</a:t>
            </a:r>
          </a:p>
          <a:p>
            <a:pPr rtl="0">
              <a:spcBef>
                <a:spcPts val="0"/>
              </a:spcBef>
              <a:spcAft>
                <a:spcPts val="0"/>
              </a:spcAft>
            </a:pPr>
            <a:r>
              <a:rPr lang="en-US" dirty="0"/>
              <a:t>	Many models are not optimized for real-time emotion recognition, leading to latency issues.</a:t>
            </a:r>
          </a:p>
          <a:p>
            <a:pPr rtl="0">
              <a:spcBef>
                <a:spcPts val="0"/>
              </a:spcBef>
              <a:spcAft>
                <a:spcPts val="0"/>
              </a:spcAft>
            </a:pPr>
            <a:endParaRPr lang="en-US" dirty="0"/>
          </a:p>
          <a:p>
            <a:pPr rtl="0">
              <a:spcBef>
                <a:spcPts val="0"/>
              </a:spcBef>
              <a:spcAft>
                <a:spcPts val="0"/>
              </a:spcAft>
            </a:pPr>
            <a:r>
              <a:rPr lang="en-US" dirty="0"/>
              <a:t>3.Model Interpretability:</a:t>
            </a:r>
          </a:p>
          <a:p>
            <a:pPr rtl="0">
              <a:spcBef>
                <a:spcPts val="0"/>
              </a:spcBef>
              <a:spcAft>
                <a:spcPts val="0"/>
              </a:spcAft>
            </a:pPr>
            <a:r>
              <a:rPr lang="en-US" dirty="0"/>
              <a:t>	Deep learning models lack transparency, making it difficult to understand decision-making processes.</a:t>
            </a:r>
          </a:p>
          <a:p>
            <a:pPr rtl="0">
              <a:spcBef>
                <a:spcPts val="0"/>
              </a:spcBef>
              <a:spcAft>
                <a:spcPts val="0"/>
              </a:spcAft>
            </a:pPr>
            <a:br>
              <a:rPr lang="en-US" dirty="0"/>
            </a:br>
            <a:br>
              <a:rPr lang="en-US" dirty="0"/>
            </a:br>
            <a:endParaRPr lang="en-IN" dirty="0"/>
          </a:p>
        </p:txBody>
      </p:sp>
    </p:spTree>
    <p:extLst>
      <p:ext uri="{BB962C8B-B14F-4D97-AF65-F5344CB8AC3E}">
        <p14:creationId xmlns:p14="http://schemas.microsoft.com/office/powerpoint/2010/main" val="26170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8270-5070-1435-2B7C-AF9E0C66CFCC}"/>
              </a:ext>
            </a:extLst>
          </p:cNvPr>
          <p:cNvSpPr>
            <a:spLocks noGrp="1"/>
          </p:cNvSpPr>
          <p:nvPr>
            <p:ph type="title"/>
          </p:nvPr>
        </p:nvSpPr>
        <p:spPr>
          <a:xfrm>
            <a:off x="839258" y="871477"/>
            <a:ext cx="10513483" cy="492443"/>
          </a:xfrm>
        </p:spPr>
        <p:txBody>
          <a:bodyPr/>
          <a:lstStyle/>
          <a:p>
            <a:r>
              <a:rPr lang="en-US" dirty="0"/>
              <a:t>R</a:t>
            </a:r>
            <a:r>
              <a:rPr lang="en-IN" dirty="0"/>
              <a:t>ESEARCH GAP</a:t>
            </a:r>
          </a:p>
        </p:txBody>
      </p:sp>
      <p:sp>
        <p:nvSpPr>
          <p:cNvPr id="3" name="Text Placeholder 2">
            <a:extLst>
              <a:ext uri="{FF2B5EF4-FFF2-40B4-BE49-F238E27FC236}">
                <a16:creationId xmlns:a16="http://schemas.microsoft.com/office/drawing/2014/main" id="{74FA0FC9-5B8F-08B1-EA48-8F05978EF362}"/>
              </a:ext>
            </a:extLst>
          </p:cNvPr>
          <p:cNvSpPr>
            <a:spLocks noGrp="1"/>
          </p:cNvSpPr>
          <p:nvPr>
            <p:ph type="body" idx="1"/>
          </p:nvPr>
        </p:nvSpPr>
        <p:spPr>
          <a:xfrm>
            <a:off x="834342" y="1752600"/>
            <a:ext cx="11210925" cy="4801314"/>
          </a:xfrm>
        </p:spPr>
        <p:txBody>
          <a:bodyPr/>
          <a:lstStyle/>
          <a:p>
            <a:pPr rtl="0">
              <a:spcBef>
                <a:spcPts val="0"/>
              </a:spcBef>
              <a:spcAft>
                <a:spcPts val="0"/>
              </a:spcAft>
            </a:pPr>
            <a:r>
              <a:rPr lang="en-US" dirty="0"/>
              <a:t>4.Cross-Domain Adaptability:</a:t>
            </a:r>
          </a:p>
          <a:p>
            <a:pPr rtl="0">
              <a:spcBef>
                <a:spcPts val="0"/>
              </a:spcBef>
              <a:spcAft>
                <a:spcPts val="0"/>
              </a:spcAft>
            </a:pPr>
            <a:r>
              <a:rPr lang="en-US" dirty="0"/>
              <a:t>	Models often do not generalize well to different environments or domains.</a:t>
            </a:r>
          </a:p>
          <a:p>
            <a:pPr rtl="0">
              <a:spcBef>
                <a:spcPts val="0"/>
              </a:spcBef>
              <a:spcAft>
                <a:spcPts val="0"/>
              </a:spcAft>
            </a:pPr>
            <a:endParaRPr lang="en-US" dirty="0"/>
          </a:p>
          <a:p>
            <a:pPr rtl="0">
              <a:spcBef>
                <a:spcPts val="0"/>
              </a:spcBef>
              <a:spcAft>
                <a:spcPts val="0"/>
              </a:spcAft>
            </a:pPr>
            <a:r>
              <a:rPr lang="en-US" dirty="0"/>
              <a:t>5.Emotional Context Awareness:</a:t>
            </a:r>
          </a:p>
          <a:p>
            <a:pPr rtl="0">
              <a:spcBef>
                <a:spcPts val="0"/>
              </a:spcBef>
              <a:spcAft>
                <a:spcPts val="0"/>
              </a:spcAft>
            </a:pPr>
            <a:r>
              <a:rPr lang="en-US" dirty="0"/>
              <a:t>	Most systems do not account for the context in which emotions are expressed.</a:t>
            </a:r>
          </a:p>
          <a:p>
            <a:pPr rtl="0">
              <a:spcBef>
                <a:spcPts val="0"/>
              </a:spcBef>
              <a:spcAft>
                <a:spcPts val="0"/>
              </a:spcAft>
            </a:pPr>
            <a:endParaRPr lang="en-US" dirty="0"/>
          </a:p>
          <a:p>
            <a:pPr rtl="0">
              <a:spcBef>
                <a:spcPts val="0"/>
              </a:spcBef>
              <a:spcAft>
                <a:spcPts val="0"/>
              </a:spcAft>
            </a:pPr>
            <a:r>
              <a:rPr lang="en-US" dirty="0"/>
              <a:t>6.Evaluation Metrics:</a:t>
            </a:r>
          </a:p>
          <a:p>
            <a:pPr rtl="0">
              <a:spcBef>
                <a:spcPts val="0"/>
              </a:spcBef>
              <a:spcAft>
                <a:spcPts val="0"/>
              </a:spcAft>
            </a:pPr>
            <a:r>
              <a:rPr lang="en-US" dirty="0"/>
              <a:t>	Standard metrics may not fully capture the performance and usability of SER systems in real-world applications.</a:t>
            </a:r>
          </a:p>
          <a:p>
            <a:pPr rtl="0">
              <a:spcBef>
                <a:spcPts val="0"/>
              </a:spcBef>
              <a:spcAft>
                <a:spcPts val="0"/>
              </a:spcAft>
            </a:pPr>
            <a:endParaRPr lang="en-US" dirty="0"/>
          </a:p>
          <a:p>
            <a:pPr rtl="0">
              <a:spcBef>
                <a:spcPts val="0"/>
              </a:spcBef>
              <a:spcAft>
                <a:spcPts val="0"/>
              </a:spcAft>
            </a:pPr>
            <a:r>
              <a:rPr lang="en-US" dirty="0"/>
              <a:t>7.Emotion Complexity:</a:t>
            </a:r>
          </a:p>
          <a:p>
            <a:pPr rtl="0">
              <a:spcBef>
                <a:spcPts val="0"/>
              </a:spcBef>
              <a:spcAft>
                <a:spcPts val="0"/>
              </a:spcAft>
            </a:pPr>
            <a:r>
              <a:rPr lang="en-US" dirty="0"/>
              <a:t>	Current models fail to capture complex and mixed emotional states.</a:t>
            </a:r>
          </a:p>
          <a:p>
            <a:pPr rtl="0">
              <a:spcBef>
                <a:spcPts val="0"/>
              </a:spcBef>
              <a:spcAft>
                <a:spcPts val="0"/>
              </a:spcAft>
            </a:pPr>
            <a:endParaRPr lang="en-IN" dirty="0"/>
          </a:p>
        </p:txBody>
      </p:sp>
    </p:spTree>
    <p:extLst>
      <p:ext uri="{BB962C8B-B14F-4D97-AF65-F5344CB8AC3E}">
        <p14:creationId xmlns:p14="http://schemas.microsoft.com/office/powerpoint/2010/main" val="297713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1534</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Verdana</vt:lpstr>
      <vt:lpstr>Office Theme</vt:lpstr>
      <vt:lpstr>Department of Computer Science and Engineering</vt:lpstr>
      <vt:lpstr>ABSTRACT</vt:lpstr>
      <vt:lpstr>INTRODUCTION  </vt:lpstr>
      <vt:lpstr>LITERATURE SURVEY</vt:lpstr>
      <vt:lpstr>PowerPoint Presentation</vt:lpstr>
      <vt:lpstr>PowerPoint Presentation</vt:lpstr>
      <vt:lpstr>PowerPoint Presentation</vt:lpstr>
      <vt:lpstr>RESEARCH GAP</vt:lpstr>
      <vt:lpstr>RESEARCH GAP</vt:lpstr>
      <vt:lpstr>PROPOSED METHODOLOGY</vt:lpstr>
      <vt:lpstr>PROPOSED METHODOLOGY</vt:lpstr>
      <vt:lpstr>RESULT AND DISCUSSION</vt:lpstr>
      <vt:lpstr>RESULT AND DISCUSSION</vt:lpstr>
      <vt:lpstr>RESULT AND DISCUSSION</vt:lpstr>
      <vt:lpstr>COMPARITIVE ANALYSIS</vt:lpstr>
      <vt:lpstr>COMPARITIVE ANALYSIS</vt:lpstr>
      <vt:lpstr>COMPARITIVE ANALYSIS</vt:lpstr>
      <vt:lpstr>COMPARITIVE ANALYSIS</vt:lpstr>
      <vt:lpstr>CONCLUSION &amp; FUTURE WORK</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Review - PPT Template.pptx</dc:title>
  <dc:creator>Thrisha</dc:creator>
  <cp:lastModifiedBy>Vamsee Raj</cp:lastModifiedBy>
  <cp:revision>15</cp:revision>
  <dcterms:created xsi:type="dcterms:W3CDTF">2023-11-09T15:04:08Z</dcterms:created>
  <dcterms:modified xsi:type="dcterms:W3CDTF">2024-05-19T09:05:42Z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