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9" r:id="rId22"/>
    <p:sldId id="280" r:id="rId23"/>
    <p:sldId id="275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42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5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7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9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74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62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09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25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CF3A-C2B8-4A48-A03A-78E263E5F33C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266A-AAE2-4F70-AE1A-F14E3D05DF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7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Value Objects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Just show me the code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85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van Value </a:t>
            </a:r>
            <a:r>
              <a:rPr lang="en-US" dirty="0" err="1"/>
              <a:t>Objecten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72237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 [Test]</a:t>
            </a:r>
          </a:p>
          <a:p>
            <a:pPr marL="0" indent="0">
              <a:buNone/>
            </a:pPr>
            <a:r>
              <a:rPr lang="nl-NL" sz="1600" dirty="0"/>
              <a:t>        public </a:t>
            </a:r>
            <a:r>
              <a:rPr lang="nl-NL" sz="1600" dirty="0" err="1"/>
              <a:t>void</a:t>
            </a:r>
            <a:r>
              <a:rPr lang="nl-NL" sz="1600" dirty="0"/>
              <a:t> </a:t>
            </a:r>
            <a:r>
              <a:rPr lang="nl-NL" sz="1600" dirty="0" err="1"/>
              <a:t>TestOngeldigepercentages</a:t>
            </a:r>
            <a:r>
              <a:rPr lang="nl-NL" sz="1600" dirty="0"/>
              <a:t>()</a:t>
            </a:r>
          </a:p>
          <a:p>
            <a:pPr marL="0" indent="0">
              <a:buNone/>
            </a:pPr>
            <a:r>
              <a:rPr lang="nl-NL" sz="1600" dirty="0"/>
              <a:t>        {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Assert.Throws</a:t>
            </a:r>
            <a:r>
              <a:rPr lang="nl-NL" sz="1600" dirty="0"/>
              <a:t>&lt;</a:t>
            </a:r>
            <a:r>
              <a:rPr lang="nl-NL" sz="1600" dirty="0" err="1"/>
              <a:t>ArgumentException</a:t>
            </a:r>
            <a:r>
              <a:rPr lang="nl-NL" sz="1600" dirty="0"/>
              <a:t>&gt;(() =&gt; { _ = new Bonusmalus(0m); }, "Ongeldige korting");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Assert.Throws</a:t>
            </a:r>
            <a:r>
              <a:rPr lang="nl-NL" sz="1600" dirty="0"/>
              <a:t>&lt;</a:t>
            </a:r>
            <a:r>
              <a:rPr lang="nl-NL" sz="1600" dirty="0" err="1"/>
              <a:t>ArgumentException</a:t>
            </a:r>
            <a:r>
              <a:rPr lang="nl-NL" sz="1600" dirty="0"/>
              <a:t>&gt;(() =&gt; { _ = new Bonusmalus(-0.2m); }, "Ongeldige korting");</a:t>
            </a:r>
          </a:p>
          <a:p>
            <a:pPr marL="0" indent="0">
              <a:buNone/>
            </a:pPr>
            <a:r>
              <a:rPr lang="nl-NL" sz="1600" dirty="0"/>
              <a:t>       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  Make the incorrect inexpressible !!!</a:t>
            </a:r>
            <a:endParaRPr lang="nl-NL" sz="1800" dirty="0"/>
          </a:p>
          <a:p>
            <a:pPr marL="0" indent="0">
              <a:buNone/>
            </a:pPr>
            <a:r>
              <a:rPr lang="nl-NL" sz="1600" dirty="0"/>
              <a:t>        [Test]</a:t>
            </a:r>
          </a:p>
          <a:p>
            <a:pPr marL="0" indent="0">
              <a:buNone/>
            </a:pPr>
            <a:r>
              <a:rPr lang="nl-NL" sz="1600" dirty="0"/>
              <a:t>        public </a:t>
            </a:r>
            <a:r>
              <a:rPr lang="nl-NL" sz="1600" dirty="0" err="1"/>
              <a:t>void</a:t>
            </a:r>
            <a:r>
              <a:rPr lang="nl-NL" sz="1600" dirty="0"/>
              <a:t> </a:t>
            </a:r>
            <a:r>
              <a:rPr lang="nl-NL" sz="1600" dirty="0" err="1"/>
              <a:t>TestGeldigepercentages</a:t>
            </a:r>
            <a:r>
              <a:rPr lang="nl-NL" sz="1600" dirty="0"/>
              <a:t>()</a:t>
            </a:r>
          </a:p>
          <a:p>
            <a:pPr marL="0" indent="0">
              <a:buNone/>
            </a:pPr>
            <a:r>
              <a:rPr lang="nl-NL" sz="1600" dirty="0"/>
              <a:t>        {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Assert.DoesNotThrow</a:t>
            </a:r>
            <a:r>
              <a:rPr lang="nl-NL" sz="1600" dirty="0"/>
              <a:t>(() =&gt; { _ = new Bonusmalus(80.23m); }, "Ongeldige korting");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Assert.DoesNotThrow</a:t>
            </a:r>
            <a:r>
              <a:rPr lang="nl-NL" sz="1600" dirty="0"/>
              <a:t>(() =&gt; { _ = new Bonusmalus(0.23m); }, "Ongeldige korting");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Assert.DoesNotThrow</a:t>
            </a:r>
            <a:r>
              <a:rPr lang="nl-NL" sz="1600" dirty="0"/>
              <a:t>(() =&gt; { _ = new Bonusmalus(180.23m); }, "Ongeldige korting");</a:t>
            </a:r>
          </a:p>
          <a:p>
            <a:pPr marL="0" indent="0">
              <a:buNone/>
            </a:pPr>
            <a:r>
              <a:rPr lang="nl-NL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19760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van Value </a:t>
            </a:r>
            <a:r>
              <a:rPr lang="en-US" dirty="0" err="1"/>
              <a:t>Objecten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72237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 [Test]</a:t>
            </a:r>
          </a:p>
          <a:p>
            <a:pPr marL="0" indent="0">
              <a:buNone/>
            </a:pPr>
            <a:r>
              <a:rPr lang="nl-NL" sz="1600" dirty="0"/>
              <a:t>        public </a:t>
            </a:r>
            <a:r>
              <a:rPr lang="nl-NL" sz="1600" dirty="0" err="1"/>
              <a:t>void</a:t>
            </a:r>
            <a:r>
              <a:rPr lang="nl-NL" sz="1600" dirty="0"/>
              <a:t> </a:t>
            </a:r>
            <a:r>
              <a:rPr lang="nl-NL" sz="1600" dirty="0" err="1"/>
              <a:t>TestOngeldigepercentages</a:t>
            </a:r>
            <a:r>
              <a:rPr lang="nl-NL" sz="1600" dirty="0"/>
              <a:t>()</a:t>
            </a:r>
          </a:p>
          <a:p>
            <a:pPr marL="0" indent="0">
              <a:buNone/>
            </a:pPr>
            <a:r>
              <a:rPr lang="nl-NL" sz="1600" dirty="0"/>
              <a:t>        {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Assert.Throws</a:t>
            </a:r>
            <a:r>
              <a:rPr lang="nl-NL" sz="1600" dirty="0"/>
              <a:t>&lt;</a:t>
            </a:r>
            <a:r>
              <a:rPr lang="nl-NL" sz="1600" dirty="0" err="1"/>
              <a:t>ArgumentException</a:t>
            </a:r>
            <a:r>
              <a:rPr lang="nl-NL" sz="1600" dirty="0"/>
              <a:t>&gt;(() =&gt; { _ = new Bonusmalus(0m); }, "Ongeldige korting");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Assert.Throws</a:t>
            </a:r>
            <a:r>
              <a:rPr lang="nl-NL" sz="1600" dirty="0"/>
              <a:t>&lt;</a:t>
            </a:r>
            <a:r>
              <a:rPr lang="nl-NL" sz="1600" dirty="0" err="1"/>
              <a:t>ArgumentException</a:t>
            </a:r>
            <a:r>
              <a:rPr lang="nl-NL" sz="1600" dirty="0"/>
              <a:t>&gt;(() =&gt; { _ = new Bonusmalus(-0.2m); }, "Ongeldige korting");</a:t>
            </a:r>
          </a:p>
          <a:p>
            <a:pPr marL="0" indent="0">
              <a:buNone/>
            </a:pPr>
            <a:r>
              <a:rPr lang="nl-NL" sz="1600" dirty="0"/>
              <a:t>       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  Make the incorrect inexpressible !!!</a:t>
            </a:r>
            <a:endParaRPr lang="nl-NL" sz="1800" dirty="0"/>
          </a:p>
          <a:p>
            <a:pPr marL="0" indent="0">
              <a:buNone/>
            </a:pPr>
            <a:r>
              <a:rPr lang="nl-NL" sz="1600" dirty="0"/>
              <a:t>        [Test]</a:t>
            </a:r>
          </a:p>
          <a:p>
            <a:pPr marL="0" indent="0">
              <a:buNone/>
            </a:pPr>
            <a:r>
              <a:rPr lang="nl-NL" sz="1600" dirty="0"/>
              <a:t>        public </a:t>
            </a:r>
            <a:r>
              <a:rPr lang="nl-NL" sz="1600" dirty="0" err="1"/>
              <a:t>void</a:t>
            </a:r>
            <a:r>
              <a:rPr lang="nl-NL" sz="1600" dirty="0"/>
              <a:t> </a:t>
            </a:r>
            <a:r>
              <a:rPr lang="nl-NL" sz="1600" dirty="0" err="1"/>
              <a:t>TestGeldigepercentages</a:t>
            </a:r>
            <a:r>
              <a:rPr lang="nl-NL" sz="1600" dirty="0"/>
              <a:t>()</a:t>
            </a:r>
          </a:p>
          <a:p>
            <a:pPr marL="0" indent="0">
              <a:buNone/>
            </a:pPr>
            <a:r>
              <a:rPr lang="nl-NL" sz="1600" dirty="0"/>
              <a:t>        {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Assert.DoesNotThrow</a:t>
            </a:r>
            <a:r>
              <a:rPr lang="nl-NL" sz="1600" dirty="0"/>
              <a:t>(() =&gt; { _ = new Bonusmalus(80.23m); }, "Ongeldige korting");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Assert.DoesNotThrow</a:t>
            </a:r>
            <a:r>
              <a:rPr lang="nl-NL" sz="1600" dirty="0"/>
              <a:t>(() =&gt; { _ = new Bonusmalus(0.23m); }, "Ongeldige korting");</a:t>
            </a:r>
          </a:p>
          <a:p>
            <a:pPr marL="0" indent="0">
              <a:buNone/>
            </a:pPr>
            <a:r>
              <a:rPr lang="nl-NL" sz="1600" dirty="0"/>
              <a:t>            </a:t>
            </a:r>
            <a:r>
              <a:rPr lang="nl-NL" sz="1600" dirty="0" err="1"/>
              <a:t>Assert.DoesNotThrow</a:t>
            </a:r>
            <a:r>
              <a:rPr lang="nl-NL" sz="1600" dirty="0"/>
              <a:t>(() =&gt; { _ = new Bonusmalus(180.23m); }, "Ongeldige korting");</a:t>
            </a:r>
          </a:p>
          <a:p>
            <a:pPr marL="0" indent="0">
              <a:buNone/>
            </a:pPr>
            <a:r>
              <a:rPr lang="nl-NL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07130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Conversie</a:t>
            </a:r>
            <a:r>
              <a:rPr lang="en-US" dirty="0"/>
              <a:t> system</a:t>
            </a:r>
          </a:p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</a:t>
            </a:r>
            <a:r>
              <a:rPr lang="en-US" dirty="0" err="1"/>
              <a:t>kortingen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factor</a:t>
            </a:r>
          </a:p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</a:t>
            </a:r>
            <a:r>
              <a:rPr lang="en-US" dirty="0" err="1"/>
              <a:t>premie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532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359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</a:t>
            </a:r>
            <a:r>
              <a:rPr lang="en-US" dirty="0" err="1"/>
              <a:t>verwisseling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69484"/>
            <a:ext cx="10515600" cy="5207479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dirty="0"/>
              <a:t>public class </a:t>
            </a:r>
            <a:r>
              <a:rPr lang="nl-NL" dirty="0" err="1"/>
              <a:t>DekkingBerekeningResultaat</a:t>
            </a:r>
            <a:endParaRPr lang="nl-NL" dirty="0"/>
          </a:p>
          <a:p>
            <a:pPr marL="0" indent="0">
              <a:spcBef>
                <a:spcPts val="0"/>
              </a:spcBef>
              <a:buNone/>
            </a:pPr>
            <a:r>
              <a:rPr lang="nl-NL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Assurantiebelasting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PercentagePakketkorting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PercentageProvisiekorting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PercentageRelatiekorting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PercentageTekencommissiekorting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PercentageTermijntoeslag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PercentageBonusMalus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EnginePremie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NettoPremie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BrutoBasisPremie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BrutoPremie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PremieVrijVanAssurantiebelasting</a:t>
            </a:r>
            <a:r>
              <a:rPr lang="nl-NL" dirty="0"/>
              <a:t>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DekkingType</a:t>
            </a:r>
            <a:r>
              <a:rPr lang="nl-NL" dirty="0"/>
              <a:t> Type { get;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NettoPremieVrijVanAssurantiebelasting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BrutoBasisPremieVrijVanAssurantiebelasting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BrutoPremieVrijVanAssurantiebelasting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GewensteNettoPremie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GewensteAssurantieBelasting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PercentageProvisie</a:t>
            </a:r>
            <a:r>
              <a:rPr lang="nl-NL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PercentageAssurantiebelasting</a:t>
            </a:r>
            <a:r>
              <a:rPr lang="nl-NL" dirty="0"/>
              <a:t> { get; set;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dirty="0"/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859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724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</a:t>
            </a:r>
            <a:r>
              <a:rPr lang="en-US" dirty="0" err="1"/>
              <a:t>verwisseling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046601"/>
            <a:ext cx="10515600" cy="51303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var </a:t>
            </a:r>
            <a:r>
              <a:rPr lang="nl-NL" dirty="0" err="1"/>
              <a:t>dekkingBerekeningResultaat</a:t>
            </a:r>
            <a:r>
              <a:rPr lang="nl-NL" dirty="0"/>
              <a:t> = new </a:t>
            </a:r>
            <a:r>
              <a:rPr lang="nl-NL" dirty="0" err="1"/>
              <a:t>DekkingBerekeningResultaat</a:t>
            </a:r>
            <a:r>
              <a:rPr lang="nl-NL" dirty="0"/>
              <a:t>(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dekkingType</a:t>
            </a:r>
            <a:r>
              <a:rPr lang="nl-NL" dirty="0"/>
              <a:t>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basisDekkingIntern.Premie</a:t>
            </a:r>
            <a:r>
              <a:rPr lang="nl-NL" dirty="0"/>
              <a:t> 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basisDekkingIntern.PercentageRelatiekorting</a:t>
            </a:r>
            <a:r>
              <a:rPr lang="nl-NL" dirty="0"/>
              <a:t>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basisDekkingIntern.PercentageProvisiekorting</a:t>
            </a:r>
            <a:r>
              <a:rPr lang="nl-NL" dirty="0"/>
              <a:t>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percentagePakketkorting</a:t>
            </a:r>
            <a:r>
              <a:rPr lang="nl-NL" dirty="0"/>
              <a:t>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basisDekkingIntern.PercentageTermijntoeslag</a:t>
            </a:r>
            <a:r>
              <a:rPr lang="nl-NL" dirty="0"/>
              <a:t>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basisDekkingIntern.PercentageTekencommissiekorting</a:t>
            </a:r>
            <a:r>
              <a:rPr lang="nl-NL" dirty="0"/>
              <a:t>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basisDekkingIntern.Assurantiebelasting</a:t>
            </a:r>
            <a:r>
              <a:rPr lang="nl-NL" dirty="0"/>
              <a:t>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basisDekkingIntern.PremieVrijVanAssurantiebelasting</a:t>
            </a:r>
            <a:r>
              <a:rPr lang="nl-NL" dirty="0"/>
              <a:t>, 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0,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basisDekkingIntern.PercentageProvisie</a:t>
            </a:r>
            <a:r>
              <a:rPr lang="nl-NL" dirty="0"/>
              <a:t>, 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nl-NL" dirty="0"/>
              <a:t>		</a:t>
            </a:r>
            <a:r>
              <a:rPr lang="nl-NL" dirty="0" err="1"/>
              <a:t>percentageAssurantiebelasting</a:t>
            </a:r>
            <a:r>
              <a:rPr lang="nl-NL" dirty="0"/>
              <a:t>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70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Objects to the rescue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DekkingBerekeningResultaat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public Pakketkorting </a:t>
            </a:r>
            <a:r>
              <a:rPr lang="nl-NL" dirty="0" err="1"/>
              <a:t>Pakketkorting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Provisiekorting </a:t>
            </a:r>
            <a:r>
              <a:rPr lang="nl-NL" dirty="0" err="1"/>
              <a:t>Provisiekorting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Relatiekorting </a:t>
            </a:r>
            <a:r>
              <a:rPr lang="nl-NL" dirty="0" err="1"/>
              <a:t>Relatiekorting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Tekencommissiekorting </a:t>
            </a:r>
            <a:r>
              <a:rPr lang="nl-NL" dirty="0" err="1"/>
              <a:t>Tekencommissiekorting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Termijntoeslag </a:t>
            </a:r>
            <a:r>
              <a:rPr lang="nl-NL" dirty="0" err="1"/>
              <a:t>Termijntoeslag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Aftopfactor </a:t>
            </a:r>
            <a:r>
              <a:rPr lang="nl-NL" dirty="0" err="1"/>
              <a:t>Aftopfactor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Enginepremie </a:t>
            </a:r>
            <a:r>
              <a:rPr lang="nl-NL" dirty="0" err="1"/>
              <a:t>EnginePremie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DekkingType</a:t>
            </a:r>
            <a:r>
              <a:rPr lang="nl-NL" dirty="0"/>
              <a:t> Type { get; }</a:t>
            </a:r>
          </a:p>
          <a:p>
            <a:pPr marL="0" indent="0">
              <a:buNone/>
            </a:pPr>
            <a:r>
              <a:rPr lang="nl-NL" dirty="0"/>
              <a:t>	public Bonusmalus </a:t>
            </a:r>
            <a:r>
              <a:rPr lang="nl-NL" dirty="0" err="1"/>
              <a:t>BonusMalus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Provisiepercentage </a:t>
            </a:r>
            <a:r>
              <a:rPr lang="nl-NL" dirty="0" err="1"/>
              <a:t>Provisiepercentage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nl-NL" dirty="0"/>
              <a:t>	public Assurantiebelastingpercentage </a:t>
            </a:r>
            <a:r>
              <a:rPr lang="nl-NL" dirty="0" err="1"/>
              <a:t>Assurantiebelastingpercentage</a:t>
            </a:r>
            <a:r>
              <a:rPr lang="nl-NL" dirty="0"/>
              <a:t> { get;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232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Objects to the rescue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01638">
              <a:buNone/>
              <a:tabLst>
                <a:tab pos="285750" algn="l"/>
              </a:tabLst>
            </a:pPr>
            <a:r>
              <a:rPr lang="nl-NL" dirty="0"/>
              <a:t> </a:t>
            </a:r>
            <a:r>
              <a:rPr lang="nl-NL" sz="2400" dirty="0"/>
              <a:t>var </a:t>
            </a:r>
            <a:r>
              <a:rPr lang="nl-NL" sz="2400" dirty="0" err="1"/>
              <a:t>dekkingBerekeningResultaat</a:t>
            </a:r>
            <a:r>
              <a:rPr lang="nl-NL" sz="2400" dirty="0"/>
              <a:t> = new </a:t>
            </a:r>
            <a:r>
              <a:rPr lang="nl-NL" sz="2400" dirty="0" err="1"/>
              <a:t>DekkingBerekeningResultaat</a:t>
            </a:r>
            <a:r>
              <a:rPr lang="nl-NL" sz="2400" dirty="0"/>
              <a:t>(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 	</a:t>
            </a:r>
            <a:r>
              <a:rPr lang="nl-NL" sz="2100" dirty="0" err="1"/>
              <a:t>dekkingType</a:t>
            </a:r>
            <a:r>
              <a:rPr lang="nl-NL" sz="2100" dirty="0"/>
              <a:t>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Enginepremie(</a:t>
            </a:r>
            <a:r>
              <a:rPr lang="nl-NL" sz="2100" dirty="0" err="1"/>
              <a:t>basisDekkingIntern.Premie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Relatiekorting(</a:t>
            </a:r>
            <a:r>
              <a:rPr lang="nl-NL" sz="2100" dirty="0" err="1"/>
              <a:t>basisDekkingIntern.PercentageRelatiekorting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Provisiekorting(</a:t>
            </a:r>
            <a:r>
              <a:rPr lang="nl-NL" sz="2100" dirty="0" err="1"/>
              <a:t>basisDekkingIntern.PercentageProvisiekorting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Pakketkorting(</a:t>
            </a:r>
            <a:r>
              <a:rPr lang="nl-NL" sz="2100" dirty="0" err="1"/>
              <a:t>percentagePakketkorting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Termijntoeslag(</a:t>
            </a:r>
            <a:r>
              <a:rPr lang="nl-NL" sz="2100" dirty="0" err="1"/>
              <a:t>basisDekkingIntern.PercentageTermijntoeslag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Tekencommissiekorting(</a:t>
            </a:r>
            <a:r>
              <a:rPr lang="nl-NL" sz="2100" dirty="0" err="1"/>
              <a:t>basisDekkingIntern.PercentageTekencommissiekorting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Aftopfactor(</a:t>
            </a:r>
            <a:r>
              <a:rPr lang="nl-NL" sz="2100" dirty="0" err="1"/>
              <a:t>GetAftopfactor</a:t>
            </a:r>
            <a:r>
              <a:rPr lang="nl-NL" sz="2100" dirty="0"/>
              <a:t>(</a:t>
            </a:r>
            <a:r>
              <a:rPr lang="nl-NL" sz="2100" dirty="0" err="1"/>
              <a:t>basisDekkingIntern</a:t>
            </a:r>
            <a:r>
              <a:rPr lang="nl-NL" sz="2100" dirty="0"/>
              <a:t>)),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</a:t>
            </a:r>
            <a:r>
              <a:rPr lang="nl-NL" sz="2100" dirty="0" err="1"/>
              <a:t>AssurantiebelastingEngineNettopremie</a:t>
            </a:r>
            <a:r>
              <a:rPr lang="nl-NL" sz="2100" dirty="0"/>
              <a:t>(</a:t>
            </a:r>
            <a:r>
              <a:rPr lang="nl-NL" sz="2100" dirty="0" err="1"/>
              <a:t>basisDekkingIntern.Assurantiebelasting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</a:t>
            </a:r>
            <a:r>
              <a:rPr lang="nl-NL" sz="2100" dirty="0" err="1"/>
              <a:t>EnginepremieVrijVanAssurantiebelasting</a:t>
            </a:r>
            <a:r>
              <a:rPr lang="nl-NL" sz="2100" dirty="0"/>
              <a:t>(</a:t>
            </a:r>
            <a:r>
              <a:rPr lang="nl-NL" sz="2100" dirty="0" err="1"/>
              <a:t>basisDekkingIntern.PremieVrijVanAssurantiebelasting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Provisiepercentage(</a:t>
            </a:r>
            <a:r>
              <a:rPr lang="nl-NL" sz="2100" dirty="0" err="1"/>
              <a:t>basisDekkingIntern.PercentageProvisie</a:t>
            </a:r>
            <a:r>
              <a:rPr lang="nl-NL" sz="2100" dirty="0"/>
              <a:t>),</a:t>
            </a:r>
          </a:p>
          <a:p>
            <a:pPr marL="457200" lvl="1" indent="-401638">
              <a:buNone/>
              <a:tabLst>
                <a:tab pos="285750" algn="l"/>
              </a:tabLst>
            </a:pPr>
            <a:r>
              <a:rPr lang="nl-NL" sz="2100" dirty="0"/>
              <a:t>	new Assurantiebelastingpercentage(</a:t>
            </a:r>
            <a:r>
              <a:rPr lang="nl-NL" sz="2100" dirty="0" err="1"/>
              <a:t>percentageAssurantiebelasting</a:t>
            </a:r>
            <a:r>
              <a:rPr lang="nl-NL" sz="21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28383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Premie</a:t>
            </a:r>
            <a:r>
              <a:rPr lang="en-US" dirty="0"/>
              <a:t>, </a:t>
            </a:r>
            <a:r>
              <a:rPr lang="en-US" dirty="0" err="1"/>
              <a:t>premie</a:t>
            </a:r>
            <a:r>
              <a:rPr lang="en-US" dirty="0"/>
              <a:t>, </a:t>
            </a:r>
            <a:r>
              <a:rPr lang="en-US" dirty="0" err="1"/>
              <a:t>premie</a:t>
            </a:r>
            <a:r>
              <a:rPr lang="en-US" dirty="0"/>
              <a:t> ..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353280" cy="4351338"/>
          </a:xfrm>
        </p:spPr>
        <p:txBody>
          <a:bodyPr/>
          <a:lstStyle/>
          <a:p>
            <a:r>
              <a:rPr lang="en-US" dirty="0" err="1"/>
              <a:t>Brutopremie</a:t>
            </a:r>
            <a:endParaRPr lang="en-US" dirty="0"/>
          </a:p>
          <a:p>
            <a:r>
              <a:rPr lang="en-US" dirty="0" err="1"/>
              <a:t>Nettopremie</a:t>
            </a:r>
            <a:endParaRPr lang="en-US" dirty="0"/>
          </a:p>
          <a:p>
            <a:r>
              <a:rPr lang="en-US" dirty="0" err="1"/>
              <a:t>Brutobasispremie</a:t>
            </a:r>
            <a:endParaRPr lang="en-US" dirty="0"/>
          </a:p>
          <a:p>
            <a:r>
              <a:rPr lang="en-US" dirty="0" err="1"/>
              <a:t>Premie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engine</a:t>
            </a:r>
          </a:p>
          <a:p>
            <a:r>
              <a:rPr lang="en-US" dirty="0" err="1"/>
              <a:t>Premie</a:t>
            </a:r>
            <a:r>
              <a:rPr lang="en-US" dirty="0"/>
              <a:t> </a:t>
            </a:r>
            <a:r>
              <a:rPr lang="en-US" dirty="0" err="1"/>
              <a:t>waarover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assurantie</a:t>
            </a:r>
            <a:r>
              <a:rPr lang="en-US" dirty="0"/>
              <a:t> </a:t>
            </a:r>
            <a:r>
              <a:rPr lang="en-US" dirty="0" err="1"/>
              <a:t>belasting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gerekend</a:t>
            </a:r>
            <a:endParaRPr lang="nl-NL" dirty="0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687912"/>
              </p:ext>
            </p:extLst>
          </p:nvPr>
        </p:nvGraphicFramePr>
        <p:xfrm>
          <a:off x="6752805" y="1654462"/>
          <a:ext cx="4600995" cy="4176932"/>
        </p:xfrm>
        <a:graphic>
          <a:graphicData uri="http://schemas.openxmlformats.org/drawingml/2006/table">
            <a:tbl>
              <a:tblPr/>
              <a:tblGrid>
                <a:gridCol w="2521542">
                  <a:extLst>
                    <a:ext uri="{9D8B030D-6E8A-4147-A177-3AD203B41FA5}">
                      <a16:colId xmlns:a16="http://schemas.microsoft.com/office/drawing/2014/main" val="1053880942"/>
                    </a:ext>
                  </a:extLst>
                </a:gridCol>
                <a:gridCol w="507583">
                  <a:extLst>
                    <a:ext uri="{9D8B030D-6E8A-4147-A177-3AD203B41FA5}">
                      <a16:colId xmlns:a16="http://schemas.microsoft.com/office/drawing/2014/main" val="3234555593"/>
                    </a:ext>
                  </a:extLst>
                </a:gridCol>
                <a:gridCol w="785935">
                  <a:extLst>
                    <a:ext uri="{9D8B030D-6E8A-4147-A177-3AD203B41FA5}">
                      <a16:colId xmlns:a16="http://schemas.microsoft.com/office/drawing/2014/main" val="3556496940"/>
                    </a:ext>
                  </a:extLst>
                </a:gridCol>
                <a:gridCol w="785935">
                  <a:extLst>
                    <a:ext uri="{9D8B030D-6E8A-4147-A177-3AD203B41FA5}">
                      <a16:colId xmlns:a16="http://schemas.microsoft.com/office/drawing/2014/main" val="4270190820"/>
                    </a:ext>
                  </a:extLst>
                </a:gridCol>
              </a:tblGrid>
              <a:tr h="44974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Brutobasispremie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 uit het boekje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9345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relatiekorting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424965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provisiekorting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29916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termijntoeslag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176178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tekencommissiekorting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50520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 die de engine geeft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397780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pakketkorting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518362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brutopremie uit de engine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93330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bonusmalus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+/-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760047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nettopremie uit de engine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500521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actiekorting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42358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commerciele 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0319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acceptatie 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79360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conversie korting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616636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migratie correctie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+/-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399652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nettopremie voor de klant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0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1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30" y="620846"/>
            <a:ext cx="3962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6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70901" y="135928"/>
            <a:ext cx="1147223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/>
              <a:t>public class Korting</a:t>
            </a:r>
          </a:p>
          <a:p>
            <a:r>
              <a:rPr lang="nl-NL" sz="1200" dirty="0"/>
              <a:t>    {</a:t>
            </a:r>
          </a:p>
          <a:p>
            <a:r>
              <a:rPr lang="nl-NL" sz="1200" dirty="0"/>
              <a:t>        public </a:t>
            </a:r>
            <a:r>
              <a:rPr lang="nl-NL" sz="1200" dirty="0" err="1"/>
              <a:t>decimal</a:t>
            </a:r>
            <a:r>
              <a:rPr lang="nl-NL" sz="1200" dirty="0"/>
              <a:t> Percentage { get; </a:t>
            </a:r>
            <a:r>
              <a:rPr lang="nl-NL" sz="1200" dirty="0" err="1"/>
              <a:t>protected</a:t>
            </a:r>
            <a:r>
              <a:rPr lang="nl-NL" sz="1200" dirty="0"/>
              <a:t> set; }</a:t>
            </a:r>
          </a:p>
          <a:p>
            <a:endParaRPr lang="nl-NL" sz="1200" dirty="0"/>
          </a:p>
          <a:p>
            <a:r>
              <a:rPr lang="nl-NL" sz="1200" dirty="0"/>
              <a:t>        </a:t>
            </a:r>
            <a:r>
              <a:rPr lang="nl-NL" sz="1200" dirty="0" err="1"/>
              <a:t>protected</a:t>
            </a:r>
            <a:r>
              <a:rPr lang="nl-NL" sz="1200" dirty="0"/>
              <a:t> Korting()</a:t>
            </a:r>
          </a:p>
          <a:p>
            <a:r>
              <a:rPr lang="nl-NL" sz="1200" dirty="0"/>
              <a:t>        { }</a:t>
            </a:r>
          </a:p>
          <a:p>
            <a:endParaRPr lang="nl-NL" sz="1200" dirty="0"/>
          </a:p>
          <a:p>
            <a:r>
              <a:rPr lang="nl-NL" sz="1200" dirty="0"/>
              <a:t>        public Korting(</a:t>
            </a:r>
            <a:r>
              <a:rPr lang="nl-NL" sz="1200" dirty="0" err="1"/>
              <a:t>decimal</a:t>
            </a:r>
            <a:r>
              <a:rPr lang="nl-NL" sz="1200" dirty="0"/>
              <a:t> percentage)</a:t>
            </a:r>
          </a:p>
          <a:p>
            <a:r>
              <a:rPr lang="nl-NL" sz="1200" dirty="0"/>
              <a:t>        {</a:t>
            </a:r>
          </a:p>
          <a:p>
            <a:r>
              <a:rPr lang="nl-NL" sz="1200" dirty="0"/>
              <a:t>            </a:t>
            </a:r>
            <a:r>
              <a:rPr lang="nl-NL" sz="1200" dirty="0" err="1"/>
              <a:t>if</a:t>
            </a:r>
            <a:r>
              <a:rPr lang="nl-NL" sz="1200" dirty="0"/>
              <a:t> (percentage &gt; 100m || percentage &lt; 0m)</a:t>
            </a:r>
          </a:p>
          <a:p>
            <a:r>
              <a:rPr lang="nl-NL" sz="1200" dirty="0"/>
              <a:t>                </a:t>
            </a:r>
            <a:r>
              <a:rPr lang="nl-NL" sz="1200" dirty="0" err="1"/>
              <a:t>throw</a:t>
            </a:r>
            <a:r>
              <a:rPr lang="nl-NL" sz="1200" dirty="0"/>
              <a:t> new </a:t>
            </a:r>
            <a:r>
              <a:rPr lang="nl-NL" sz="1200" dirty="0" err="1"/>
              <a:t>ArgumentException</a:t>
            </a:r>
            <a:r>
              <a:rPr lang="nl-NL" sz="1200" dirty="0"/>
              <a:t>($"Ongeldige korting {percentage}");</a:t>
            </a:r>
          </a:p>
          <a:p>
            <a:r>
              <a:rPr lang="nl-NL" sz="1200" dirty="0"/>
              <a:t>            </a:t>
            </a:r>
            <a:r>
              <a:rPr lang="nl-NL" sz="1200" dirty="0" err="1"/>
              <a:t>this.Percentage</a:t>
            </a:r>
            <a:r>
              <a:rPr lang="nl-NL" sz="1200" dirty="0"/>
              <a:t> = percentage;</a:t>
            </a:r>
          </a:p>
          <a:p>
            <a:r>
              <a:rPr lang="nl-NL" sz="1200" dirty="0"/>
              <a:t>        }</a:t>
            </a:r>
          </a:p>
          <a:p>
            <a:endParaRPr lang="nl-NL" sz="1200" dirty="0"/>
          </a:p>
          <a:p>
            <a:r>
              <a:rPr lang="nl-NL" sz="1200" dirty="0"/>
              <a:t>        public Factor </a:t>
            </a:r>
            <a:r>
              <a:rPr lang="nl-NL" sz="1200" dirty="0" err="1"/>
              <a:t>ToFactor</a:t>
            </a:r>
            <a:r>
              <a:rPr lang="nl-NL" sz="1200" dirty="0"/>
              <a:t>()</a:t>
            </a:r>
          </a:p>
          <a:p>
            <a:r>
              <a:rPr lang="nl-NL" sz="1200" dirty="0"/>
              <a:t>        {</a:t>
            </a:r>
          </a:p>
          <a:p>
            <a:r>
              <a:rPr lang="nl-NL" sz="1200" dirty="0"/>
              <a:t>            return new Factor((100m - </a:t>
            </a:r>
            <a:r>
              <a:rPr lang="nl-NL" sz="1200" dirty="0" err="1"/>
              <a:t>this.Percentage</a:t>
            </a:r>
            <a:r>
              <a:rPr lang="nl-NL" sz="1200" dirty="0"/>
              <a:t>)/ 100.0m);</a:t>
            </a:r>
          </a:p>
          <a:p>
            <a:r>
              <a:rPr lang="nl-NL" sz="1200" dirty="0"/>
              <a:t>        }</a:t>
            </a:r>
          </a:p>
          <a:p>
            <a:endParaRPr lang="nl-NL" sz="1200" dirty="0"/>
          </a:p>
          <a:p>
            <a:r>
              <a:rPr lang="nl-NL" sz="1200" dirty="0"/>
              <a:t>        public </a:t>
            </a:r>
            <a:r>
              <a:rPr lang="nl-NL" sz="1200" dirty="0" err="1"/>
              <a:t>override</a:t>
            </a:r>
            <a:r>
              <a:rPr lang="nl-NL" sz="1200" dirty="0"/>
              <a:t> </a:t>
            </a:r>
            <a:r>
              <a:rPr lang="nl-NL" sz="1200" dirty="0" err="1"/>
              <a:t>bool</a:t>
            </a:r>
            <a:r>
              <a:rPr lang="nl-NL" sz="1200" dirty="0"/>
              <a:t> </a:t>
            </a:r>
            <a:r>
              <a:rPr lang="nl-NL" sz="1200" dirty="0" err="1"/>
              <a:t>Equals</a:t>
            </a:r>
            <a:r>
              <a:rPr lang="nl-NL" sz="1200" dirty="0"/>
              <a:t>(object </a:t>
            </a:r>
            <a:r>
              <a:rPr lang="nl-NL" sz="1200" dirty="0" err="1"/>
              <a:t>obj</a:t>
            </a:r>
            <a:r>
              <a:rPr lang="nl-NL" sz="1200" dirty="0"/>
              <a:t>)</a:t>
            </a:r>
          </a:p>
          <a:p>
            <a:r>
              <a:rPr lang="nl-NL" sz="1200" dirty="0"/>
              <a:t>        {</a:t>
            </a:r>
          </a:p>
          <a:p>
            <a:r>
              <a:rPr lang="nl-NL" sz="1200" dirty="0"/>
              <a:t>            </a:t>
            </a:r>
            <a:r>
              <a:rPr lang="nl-NL" sz="1200" dirty="0" err="1"/>
              <a:t>if</a:t>
            </a:r>
            <a:r>
              <a:rPr lang="nl-NL" sz="1200" dirty="0"/>
              <a:t> (</a:t>
            </a:r>
            <a:r>
              <a:rPr lang="nl-NL" sz="1200" dirty="0" err="1"/>
              <a:t>this.GetType</a:t>
            </a:r>
            <a:r>
              <a:rPr lang="nl-NL" sz="1200" dirty="0"/>
              <a:t>() == </a:t>
            </a:r>
            <a:r>
              <a:rPr lang="nl-NL" sz="1200" dirty="0" err="1"/>
              <a:t>obj</a:t>
            </a:r>
            <a:r>
              <a:rPr lang="nl-NL" sz="1200" dirty="0"/>
              <a:t>?.</a:t>
            </a:r>
            <a:r>
              <a:rPr lang="nl-NL" sz="1200" dirty="0" err="1"/>
              <a:t>GetType</a:t>
            </a:r>
            <a:r>
              <a:rPr lang="nl-NL" sz="1200" dirty="0"/>
              <a:t>())</a:t>
            </a:r>
          </a:p>
          <a:p>
            <a:r>
              <a:rPr lang="nl-NL" sz="1200" dirty="0"/>
              <a:t>            {</a:t>
            </a:r>
          </a:p>
          <a:p>
            <a:r>
              <a:rPr lang="nl-NL" sz="1200" dirty="0"/>
              <a:t>                return </a:t>
            </a:r>
            <a:r>
              <a:rPr lang="nl-NL" sz="1200" dirty="0" err="1"/>
              <a:t>this.Percentage</a:t>
            </a:r>
            <a:r>
              <a:rPr lang="nl-NL" sz="1200" dirty="0"/>
              <a:t> == (</a:t>
            </a:r>
            <a:r>
              <a:rPr lang="nl-NL" sz="1200" dirty="0" err="1"/>
              <a:t>obj</a:t>
            </a:r>
            <a:r>
              <a:rPr lang="nl-NL" sz="1200" dirty="0"/>
              <a:t> as Korting)?.Percentage;</a:t>
            </a:r>
          </a:p>
          <a:p>
            <a:r>
              <a:rPr lang="nl-NL" sz="1200" dirty="0"/>
              <a:t>            }</a:t>
            </a:r>
          </a:p>
          <a:p>
            <a:endParaRPr lang="nl-NL" sz="1200" dirty="0"/>
          </a:p>
          <a:p>
            <a:r>
              <a:rPr lang="nl-NL" sz="1200" dirty="0"/>
              <a:t>            return </a:t>
            </a:r>
            <a:r>
              <a:rPr lang="nl-NL" sz="1200" dirty="0" err="1"/>
              <a:t>false</a:t>
            </a:r>
            <a:r>
              <a:rPr lang="nl-NL" sz="1200" dirty="0"/>
              <a:t>;</a:t>
            </a:r>
          </a:p>
          <a:p>
            <a:r>
              <a:rPr lang="nl-NL" sz="1200" dirty="0"/>
              <a:t>        }</a:t>
            </a:r>
          </a:p>
          <a:p>
            <a:endParaRPr lang="nl-NL" sz="1200" dirty="0"/>
          </a:p>
          <a:p>
            <a:r>
              <a:rPr lang="nl-NL" sz="1200" dirty="0"/>
              <a:t>        public </a:t>
            </a:r>
            <a:r>
              <a:rPr lang="nl-NL" sz="1200" dirty="0" err="1"/>
              <a:t>override</a:t>
            </a:r>
            <a:r>
              <a:rPr lang="nl-NL" sz="1200" dirty="0"/>
              <a:t> int </a:t>
            </a:r>
            <a:r>
              <a:rPr lang="nl-NL" sz="1200" dirty="0" err="1"/>
              <a:t>GetHashCode</a:t>
            </a:r>
            <a:r>
              <a:rPr lang="nl-NL" sz="1200" dirty="0"/>
              <a:t>()</a:t>
            </a:r>
          </a:p>
          <a:p>
            <a:r>
              <a:rPr lang="nl-NL" sz="1200" dirty="0"/>
              <a:t>        {</a:t>
            </a:r>
          </a:p>
          <a:p>
            <a:r>
              <a:rPr lang="nl-NL" sz="1200" dirty="0"/>
              <a:t>            return 366879365 + </a:t>
            </a:r>
            <a:r>
              <a:rPr lang="nl-NL" sz="1200" dirty="0" err="1"/>
              <a:t>this.Percentage.GetHashCode</a:t>
            </a:r>
            <a:r>
              <a:rPr lang="nl-NL" sz="1200" dirty="0"/>
              <a:t>();</a:t>
            </a:r>
          </a:p>
          <a:p>
            <a:r>
              <a:rPr lang="nl-NL" sz="1200" dirty="0"/>
              <a:t>        }</a:t>
            </a:r>
          </a:p>
          <a:p>
            <a:r>
              <a:rPr lang="nl-NL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596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Theorie van Value Objects</a:t>
            </a:r>
          </a:p>
          <a:p>
            <a:r>
              <a:rPr lang="en-US"/>
              <a:t>Voordelen van Value Objects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892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36154" y="2989356"/>
            <a:ext cx="84095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 public class Termijntoeslag : Korting</a:t>
            </a:r>
          </a:p>
          <a:p>
            <a:r>
              <a:rPr lang="nl-NL" dirty="0"/>
              <a:t>  {</a:t>
            </a:r>
          </a:p>
          <a:p>
            <a:r>
              <a:rPr lang="nl-NL" dirty="0"/>
              <a:t>        public Termijntoeslag(</a:t>
            </a:r>
            <a:r>
              <a:rPr lang="nl-NL" dirty="0" err="1"/>
              <a:t>decimal</a:t>
            </a:r>
            <a:r>
              <a:rPr lang="nl-NL" dirty="0"/>
              <a:t> percentage) : base(percentage) { }</a:t>
            </a:r>
          </a:p>
          <a:p>
            <a:endParaRPr lang="nl-NL" dirty="0"/>
          </a:p>
          <a:p>
            <a:r>
              <a:rPr lang="nl-NL" dirty="0"/>
              <a:t>        public new Factor </a:t>
            </a:r>
            <a:r>
              <a:rPr lang="nl-NL" dirty="0" err="1"/>
              <a:t>ToFactor</a:t>
            </a:r>
            <a:r>
              <a:rPr lang="nl-NL" dirty="0"/>
              <a:t>()</a:t>
            </a:r>
          </a:p>
          <a:p>
            <a:r>
              <a:rPr lang="nl-NL" dirty="0"/>
              <a:t>        {</a:t>
            </a:r>
          </a:p>
          <a:p>
            <a:r>
              <a:rPr lang="nl-NL" dirty="0"/>
              <a:t>            return new Factor((100m + </a:t>
            </a:r>
            <a:r>
              <a:rPr lang="nl-NL" dirty="0" err="1"/>
              <a:t>this.Percentage</a:t>
            </a:r>
            <a:r>
              <a:rPr lang="nl-NL" dirty="0"/>
              <a:t>) / 100.0m);</a:t>
            </a:r>
          </a:p>
          <a:p>
            <a:r>
              <a:rPr lang="nl-NL" dirty="0"/>
              <a:t>        }</a:t>
            </a:r>
          </a:p>
          <a:p>
            <a:r>
              <a:rPr lang="nl-NL" dirty="0"/>
              <a:t>  }</a:t>
            </a:r>
          </a:p>
        </p:txBody>
      </p:sp>
      <p:sp>
        <p:nvSpPr>
          <p:cNvPr id="3" name="Rechthoek 2"/>
          <p:cNvSpPr/>
          <p:nvPr/>
        </p:nvSpPr>
        <p:spPr>
          <a:xfrm>
            <a:off x="536154" y="663232"/>
            <a:ext cx="7506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 public class Acceptatiekorting : Korting</a:t>
            </a:r>
          </a:p>
          <a:p>
            <a:r>
              <a:rPr lang="nl-NL" dirty="0"/>
              <a:t>  {</a:t>
            </a:r>
          </a:p>
          <a:p>
            <a:r>
              <a:rPr lang="nl-NL" dirty="0"/>
              <a:t>        public Acceptatiekorting(</a:t>
            </a:r>
            <a:r>
              <a:rPr lang="nl-NL" dirty="0" err="1"/>
              <a:t>decimal</a:t>
            </a:r>
            <a:r>
              <a:rPr lang="nl-NL" dirty="0"/>
              <a:t> percentage) : base(percentage) { }</a:t>
            </a:r>
          </a:p>
          <a:p>
            <a:r>
              <a:rPr lang="nl-N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556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405" y="397216"/>
            <a:ext cx="117109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 [Test]</a:t>
            </a:r>
          </a:p>
          <a:p>
            <a:r>
              <a:rPr lang="nl-NL" dirty="0"/>
              <a:t>        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TestOngeldigeKortingen</a:t>
            </a:r>
            <a:r>
              <a:rPr lang="nl-NL" dirty="0"/>
              <a:t>()</a:t>
            </a:r>
          </a:p>
          <a:p>
            <a:r>
              <a:rPr lang="nl-NL" dirty="0"/>
              <a:t>        {</a:t>
            </a:r>
          </a:p>
          <a:p>
            <a:r>
              <a:rPr lang="nl-NL" dirty="0"/>
              <a:t>            </a:t>
            </a:r>
            <a:r>
              <a:rPr lang="nl-NL" dirty="0" err="1"/>
              <a:t>Assert.Throws</a:t>
            </a:r>
            <a:r>
              <a:rPr lang="nl-NL" dirty="0"/>
              <a:t>&lt;</a:t>
            </a:r>
            <a:r>
              <a:rPr lang="nl-NL" dirty="0" err="1"/>
              <a:t>ArgumentException</a:t>
            </a:r>
            <a:r>
              <a:rPr lang="nl-NL" dirty="0"/>
              <a:t>&gt;(() =&gt; { _ = new Acceptatiekorting(100.00001m); }, "Ongeldige korting");</a:t>
            </a:r>
          </a:p>
          <a:p>
            <a:r>
              <a:rPr lang="nl-NL" dirty="0"/>
              <a:t>            </a:t>
            </a:r>
            <a:r>
              <a:rPr lang="nl-NL" dirty="0" err="1"/>
              <a:t>Assert.Throws</a:t>
            </a:r>
            <a:r>
              <a:rPr lang="nl-NL" dirty="0"/>
              <a:t>&lt;</a:t>
            </a:r>
            <a:r>
              <a:rPr lang="nl-NL" dirty="0" err="1"/>
              <a:t>ArgumentException</a:t>
            </a:r>
            <a:r>
              <a:rPr lang="nl-NL" dirty="0"/>
              <a:t>&gt;(() =&gt; { _ = new Acceptatiekorting(-0.2m); }, "Ongeldige korting");</a:t>
            </a:r>
          </a:p>
          <a:p>
            <a:r>
              <a:rPr lang="nl-NL" dirty="0"/>
              <a:t>        }</a:t>
            </a:r>
          </a:p>
          <a:p>
            <a:endParaRPr lang="nl-NL" dirty="0"/>
          </a:p>
          <a:p>
            <a:r>
              <a:rPr lang="nl-NL" dirty="0"/>
              <a:t>        [Test]</a:t>
            </a:r>
          </a:p>
          <a:p>
            <a:r>
              <a:rPr lang="nl-NL" dirty="0"/>
              <a:t>        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TestGeldigeKortingen</a:t>
            </a:r>
            <a:r>
              <a:rPr lang="nl-NL" dirty="0"/>
              <a:t>()</a:t>
            </a:r>
          </a:p>
          <a:p>
            <a:r>
              <a:rPr lang="nl-NL" dirty="0"/>
              <a:t>        {</a:t>
            </a:r>
          </a:p>
          <a:p>
            <a:r>
              <a:rPr lang="nl-NL" dirty="0"/>
              <a:t>            </a:t>
            </a:r>
            <a:r>
              <a:rPr lang="nl-NL" dirty="0" err="1"/>
              <a:t>Assert.DoesNotThrow</a:t>
            </a:r>
            <a:r>
              <a:rPr lang="nl-NL" dirty="0"/>
              <a:t>(() =&gt; { _ = new Acceptatiekorting(80.23m); }, "Ongeldige korting");</a:t>
            </a:r>
          </a:p>
          <a:p>
            <a:r>
              <a:rPr lang="nl-NL" dirty="0"/>
              <a:t>            </a:t>
            </a:r>
            <a:r>
              <a:rPr lang="nl-NL" dirty="0" err="1"/>
              <a:t>Assert.DoesNotThrow</a:t>
            </a:r>
            <a:r>
              <a:rPr lang="nl-NL" dirty="0"/>
              <a:t>(() =&gt; { _ = new Acceptatiekorting(0.23m); }, "Ongeldige korting");</a:t>
            </a:r>
          </a:p>
          <a:p>
            <a:r>
              <a:rPr lang="nl-NL" dirty="0"/>
              <a:t>        }</a:t>
            </a:r>
          </a:p>
          <a:p>
            <a:endParaRPr lang="nl-NL" dirty="0"/>
          </a:p>
          <a:p>
            <a:r>
              <a:rPr lang="nl-NL" dirty="0"/>
              <a:t>        [Test]</a:t>
            </a:r>
          </a:p>
          <a:p>
            <a:r>
              <a:rPr lang="nl-NL" dirty="0"/>
              <a:t>        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TestOmrekeningNaarFactor</a:t>
            </a:r>
            <a:r>
              <a:rPr lang="nl-NL" dirty="0"/>
              <a:t>()</a:t>
            </a:r>
          </a:p>
          <a:p>
            <a:r>
              <a:rPr lang="nl-NL" dirty="0"/>
              <a:t>        {</a:t>
            </a:r>
          </a:p>
          <a:p>
            <a:r>
              <a:rPr lang="nl-NL" dirty="0"/>
              <a:t>            </a:t>
            </a:r>
            <a:r>
              <a:rPr lang="nl-NL" dirty="0" err="1"/>
              <a:t>Assert.AreEqual</a:t>
            </a:r>
            <a:r>
              <a:rPr lang="nl-NL" dirty="0"/>
              <a:t>(new Factor(0.90m), (new Acceptatiekorting(10m)).</a:t>
            </a:r>
            <a:r>
              <a:rPr lang="nl-NL" dirty="0" err="1"/>
              <a:t>ToFactor</a:t>
            </a:r>
            <a:r>
              <a:rPr lang="nl-NL" dirty="0"/>
              <a:t>());</a:t>
            </a:r>
          </a:p>
          <a:p>
            <a:r>
              <a:rPr lang="nl-NL" dirty="0"/>
              <a:t>            </a:t>
            </a:r>
            <a:r>
              <a:rPr lang="nl-NL" dirty="0" err="1"/>
              <a:t>Assert.AreEqual</a:t>
            </a:r>
            <a:r>
              <a:rPr lang="nl-NL" dirty="0"/>
              <a:t>(new Factor(0.50m), (new Acceptatiekorting(50m)).</a:t>
            </a:r>
            <a:r>
              <a:rPr lang="nl-NL" dirty="0" err="1"/>
              <a:t>ToFactor</a:t>
            </a:r>
            <a:r>
              <a:rPr lang="nl-NL" dirty="0"/>
              <a:t>());</a:t>
            </a:r>
          </a:p>
          <a:p>
            <a:r>
              <a:rPr lang="nl-NL" dirty="0"/>
              <a:t>            </a:t>
            </a:r>
            <a:r>
              <a:rPr lang="nl-NL" dirty="0" err="1"/>
              <a:t>Assert.AreEqual</a:t>
            </a:r>
            <a:r>
              <a:rPr lang="nl-NL" dirty="0"/>
              <a:t>(new Factor(1.0m), (new Acceptatiekorting(0m)).</a:t>
            </a:r>
            <a:r>
              <a:rPr lang="nl-NL" dirty="0" err="1"/>
              <a:t>ToFactor</a:t>
            </a:r>
            <a:r>
              <a:rPr lang="nl-NL" dirty="0"/>
              <a:t>());</a:t>
            </a:r>
          </a:p>
          <a:p>
            <a:r>
              <a:rPr lang="nl-NL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646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36154" y="763950"/>
            <a:ext cx="101061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 [Test]</a:t>
            </a:r>
          </a:p>
          <a:p>
            <a:r>
              <a:rPr lang="nl-NL" dirty="0"/>
              <a:t>        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TestOmrekeningNaarFactor</a:t>
            </a:r>
            <a:r>
              <a:rPr lang="nl-NL" dirty="0"/>
              <a:t>()</a:t>
            </a:r>
          </a:p>
          <a:p>
            <a:r>
              <a:rPr lang="nl-NL" dirty="0"/>
              <a:t>        {</a:t>
            </a:r>
          </a:p>
          <a:p>
            <a:r>
              <a:rPr lang="nl-NL" dirty="0"/>
              <a:t>            </a:t>
            </a:r>
            <a:r>
              <a:rPr lang="nl-NL" dirty="0" err="1"/>
              <a:t>Assert.AreEqual</a:t>
            </a:r>
            <a:r>
              <a:rPr lang="nl-NL" dirty="0"/>
              <a:t>(new Factor(1.10m), (new Termijntoeslag(10m)).</a:t>
            </a:r>
            <a:r>
              <a:rPr lang="nl-NL" dirty="0" err="1"/>
              <a:t>ToFactor</a:t>
            </a:r>
            <a:r>
              <a:rPr lang="nl-NL" dirty="0"/>
              <a:t>());</a:t>
            </a:r>
          </a:p>
          <a:p>
            <a:r>
              <a:rPr lang="nl-NL" dirty="0"/>
              <a:t>            </a:t>
            </a:r>
            <a:r>
              <a:rPr lang="nl-NL" dirty="0" err="1"/>
              <a:t>Assert.AreEqual</a:t>
            </a:r>
            <a:r>
              <a:rPr lang="nl-NL" dirty="0"/>
              <a:t>(new Factor(1.50m), (new Termijntoeslag(50m)).</a:t>
            </a:r>
            <a:r>
              <a:rPr lang="nl-NL" dirty="0" err="1"/>
              <a:t>ToFactor</a:t>
            </a:r>
            <a:r>
              <a:rPr lang="nl-NL" dirty="0"/>
              <a:t>());</a:t>
            </a:r>
          </a:p>
          <a:p>
            <a:r>
              <a:rPr lang="nl-NL" dirty="0"/>
              <a:t>            </a:t>
            </a:r>
            <a:r>
              <a:rPr lang="nl-NL" dirty="0" err="1"/>
              <a:t>Assert.AreEqual</a:t>
            </a:r>
            <a:r>
              <a:rPr lang="nl-NL" dirty="0"/>
              <a:t>(new Factor(1.0m), (new Termijntoeslag(0m)).</a:t>
            </a:r>
            <a:r>
              <a:rPr lang="nl-NL" dirty="0" err="1"/>
              <a:t>ToFactor</a:t>
            </a:r>
            <a:r>
              <a:rPr lang="nl-NL" dirty="0"/>
              <a:t>());</a:t>
            </a:r>
          </a:p>
          <a:p>
            <a:r>
              <a:rPr lang="nl-NL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3160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49715" y="261812"/>
            <a:ext cx="8222255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/>
              <a:t>public class Factor</a:t>
            </a:r>
          </a:p>
          <a:p>
            <a:r>
              <a:rPr lang="nl-NL" sz="1100" dirty="0"/>
              <a:t>    {</a:t>
            </a:r>
          </a:p>
          <a:p>
            <a:r>
              <a:rPr lang="nl-NL" sz="1100" dirty="0"/>
              <a:t>        public </a:t>
            </a:r>
            <a:r>
              <a:rPr lang="nl-NL" sz="1100" dirty="0" err="1"/>
              <a:t>decimal</a:t>
            </a:r>
            <a:r>
              <a:rPr lang="nl-NL" sz="1100" dirty="0"/>
              <a:t> Waarde { get; private set; }</a:t>
            </a:r>
          </a:p>
          <a:p>
            <a:endParaRPr lang="nl-NL" sz="1100" dirty="0"/>
          </a:p>
          <a:p>
            <a:r>
              <a:rPr lang="nl-NL" sz="1100" dirty="0"/>
              <a:t>        private Factor()  { }</a:t>
            </a:r>
          </a:p>
          <a:p>
            <a:endParaRPr lang="nl-NL" sz="1100" dirty="0"/>
          </a:p>
          <a:p>
            <a:r>
              <a:rPr lang="nl-NL" sz="1100" dirty="0"/>
              <a:t>        public Factor(</a:t>
            </a:r>
            <a:r>
              <a:rPr lang="nl-NL" sz="1100" dirty="0" err="1"/>
              <a:t>decimal</a:t>
            </a:r>
            <a:r>
              <a:rPr lang="nl-NL" sz="1100" dirty="0"/>
              <a:t> factor) {</a:t>
            </a:r>
          </a:p>
          <a:p>
            <a:r>
              <a:rPr lang="nl-NL" sz="1100" dirty="0"/>
              <a:t>            </a:t>
            </a:r>
            <a:r>
              <a:rPr lang="nl-NL" sz="1100" dirty="0" err="1"/>
              <a:t>if</a:t>
            </a:r>
            <a:r>
              <a:rPr lang="nl-NL" sz="1100" dirty="0"/>
              <a:t> (factor &lt;= 0)</a:t>
            </a:r>
          </a:p>
          <a:p>
            <a:r>
              <a:rPr lang="nl-NL" sz="1100" dirty="0"/>
              <a:t>                </a:t>
            </a:r>
            <a:r>
              <a:rPr lang="nl-NL" sz="1100" dirty="0" err="1"/>
              <a:t>throw</a:t>
            </a:r>
            <a:r>
              <a:rPr lang="nl-NL" sz="1100" dirty="0"/>
              <a:t> new </a:t>
            </a:r>
            <a:r>
              <a:rPr lang="nl-NL" sz="1100" dirty="0" err="1"/>
              <a:t>ArgumentException</a:t>
            </a:r>
            <a:r>
              <a:rPr lang="nl-NL" sz="1100" dirty="0"/>
              <a:t>($"Ongeldige factor {factor}");</a:t>
            </a:r>
          </a:p>
          <a:p>
            <a:r>
              <a:rPr lang="nl-NL" sz="1100" dirty="0"/>
              <a:t>            </a:t>
            </a:r>
            <a:r>
              <a:rPr lang="nl-NL" sz="1100" dirty="0" err="1"/>
              <a:t>this.Waarde</a:t>
            </a:r>
            <a:r>
              <a:rPr lang="nl-NL" sz="1100" dirty="0"/>
              <a:t> = factor;</a:t>
            </a:r>
          </a:p>
          <a:p>
            <a:r>
              <a:rPr lang="nl-NL" sz="1100" dirty="0"/>
              <a:t>        }</a:t>
            </a:r>
          </a:p>
          <a:p>
            <a:endParaRPr lang="nl-NL" sz="1100" dirty="0"/>
          </a:p>
          <a:p>
            <a:r>
              <a:rPr lang="nl-NL" sz="1100" dirty="0"/>
              <a:t>        public </a:t>
            </a:r>
            <a:r>
              <a:rPr lang="nl-NL" sz="1100" dirty="0" err="1"/>
              <a:t>static</a:t>
            </a:r>
            <a:r>
              <a:rPr lang="nl-NL" sz="1100" dirty="0"/>
              <a:t> Factor operator *(Factor factor1, Factor factor2) {</a:t>
            </a:r>
          </a:p>
          <a:p>
            <a:r>
              <a:rPr lang="nl-NL" sz="1100" dirty="0"/>
              <a:t>            return new Factor(factor1.Waarde * factor2.Waarde);</a:t>
            </a:r>
          </a:p>
          <a:p>
            <a:r>
              <a:rPr lang="nl-NL" sz="1100" dirty="0"/>
              <a:t>        }</a:t>
            </a:r>
          </a:p>
          <a:p>
            <a:endParaRPr lang="nl-NL" sz="1100" dirty="0"/>
          </a:p>
          <a:p>
            <a:r>
              <a:rPr lang="nl-NL" sz="1100" dirty="0"/>
              <a:t>        public </a:t>
            </a:r>
            <a:r>
              <a:rPr lang="nl-NL" sz="1100" dirty="0" err="1"/>
              <a:t>static</a:t>
            </a:r>
            <a:r>
              <a:rPr lang="nl-NL" sz="1100" dirty="0"/>
              <a:t> Factor operator /(Factor factor1, Factor factor2) {</a:t>
            </a:r>
          </a:p>
          <a:p>
            <a:r>
              <a:rPr lang="nl-NL" sz="1100" dirty="0"/>
              <a:t>            return new Factor(factor1.Waarde /factor2.Waarde);</a:t>
            </a:r>
          </a:p>
          <a:p>
            <a:r>
              <a:rPr lang="nl-NL" sz="1100" dirty="0"/>
              <a:t>        }</a:t>
            </a:r>
          </a:p>
          <a:p>
            <a:endParaRPr lang="nl-NL" sz="1100" dirty="0"/>
          </a:p>
          <a:p>
            <a:r>
              <a:rPr lang="nl-NL" sz="1100" dirty="0"/>
              <a:t>        public </a:t>
            </a:r>
            <a:r>
              <a:rPr lang="nl-NL" sz="1100" dirty="0" err="1"/>
              <a:t>static</a:t>
            </a:r>
            <a:r>
              <a:rPr lang="nl-NL" sz="1100" dirty="0"/>
              <a:t> </a:t>
            </a:r>
            <a:r>
              <a:rPr lang="nl-NL" sz="1100" dirty="0" err="1"/>
              <a:t>decimal</a:t>
            </a:r>
            <a:r>
              <a:rPr lang="nl-NL" sz="1100" dirty="0"/>
              <a:t> operator *(</a:t>
            </a:r>
            <a:r>
              <a:rPr lang="nl-NL" sz="1100" dirty="0" err="1"/>
              <a:t>decimal</a:t>
            </a:r>
            <a:r>
              <a:rPr lang="nl-NL" sz="1100" dirty="0"/>
              <a:t> bedrag, Factor factor2) {</a:t>
            </a:r>
          </a:p>
          <a:p>
            <a:r>
              <a:rPr lang="nl-NL" sz="1100" dirty="0"/>
              <a:t>            return bedrag * factor2.Waarde;</a:t>
            </a:r>
          </a:p>
          <a:p>
            <a:r>
              <a:rPr lang="nl-NL" sz="1100" dirty="0"/>
              <a:t>        }</a:t>
            </a:r>
          </a:p>
          <a:p>
            <a:endParaRPr lang="nl-NL" sz="1100" dirty="0"/>
          </a:p>
          <a:p>
            <a:r>
              <a:rPr lang="nl-NL" sz="1100" dirty="0"/>
              <a:t>        public </a:t>
            </a:r>
            <a:r>
              <a:rPr lang="nl-NL" sz="1100" dirty="0" err="1"/>
              <a:t>static</a:t>
            </a:r>
            <a:r>
              <a:rPr lang="nl-NL" sz="1100" dirty="0"/>
              <a:t> </a:t>
            </a:r>
            <a:r>
              <a:rPr lang="nl-NL" sz="1100" dirty="0" err="1"/>
              <a:t>decimal</a:t>
            </a:r>
            <a:r>
              <a:rPr lang="nl-NL" sz="1100" dirty="0"/>
              <a:t> operator /(</a:t>
            </a:r>
            <a:r>
              <a:rPr lang="nl-NL" sz="1100" dirty="0" err="1"/>
              <a:t>decimal</a:t>
            </a:r>
            <a:r>
              <a:rPr lang="nl-NL" sz="1100" dirty="0"/>
              <a:t> bedrag, Factor factor2) {</a:t>
            </a:r>
          </a:p>
          <a:p>
            <a:r>
              <a:rPr lang="nl-NL" sz="1100" dirty="0"/>
              <a:t>            return bedrag / factor2.Waarde;</a:t>
            </a:r>
          </a:p>
          <a:p>
            <a:r>
              <a:rPr lang="nl-NL" sz="1100" dirty="0"/>
              <a:t>        }</a:t>
            </a:r>
          </a:p>
          <a:p>
            <a:endParaRPr lang="nl-NL" sz="1100" dirty="0"/>
          </a:p>
          <a:p>
            <a:r>
              <a:rPr lang="nl-NL" sz="1100" dirty="0"/>
              <a:t>        public </a:t>
            </a:r>
            <a:r>
              <a:rPr lang="nl-NL" sz="1100" dirty="0" err="1"/>
              <a:t>override</a:t>
            </a:r>
            <a:r>
              <a:rPr lang="nl-NL" sz="1100" dirty="0"/>
              <a:t> </a:t>
            </a:r>
            <a:r>
              <a:rPr lang="nl-NL" sz="1100" dirty="0" err="1"/>
              <a:t>bool</a:t>
            </a:r>
            <a:r>
              <a:rPr lang="nl-NL" sz="1100" dirty="0"/>
              <a:t> </a:t>
            </a:r>
            <a:r>
              <a:rPr lang="nl-NL" sz="1100" dirty="0" err="1"/>
              <a:t>Equals</a:t>
            </a:r>
            <a:r>
              <a:rPr lang="nl-NL" sz="1100" dirty="0"/>
              <a:t>(object </a:t>
            </a:r>
            <a:r>
              <a:rPr lang="nl-NL" sz="1100" dirty="0" err="1"/>
              <a:t>obj</a:t>
            </a:r>
            <a:r>
              <a:rPr lang="nl-NL" sz="1100" dirty="0"/>
              <a:t>) {</a:t>
            </a:r>
          </a:p>
          <a:p>
            <a:r>
              <a:rPr lang="nl-NL" sz="1100" dirty="0"/>
              <a:t>            return </a:t>
            </a:r>
            <a:r>
              <a:rPr lang="nl-NL" sz="1100" dirty="0" err="1"/>
              <a:t>obj</a:t>
            </a:r>
            <a:r>
              <a:rPr lang="nl-NL" sz="1100" dirty="0"/>
              <a:t> is Factor </a:t>
            </a:r>
            <a:r>
              <a:rPr lang="nl-NL" sz="1100" dirty="0" err="1"/>
              <a:t>factor</a:t>
            </a:r>
            <a:r>
              <a:rPr lang="nl-NL" sz="1100" dirty="0"/>
              <a:t> &amp;&amp;</a:t>
            </a:r>
          </a:p>
          <a:p>
            <a:r>
              <a:rPr lang="nl-NL" sz="1100" dirty="0"/>
              <a:t>                   </a:t>
            </a:r>
            <a:r>
              <a:rPr lang="nl-NL" sz="1100" dirty="0" err="1"/>
              <a:t>this.Waarde</a:t>
            </a:r>
            <a:r>
              <a:rPr lang="nl-NL" sz="1100" dirty="0"/>
              <a:t> == </a:t>
            </a:r>
            <a:r>
              <a:rPr lang="nl-NL" sz="1100" dirty="0" err="1"/>
              <a:t>factor.Waarde</a:t>
            </a:r>
            <a:r>
              <a:rPr lang="nl-NL" sz="1100" dirty="0"/>
              <a:t>;</a:t>
            </a:r>
          </a:p>
          <a:p>
            <a:r>
              <a:rPr lang="nl-NL" sz="1100" dirty="0"/>
              <a:t>        }</a:t>
            </a:r>
          </a:p>
          <a:p>
            <a:endParaRPr lang="nl-NL" sz="1100" dirty="0"/>
          </a:p>
          <a:p>
            <a:r>
              <a:rPr lang="nl-NL" sz="1100" dirty="0"/>
              <a:t>        public </a:t>
            </a:r>
            <a:r>
              <a:rPr lang="nl-NL" sz="1100" dirty="0" err="1"/>
              <a:t>override</a:t>
            </a:r>
            <a:r>
              <a:rPr lang="nl-NL" sz="1100" dirty="0"/>
              <a:t> int </a:t>
            </a:r>
            <a:r>
              <a:rPr lang="nl-NL" sz="1100" dirty="0" err="1"/>
              <a:t>GetHashCode</a:t>
            </a:r>
            <a:r>
              <a:rPr lang="nl-NL" sz="1100" dirty="0"/>
              <a:t>()  {</a:t>
            </a:r>
          </a:p>
          <a:p>
            <a:r>
              <a:rPr lang="nl-NL" sz="1100" dirty="0"/>
              <a:t>            return 366879365 + </a:t>
            </a:r>
            <a:r>
              <a:rPr lang="nl-NL" sz="1100" dirty="0" err="1"/>
              <a:t>this.Waarde.GetHashCode</a:t>
            </a:r>
            <a:r>
              <a:rPr lang="nl-NL" sz="1100" dirty="0"/>
              <a:t>();</a:t>
            </a:r>
          </a:p>
          <a:p>
            <a:r>
              <a:rPr lang="nl-NL" sz="1100" dirty="0"/>
              <a:t>        }</a:t>
            </a:r>
          </a:p>
          <a:p>
            <a:r>
              <a:rPr lang="nl-NL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5855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47171" y="394097"/>
            <a:ext cx="8640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/>
              <a:t> public class Enginepremie : Premie</a:t>
            </a:r>
          </a:p>
          <a:p>
            <a:r>
              <a:rPr lang="nl-NL" sz="1600" dirty="0"/>
              <a:t> {</a:t>
            </a:r>
          </a:p>
          <a:p>
            <a:r>
              <a:rPr lang="nl-NL" sz="1600" dirty="0"/>
              <a:t>        public Enginepremie(</a:t>
            </a:r>
            <a:r>
              <a:rPr lang="nl-NL" sz="1600" dirty="0" err="1"/>
              <a:t>decimal</a:t>
            </a:r>
            <a:r>
              <a:rPr lang="nl-NL" sz="1600" dirty="0"/>
              <a:t> bedrag) : base(bedrag) { }</a:t>
            </a:r>
          </a:p>
          <a:p>
            <a:endParaRPr lang="nl-NL" sz="1600" dirty="0"/>
          </a:p>
          <a:p>
            <a:r>
              <a:rPr lang="nl-NL" sz="1600" dirty="0"/>
              <a:t>        public </a:t>
            </a:r>
            <a:r>
              <a:rPr lang="nl-NL" sz="1600" dirty="0" err="1"/>
              <a:t>EngineNettopremie</a:t>
            </a:r>
            <a:r>
              <a:rPr lang="nl-NL" sz="1600" dirty="0"/>
              <a:t> </a:t>
            </a:r>
            <a:r>
              <a:rPr lang="nl-NL" sz="1600" dirty="0" err="1"/>
              <a:t>ToEngineNettopremie</a:t>
            </a:r>
            <a:r>
              <a:rPr lang="nl-NL" sz="1600" dirty="0"/>
              <a:t>(Pakketkorting pakketkorting)         {</a:t>
            </a:r>
          </a:p>
          <a:p>
            <a:r>
              <a:rPr lang="nl-NL" sz="1600" dirty="0"/>
              <a:t>            return new </a:t>
            </a:r>
            <a:r>
              <a:rPr lang="nl-NL" sz="1600" dirty="0" err="1"/>
              <a:t>EngineNettopremie</a:t>
            </a:r>
            <a:r>
              <a:rPr lang="nl-NL" sz="1600" dirty="0"/>
              <a:t>(</a:t>
            </a:r>
            <a:r>
              <a:rPr lang="nl-NL" sz="1600" dirty="0" err="1"/>
              <a:t>this.Bedrag</a:t>
            </a:r>
            <a:r>
              <a:rPr lang="nl-NL" sz="1600" dirty="0"/>
              <a:t> * </a:t>
            </a:r>
            <a:r>
              <a:rPr lang="nl-NL" sz="1600" dirty="0" err="1"/>
              <a:t>pakketkorting.ToFactor</a:t>
            </a:r>
            <a:r>
              <a:rPr lang="nl-NL" sz="1600" dirty="0"/>
              <a:t>());</a:t>
            </a:r>
          </a:p>
          <a:p>
            <a:r>
              <a:rPr lang="nl-NL" sz="1600" dirty="0"/>
              <a:t>        }</a:t>
            </a:r>
          </a:p>
          <a:p>
            <a:r>
              <a:rPr lang="nl-NL" sz="1600" dirty="0"/>
              <a:t>  }</a:t>
            </a:r>
          </a:p>
        </p:txBody>
      </p:sp>
      <p:sp>
        <p:nvSpPr>
          <p:cNvPr id="3" name="Rechthoek 2"/>
          <p:cNvSpPr/>
          <p:nvPr/>
        </p:nvSpPr>
        <p:spPr>
          <a:xfrm>
            <a:off x="547171" y="2661982"/>
            <a:ext cx="64779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 public class </a:t>
            </a:r>
            <a:r>
              <a:rPr lang="nl-NL" sz="1400" dirty="0" err="1"/>
              <a:t>EngineBrutopremie</a:t>
            </a:r>
            <a:r>
              <a:rPr lang="nl-NL" sz="1400" dirty="0"/>
              <a:t> : Premie</a:t>
            </a:r>
          </a:p>
          <a:p>
            <a:r>
              <a:rPr lang="nl-NL" sz="1400" dirty="0"/>
              <a:t>    {</a:t>
            </a:r>
          </a:p>
          <a:p>
            <a:r>
              <a:rPr lang="nl-NL" sz="1400" dirty="0"/>
              <a:t>        public </a:t>
            </a:r>
            <a:r>
              <a:rPr lang="nl-NL" sz="1400" dirty="0" err="1"/>
              <a:t>EngineBrutopremie</a:t>
            </a:r>
            <a:r>
              <a:rPr lang="nl-NL" sz="1400" dirty="0"/>
              <a:t>(</a:t>
            </a:r>
            <a:r>
              <a:rPr lang="nl-NL" sz="1400" dirty="0" err="1"/>
              <a:t>decimal</a:t>
            </a:r>
            <a:r>
              <a:rPr lang="nl-NL" sz="1400" dirty="0"/>
              <a:t> bedrag) : base(bedrag) { }</a:t>
            </a:r>
          </a:p>
          <a:p>
            <a:endParaRPr lang="nl-NL" sz="1400" dirty="0"/>
          </a:p>
          <a:p>
            <a:r>
              <a:rPr lang="nl-NL" sz="1400" dirty="0"/>
              <a:t>        public </a:t>
            </a:r>
            <a:r>
              <a:rPr lang="nl-NL" sz="1400" dirty="0" err="1"/>
              <a:t>Brutobasispremie</a:t>
            </a:r>
            <a:r>
              <a:rPr lang="nl-NL" sz="1400" dirty="0"/>
              <a:t> </a:t>
            </a:r>
            <a:r>
              <a:rPr lang="nl-NL" sz="1400" dirty="0" err="1"/>
              <a:t>ToBrutobasispremie</a:t>
            </a:r>
            <a:r>
              <a:rPr lang="nl-NL" sz="1400" dirty="0"/>
              <a:t>(</a:t>
            </a:r>
          </a:p>
          <a:p>
            <a:r>
              <a:rPr lang="nl-NL" sz="1400" dirty="0"/>
              <a:t>            Relatiekorting </a:t>
            </a:r>
            <a:r>
              <a:rPr lang="nl-NL" sz="1400" dirty="0" err="1"/>
              <a:t>relatiekorting</a:t>
            </a:r>
            <a:r>
              <a:rPr lang="nl-NL" sz="1400" dirty="0"/>
              <a:t>,</a:t>
            </a:r>
          </a:p>
          <a:p>
            <a:r>
              <a:rPr lang="nl-NL" sz="1400" dirty="0"/>
              <a:t>            Provisiekorting </a:t>
            </a:r>
            <a:r>
              <a:rPr lang="nl-NL" sz="1400" dirty="0" err="1"/>
              <a:t>provisiekorting</a:t>
            </a:r>
            <a:r>
              <a:rPr lang="nl-NL" sz="1400" dirty="0"/>
              <a:t>,</a:t>
            </a:r>
          </a:p>
          <a:p>
            <a:r>
              <a:rPr lang="nl-NL" sz="1400" dirty="0"/>
              <a:t>            Pakketkorting </a:t>
            </a:r>
            <a:r>
              <a:rPr lang="nl-NL" sz="1400" dirty="0" err="1"/>
              <a:t>pakketkorting</a:t>
            </a:r>
            <a:r>
              <a:rPr lang="nl-NL" sz="1400" dirty="0"/>
              <a:t>,</a:t>
            </a:r>
          </a:p>
          <a:p>
            <a:r>
              <a:rPr lang="nl-NL" sz="1400" dirty="0"/>
              <a:t>            Termijntoeslag </a:t>
            </a:r>
            <a:r>
              <a:rPr lang="nl-NL" sz="1400" dirty="0" err="1"/>
              <a:t>termijntoeslag</a:t>
            </a:r>
            <a:r>
              <a:rPr lang="nl-NL" sz="1400" dirty="0"/>
              <a:t>,</a:t>
            </a:r>
          </a:p>
          <a:p>
            <a:r>
              <a:rPr lang="nl-NL" sz="1400" dirty="0"/>
              <a:t>            Tekencommissiekorting tekencommissiekorting)         {</a:t>
            </a:r>
          </a:p>
          <a:p>
            <a:r>
              <a:rPr lang="nl-NL" sz="1400" dirty="0"/>
              <a:t>            return new </a:t>
            </a:r>
            <a:r>
              <a:rPr lang="nl-NL" sz="1400" dirty="0" err="1"/>
              <a:t>Brutobasispremie</a:t>
            </a:r>
            <a:r>
              <a:rPr lang="nl-NL" sz="1400" dirty="0"/>
              <a:t>(</a:t>
            </a:r>
            <a:r>
              <a:rPr lang="nl-NL" sz="1400" dirty="0" err="1"/>
              <a:t>this.Bedrag</a:t>
            </a:r>
            <a:endParaRPr lang="nl-NL" sz="1400" dirty="0"/>
          </a:p>
          <a:p>
            <a:r>
              <a:rPr lang="nl-NL" sz="1400" dirty="0"/>
              <a:t>                                        / </a:t>
            </a:r>
            <a:r>
              <a:rPr lang="nl-NL" sz="1400" dirty="0" err="1"/>
              <a:t>relatiekorting.ToFactor</a:t>
            </a:r>
            <a:r>
              <a:rPr lang="nl-NL" sz="1400" dirty="0"/>
              <a:t>()</a:t>
            </a:r>
          </a:p>
          <a:p>
            <a:r>
              <a:rPr lang="nl-NL" sz="1400" dirty="0"/>
              <a:t>                                        / </a:t>
            </a:r>
            <a:r>
              <a:rPr lang="nl-NL" sz="1400" dirty="0" err="1"/>
              <a:t>provisiekorting.ToFactor</a:t>
            </a:r>
            <a:r>
              <a:rPr lang="nl-NL" sz="1400" dirty="0"/>
              <a:t>()</a:t>
            </a:r>
          </a:p>
          <a:p>
            <a:r>
              <a:rPr lang="nl-NL" sz="1400" dirty="0"/>
              <a:t>                                        / </a:t>
            </a:r>
            <a:r>
              <a:rPr lang="nl-NL" sz="1400" dirty="0" err="1"/>
              <a:t>pakketkorting.ToFactor</a:t>
            </a:r>
            <a:r>
              <a:rPr lang="nl-NL" sz="1400" dirty="0"/>
              <a:t>()</a:t>
            </a:r>
          </a:p>
          <a:p>
            <a:r>
              <a:rPr lang="nl-NL" sz="1400" dirty="0"/>
              <a:t>                                        / </a:t>
            </a:r>
            <a:r>
              <a:rPr lang="nl-NL" sz="1400" dirty="0" err="1"/>
              <a:t>termijntoeslag.ToFactor</a:t>
            </a:r>
            <a:r>
              <a:rPr lang="nl-NL" sz="1400" dirty="0"/>
              <a:t>()</a:t>
            </a:r>
          </a:p>
          <a:p>
            <a:r>
              <a:rPr lang="nl-NL" sz="1400" dirty="0"/>
              <a:t>                                        / </a:t>
            </a:r>
            <a:r>
              <a:rPr lang="nl-NL" sz="1400" dirty="0" err="1"/>
              <a:t>tekencommissiekorting.ToFactor</a:t>
            </a:r>
            <a:r>
              <a:rPr lang="nl-NL" sz="1400" dirty="0"/>
              <a:t>());</a:t>
            </a:r>
          </a:p>
          <a:p>
            <a:r>
              <a:rPr lang="nl-NL" sz="1400" dirty="0"/>
              <a:t>        }</a:t>
            </a:r>
          </a:p>
          <a:p>
            <a:r>
              <a:rPr lang="nl-NL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038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94063" y="751344"/>
            <a:ext cx="10741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[</a:t>
            </a:r>
            <a:r>
              <a:rPr lang="nl-NL" dirty="0" err="1"/>
              <a:t>TestCase</a:t>
            </a:r>
            <a:r>
              <a:rPr lang="nl-NL" dirty="0"/>
              <a:t>(100, 0,0,5,0,0,95)]</a:t>
            </a:r>
          </a:p>
          <a:p>
            <a:r>
              <a:rPr lang="nl-NL" dirty="0"/>
              <a:t>[</a:t>
            </a:r>
            <a:r>
              <a:rPr lang="nl-NL" dirty="0" err="1"/>
              <a:t>TestCase</a:t>
            </a:r>
            <a:r>
              <a:rPr lang="nl-NL" dirty="0"/>
              <a:t>(100, 0, 0, 0, 10, 0, 110)]</a:t>
            </a:r>
          </a:p>
          <a:p>
            <a:r>
              <a:rPr lang="nl-NL" dirty="0"/>
              <a:t>[</a:t>
            </a:r>
            <a:r>
              <a:rPr lang="nl-NL" dirty="0" err="1"/>
              <a:t>TestCase</a:t>
            </a:r>
            <a:r>
              <a:rPr lang="nl-NL" dirty="0"/>
              <a:t>(100, 5, 6, 5, 0, 7, 100*0.95*0.94*0.95*0.93)]</a:t>
            </a:r>
          </a:p>
          <a:p>
            <a:r>
              <a:rPr lang="nl-NL" dirty="0"/>
              <a:t>[</a:t>
            </a:r>
            <a:r>
              <a:rPr lang="nl-NL" dirty="0" err="1"/>
              <a:t>TestCase</a:t>
            </a:r>
            <a:r>
              <a:rPr lang="nl-NL" dirty="0"/>
              <a:t>(100, 0, 0, 5, 5, 0, 100 * 0.95 *1.05)]</a:t>
            </a:r>
          </a:p>
          <a:p>
            <a:r>
              <a:rPr lang="nl-NL" dirty="0"/>
              <a:t>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TestBrutopremieNaarBrutobasispremie</a:t>
            </a:r>
            <a:r>
              <a:rPr lang="nl-NL" dirty="0"/>
              <a:t>(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brutobasispremie</a:t>
            </a:r>
            <a:r>
              <a:rPr lang="nl-NL" dirty="0"/>
              <a:t>, </a:t>
            </a:r>
            <a:r>
              <a:rPr lang="nl-NL" dirty="0" err="1"/>
              <a:t>decimal</a:t>
            </a:r>
            <a:r>
              <a:rPr lang="nl-NL" dirty="0"/>
              <a:t> relatiekorting, </a:t>
            </a:r>
            <a:r>
              <a:rPr lang="nl-NL" dirty="0" err="1"/>
              <a:t>decimal</a:t>
            </a:r>
            <a:r>
              <a:rPr lang="nl-NL" dirty="0"/>
              <a:t> provisiekorting, </a:t>
            </a:r>
            <a:r>
              <a:rPr lang="nl-NL" dirty="0" err="1"/>
              <a:t>decimal</a:t>
            </a:r>
            <a:r>
              <a:rPr lang="nl-NL" dirty="0"/>
              <a:t> pakketkorting, </a:t>
            </a:r>
            <a:r>
              <a:rPr lang="nl-NL" dirty="0" err="1"/>
              <a:t>decimal</a:t>
            </a:r>
            <a:r>
              <a:rPr lang="nl-NL" dirty="0"/>
              <a:t> termijntoeslag, </a:t>
            </a:r>
            <a:r>
              <a:rPr lang="nl-NL" dirty="0" err="1"/>
              <a:t>decimal</a:t>
            </a:r>
            <a:r>
              <a:rPr lang="nl-NL" dirty="0"/>
              <a:t> tekencommissiekorting, 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brutopremie</a:t>
            </a:r>
            <a:r>
              <a:rPr lang="nl-NL" dirty="0"/>
              <a:t>)</a:t>
            </a:r>
          </a:p>
          <a:p>
            <a:r>
              <a:rPr lang="nl-NL" dirty="0"/>
              <a:t>{</a:t>
            </a:r>
          </a:p>
          <a:p>
            <a:r>
              <a:rPr lang="nl-NL" dirty="0"/>
              <a:t>            var </a:t>
            </a:r>
            <a:r>
              <a:rPr lang="nl-NL" dirty="0" err="1"/>
              <a:t>actual</a:t>
            </a:r>
            <a:r>
              <a:rPr lang="nl-NL" dirty="0"/>
              <a:t> = new </a:t>
            </a:r>
            <a:r>
              <a:rPr lang="nl-NL" dirty="0" err="1"/>
              <a:t>EngineBrutopremie</a:t>
            </a:r>
            <a:r>
              <a:rPr lang="nl-NL" dirty="0"/>
              <a:t>(</a:t>
            </a:r>
            <a:r>
              <a:rPr lang="nl-NL" dirty="0" err="1"/>
              <a:t>brutopremie</a:t>
            </a:r>
            <a:r>
              <a:rPr lang="nl-NL" dirty="0"/>
              <a:t>).</a:t>
            </a:r>
            <a:r>
              <a:rPr lang="nl-NL" dirty="0" err="1"/>
              <a:t>ToBrutobasispremie</a:t>
            </a:r>
            <a:r>
              <a:rPr lang="nl-NL" dirty="0"/>
              <a:t>(</a:t>
            </a:r>
          </a:p>
          <a:p>
            <a:r>
              <a:rPr lang="nl-NL" dirty="0"/>
              <a:t>                new Relatiekorting(relatiekorting),</a:t>
            </a:r>
          </a:p>
          <a:p>
            <a:r>
              <a:rPr lang="nl-NL" dirty="0"/>
              <a:t>                new Provisiekorting(provisiekorting),</a:t>
            </a:r>
          </a:p>
          <a:p>
            <a:r>
              <a:rPr lang="nl-NL" dirty="0"/>
              <a:t>                new Pakketkorting(pakketkorting),</a:t>
            </a:r>
          </a:p>
          <a:p>
            <a:r>
              <a:rPr lang="nl-NL" dirty="0"/>
              <a:t>                new Termijntoeslag(termijntoeslag),</a:t>
            </a:r>
          </a:p>
          <a:p>
            <a:r>
              <a:rPr lang="nl-NL" dirty="0"/>
              <a:t>                new Tekencommissiekorting(tekencommissiekorting));</a:t>
            </a:r>
          </a:p>
          <a:p>
            <a:r>
              <a:rPr lang="nl-NL" dirty="0"/>
              <a:t>            </a:t>
            </a:r>
            <a:r>
              <a:rPr lang="nl-NL" dirty="0" err="1"/>
              <a:t>Assert.AreEqual</a:t>
            </a:r>
            <a:r>
              <a:rPr lang="nl-NL" dirty="0"/>
              <a:t>(</a:t>
            </a:r>
            <a:r>
              <a:rPr lang="nl-NL" dirty="0" err="1"/>
              <a:t>brutobasispremie</a:t>
            </a:r>
            <a:r>
              <a:rPr lang="nl-NL" dirty="0"/>
              <a:t>, </a:t>
            </a:r>
            <a:r>
              <a:rPr lang="nl-NL" dirty="0" err="1"/>
              <a:t>actual.Bedrag</a:t>
            </a:r>
            <a:r>
              <a:rPr lang="nl-NL" dirty="0"/>
              <a:t>);</a:t>
            </a:r>
          </a:p>
          <a:p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1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5C1D-998D-45D9-AA70-E034E728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Contracten</a:t>
            </a:r>
            <a:r>
              <a:rPr lang="en-US" dirty="0"/>
              <a:t>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0F86-1B11-4FC2-A00D-7D97F834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contract</a:t>
            </a:r>
          </a:p>
          <a:p>
            <a:r>
              <a:rPr lang="en-US" dirty="0"/>
              <a:t>Pas op met het </a:t>
            </a:r>
            <a:r>
              <a:rPr lang="en-US" dirty="0" err="1"/>
              <a:t>gebruik</a:t>
            </a:r>
            <a:r>
              <a:rPr lang="en-US" dirty="0"/>
              <a:t> in het </a:t>
            </a:r>
            <a:r>
              <a:rPr lang="en-US" dirty="0" err="1"/>
              <a:t>domein</a:t>
            </a:r>
            <a:r>
              <a:rPr lang="en-US" dirty="0"/>
              <a:t>, </a:t>
            </a:r>
            <a:r>
              <a:rPr lang="en-US" dirty="0" err="1"/>
              <a:t>beperkt</a:t>
            </a:r>
            <a:r>
              <a:rPr lang="en-US" dirty="0"/>
              <a:t> je </a:t>
            </a:r>
            <a:r>
              <a:rPr lang="en-US" dirty="0" err="1"/>
              <a:t>wendbaarheid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8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Kenmerken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Geen</a:t>
            </a:r>
            <a:r>
              <a:rPr lang="en-US" dirty="0"/>
              <a:t> identifier</a:t>
            </a:r>
          </a:p>
          <a:p>
            <a:r>
              <a:rPr lang="en-US" dirty="0" err="1"/>
              <a:t>Beschrijft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onderdeel</a:t>
            </a:r>
            <a:r>
              <a:rPr lang="en-US" dirty="0"/>
              <a:t> in het </a:t>
            </a:r>
            <a:r>
              <a:rPr lang="en-US" dirty="0" err="1"/>
              <a:t>domein</a:t>
            </a:r>
            <a:endParaRPr lang="en-US" dirty="0"/>
          </a:p>
          <a:p>
            <a:r>
              <a:rPr lang="en-US" dirty="0" err="1"/>
              <a:t>Onveranderlijk</a:t>
            </a:r>
            <a:endParaRPr lang="en-US" dirty="0"/>
          </a:p>
          <a:p>
            <a:r>
              <a:rPr lang="en-US" dirty="0" err="1"/>
              <a:t>Vergelijking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object op basis van </a:t>
            </a:r>
            <a:r>
              <a:rPr lang="en-US" dirty="0" err="1"/>
              <a:t>attributen</a:t>
            </a:r>
            <a:endParaRPr lang="en-US" dirty="0"/>
          </a:p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concept</a:t>
            </a:r>
          </a:p>
          <a:p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vervangbaar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veranderen</a:t>
            </a:r>
            <a:endParaRPr lang="en-US" dirty="0"/>
          </a:p>
          <a:p>
            <a:r>
              <a:rPr lang="en-US" dirty="0"/>
              <a:t>Side Effect Free </a:t>
            </a:r>
            <a:r>
              <a:rPr lang="en-US" dirty="0" err="1"/>
              <a:t>gedrag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096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Onveranderlijk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33040"/>
            <a:ext cx="10515600" cy="50457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 err="1"/>
              <a:t>namespace</a:t>
            </a:r>
            <a:r>
              <a:rPr lang="nl-NL" sz="3500" dirty="0"/>
              <a:t> </a:t>
            </a:r>
            <a:r>
              <a:rPr lang="nl-NL" sz="3500" dirty="0" err="1"/>
              <a:t>Voogd.Conversie.Domain.ValueObjects.Kortingen</a:t>
            </a:r>
            <a:endParaRPr lang="nl-NL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	</a:t>
            </a:r>
            <a:r>
              <a:rPr lang="nl-NL" sz="3500" dirty="0" err="1"/>
              <a:t>using</a:t>
            </a:r>
            <a:r>
              <a:rPr lang="nl-NL" sz="3500" dirty="0"/>
              <a:t>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</a:t>
            </a:r>
            <a:r>
              <a:rPr lang="nl-NL" sz="3500" dirty="0" err="1"/>
              <a:t>using</a:t>
            </a:r>
            <a:r>
              <a:rPr lang="nl-NL" sz="3500" dirty="0"/>
              <a:t> </a:t>
            </a:r>
            <a:r>
              <a:rPr lang="nl-NL" sz="3500" dirty="0" err="1"/>
              <a:t>System.Diagnostics</a:t>
            </a:r>
            <a:r>
              <a:rPr lang="nl-NL" sz="3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[</a:t>
            </a:r>
            <a:r>
              <a:rPr lang="nl-NL" sz="3500" dirty="0" err="1"/>
              <a:t>DebuggerDisplay</a:t>
            </a:r>
            <a:r>
              <a:rPr lang="nl-NL" sz="3500" dirty="0"/>
              <a:t>("Korting = {Percentage}%")]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public class Korting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		</a:t>
            </a:r>
            <a:r>
              <a:rPr lang="nl-NL" sz="3500" dirty="0"/>
              <a:t>public </a:t>
            </a:r>
            <a:r>
              <a:rPr lang="nl-NL" sz="3500" dirty="0" err="1"/>
              <a:t>decimal</a:t>
            </a:r>
            <a:r>
              <a:rPr lang="nl-NL" sz="3500" dirty="0"/>
              <a:t> Percentage { get; private set;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	private Korting(){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500" dirty="0"/>
              <a:t>		public Korting(</a:t>
            </a:r>
            <a:r>
              <a:rPr lang="nl-NL" sz="3500" dirty="0" err="1"/>
              <a:t>decimal</a:t>
            </a:r>
            <a:r>
              <a:rPr lang="nl-NL" sz="3500" dirty="0"/>
              <a:t> percentage) </a:t>
            </a:r>
            <a:r>
              <a:rPr lang="nl-NL" sz="3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			</a:t>
            </a:r>
            <a:r>
              <a:rPr lang="nl-NL" sz="3500" dirty="0" err="1"/>
              <a:t>this.Percentage</a:t>
            </a:r>
            <a:r>
              <a:rPr lang="nl-NL" sz="3500" dirty="0"/>
              <a:t> = percentage;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3000" dirty="0"/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156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obv</a:t>
            </a:r>
            <a:r>
              <a:rPr lang="en-US" dirty="0"/>
              <a:t> </a:t>
            </a:r>
            <a:r>
              <a:rPr lang="en-US" dirty="0" err="1"/>
              <a:t>attributen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</a:t>
            </a:r>
            <a:r>
              <a:rPr lang="nl-NL" dirty="0"/>
              <a:t>public </a:t>
            </a: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bool</a:t>
            </a:r>
            <a:r>
              <a:rPr lang="nl-NL" dirty="0"/>
              <a:t> </a:t>
            </a:r>
            <a:r>
              <a:rPr lang="nl-NL" dirty="0" err="1"/>
              <a:t>Equals</a:t>
            </a:r>
            <a:r>
              <a:rPr lang="nl-NL" dirty="0"/>
              <a:t>(object </a:t>
            </a:r>
            <a:r>
              <a:rPr lang="nl-NL" dirty="0" err="1"/>
              <a:t>obj</a:t>
            </a:r>
            <a:r>
              <a:rPr lang="nl-NL" dirty="0"/>
              <a:t>) {</a:t>
            </a:r>
            <a:endParaRPr lang="nl-NL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</a:t>
            </a:r>
            <a:r>
              <a:rPr lang="nl-NL" dirty="0" err="1"/>
              <a:t>if</a:t>
            </a:r>
            <a:r>
              <a:rPr lang="nl-NL" dirty="0"/>
              <a:t> (</a:t>
            </a:r>
            <a:r>
              <a:rPr lang="nl-NL" dirty="0" err="1"/>
              <a:t>this.GetType</a:t>
            </a:r>
            <a:r>
              <a:rPr lang="nl-NL" dirty="0"/>
              <a:t>() == </a:t>
            </a:r>
            <a:r>
              <a:rPr lang="nl-NL" dirty="0" err="1"/>
              <a:t>obj</a:t>
            </a:r>
            <a:r>
              <a:rPr lang="nl-NL" dirty="0"/>
              <a:t>?.</a:t>
            </a:r>
            <a:r>
              <a:rPr lang="nl-NL" dirty="0" err="1"/>
              <a:t>GetType</a:t>
            </a:r>
            <a:r>
              <a:rPr lang="nl-NL" dirty="0"/>
              <a:t>()) {</a:t>
            </a:r>
            <a:r>
              <a:rPr lang="nl-NL" sz="2400" dirty="0"/>
              <a:t>	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	</a:t>
            </a:r>
            <a:r>
              <a:rPr lang="nl-NL" dirty="0"/>
              <a:t>return </a:t>
            </a:r>
            <a:r>
              <a:rPr lang="nl-NL" dirty="0" err="1"/>
              <a:t>this.Percentage</a:t>
            </a:r>
            <a:r>
              <a:rPr lang="nl-NL" dirty="0"/>
              <a:t> == (</a:t>
            </a:r>
            <a:r>
              <a:rPr lang="nl-NL" dirty="0" err="1"/>
              <a:t>obj</a:t>
            </a:r>
            <a:r>
              <a:rPr lang="nl-NL" dirty="0"/>
              <a:t> as Korting)?.Percentage;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</a:t>
            </a:r>
            <a:r>
              <a:rPr lang="nl-NL" dirty="0"/>
              <a:t>return </a:t>
            </a:r>
            <a:r>
              <a:rPr lang="nl-NL" dirty="0" err="1"/>
              <a:t>false</a:t>
            </a:r>
            <a:r>
              <a:rPr lang="nl-NL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endParaRPr lang="nl-NL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</a:t>
            </a:r>
            <a:r>
              <a:rPr lang="nl-NL" dirty="0"/>
              <a:t>public </a:t>
            </a:r>
            <a:r>
              <a:rPr lang="nl-NL" dirty="0" err="1"/>
              <a:t>override</a:t>
            </a:r>
            <a:r>
              <a:rPr lang="nl-NL" dirty="0"/>
              <a:t> int </a:t>
            </a:r>
            <a:r>
              <a:rPr lang="nl-NL" dirty="0" err="1"/>
              <a:t>GetHashCode</a:t>
            </a:r>
            <a:r>
              <a:rPr lang="nl-NL" dirty="0"/>
              <a:t>() </a:t>
            </a:r>
            <a:r>
              <a:rPr lang="nl-NL" sz="2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dirty="0"/>
              <a:t>		return 366879365 + </a:t>
            </a:r>
            <a:r>
              <a:rPr lang="nl-NL" dirty="0" err="1"/>
              <a:t>this.Percentage.GetHashCode</a:t>
            </a:r>
            <a:r>
              <a:rPr lang="nl-NL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35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Volledig</a:t>
            </a:r>
            <a:r>
              <a:rPr lang="en-US" dirty="0"/>
              <a:t> concept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512284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 err="1"/>
              <a:t>namespace</a:t>
            </a:r>
            <a:r>
              <a:rPr lang="nl-NL" sz="2400" dirty="0"/>
              <a:t> </a:t>
            </a:r>
            <a:r>
              <a:rPr lang="nl-NL" sz="2400" dirty="0" err="1"/>
              <a:t>Voogd.Conversie.Domain.ValueObjects.Kortingen</a:t>
            </a:r>
            <a:endParaRPr lang="nl-NL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	</a:t>
            </a:r>
            <a:r>
              <a:rPr lang="nl-NL" sz="2400" dirty="0" err="1"/>
              <a:t>using</a:t>
            </a:r>
            <a:r>
              <a:rPr lang="nl-NL" sz="2400" dirty="0"/>
              <a:t>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</a:t>
            </a:r>
            <a:r>
              <a:rPr lang="nl-NL" sz="2400" dirty="0" err="1"/>
              <a:t>using</a:t>
            </a:r>
            <a:r>
              <a:rPr lang="nl-NL" sz="2400" dirty="0"/>
              <a:t> </a:t>
            </a:r>
            <a:r>
              <a:rPr lang="nl-NL" sz="2400" dirty="0" err="1"/>
              <a:t>System.Diagnostics</a:t>
            </a:r>
            <a:r>
              <a:rPr lang="nl-NL" sz="2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[</a:t>
            </a:r>
            <a:r>
              <a:rPr lang="nl-NL" sz="2400" dirty="0" err="1"/>
              <a:t>DebuggerDisplay</a:t>
            </a:r>
            <a:r>
              <a:rPr lang="nl-NL" sz="2400" dirty="0"/>
              <a:t>("Korting = {Percentage}%, Einddatum = {</a:t>
            </a:r>
            <a:r>
              <a:rPr lang="en-US" sz="2400" dirty="0" err="1"/>
              <a:t>Einddatum</a:t>
            </a:r>
            <a:r>
              <a:rPr lang="nl-NL" sz="2400" dirty="0"/>
              <a:t>}")]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public class Actiekorting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		</a:t>
            </a:r>
            <a:r>
              <a:rPr lang="nl-NL" sz="2400" dirty="0"/>
              <a:t>public </a:t>
            </a:r>
            <a:r>
              <a:rPr lang="nl-NL" sz="2400" dirty="0" err="1"/>
              <a:t>decimal</a:t>
            </a:r>
            <a:r>
              <a:rPr lang="nl-NL" sz="2400" dirty="0"/>
              <a:t> Percentage { get; private set;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/>
              <a:t>		public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en-US" sz="2400" dirty="0" err="1"/>
              <a:t>Einddatum</a:t>
            </a:r>
            <a:r>
              <a:rPr lang="en-US" sz="2400" dirty="0"/>
              <a:t> {get; private set; }</a:t>
            </a:r>
            <a:endParaRPr lang="nl-NL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private Korting(){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public Korting(</a:t>
            </a:r>
            <a:r>
              <a:rPr lang="nl-NL" sz="2400" dirty="0" err="1"/>
              <a:t>decimal</a:t>
            </a:r>
            <a:r>
              <a:rPr lang="nl-NL" sz="2400" dirty="0"/>
              <a:t> percentage, </a:t>
            </a:r>
            <a:r>
              <a:rPr lang="nl-NL" sz="2400" dirty="0" err="1"/>
              <a:t>DateTime</a:t>
            </a:r>
            <a:r>
              <a:rPr lang="nl-NL" sz="2400" dirty="0"/>
              <a:t> einddatum) </a:t>
            </a:r>
            <a:r>
              <a:rPr lang="nl-NL" sz="2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			</a:t>
            </a:r>
            <a:r>
              <a:rPr lang="nl-NL" sz="2400" dirty="0" err="1"/>
              <a:t>this.Percentage</a:t>
            </a:r>
            <a:r>
              <a:rPr lang="nl-NL" sz="2400" dirty="0"/>
              <a:t> = percentage;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/>
              <a:t>			</a:t>
            </a:r>
            <a:r>
              <a:rPr lang="en-US" sz="2400" dirty="0" err="1"/>
              <a:t>this.Einddatum</a:t>
            </a:r>
            <a:r>
              <a:rPr lang="en-US" sz="2400" dirty="0"/>
              <a:t> = </a:t>
            </a:r>
            <a:r>
              <a:rPr lang="en-US" sz="2400" dirty="0" err="1"/>
              <a:t>einddatum</a:t>
            </a:r>
            <a:r>
              <a:rPr lang="en-US" sz="2400" dirty="0"/>
              <a:t>;</a:t>
            </a:r>
            <a:endParaRPr lang="nl-NL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}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5816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vervangbaar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 err="1"/>
              <a:t>Profiel.Actiekorting</a:t>
            </a:r>
            <a:r>
              <a:rPr lang="en-US" sz="2400" dirty="0"/>
              <a:t> = new </a:t>
            </a:r>
            <a:r>
              <a:rPr lang="en-US" sz="2400" dirty="0" err="1"/>
              <a:t>Actiekorting</a:t>
            </a:r>
            <a:r>
              <a:rPr lang="en-US" sz="2400" dirty="0"/>
              <a:t>(10m, new </a:t>
            </a:r>
            <a:r>
              <a:rPr lang="en-US" sz="2400" dirty="0" err="1"/>
              <a:t>DateTime</a:t>
            </a:r>
            <a:r>
              <a:rPr lang="en-US" sz="2400" dirty="0"/>
              <a:t>(2020, 10, 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/>
              <a:t>// later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 err="1"/>
              <a:t>Profiel.Actiekorting</a:t>
            </a:r>
            <a:r>
              <a:rPr lang="en-US" sz="2400" dirty="0"/>
              <a:t> = new </a:t>
            </a:r>
            <a:r>
              <a:rPr lang="en-US" sz="2400" dirty="0" err="1"/>
              <a:t>Actiekorting</a:t>
            </a:r>
            <a:r>
              <a:rPr lang="en-US" sz="2400" dirty="0"/>
              <a:t>(20m, new </a:t>
            </a:r>
            <a:r>
              <a:rPr lang="en-US" sz="2400" dirty="0" err="1"/>
              <a:t>DateTime</a:t>
            </a:r>
            <a:r>
              <a:rPr lang="en-US" sz="2400" dirty="0"/>
              <a:t>(2020, 8, 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683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 Free </a:t>
            </a:r>
            <a:r>
              <a:rPr lang="en-US" dirty="0" err="1"/>
              <a:t>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public class Actiekorting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public </a:t>
            </a:r>
            <a:r>
              <a:rPr lang="nl-NL" sz="2400" dirty="0" err="1"/>
              <a:t>decimal</a:t>
            </a:r>
            <a:r>
              <a:rPr lang="nl-NL" sz="2400" dirty="0"/>
              <a:t> </a:t>
            </a:r>
            <a:r>
              <a:rPr lang="nl-NL" sz="2400" dirty="0" err="1"/>
              <a:t>ToFactor</a:t>
            </a:r>
            <a:r>
              <a:rPr lang="nl-NL" sz="2400" dirty="0"/>
              <a:t>(</a:t>
            </a:r>
            <a:r>
              <a:rPr lang="nl-NL" sz="2400" dirty="0" err="1"/>
              <a:t>DataTime</a:t>
            </a:r>
            <a:r>
              <a:rPr lang="nl-NL" sz="2400" dirty="0"/>
              <a:t> rekendatum)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		</a:t>
            </a:r>
            <a:r>
              <a:rPr lang="nl-NL" sz="2400" dirty="0" err="1"/>
              <a:t>if</a:t>
            </a:r>
            <a:r>
              <a:rPr lang="nl-NL" sz="2400" dirty="0"/>
              <a:t> (</a:t>
            </a:r>
            <a:r>
              <a:rPr lang="nl-NL" sz="2400" dirty="0" err="1"/>
              <a:t>this.Einddatum</a:t>
            </a:r>
            <a:r>
              <a:rPr lang="nl-NL" sz="2400" dirty="0"/>
              <a:t> == </a:t>
            </a:r>
            <a:r>
              <a:rPr lang="nl-NL" sz="2400" dirty="0" err="1"/>
              <a:t>null</a:t>
            </a:r>
            <a:r>
              <a:rPr lang="nl-NL" sz="2400" dirty="0"/>
              <a:t> || rekendatum &lt; </a:t>
            </a:r>
            <a:r>
              <a:rPr lang="nl-NL" sz="2400" dirty="0" err="1"/>
              <a:t>this.Einddatum</a:t>
            </a:r>
            <a:r>
              <a:rPr lang="nl-NL" sz="2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nl-NL" sz="2400" dirty="0"/>
              <a:t>       	return (100m – </a:t>
            </a:r>
            <a:r>
              <a:rPr lang="nl-NL" sz="2400" dirty="0" err="1"/>
              <a:t>this.Percentage</a:t>
            </a:r>
            <a:r>
              <a:rPr lang="nl-NL" sz="2400" dirty="0"/>
              <a:t>) / 100m;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/>
              <a:t>		</a:t>
            </a:r>
            <a:r>
              <a:rPr lang="nl-NL" sz="2400" dirty="0"/>
              <a:t>return 1.0m;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Een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functie</a:t>
            </a:r>
            <a:r>
              <a:rPr lang="en-US" sz="2400" dirty="0">
                <a:sym typeface="Wingdings" panose="05000000000000000000" pitchFamily="2" charset="2"/>
              </a:rPr>
              <a:t> van </a:t>
            </a:r>
            <a:r>
              <a:rPr lang="en-US" sz="2400" dirty="0" err="1">
                <a:sym typeface="Wingdings" panose="05000000000000000000" pitchFamily="2" charset="2"/>
              </a:rPr>
              <a:t>een</a:t>
            </a:r>
            <a:r>
              <a:rPr lang="en-US" sz="2400" dirty="0">
                <a:sym typeface="Wingdings" panose="05000000000000000000" pitchFamily="2" charset="2"/>
              </a:rPr>
              <a:t> Value Object mag de interne state </a:t>
            </a:r>
            <a:r>
              <a:rPr lang="en-US" sz="2400" dirty="0" err="1">
                <a:sym typeface="Wingdings" panose="05000000000000000000" pitchFamily="2" charset="2"/>
              </a:rPr>
              <a:t>niet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aanpassen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31775" algn="l"/>
                <a:tab pos="461963" algn="l"/>
                <a:tab pos="628650" algn="l"/>
                <a:tab pos="804863" algn="l"/>
              </a:tabLst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359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Praktijk</a:t>
            </a:r>
            <a:r>
              <a:rPr lang="en-US" dirty="0"/>
              <a:t> van het </a:t>
            </a:r>
            <a:r>
              <a:rPr lang="en-US" dirty="0" err="1"/>
              <a:t>gebruik</a:t>
            </a:r>
            <a:r>
              <a:rPr lang="en-US" dirty="0"/>
              <a:t> van Value Objects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Eenvoudig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r>
              <a:rPr lang="en-US" dirty="0" err="1"/>
              <a:t>Krachtig</a:t>
            </a:r>
            <a:r>
              <a:rPr lang="en-US" dirty="0"/>
              <a:t> in de </a:t>
            </a:r>
            <a:r>
              <a:rPr lang="en-US" dirty="0" err="1"/>
              <a:t>modelleren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1753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2204</Words>
  <Application>Microsoft Office PowerPoint</Application>
  <PresentationFormat>Widescreen</PresentationFormat>
  <Paragraphs>374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Value Objects</vt:lpstr>
      <vt:lpstr>Inhoud</vt:lpstr>
      <vt:lpstr>Kenmerken</vt:lpstr>
      <vt:lpstr>Onveranderlijk</vt:lpstr>
      <vt:lpstr>Vergelijking obv attributen</vt:lpstr>
      <vt:lpstr>Volledig concept</vt:lpstr>
      <vt:lpstr>Volledig vervangbaar</vt:lpstr>
      <vt:lpstr>Side Effect Free gedrag</vt:lpstr>
      <vt:lpstr>Praktijk van het gebruik van Value Objects</vt:lpstr>
      <vt:lpstr>Testen van Value Objecten</vt:lpstr>
      <vt:lpstr>Testen van Value Objecten</vt:lpstr>
      <vt:lpstr>Modelleren</vt:lpstr>
      <vt:lpstr>Parameter verwisseling</vt:lpstr>
      <vt:lpstr>Parameter verwisseling</vt:lpstr>
      <vt:lpstr>Value Objects to the rescue</vt:lpstr>
      <vt:lpstr>Value Objects to the rescue</vt:lpstr>
      <vt:lpstr>Premie, premie, premie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Contracten DSL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Objects</dc:title>
  <dc:creator>Sjaak Spiegels</dc:creator>
  <cp:lastModifiedBy>Sjaak Spiegels</cp:lastModifiedBy>
  <cp:revision>24</cp:revision>
  <dcterms:created xsi:type="dcterms:W3CDTF">2020-07-24T11:42:17Z</dcterms:created>
  <dcterms:modified xsi:type="dcterms:W3CDTF">2020-08-04T13:27:45Z</dcterms:modified>
</cp:coreProperties>
</file>