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70" r:id="rId11"/>
    <p:sldId id="259" r:id="rId12"/>
    <p:sldId id="260" r:id="rId13"/>
    <p:sldId id="271" r:id="rId14"/>
    <p:sldId id="272" r:id="rId15"/>
    <p:sldId id="273" r:id="rId16"/>
    <p:sldId id="26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3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6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4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5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3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3F2D01-9CCD-4D98-A012-4950A5227C3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A0C54D-5438-423F-8CD5-0E5B226E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for Beginners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RHS Boot Camp for Robotics Teams</a:t>
            </a:r>
          </a:p>
          <a:p>
            <a:r>
              <a:rPr lang="en-US" dirty="0" smtClean="0"/>
              <a:t>July 7-10,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01: Simple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Parts of program</a:t>
            </a:r>
          </a:p>
          <a:p>
            <a:pPr lvl="1"/>
            <a:r>
              <a:rPr lang="en-US" dirty="0" smtClean="0"/>
              <a:t>Class file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Class declaration</a:t>
            </a:r>
          </a:p>
          <a:p>
            <a:pPr lvl="1"/>
            <a:r>
              <a:rPr lang="en-US" dirty="0" smtClean="0"/>
              <a:t>Main method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Print statement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9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containers for values</a:t>
            </a:r>
          </a:p>
          <a:p>
            <a:r>
              <a:rPr lang="en-US" dirty="0" smtClean="0"/>
              <a:t>Variables have a “type” which describes how the data that is stored should be interpreted.</a:t>
            </a:r>
          </a:p>
          <a:p>
            <a:r>
              <a:rPr lang="en-US" dirty="0" smtClean="0"/>
              <a:t>Variable types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, byte, char, double, float, </a:t>
            </a:r>
            <a:r>
              <a:rPr lang="en-US" dirty="0" err="1" smtClean="0"/>
              <a:t>int</a:t>
            </a:r>
            <a:r>
              <a:rPr lang="en-US" dirty="0" smtClean="0"/>
              <a:t>, long, short, String</a:t>
            </a:r>
          </a:p>
          <a:p>
            <a:r>
              <a:rPr lang="en-US" dirty="0" smtClean="0"/>
              <a:t>Assignments are made with the assignment operator (=)</a:t>
            </a:r>
          </a:p>
        </p:txBody>
      </p:sp>
    </p:spTree>
    <p:extLst>
      <p:ext uri="{BB962C8B-B14F-4D97-AF65-F5344CB8AC3E}">
        <p14:creationId xmlns:p14="http://schemas.microsoft.com/office/powerpoint/2010/main" val="9035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determines the part of the program over which a variable is defined</a:t>
            </a:r>
          </a:p>
          <a:p>
            <a:r>
              <a:rPr lang="en-US" dirty="0" smtClean="0"/>
              <a:t>Variables can be defined in several places:</a:t>
            </a:r>
          </a:p>
          <a:p>
            <a:pPr lvl="1"/>
            <a:r>
              <a:rPr lang="en-US" dirty="0" smtClean="0"/>
              <a:t>Class level - “Instance” (default) or “static”</a:t>
            </a:r>
          </a:p>
          <a:p>
            <a:pPr lvl="1"/>
            <a:r>
              <a:rPr lang="en-US" dirty="0" smtClean="0"/>
              <a:t>As arguments of a method</a:t>
            </a:r>
          </a:p>
          <a:p>
            <a:pPr lvl="1"/>
            <a:r>
              <a:rPr lang="en-US" dirty="0" smtClean="0"/>
              <a:t>Inside the body of a method</a:t>
            </a:r>
          </a:p>
          <a:p>
            <a:pPr lvl="1"/>
            <a:r>
              <a:rPr lang="en-US" dirty="0" smtClean="0"/>
              <a:t>Inside a statement block, such as an if statement or while loop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2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02: Variables, types,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types</a:t>
            </a:r>
          </a:p>
          <a:p>
            <a:r>
              <a:rPr lang="en-US" dirty="0" smtClean="0"/>
              <a:t>Type conversions</a:t>
            </a:r>
          </a:p>
          <a:p>
            <a:r>
              <a:rPr lang="en-US" dirty="0" smtClean="0"/>
              <a:t>Naming conventions</a:t>
            </a:r>
          </a:p>
          <a:p>
            <a:pPr lvl="1"/>
            <a:r>
              <a:rPr lang="en-US" dirty="0"/>
              <a:t>Cannot start with a number or special character</a:t>
            </a:r>
          </a:p>
          <a:p>
            <a:pPr lvl="1"/>
            <a:r>
              <a:rPr lang="en-US" dirty="0"/>
              <a:t>Cannot be identical to a keyword</a:t>
            </a:r>
          </a:p>
          <a:p>
            <a:pPr lvl="1"/>
            <a:r>
              <a:rPr lang="en-US" dirty="0"/>
              <a:t>Are </a:t>
            </a:r>
            <a:r>
              <a:rPr lang="en-US" dirty="0" smtClean="0"/>
              <a:t>case-sensitive</a:t>
            </a:r>
          </a:p>
          <a:p>
            <a:pPr lvl="1"/>
            <a:r>
              <a:rPr lang="en-US" dirty="0" smtClean="0"/>
              <a:t>Must be declared before use</a:t>
            </a:r>
          </a:p>
          <a:p>
            <a:pPr lvl="1"/>
            <a:r>
              <a:rPr lang="en-US" dirty="0" smtClean="0"/>
              <a:t>Normally use “camel case”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variables contain a value and nothing more.</a:t>
            </a:r>
          </a:p>
          <a:p>
            <a:r>
              <a:rPr lang="en-US" dirty="0" smtClean="0"/>
              <a:t>Reference variables are “objects”. In addition to values, they have “methods” which are functions that allow them to perform logic both on internal data and other values.</a:t>
            </a:r>
          </a:p>
          <a:p>
            <a:r>
              <a:rPr lang="en-US" dirty="0" smtClean="0"/>
              <a:t>Of the basic Java types, only String is a reference type.</a:t>
            </a:r>
          </a:p>
          <a:p>
            <a:r>
              <a:rPr lang="en-US" dirty="0" smtClean="0"/>
              <a:t>When checking equality of primitive variables, use the equality operator (==).</a:t>
            </a:r>
          </a:p>
          <a:p>
            <a:r>
              <a:rPr lang="en-US" dirty="0" smtClean="0"/>
              <a:t>When checking equality of reference variables, use the equals() method. For reference types, == compares the object reference ids, rather than the value of the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9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03: Primitives/References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</a:p>
          <a:p>
            <a:r>
              <a:rPr lang="en-US" dirty="0" smtClean="0"/>
              <a:t>Checking equality of variables</a:t>
            </a:r>
          </a:p>
          <a:p>
            <a:r>
              <a:rPr lang="en-US" dirty="0" smtClean="0"/>
              <a:t>Primitive object wrappers/ auto-boxing</a:t>
            </a:r>
          </a:p>
          <a:p>
            <a:r>
              <a:rPr lang="en-US" dirty="0" smtClean="0"/>
              <a:t>Type conversion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7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operators: add (+), subtract (-), multiply (*), divide (/), modulo (%)</a:t>
            </a:r>
          </a:p>
          <a:p>
            <a:r>
              <a:rPr lang="en-US" dirty="0" smtClean="0"/>
              <a:t>Increment (++) – increases integer value by 1</a:t>
            </a:r>
          </a:p>
          <a:p>
            <a:r>
              <a:rPr lang="en-US" dirty="0" smtClean="0"/>
              <a:t>Decrement (--) – decreases integer value by 1</a:t>
            </a:r>
          </a:p>
          <a:p>
            <a:r>
              <a:rPr lang="en-US" dirty="0" smtClean="0"/>
              <a:t>Change the order of evaluation of the increment/decrement operators by prefixing or suffixing the variable.</a:t>
            </a:r>
          </a:p>
          <a:p>
            <a:r>
              <a:rPr lang="en-US" dirty="0" smtClean="0"/>
              <a:t>String concatenation</a:t>
            </a:r>
          </a:p>
          <a:p>
            <a:r>
              <a:rPr lang="en-US" dirty="0" smtClean="0"/>
              <a:t>Assignment operators: compute and assign in one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8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04: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operators</a:t>
            </a:r>
          </a:p>
          <a:p>
            <a:r>
              <a:rPr lang="en-US" dirty="0" smtClean="0"/>
              <a:t>Use of debugger and breakpoints to inspect values in a running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1 – Intro and variables</a:t>
            </a:r>
          </a:p>
          <a:p>
            <a:pPr lvl="1"/>
            <a:r>
              <a:rPr lang="en-US" dirty="0" smtClean="0"/>
              <a:t>Java Intro</a:t>
            </a:r>
          </a:p>
          <a:p>
            <a:pPr lvl="1"/>
            <a:r>
              <a:rPr lang="en-US" dirty="0" smtClean="0"/>
              <a:t>Software Basics</a:t>
            </a:r>
          </a:p>
          <a:p>
            <a:pPr lvl="1"/>
            <a:r>
              <a:rPr lang="en-US" dirty="0" smtClean="0"/>
              <a:t>Simple Java Program – Exercise 01 </a:t>
            </a:r>
          </a:p>
          <a:p>
            <a:pPr lvl="1"/>
            <a:r>
              <a:rPr lang="en-US" dirty="0" smtClean="0"/>
              <a:t>Variables, assignment, types – Exercise 02</a:t>
            </a:r>
          </a:p>
          <a:p>
            <a:pPr lvl="1"/>
            <a:r>
              <a:rPr lang="en-US" dirty="0" smtClean="0"/>
              <a:t>Primitives &amp; References – Exercise 03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409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Overview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2 – operators, conditionals, looping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operators, increment/decrement, String concatenation, and assignment </a:t>
            </a:r>
            <a:r>
              <a:rPr lang="en-US" dirty="0" smtClean="0"/>
              <a:t>operators – Exercise 04</a:t>
            </a:r>
            <a:endParaRPr lang="en-US" dirty="0"/>
          </a:p>
          <a:p>
            <a:pPr lvl="1"/>
            <a:r>
              <a:rPr lang="en-US" dirty="0" smtClean="0"/>
              <a:t>Conditional logic, if/else, switch – Exercise 05</a:t>
            </a:r>
          </a:p>
          <a:p>
            <a:pPr lvl="1"/>
            <a:r>
              <a:rPr lang="en-US" dirty="0" smtClean="0"/>
              <a:t>Looping, for, while, do – Exercise 06</a:t>
            </a:r>
          </a:p>
        </p:txBody>
      </p:sp>
    </p:spTree>
    <p:extLst>
      <p:ext uri="{BB962C8B-B14F-4D97-AF65-F5344CB8AC3E}">
        <p14:creationId xmlns:p14="http://schemas.microsoft.com/office/powerpoint/2010/main" val="7905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Overview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3 – Object oriented programming</a:t>
            </a:r>
          </a:p>
          <a:p>
            <a:pPr lvl="1"/>
            <a:r>
              <a:rPr lang="en-US" dirty="0" smtClean="0"/>
              <a:t>Classes, methods/fields, constructors, access modifiers – Exercise 07</a:t>
            </a:r>
          </a:p>
          <a:p>
            <a:pPr lvl="1"/>
            <a:r>
              <a:rPr lang="en-US" dirty="0" smtClean="0"/>
              <a:t>Inheritance, @Override – Exercise 08</a:t>
            </a:r>
          </a:p>
          <a:p>
            <a:pPr lvl="1"/>
            <a:r>
              <a:rPr lang="en-US" dirty="0" smtClean="0"/>
              <a:t>Abstract classes – Exercise 09</a:t>
            </a:r>
          </a:p>
        </p:txBody>
      </p:sp>
    </p:spTree>
    <p:extLst>
      <p:ext uri="{BB962C8B-B14F-4D97-AF65-F5344CB8AC3E}">
        <p14:creationId xmlns:p14="http://schemas.microsoft.com/office/powerpoint/2010/main" val="27320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Overview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4 – Arrays, List, Map, Interfaces </a:t>
            </a:r>
          </a:p>
          <a:p>
            <a:pPr lvl="1"/>
            <a:r>
              <a:rPr lang="en-US" dirty="0" smtClean="0"/>
              <a:t>Arrays – Exercise 10</a:t>
            </a:r>
          </a:p>
          <a:p>
            <a:pPr lvl="1"/>
            <a:r>
              <a:rPr lang="en-US" dirty="0" smtClean="0"/>
              <a:t>List</a:t>
            </a:r>
            <a:r>
              <a:rPr lang="en-US" dirty="0"/>
              <a:t>&lt;&gt; – Exercise </a:t>
            </a:r>
            <a:r>
              <a:rPr lang="en-US" dirty="0" smtClean="0"/>
              <a:t>11</a:t>
            </a:r>
          </a:p>
          <a:p>
            <a:pPr lvl="1"/>
            <a:r>
              <a:rPr lang="en-US" dirty="0" smtClean="0"/>
              <a:t>Map&lt;&gt; </a:t>
            </a:r>
            <a:r>
              <a:rPr lang="en-US" dirty="0"/>
              <a:t>– </a:t>
            </a:r>
            <a:r>
              <a:rPr lang="en-US" dirty="0" smtClean="0"/>
              <a:t>Exercise 12</a:t>
            </a:r>
          </a:p>
          <a:p>
            <a:pPr lvl="1"/>
            <a:r>
              <a:rPr lang="en-US" dirty="0" smtClean="0"/>
              <a:t>Interfaces – Exercise 13</a:t>
            </a:r>
          </a:p>
        </p:txBody>
      </p:sp>
    </p:spTree>
    <p:extLst>
      <p:ext uri="{BB962C8B-B14F-4D97-AF65-F5344CB8AC3E}">
        <p14:creationId xmlns:p14="http://schemas.microsoft.com/office/powerpoint/2010/main" val="320033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25800" cy="2060575"/>
          </a:xfrm>
        </p:spPr>
        <p:txBody>
          <a:bodyPr>
            <a:normAutofit/>
          </a:bodyPr>
          <a:lstStyle/>
          <a:p>
            <a:r>
              <a:rPr lang="en-US" dirty="0" smtClean="0"/>
              <a:t>Download NetBeans 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0" y="814388"/>
            <a:ext cx="7439337" cy="57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7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JDK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680" y="3006888"/>
            <a:ext cx="5180952" cy="260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547278"/>
            <a:ext cx="9918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Internet search for: “JDK 8 Download”</a:t>
            </a:r>
          </a:p>
          <a:p>
            <a:r>
              <a:rPr lang="en-US" dirty="0" smtClean="0"/>
              <a:t>http</a:t>
            </a:r>
            <a:r>
              <a:rPr lang="en-US" dirty="0"/>
              <a:t>://www.oracle.com/technetwork/java/javase/downloads/jdk8-downloads-2133151.html</a:t>
            </a:r>
          </a:p>
        </p:txBody>
      </p:sp>
    </p:spTree>
    <p:extLst>
      <p:ext uri="{BB962C8B-B14F-4D97-AF65-F5344CB8AC3E}">
        <p14:creationId xmlns:p14="http://schemas.microsoft.com/office/powerpoint/2010/main" val="34274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is the most widely used general purpose programming language</a:t>
            </a:r>
          </a:p>
          <a:p>
            <a:pPr lvl="1"/>
            <a:r>
              <a:rPr lang="en-US" dirty="0" smtClean="0"/>
              <a:t>PCs, servers, phones/tablets, embedded devices</a:t>
            </a:r>
          </a:p>
          <a:p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Java was created as a “write once, run anywhere” language. A compiled Java program can run on Windows, </a:t>
            </a:r>
            <a:r>
              <a:rPr lang="en-US" dirty="0" err="1" smtClean="0"/>
              <a:t>MacOSX</a:t>
            </a:r>
            <a:r>
              <a:rPr lang="en-US" dirty="0" smtClean="0"/>
              <a:t>, multiple flavors of Unix.</a:t>
            </a:r>
          </a:p>
          <a:p>
            <a:r>
              <a:rPr lang="en-US" dirty="0" smtClean="0"/>
              <a:t>Huge ecosystem of libraries</a:t>
            </a:r>
          </a:p>
          <a:p>
            <a:pPr lvl="1"/>
            <a:r>
              <a:rPr lang="en-US" dirty="0" smtClean="0"/>
              <a:t>Developers have contributed open source libraries to aid in solutions for a wide range of problems: financial analysis, statistics, logging, database access, ad </a:t>
            </a:r>
            <a:r>
              <a:rPr lang="en-US" dirty="0" err="1" smtClean="0"/>
              <a:t>nauseum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3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is platform independent because it runs on a Java Virtual Machine (JVM) rather than on the target platform directly.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Contrast with a language like C, which is compiled for each target platform and is not directly portable between platforms.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0000" y="3213100"/>
            <a:ext cx="1524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Source Code</a:t>
            </a:r>
          </a:p>
          <a:p>
            <a:pPr algn="ctr"/>
            <a:r>
              <a:rPr lang="en-US" dirty="0" smtClean="0"/>
              <a:t>(.java file)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4700" y="3213100"/>
            <a:ext cx="16637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Binary Code</a:t>
            </a:r>
          </a:p>
          <a:p>
            <a:pPr algn="ctr"/>
            <a:r>
              <a:rPr lang="en-US" dirty="0" smtClean="0"/>
              <a:t>(.class file)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841625" y="3333750"/>
            <a:ext cx="1695450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compiler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4925" y="3213100"/>
            <a:ext cx="8255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80425" y="3213100"/>
            <a:ext cx="20574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computer</a:t>
            </a:r>
          </a:p>
          <a:p>
            <a:pPr algn="ctr"/>
            <a:r>
              <a:rPr lang="en-US" dirty="0" smtClean="0"/>
              <a:t>(PC, phone, etc.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327775" y="3384550"/>
            <a:ext cx="118427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49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346</TotalTime>
  <Words>701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Java for Beginners</vt:lpstr>
      <vt:lpstr>Course Overview</vt:lpstr>
      <vt:lpstr>Course Overview (cont’d.)</vt:lpstr>
      <vt:lpstr>Course Overview (cont’d.)</vt:lpstr>
      <vt:lpstr>Course Overview (cont’d.)</vt:lpstr>
      <vt:lpstr>Download NetBeans IDE</vt:lpstr>
      <vt:lpstr>Download JDK</vt:lpstr>
      <vt:lpstr>Why learn Java?</vt:lpstr>
      <vt:lpstr>How Java works</vt:lpstr>
      <vt:lpstr>Exercise 01: Simple Program</vt:lpstr>
      <vt:lpstr>Java variables</vt:lpstr>
      <vt:lpstr>Java variable scope</vt:lpstr>
      <vt:lpstr>Exercise 02: Variables, types, assignment</vt:lpstr>
      <vt:lpstr>Primitives/References</vt:lpstr>
      <vt:lpstr>Exercise 03: Primitives/References</vt:lpstr>
      <vt:lpstr>Operators</vt:lpstr>
      <vt:lpstr>Exercise 04: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Beginners</dc:title>
  <dc:creator>Robert Van Hoose</dc:creator>
  <cp:lastModifiedBy>Robert Van Hoose</cp:lastModifiedBy>
  <cp:revision>24</cp:revision>
  <dcterms:created xsi:type="dcterms:W3CDTF">2015-05-19T15:40:24Z</dcterms:created>
  <dcterms:modified xsi:type="dcterms:W3CDTF">2015-07-07T03:56:19Z</dcterms:modified>
</cp:coreProperties>
</file>