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7"/>
  </p:notesMasterIdLst>
  <p:sldIdLst>
    <p:sldId id="256" r:id="rId2"/>
    <p:sldId id="285" r:id="rId3"/>
    <p:sldId id="286" r:id="rId4"/>
    <p:sldId id="287" r:id="rId5"/>
    <p:sldId id="283" r:id="rId6"/>
    <p:sldId id="284" r:id="rId7"/>
    <p:sldId id="290" r:id="rId8"/>
    <p:sldId id="289" r:id="rId9"/>
    <p:sldId id="291" r:id="rId10"/>
    <p:sldId id="292" r:id="rId11"/>
    <p:sldId id="312" r:id="rId12"/>
    <p:sldId id="262" r:id="rId13"/>
    <p:sldId id="295" r:id="rId14"/>
    <p:sldId id="356" r:id="rId15"/>
    <p:sldId id="294" r:id="rId16"/>
    <p:sldId id="301" r:id="rId17"/>
    <p:sldId id="300" r:id="rId18"/>
    <p:sldId id="302" r:id="rId19"/>
    <p:sldId id="298" r:id="rId20"/>
    <p:sldId id="310" r:id="rId21"/>
    <p:sldId id="309" r:id="rId22"/>
    <p:sldId id="308" r:id="rId23"/>
    <p:sldId id="307" r:id="rId24"/>
    <p:sldId id="311" r:id="rId25"/>
    <p:sldId id="357" r:id="rId26"/>
    <p:sldId id="316" r:id="rId27"/>
    <p:sldId id="320" r:id="rId28"/>
    <p:sldId id="319" r:id="rId29"/>
    <p:sldId id="318" r:id="rId30"/>
    <p:sldId id="317" r:id="rId31"/>
    <p:sldId id="321" r:id="rId32"/>
    <p:sldId id="359" r:id="rId33"/>
    <p:sldId id="358" r:id="rId34"/>
    <p:sldId id="360" r:id="rId35"/>
    <p:sldId id="361" r:id="rId36"/>
    <p:sldId id="325" r:id="rId37"/>
    <p:sldId id="324" r:id="rId38"/>
    <p:sldId id="313" r:id="rId39"/>
    <p:sldId id="363" r:id="rId40"/>
    <p:sldId id="366" r:id="rId41"/>
    <p:sldId id="365" r:id="rId42"/>
    <p:sldId id="364" r:id="rId43"/>
    <p:sldId id="362" r:id="rId44"/>
    <p:sldId id="329" r:id="rId45"/>
    <p:sldId id="326" r:id="rId46"/>
    <p:sldId id="330" r:id="rId47"/>
    <p:sldId id="327" r:id="rId48"/>
    <p:sldId id="340" r:id="rId49"/>
    <p:sldId id="339" r:id="rId50"/>
    <p:sldId id="367" r:id="rId51"/>
    <p:sldId id="368" r:id="rId52"/>
    <p:sldId id="332" r:id="rId53"/>
    <p:sldId id="335" r:id="rId54"/>
    <p:sldId id="334" r:id="rId55"/>
    <p:sldId id="331" r:id="rId56"/>
    <p:sldId id="333" r:id="rId57"/>
    <p:sldId id="336" r:id="rId58"/>
    <p:sldId id="337" r:id="rId59"/>
    <p:sldId id="369" r:id="rId60"/>
    <p:sldId id="338" r:id="rId61"/>
    <p:sldId id="344" r:id="rId62"/>
    <p:sldId id="342" r:id="rId63"/>
    <p:sldId id="343" r:id="rId64"/>
    <p:sldId id="282" r:id="rId65"/>
    <p:sldId id="348" r:id="rId66"/>
    <p:sldId id="347" r:id="rId67"/>
    <p:sldId id="346" r:id="rId68"/>
    <p:sldId id="345" r:id="rId69"/>
    <p:sldId id="349" r:id="rId70"/>
    <p:sldId id="351" r:id="rId71"/>
    <p:sldId id="370" r:id="rId72"/>
    <p:sldId id="350" r:id="rId73"/>
    <p:sldId id="259" r:id="rId74"/>
    <p:sldId id="355" r:id="rId75"/>
    <p:sldId id="354" r:id="rId76"/>
    <p:sldId id="353" r:id="rId77"/>
    <p:sldId id="352" r:id="rId78"/>
    <p:sldId id="260" r:id="rId79"/>
    <p:sldId id="261" r:id="rId80"/>
    <p:sldId id="372" r:id="rId81"/>
    <p:sldId id="374" r:id="rId82"/>
    <p:sldId id="375" r:id="rId83"/>
    <p:sldId id="373" r:id="rId84"/>
    <p:sldId id="376" r:id="rId85"/>
    <p:sldId id="379" r:id="rId86"/>
    <p:sldId id="378" r:id="rId87"/>
    <p:sldId id="377" r:id="rId88"/>
    <p:sldId id="386" r:id="rId89"/>
    <p:sldId id="384" r:id="rId90"/>
    <p:sldId id="383" r:id="rId91"/>
    <p:sldId id="385" r:id="rId92"/>
    <p:sldId id="380" r:id="rId93"/>
    <p:sldId id="387" r:id="rId94"/>
    <p:sldId id="406" r:id="rId95"/>
    <p:sldId id="395" r:id="rId96"/>
    <p:sldId id="394" r:id="rId97"/>
    <p:sldId id="388" r:id="rId98"/>
    <p:sldId id="389" r:id="rId99"/>
    <p:sldId id="390" r:id="rId100"/>
    <p:sldId id="396" r:id="rId101"/>
    <p:sldId id="398" r:id="rId102"/>
    <p:sldId id="393" r:id="rId103"/>
    <p:sldId id="391" r:id="rId104"/>
    <p:sldId id="392" r:id="rId105"/>
    <p:sldId id="408" r:id="rId106"/>
    <p:sldId id="407" r:id="rId107"/>
    <p:sldId id="397" r:id="rId108"/>
    <p:sldId id="399" r:id="rId109"/>
    <p:sldId id="400" r:id="rId110"/>
    <p:sldId id="401" r:id="rId111"/>
    <p:sldId id="403" r:id="rId112"/>
    <p:sldId id="402" r:id="rId113"/>
    <p:sldId id="404" r:id="rId114"/>
    <p:sldId id="405" r:id="rId115"/>
    <p:sldId id="382" r:id="rId1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an Van Mazijk" initials="RVM" lastIdx="2" clrIdx="0">
    <p:extLst>
      <p:ext uri="{19B8F6BF-5375-455C-9EA6-DF929625EA0E}">
        <p15:presenceInfo xmlns:p15="http://schemas.microsoft.com/office/powerpoint/2012/main" userId="S::vmzrua001@myuct.ac.za::f50431c7-080a-4259-97ee-a4bb5c336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3" autoAdjust="0"/>
    <p:restoredTop sz="86420"/>
  </p:normalViewPr>
  <p:slideViewPr>
    <p:cSldViewPr snapToGrid="0">
      <p:cViewPr varScale="1">
        <p:scale>
          <a:sx n="110" d="100"/>
          <a:sy n="110" d="100"/>
        </p:scale>
        <p:origin x="3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2038-0CE8-CF43-9095-6054BFDCBFBE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69FFB-ED45-B14D-BD91-291C5F3C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7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000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4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2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2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1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616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3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18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71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97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57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sv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png"/><Relationship Id="rId5" Type="http://schemas.openxmlformats.org/officeDocument/2006/relationships/image" Target="../media/image20.jpeg"/><Relationship Id="rId10" Type="http://schemas.openxmlformats.org/officeDocument/2006/relationships/image" Target="../media/image25.sv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9.svg"/><Relationship Id="rId4" Type="http://schemas.openxmlformats.org/officeDocument/2006/relationships/image" Target="../media/image19.jpe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5EEFE81-150A-1449-9D96-8FEA12F1AF0C}"/>
              </a:ext>
            </a:extLst>
          </p:cNvPr>
          <p:cNvSpPr/>
          <p:nvPr/>
        </p:nvSpPr>
        <p:spPr>
          <a:xfrm>
            <a:off x="0" y="0"/>
            <a:ext cx="9144000" cy="4069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CABB26-BA61-478D-9A2B-FC1B7E396DD2}"/>
              </a:ext>
            </a:extLst>
          </p:cNvPr>
          <p:cNvSpPr/>
          <p:nvPr/>
        </p:nvSpPr>
        <p:spPr>
          <a:xfrm>
            <a:off x="497780" y="791394"/>
            <a:ext cx="83215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data_wrangling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 &amp;&amp;</a:t>
            </a:r>
          </a:p>
          <a:p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ZA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"manipulation"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%in%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1B1DD-2B12-4D1B-94DA-05BC3B56E74B}"/>
              </a:ext>
            </a:extLst>
          </p:cNvPr>
          <p:cNvSpPr/>
          <p:nvPr/>
        </p:nvSpPr>
        <p:spPr>
          <a:xfrm>
            <a:off x="332216" y="4517271"/>
            <a:ext cx="411042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err="1">
                <a:latin typeface="Consolas" panose="020B0609020204030204" pitchFamily="49" charset="0"/>
              </a:rPr>
              <a:t>postgraduate_workshop</a:t>
            </a:r>
            <a:r>
              <a:rPr lang="en-ZA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Z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dept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Biological Sciences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presenter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latin typeface="Consolas" panose="020B0609020204030204" pitchFamily="49" charset="0"/>
              </a:rPr>
              <a:t>c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Ruan van Mazijk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MSc </a:t>
            </a:r>
            <a:r>
              <a:rPr lang="nl-NL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candidate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ZA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B40531-88E2-DF49-A748-D0A876BE16AA}"/>
              </a:ext>
            </a:extLst>
          </p:cNvPr>
          <p:cNvGrpSpPr/>
          <p:nvPr/>
        </p:nvGrpSpPr>
        <p:grpSpPr>
          <a:xfrm>
            <a:off x="1" y="3033147"/>
            <a:ext cx="9144000" cy="711696"/>
            <a:chOff x="1" y="3033147"/>
            <a:chExt cx="9144000" cy="7116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3A1732-2496-450A-9862-D073F83F3A0D}"/>
                </a:ext>
              </a:extLst>
            </p:cNvPr>
            <p:cNvSpPr/>
            <p:nvPr/>
          </p:nvSpPr>
          <p:spPr>
            <a:xfrm>
              <a:off x="1" y="3036957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40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🐨🐟🌿 %&gt;%    %&gt;%    %&gt;% 🤓📊🥰</a:t>
              </a:r>
              <a:endParaRPr lang="en-ZA" sz="4000" dirty="0">
                <a:latin typeface="Consolas" panose="020B0609020204030204" pitchFamily="49" charset="0"/>
              </a:endParaRPr>
            </a:p>
          </p:txBody>
        </p:sp>
        <p:pic>
          <p:nvPicPr>
            <p:cNvPr id="8" name="Picture 7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4E11C763-E97A-A44A-BEB9-EF76F9AD0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5913" y="3054152"/>
              <a:ext cx="607481" cy="59641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85C400-2AD9-A843-9484-8001DC7E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0608" y="3033147"/>
              <a:ext cx="607481" cy="60748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B36C04-99AC-F546-8776-5A72AACE5CBC}"/>
              </a:ext>
            </a:extLst>
          </p:cNvPr>
          <p:cNvGrpSpPr/>
          <p:nvPr/>
        </p:nvGrpSpPr>
        <p:grpSpPr>
          <a:xfrm>
            <a:off x="4442637" y="4770760"/>
            <a:ext cx="4565141" cy="1292086"/>
            <a:chOff x="4788416" y="4372584"/>
            <a:chExt cx="4565141" cy="12920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81F0B3-5386-4AA0-8150-1F8C27C462A0}"/>
                </a:ext>
              </a:extLst>
            </p:cNvPr>
            <p:cNvSpPr/>
            <p:nvPr/>
          </p:nvSpPr>
          <p:spPr>
            <a:xfrm>
              <a:off x="6054505" y="4372584"/>
              <a:ext cx="13471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&gt; logos()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A64C7A-65E0-49CA-8463-4C95A5804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2155" y="4761656"/>
              <a:ext cx="922787" cy="9030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38D0BD-26E9-4188-9B8B-8C1578A12A9F}"/>
                </a:ext>
              </a:extLst>
            </p:cNvPr>
            <p:cNvSpPr/>
            <p:nvPr/>
          </p:nvSpPr>
          <p:spPr>
            <a:xfrm>
              <a:off x="4788416" y="4379472"/>
              <a:ext cx="12571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&gt; face()</a:t>
              </a:r>
            </a:p>
          </p:txBody>
        </p:sp>
        <p:pic>
          <p:nvPicPr>
            <p:cNvPr id="16" name="Picture 15" descr="A person standing in front of a flower&#10;&#10;Description automatically generated">
              <a:extLst>
                <a:ext uri="{FF2B5EF4-FFF2-40B4-BE49-F238E27FC236}">
                  <a16:creationId xmlns:a16="http://schemas.microsoft.com/office/drawing/2014/main" id="{2E5133AD-C596-D44E-9F75-9BEBC4840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9097" y="4748804"/>
              <a:ext cx="903014" cy="903014"/>
            </a:xfrm>
            <a:prstGeom prst="ellipse">
              <a:avLst/>
            </a:prstGeom>
          </p:spPr>
        </p:pic>
        <p:pic>
          <p:nvPicPr>
            <p:cNvPr id="3" name="Picture 2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715A4F82-5DFE-FE46-B419-8052F83F7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4942" y="4855109"/>
              <a:ext cx="2348615" cy="809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85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D6759D-AF85-2A4B-A869-BE37B5FA54E3}"/>
              </a:ext>
            </a:extLst>
          </p:cNvPr>
          <p:cNvSpPr txBox="1">
            <a:spLocks/>
          </p:cNvSpPr>
          <p:nvPr/>
        </p:nvSpPr>
        <p:spPr>
          <a:xfrm>
            <a:off x="628650" y="2592729"/>
            <a:ext cx="7886700" cy="3584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More reproducible science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Save time by: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Automating repetitive tasks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Eliminating human error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Boost your skills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Think about your data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14674166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</p:txBody>
      </p:sp>
    </p:spTree>
    <p:extLst>
      <p:ext uri="{BB962C8B-B14F-4D97-AF65-F5344CB8AC3E}">
        <p14:creationId xmlns:p14="http://schemas.microsoft.com/office/powerpoint/2010/main" val="2518627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spread(key, value)</a:t>
            </a:r>
          </a:p>
        </p:txBody>
      </p:sp>
    </p:spTree>
    <p:extLst>
      <p:ext uri="{BB962C8B-B14F-4D97-AF65-F5344CB8AC3E}">
        <p14:creationId xmlns:p14="http://schemas.microsoft.com/office/powerpoint/2010/main" val="27287217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spread(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639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spread(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06A6C-06DC-E34B-98B4-21CE5B91C8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7387" y="2577760"/>
            <a:ext cx="6389225" cy="40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938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spread(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AC581-A716-0F40-89D2-263C019987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7387" y="2577760"/>
            <a:ext cx="6389225" cy="40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15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</p:txBody>
      </p:sp>
    </p:spTree>
    <p:extLst>
      <p:ext uri="{BB962C8B-B14F-4D97-AF65-F5344CB8AC3E}">
        <p14:creationId xmlns:p14="http://schemas.microsoft.com/office/powerpoint/2010/main" val="22682609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</p:txBody>
      </p:sp>
    </p:spTree>
    <p:extLst>
      <p:ext uri="{BB962C8B-B14F-4D97-AF65-F5344CB8AC3E}">
        <p14:creationId xmlns:p14="http://schemas.microsoft.com/office/powerpoint/2010/main" val="12727910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separate(col, into,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489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separate(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318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separate(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20B7F-095E-AE4B-9C2C-28B91AEE32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190" y="2969690"/>
            <a:ext cx="8453620" cy="29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3C72E-9316-144D-BE80-FAE3080CCA89}"/>
              </a:ext>
            </a:extLst>
          </p:cNvPr>
          <p:cNvSpPr/>
          <p:nvPr/>
        </p:nvSpPr>
        <p:spPr>
          <a:xfrm>
            <a:off x="607132" y="2921168"/>
            <a:ext cx="79297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tinyurl.com</a:t>
            </a:r>
            <a:r>
              <a:rPr lang="en-GB" sz="6000" dirty="0">
                <a:solidFill>
                  <a:srgbClr val="000000"/>
                </a:solidFill>
                <a:latin typeface="Avenir Book" panose="02000503020000020003" pitchFamily="2" charset="0"/>
              </a:rPr>
              <a:t>/r-with-</a:t>
            </a:r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ruan</a:t>
            </a:r>
            <a:endParaRPr lang="en-US" sz="60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23D00-913E-5745-B3A7-7371B2B281E1}"/>
              </a:ext>
            </a:extLst>
          </p:cNvPr>
          <p:cNvSpPr txBox="1"/>
          <p:nvPr/>
        </p:nvSpPr>
        <p:spPr>
          <a:xfrm>
            <a:off x="2031912" y="2397948"/>
            <a:ext cx="508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Notes &amp; slides will go up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A9435-05EB-514A-A2F7-2FE7FDAF17C3}"/>
              </a:ext>
            </a:extLst>
          </p:cNvPr>
          <p:cNvSpPr txBox="1"/>
          <p:nvPr/>
        </p:nvSpPr>
        <p:spPr>
          <a:xfrm>
            <a:off x="2079168" y="4966855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(But I encourage you to make your own notes!)</a:t>
            </a:r>
          </a:p>
        </p:txBody>
      </p:sp>
    </p:spTree>
    <p:extLst>
      <p:ext uri="{BB962C8B-B14F-4D97-AF65-F5344CB8AC3E}">
        <p14:creationId xmlns:p14="http://schemas.microsoft.com/office/powerpoint/2010/main" val="296146071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separate(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rate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c("cases", "pop")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20B7F-095E-AE4B-9C2C-28B91AEE32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190" y="2969690"/>
            <a:ext cx="8453620" cy="29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70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</p:txBody>
      </p:sp>
    </p:spTree>
    <p:extLst>
      <p:ext uri="{BB962C8B-B14F-4D97-AF65-F5344CB8AC3E}">
        <p14:creationId xmlns:p14="http://schemas.microsoft.com/office/powerpoint/2010/main" val="397792966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unite(col, ...,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55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unite(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E65BC-D842-3549-B712-0DF1C54333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71" y="3050476"/>
            <a:ext cx="7014258" cy="304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918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unite(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century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year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E65BC-D842-3549-B712-0DF1C54333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71" y="3050476"/>
            <a:ext cx="7014258" cy="304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854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5D2CC-05F3-724F-99CB-EAFD89DE97DB}"/>
              </a:ext>
            </a:extLst>
          </p:cNvPr>
          <p:cNvSpPr/>
          <p:nvPr/>
        </p:nvSpPr>
        <p:spPr>
          <a:xfrm>
            <a:off x="2953608" y="2967335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9872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6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8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883A-79DA-E448-A43C-C782E7B5F389}"/>
              </a:ext>
            </a:extLst>
          </p:cNvPr>
          <p:cNvSpPr txBox="1"/>
          <p:nvPr/>
        </p:nvSpPr>
        <p:spPr>
          <a:xfrm>
            <a:off x="149715" y="2521058"/>
            <a:ext cx="2872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Avenir Book" panose="02000503020000020003" pitchFamily="2" charset="0"/>
              </a:rPr>
              <a:t>DAY 1</a:t>
            </a:r>
            <a:endParaRPr lang="en-US" sz="2400" dirty="0">
              <a:latin typeface="Avenir Book" panose="02000503020000020003" pitchFamily="2" charset="0"/>
            </a:endParaRPr>
          </a:p>
          <a:p>
            <a:pPr algn="ctr"/>
            <a:endParaRPr lang="en-US" sz="2000" dirty="0">
              <a:latin typeface="Avenir Book" panose="02000503020000020003" pitchFamily="2" charset="0"/>
            </a:endParaRPr>
          </a:p>
          <a:p>
            <a:pPr algn="ctr"/>
            <a:r>
              <a:rPr lang="en-US" sz="2400" dirty="0">
                <a:latin typeface="Avenir Book" panose="02000503020000020003" pitchFamily="2" charset="0"/>
              </a:rPr>
              <a:t>Tidy data principles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</a:rPr>
              <a:t>&amp;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2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149715" y="2521058"/>
            <a:ext cx="8844570" cy="2185214"/>
            <a:chOff x="182553" y="3428999"/>
            <a:chExt cx="8844570" cy="21852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59883A-79DA-E448-A43C-C782E7B5F389}"/>
                </a:ext>
              </a:extLst>
            </p:cNvPr>
            <p:cNvSpPr txBox="1"/>
            <p:nvPr/>
          </p:nvSpPr>
          <p:spPr>
            <a:xfrm>
              <a:off x="182553" y="3428999"/>
              <a:ext cx="28723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1</a:t>
              </a:r>
              <a:endParaRPr lang="en-US" sz="2400" dirty="0">
                <a:latin typeface="Avenir Book" panose="02000503020000020003" pitchFamily="2" charset="0"/>
              </a:endParaRP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Tidy data principles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3260559" y="3428999"/>
              <a:ext cx="26885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an intro to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058040" y="3428999"/>
              <a:ext cx="2969083" cy="2185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with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0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0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446" y="4336940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8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B9045-727E-F44B-95C7-0D21D7B2A42F}"/>
              </a:ext>
            </a:extLst>
          </p:cNvPr>
          <p:cNvSpPr txBox="1"/>
          <p:nvPr/>
        </p:nvSpPr>
        <p:spPr>
          <a:xfrm>
            <a:off x="2686107" y="2055815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venir Book" panose="02000503020000020003" pitchFamily="2" charset="0"/>
              </a:rPr>
              <a:t>2 dialects of R:</a:t>
            </a:r>
          </a:p>
        </p:txBody>
      </p:sp>
    </p:spTree>
    <p:extLst>
      <p:ext uri="{BB962C8B-B14F-4D97-AF65-F5344CB8AC3E}">
        <p14:creationId xmlns:p14="http://schemas.microsoft.com/office/powerpoint/2010/main" val="1096234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B9045-727E-F44B-95C7-0D21D7B2A42F}"/>
              </a:ext>
            </a:extLst>
          </p:cNvPr>
          <p:cNvSpPr txBox="1"/>
          <p:nvPr/>
        </p:nvSpPr>
        <p:spPr>
          <a:xfrm>
            <a:off x="2686107" y="2055815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venir Book" panose="02000503020000020003" pitchFamily="2" charset="0"/>
              </a:rPr>
              <a:t>2 dialects of R: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C555E-5C2E-8143-A5CC-C78C3C410FD9}"/>
              </a:ext>
            </a:extLst>
          </p:cNvPr>
          <p:cNvSpPr/>
          <p:nvPr/>
        </p:nvSpPr>
        <p:spPr>
          <a:xfrm>
            <a:off x="814002" y="3740357"/>
            <a:ext cx="4602542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</a:p>
          <a:p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   []    [[]]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 which() subset()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8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B9045-727E-F44B-95C7-0D21D7B2A42F}"/>
              </a:ext>
            </a:extLst>
          </p:cNvPr>
          <p:cNvSpPr txBox="1"/>
          <p:nvPr/>
        </p:nvSpPr>
        <p:spPr>
          <a:xfrm>
            <a:off x="2686107" y="2055815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venir Book" panose="02000503020000020003" pitchFamily="2" charset="0"/>
              </a:rPr>
              <a:t>2 dialects of 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742FB-C028-0F42-8084-177DA3DC5979}"/>
              </a:ext>
            </a:extLst>
          </p:cNvPr>
          <p:cNvSpPr/>
          <p:nvPr/>
        </p:nvSpPr>
        <p:spPr>
          <a:xfrm>
            <a:off x="814002" y="3740357"/>
            <a:ext cx="4602542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</a:p>
          <a:p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   []    [[]]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 which() subset()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CDA692-B2DA-4C4A-9FAC-559C45B6392C}"/>
              </a:ext>
            </a:extLst>
          </p:cNvPr>
          <p:cNvGrpSpPr/>
          <p:nvPr/>
        </p:nvGrpSpPr>
        <p:grpSpPr>
          <a:xfrm>
            <a:off x="5486400" y="3740357"/>
            <a:ext cx="3186930" cy="2752517"/>
            <a:chOff x="5486400" y="3740357"/>
            <a:chExt cx="3186930" cy="27525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8BD748-8884-4F4C-BC35-CC6A29161F46}"/>
                </a:ext>
              </a:extLst>
            </p:cNvPr>
            <p:cNvSpPr txBox="1"/>
            <p:nvPr/>
          </p:nvSpPr>
          <p:spPr>
            <a:xfrm>
              <a:off x="5486400" y="3740357"/>
              <a:ext cx="2723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tidyverse</a:t>
              </a:r>
              <a:endParaRPr lang="en-US" sz="4000" dirty="0"/>
            </a:p>
          </p:txBody>
        </p:sp>
        <p:pic>
          <p:nvPicPr>
            <p:cNvPr id="8" name="Picture 7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A12A0283-8977-9445-9949-4BF73AE32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86400" y="4448243"/>
              <a:ext cx="1771054" cy="2044631"/>
            </a:xfrm>
            <a:prstGeom prst="rect">
              <a:avLst/>
            </a:prstGeom>
          </p:spPr>
        </p:pic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E0953BEA-1CAC-FB44-B952-AD486DB16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29480" y="5273156"/>
              <a:ext cx="571925" cy="662843"/>
            </a:xfrm>
            <a:prstGeom prst="rect">
              <a:avLst/>
            </a:prstGeom>
          </p:spPr>
        </p:pic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F71B4665-2BB2-3B42-AB21-22DCC6092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43518" y="4803509"/>
              <a:ext cx="571925" cy="66284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A4E280-1BED-3F45-8526-E651B130C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1405" y="5273156"/>
              <a:ext cx="571925" cy="662843"/>
            </a:xfrm>
            <a:prstGeom prst="rect">
              <a:avLst/>
            </a:prstGeom>
          </p:spPr>
        </p:pic>
        <p:pic>
          <p:nvPicPr>
            <p:cNvPr id="14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AFF94682-7232-9B4A-97DD-21955A01B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01506" y="4820634"/>
              <a:ext cx="571925" cy="662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4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8558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7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1D5C9-5467-504D-96D0-DAA7457F796B}"/>
              </a:ext>
            </a:extLst>
          </p:cNvPr>
          <p:cNvSpPr txBox="1"/>
          <p:nvPr/>
        </p:nvSpPr>
        <p:spPr>
          <a:xfrm rot="1324460">
            <a:off x="6610311" y="1074419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</a:t>
            </a:r>
          </a:p>
        </p:txBody>
      </p:sp>
    </p:spTree>
    <p:extLst>
      <p:ext uri="{BB962C8B-B14F-4D97-AF65-F5344CB8AC3E}">
        <p14:creationId xmlns:p14="http://schemas.microsoft.com/office/powerpoint/2010/main" val="376928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A1B83-8D8B-B048-943A-B072A8E8C818}"/>
              </a:ext>
            </a:extLst>
          </p:cNvPr>
          <p:cNvSpPr txBox="1"/>
          <p:nvPr/>
        </p:nvSpPr>
        <p:spPr>
          <a:xfrm rot="1324460">
            <a:off x="6185514" y="1074419"/>
            <a:ext cx="1726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</a:t>
            </a:r>
          </a:p>
        </p:txBody>
      </p:sp>
    </p:spTree>
    <p:extLst>
      <p:ext uri="{BB962C8B-B14F-4D97-AF65-F5344CB8AC3E}">
        <p14:creationId xmlns:p14="http://schemas.microsoft.com/office/powerpoint/2010/main" val="100136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B3B52-2933-DD45-B5FD-C44890D5ABE1}"/>
              </a:ext>
            </a:extLst>
          </p:cNvPr>
          <p:cNvSpPr txBox="1"/>
          <p:nvPr/>
        </p:nvSpPr>
        <p:spPr>
          <a:xfrm rot="1324460">
            <a:off x="5760720" y="1074419"/>
            <a:ext cx="257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</a:t>
            </a:r>
          </a:p>
        </p:txBody>
      </p:sp>
    </p:spTree>
    <p:extLst>
      <p:ext uri="{BB962C8B-B14F-4D97-AF65-F5344CB8AC3E}">
        <p14:creationId xmlns:p14="http://schemas.microsoft.com/office/powerpoint/2010/main" val="1293149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123982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2398947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26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data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48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87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6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8F145FA-07F1-AA44-B933-FAA3145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3130"/>
            <a:ext cx="7886700" cy="399383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BSc + Hons here at UCT</a:t>
            </a:r>
          </a:p>
        </p:txBody>
      </p:sp>
    </p:spTree>
    <p:extLst>
      <p:ext uri="{BB962C8B-B14F-4D97-AF65-F5344CB8AC3E}">
        <p14:creationId xmlns:p14="http://schemas.microsoft.com/office/powerpoint/2010/main" val="1523300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</p:spTree>
    <p:extLst>
      <p:ext uri="{BB962C8B-B14F-4D97-AF65-F5344CB8AC3E}">
        <p14:creationId xmlns:p14="http://schemas.microsoft.com/office/powerpoint/2010/main" val="2251396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88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69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3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84FC2-F3A1-634C-B8AB-3D1DD4849B06}"/>
              </a:ext>
            </a:extLst>
          </p:cNvPr>
          <p:cNvSpPr/>
          <p:nvPr/>
        </p:nvSpPr>
        <p:spPr>
          <a:xfrm rot="1157885">
            <a:off x="3799268" y="3614846"/>
            <a:ext cx="5285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9EEC-8572-D245-8BE7-406EB4B01F41}"/>
              </a:ext>
            </a:extLst>
          </p:cNvPr>
          <p:cNvSpPr txBox="1"/>
          <p:nvPr/>
        </p:nvSpPr>
        <p:spPr>
          <a:xfrm>
            <a:off x="7491846" y="4638225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44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ABDD3-4EB8-EA4C-A147-4D4340425272}"/>
              </a:ext>
            </a:extLst>
          </p:cNvPr>
          <p:cNvSpPr txBox="1"/>
          <p:nvPr/>
        </p:nvSpPr>
        <p:spPr>
          <a:xfrm>
            <a:off x="1952532" y="1543868"/>
            <a:ext cx="52389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4035-4255-1144-B47D-72A7936088D8}"/>
              </a:ext>
            </a:extLst>
          </p:cNvPr>
          <p:cNvSpPr txBox="1"/>
          <p:nvPr/>
        </p:nvSpPr>
        <p:spPr>
          <a:xfrm>
            <a:off x="3211690" y="131303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Solution: the pipe!</a:t>
            </a:r>
          </a:p>
        </p:txBody>
      </p:sp>
    </p:spTree>
    <p:extLst>
      <p:ext uri="{BB962C8B-B14F-4D97-AF65-F5344CB8AC3E}">
        <p14:creationId xmlns:p14="http://schemas.microsoft.com/office/powerpoint/2010/main" val="3731444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ABDD3-4EB8-EA4C-A147-4D4340425272}"/>
              </a:ext>
            </a:extLst>
          </p:cNvPr>
          <p:cNvSpPr txBox="1"/>
          <p:nvPr/>
        </p:nvSpPr>
        <p:spPr>
          <a:xfrm>
            <a:off x="1952532" y="1543868"/>
            <a:ext cx="52389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4035-4255-1144-B47D-72A7936088D8}"/>
              </a:ext>
            </a:extLst>
          </p:cNvPr>
          <p:cNvSpPr txBox="1"/>
          <p:nvPr/>
        </p:nvSpPr>
        <p:spPr>
          <a:xfrm>
            <a:off x="3211690" y="131303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Solution: the pipe!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93CB0-5084-D04F-8BB4-4C36BDCEB565}"/>
              </a:ext>
            </a:extLst>
          </p:cNvPr>
          <p:cNvSpPr txBox="1"/>
          <p:nvPr/>
        </p:nvSpPr>
        <p:spPr>
          <a:xfrm>
            <a:off x="401625" y="6100996"/>
            <a:ext cx="834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   [ ]   [[ ]]   &lt;-   =   ( )   ,   " "   ' '</a:t>
            </a:r>
          </a:p>
        </p:txBody>
      </p:sp>
    </p:spTree>
    <p:extLst>
      <p:ext uri="{BB962C8B-B14F-4D97-AF65-F5344CB8AC3E}">
        <p14:creationId xmlns:p14="http://schemas.microsoft.com/office/powerpoint/2010/main" val="1218119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ABDD3-4EB8-EA4C-A147-4D4340425272}"/>
              </a:ext>
            </a:extLst>
          </p:cNvPr>
          <p:cNvSpPr txBox="1"/>
          <p:nvPr/>
        </p:nvSpPr>
        <p:spPr>
          <a:xfrm>
            <a:off x="1952532" y="1543868"/>
            <a:ext cx="52389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4035-4255-1144-B47D-72A7936088D8}"/>
              </a:ext>
            </a:extLst>
          </p:cNvPr>
          <p:cNvSpPr txBox="1"/>
          <p:nvPr/>
        </p:nvSpPr>
        <p:spPr>
          <a:xfrm>
            <a:off x="3211690" y="131303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Solution: the pipe!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93CB0-5084-D04F-8BB4-4C36BDCEB565}"/>
              </a:ext>
            </a:extLst>
          </p:cNvPr>
          <p:cNvSpPr txBox="1"/>
          <p:nvPr/>
        </p:nvSpPr>
        <p:spPr>
          <a:xfrm>
            <a:off x="401625" y="6100996"/>
            <a:ext cx="834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   [ ]   [[ ]]   &lt;-   =   ( )   ,   " "   ' 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3679-A138-5942-B2A5-9D9CE69245B7}"/>
              </a:ext>
            </a:extLst>
          </p:cNvPr>
          <p:cNvSpPr txBox="1"/>
          <p:nvPr/>
        </p:nvSpPr>
        <p:spPr>
          <a:xfrm>
            <a:off x="401625" y="366623"/>
            <a:ext cx="3198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Avenir Book" panose="02000503020000020003" pitchFamily="2" charset="0"/>
              </a:rPr>
              <a:t>Read: “then”</a:t>
            </a:r>
          </a:p>
        </p:txBody>
      </p:sp>
    </p:spTree>
    <p:extLst>
      <p:ext uri="{BB962C8B-B14F-4D97-AF65-F5344CB8AC3E}">
        <p14:creationId xmlns:p14="http://schemas.microsoft.com/office/powerpoint/2010/main" val="3312430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9155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8F145FA-07F1-AA44-B933-FAA3145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3130"/>
            <a:ext cx="7886700" cy="399383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BSc + Hons here at UCT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Ecology &amp; evolution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(Mostly plant) comparative biology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Biogeography</a:t>
            </a:r>
          </a:p>
        </p:txBody>
      </p:sp>
    </p:spTree>
    <p:extLst>
      <p:ext uri="{BB962C8B-B14F-4D97-AF65-F5344CB8AC3E}">
        <p14:creationId xmlns:p14="http://schemas.microsoft.com/office/powerpoint/2010/main" val="687665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B735CF0-EFC2-E842-89EA-062D5105285E}"/>
              </a:ext>
            </a:extLst>
          </p:cNvPr>
          <p:cNvSpPr txBox="1"/>
          <p:nvPr/>
        </p:nvSpPr>
        <p:spPr>
          <a:xfrm>
            <a:off x="3805674" y="202641"/>
            <a:ext cx="124171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</a:endParaRPr>
          </a:p>
          <a:p>
            <a:pPr algn="ctr"/>
            <a:r>
              <a:rPr lang="en-US" sz="2800" dirty="0">
                <a:latin typeface="Avenir Book" panose="02000503020000020003" pitchFamily="2" charset="0"/>
              </a:rPr>
              <a:t>data</a:t>
            </a:r>
          </a:p>
          <a:p>
            <a:pPr algn="ctr"/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61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179253-AA50-FF49-917F-B692DAC1E2EC}"/>
              </a:ext>
            </a:extLst>
          </p:cNvPr>
          <p:cNvSpPr/>
          <p:nvPr/>
        </p:nvSpPr>
        <p:spPr>
          <a:xfrm>
            <a:off x="2140530" y="112018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g()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h()</a:t>
            </a:r>
            <a:endParaRPr lang="en-US" sz="32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35CF0-EFC2-E842-89EA-062D5105285E}"/>
              </a:ext>
            </a:extLst>
          </p:cNvPr>
          <p:cNvSpPr txBox="1"/>
          <p:nvPr/>
        </p:nvSpPr>
        <p:spPr>
          <a:xfrm>
            <a:off x="3805674" y="202641"/>
            <a:ext cx="124171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</a:endParaRPr>
          </a:p>
          <a:p>
            <a:pPr algn="ctr"/>
            <a:r>
              <a:rPr lang="en-US" sz="2800" dirty="0">
                <a:latin typeface="Avenir Book" panose="02000503020000020003" pitchFamily="2" charset="0"/>
              </a:rPr>
              <a:t>data</a:t>
            </a:r>
          </a:p>
          <a:p>
            <a:pPr algn="ctr"/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62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179253-AA50-FF49-917F-B692DAC1E2EC}"/>
              </a:ext>
            </a:extLst>
          </p:cNvPr>
          <p:cNvSpPr/>
          <p:nvPr/>
        </p:nvSpPr>
        <p:spPr>
          <a:xfrm>
            <a:off x="2140530" y="112018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g()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atin typeface="Avenir Book" panose="02000503020000020003" pitchFamily="2" charset="0"/>
                <a:cs typeface="Consolas" panose="020B0609020204030204" pitchFamily="49" charset="0"/>
              </a:rPr>
              <a:t>Some </a:t>
            </a:r>
            <a:r>
              <a:rPr lang="en-US" sz="3200" dirty="0" err="1">
                <a:latin typeface="Avenir Book" panose="02000503020000020003" pitchFamily="2" charset="0"/>
                <a:cs typeface="Consolas" panose="020B0609020204030204" pitchFamily="49" charset="0"/>
              </a:rPr>
              <a:t>subsetting</a:t>
            </a:r>
            <a:endParaRPr lang="en-US" sz="3200" dirty="0"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algn="ctr"/>
            <a:endParaRPr lang="en-US" sz="32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35CF0-EFC2-E842-89EA-062D5105285E}"/>
              </a:ext>
            </a:extLst>
          </p:cNvPr>
          <p:cNvSpPr txBox="1"/>
          <p:nvPr/>
        </p:nvSpPr>
        <p:spPr>
          <a:xfrm>
            <a:off x="3805674" y="202641"/>
            <a:ext cx="124171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</a:endParaRPr>
          </a:p>
          <a:p>
            <a:pPr algn="ctr"/>
            <a:r>
              <a:rPr lang="en-US" sz="2800" dirty="0">
                <a:latin typeface="Avenir Book" panose="02000503020000020003" pitchFamily="2" charset="0"/>
              </a:rPr>
              <a:t>data</a:t>
            </a:r>
          </a:p>
          <a:p>
            <a:pPr algn="ctr"/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38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BBA9CC4-C2EB-4C4A-B40B-316544FDCA2C}"/>
              </a:ext>
            </a:extLst>
          </p:cNvPr>
          <p:cNvGrpSpPr/>
          <p:nvPr/>
        </p:nvGrpSpPr>
        <p:grpSpPr>
          <a:xfrm>
            <a:off x="2140530" y="202641"/>
            <a:ext cx="4572000" cy="6359397"/>
            <a:chOff x="2140530" y="202641"/>
            <a:chExt cx="4572000" cy="63593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179253-AA50-FF49-917F-B692DAC1E2EC}"/>
                </a:ext>
              </a:extLst>
            </p:cNvPr>
            <p:cNvSpPr/>
            <p:nvPr/>
          </p:nvSpPr>
          <p:spPr>
            <a:xfrm>
              <a:off x="2140530" y="1120182"/>
              <a:ext cx="4572000" cy="45243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3200" dirty="0">
                  <a:latin typeface="Consolas" panose="020B0609020204030204" pitchFamily="49" charset="0"/>
                  <a:cs typeface="Consolas" panose="020B0609020204030204" pitchFamily="49" charset="0"/>
                </a:rPr>
                <a:t>f()</a:t>
              </a: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3200" dirty="0">
                  <a:latin typeface="Consolas" panose="020B0609020204030204" pitchFamily="49" charset="0"/>
                  <a:cs typeface="Consolas" panose="020B0609020204030204" pitchFamily="49" charset="0"/>
                </a:rPr>
                <a:t>g()</a:t>
              </a: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3200" dirty="0">
                  <a:latin typeface="Consolas" panose="020B0609020204030204" pitchFamily="49" charset="0"/>
                  <a:cs typeface="Consolas" panose="020B0609020204030204" pitchFamily="49" charset="0"/>
                </a:rPr>
                <a:t>h()</a:t>
              </a: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3200" dirty="0">
                  <a:latin typeface="Avenir Book" panose="02000503020000020003" pitchFamily="2" charset="0"/>
                  <a:cs typeface="Consolas" panose="020B0609020204030204" pitchFamily="49" charset="0"/>
                </a:rPr>
                <a:t>Some </a:t>
              </a:r>
              <a:r>
                <a:rPr lang="en-US" sz="3200" dirty="0" err="1">
                  <a:latin typeface="Avenir Book" panose="02000503020000020003" pitchFamily="2" charset="0"/>
                  <a:cs typeface="Consolas" panose="020B0609020204030204" pitchFamily="49" charset="0"/>
                </a:rPr>
                <a:t>subsetting</a:t>
              </a:r>
              <a:endParaRPr lang="en-US" sz="32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32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586478-CA1F-174D-B181-E582F251E024}"/>
                </a:ext>
              </a:extLst>
            </p:cNvPr>
            <p:cNvSpPr txBox="1"/>
            <p:nvPr/>
          </p:nvSpPr>
          <p:spPr>
            <a:xfrm>
              <a:off x="3454979" y="5546375"/>
              <a:ext cx="1943100" cy="10156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new data</a:t>
              </a:r>
            </a:p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735CF0-EFC2-E842-89EA-062D5105285E}"/>
                </a:ext>
              </a:extLst>
            </p:cNvPr>
            <p:cNvSpPr txBox="1"/>
            <p:nvPr/>
          </p:nvSpPr>
          <p:spPr>
            <a:xfrm>
              <a:off x="3805674" y="202641"/>
              <a:ext cx="1241711" cy="10156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data</a:t>
              </a:r>
            </a:p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94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61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2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31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 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70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67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8F145FA-07F1-AA44-B933-FAA3145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3130"/>
            <a:ext cx="7886700" cy="399383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BSc + Hons here at UCT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Ecology &amp; evolution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(Mostly plant) comparative biology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Biogeography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Been working with R for 4½ years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Every major project I’ve done…</a:t>
            </a:r>
            <a:endParaRPr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7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4226785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84FC2-F3A1-634C-B8AB-3D1DD4849B06}"/>
              </a:ext>
            </a:extLst>
          </p:cNvPr>
          <p:cNvSpPr/>
          <p:nvPr/>
        </p:nvSpPr>
        <p:spPr>
          <a:xfrm rot="1157885">
            <a:off x="3799268" y="3614846"/>
            <a:ext cx="5285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9EEC-8572-D245-8BE7-406EB4B01F41}"/>
              </a:ext>
            </a:extLst>
          </p:cNvPr>
          <p:cNvSpPr txBox="1"/>
          <p:nvPr/>
        </p:nvSpPr>
        <p:spPr>
          <a:xfrm>
            <a:off x="7491846" y="4638225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22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236512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52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9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38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79E02-B14A-AE4B-AD1E-87E3C7092CD2}"/>
              </a:ext>
            </a:extLst>
          </p:cNvPr>
          <p:cNvGrpSpPr/>
          <p:nvPr/>
        </p:nvGrpSpPr>
        <p:grpSpPr>
          <a:xfrm rot="791823">
            <a:off x="6431973" y="2955080"/>
            <a:ext cx="1745674" cy="3411570"/>
            <a:chOff x="2982739" y="142040"/>
            <a:chExt cx="2887578" cy="6223029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C79891-E10B-6440-A2AF-349A9E6A4B57}"/>
                </a:ext>
              </a:extLst>
            </p:cNvPr>
            <p:cNvSpPr/>
            <p:nvPr/>
          </p:nvSpPr>
          <p:spPr>
            <a:xfrm>
              <a:off x="2982739" y="1214575"/>
              <a:ext cx="2887578" cy="42667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Some </a:t>
              </a:r>
              <a:r>
                <a:rPr lang="en-US" sz="1600" dirty="0" err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subsetting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71A8D8-BFF9-254D-958B-EAA10D27FAD3}"/>
                </a:ext>
              </a:extLst>
            </p:cNvPr>
            <p:cNvSpPr txBox="1"/>
            <p:nvPr/>
          </p:nvSpPr>
          <p:spPr>
            <a:xfrm>
              <a:off x="3454978" y="5228205"/>
              <a:ext cx="194310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new 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9B14D7-926A-A247-8C05-D9216DCC9007}"/>
                </a:ext>
              </a:extLst>
            </p:cNvPr>
            <p:cNvSpPr txBox="1"/>
            <p:nvPr/>
          </p:nvSpPr>
          <p:spPr>
            <a:xfrm>
              <a:off x="3805674" y="142040"/>
              <a:ext cx="124171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496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055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6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46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03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46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F4DE22-DB34-2240-8856-B8157D3B9400}"/>
              </a:ext>
            </a:extLst>
          </p:cNvPr>
          <p:cNvGrpSpPr/>
          <p:nvPr/>
        </p:nvGrpSpPr>
        <p:grpSpPr>
          <a:xfrm rot="791823">
            <a:off x="7031945" y="2985864"/>
            <a:ext cx="1745674" cy="3411570"/>
            <a:chOff x="2982739" y="142040"/>
            <a:chExt cx="2887578" cy="6223029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B1137-D96D-E647-9029-E3D62E893285}"/>
                </a:ext>
              </a:extLst>
            </p:cNvPr>
            <p:cNvSpPr/>
            <p:nvPr/>
          </p:nvSpPr>
          <p:spPr>
            <a:xfrm>
              <a:off x="2982739" y="1214575"/>
              <a:ext cx="2887578" cy="42667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Some </a:t>
              </a:r>
              <a:r>
                <a:rPr lang="en-US" sz="1600" dirty="0" err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subsetting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DAB248-DB5A-9943-A6B6-35DD4E4D1D06}"/>
                </a:ext>
              </a:extLst>
            </p:cNvPr>
            <p:cNvSpPr txBox="1"/>
            <p:nvPr/>
          </p:nvSpPr>
          <p:spPr>
            <a:xfrm>
              <a:off x="3454978" y="5228205"/>
              <a:ext cx="194310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new 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228D2-9612-6B48-9DFC-9D8ACA621BBA}"/>
                </a:ext>
              </a:extLst>
            </p:cNvPr>
            <p:cNvSpPr txBox="1"/>
            <p:nvPr/>
          </p:nvSpPr>
          <p:spPr>
            <a:xfrm>
              <a:off x="3805674" y="142040"/>
              <a:ext cx="124171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25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lant in a grassy field&#10;&#10;Description automatically generated">
            <a:extLst>
              <a:ext uri="{FF2B5EF4-FFF2-40B4-BE49-F238E27FC236}">
                <a16:creationId xmlns:a16="http://schemas.microsoft.com/office/drawing/2014/main" id="{122E8EB8-A7E0-B54A-9EDC-B24A3E645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8409" y="1705761"/>
            <a:ext cx="3058342" cy="5167649"/>
          </a:xfrm>
          <a:prstGeom prst="rect">
            <a:avLst/>
          </a:prstGeom>
        </p:spPr>
      </p:pic>
      <p:pic>
        <p:nvPicPr>
          <p:cNvPr id="8" name="Picture 7" descr="A tree in a field&#10;&#10;Description automatically generated">
            <a:extLst>
              <a:ext uri="{FF2B5EF4-FFF2-40B4-BE49-F238E27FC236}">
                <a16:creationId xmlns:a16="http://schemas.microsoft.com/office/drawing/2014/main" id="{E3ED082B-8F6A-504C-865D-23B06BF890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0066" y="1698056"/>
            <a:ext cx="3063870" cy="5175354"/>
          </a:xfrm>
          <a:prstGeom prst="rect">
            <a:avLst/>
          </a:prstGeom>
        </p:spPr>
      </p:pic>
      <p:pic>
        <p:nvPicPr>
          <p:cNvPr id="10" name="Picture 9" descr="A close up of a plant&#10;&#10;Description automatically generated">
            <a:extLst>
              <a:ext uri="{FF2B5EF4-FFF2-40B4-BE49-F238E27FC236}">
                <a16:creationId xmlns:a16="http://schemas.microsoft.com/office/drawing/2014/main" id="{53537F0B-21D0-AD47-B685-960C1D1652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90689"/>
            <a:ext cx="3052815" cy="51827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65E5D2-CCA8-4D4E-AADD-B5733337DF29}"/>
              </a:ext>
            </a:extLst>
          </p:cNvPr>
          <p:cNvSpPr/>
          <p:nvPr/>
        </p:nvSpPr>
        <p:spPr>
          <a:xfrm>
            <a:off x="6796610" y="6390958"/>
            <a:ext cx="2360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Schoenus</a:t>
            </a:r>
            <a:r>
              <a:rPr lang="en-US" sz="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compar</a:t>
            </a:r>
            <a:endParaRPr lang="en-US" sz="800" i="1" dirty="0">
              <a:solidFill>
                <a:schemeClr val="accent5">
                  <a:lumMod val="20000"/>
                  <a:lumOff val="80000"/>
                </a:schemeClr>
              </a:solidFill>
              <a:latin typeface="Avenir Book" panose="02000503020000020003" pitchFamily="2" charset="0"/>
            </a:endParaRPr>
          </a:p>
          <a:p>
            <a:pPr algn="r"/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Silvermine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, Table </a:t>
            </a:r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Mountatin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NP</a:t>
            </a:r>
          </a:p>
          <a:p>
            <a:pPr algn="r"/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R. van Mazijk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0A970E-867C-F34F-86D7-DEEAA4447669}"/>
              </a:ext>
            </a:extLst>
          </p:cNvPr>
          <p:cNvSpPr/>
          <p:nvPr/>
        </p:nvSpPr>
        <p:spPr>
          <a:xfrm>
            <a:off x="1782940" y="6378144"/>
            <a:ext cx="1257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Tetraria</a:t>
            </a:r>
            <a:r>
              <a:rPr lang="en-US" sz="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ustulata</a:t>
            </a:r>
            <a:endParaRPr lang="en-US" sz="800" i="1" dirty="0">
              <a:solidFill>
                <a:schemeClr val="accent5">
                  <a:lumMod val="20000"/>
                  <a:lumOff val="80000"/>
                </a:schemeClr>
              </a:solidFill>
              <a:latin typeface="Avenir Book" panose="02000503020000020003" pitchFamily="2" charset="0"/>
            </a:endParaRPr>
          </a:p>
          <a:p>
            <a:pPr algn="r"/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Marloth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NR</a:t>
            </a:r>
          </a:p>
          <a:p>
            <a:pPr algn="r"/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R. van Mazijk 2018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80FB5B-CE7C-E248-BB6C-F97C8FFBFBF1}"/>
              </a:ext>
            </a:extLst>
          </p:cNvPr>
          <p:cNvSpPr/>
          <p:nvPr/>
        </p:nvSpPr>
        <p:spPr>
          <a:xfrm>
            <a:off x="3732740" y="6400921"/>
            <a:ext cx="2360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Tetraria</a:t>
            </a:r>
            <a:r>
              <a:rPr lang="en-US" sz="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thermalis</a:t>
            </a:r>
            <a:endParaRPr lang="en-US" sz="800" i="1" dirty="0">
              <a:solidFill>
                <a:schemeClr val="accent5">
                  <a:lumMod val="20000"/>
                  <a:lumOff val="80000"/>
                </a:schemeClr>
              </a:solidFill>
              <a:latin typeface="Avenir Book" panose="02000503020000020003" pitchFamily="2" charset="0"/>
            </a:endParaRPr>
          </a:p>
          <a:p>
            <a:pPr algn="r"/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Silvermine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, Table Mountain NP</a:t>
            </a:r>
          </a:p>
          <a:p>
            <a:pPr algn="r"/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R. van Mazijk 2018</a:t>
            </a:r>
          </a:p>
        </p:txBody>
      </p:sp>
    </p:spTree>
    <p:extLst>
      <p:ext uri="{BB962C8B-B14F-4D97-AF65-F5344CB8AC3E}">
        <p14:creationId xmlns:p14="http://schemas.microsoft.com/office/powerpoint/2010/main" val="2787611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46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6C315C-E5D5-7746-9E50-F2ADC2E8820F}"/>
              </a:ext>
            </a:extLst>
          </p:cNvPr>
          <p:cNvSpPr/>
          <p:nvPr/>
        </p:nvSpPr>
        <p:spPr>
          <a:xfrm rot="1157885">
            <a:off x="2843270" y="5374070"/>
            <a:ext cx="6042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96A82-CFA6-3345-A03A-3E2DE09B8D00}"/>
              </a:ext>
            </a:extLst>
          </p:cNvPr>
          <p:cNvSpPr txBox="1"/>
          <p:nvPr/>
        </p:nvSpPr>
        <p:spPr>
          <a:xfrm rot="433261">
            <a:off x="5245546" y="4510705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Book" panose="02000503020000020003" pitchFamily="2" charset="0"/>
              </a:rPr>
              <a:t>???????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3D61E-53B3-D74C-A77E-DEAA14604A4E}"/>
              </a:ext>
            </a:extLst>
          </p:cNvPr>
          <p:cNvSpPr txBox="1"/>
          <p:nvPr/>
        </p:nvSpPr>
        <p:spPr>
          <a:xfrm>
            <a:off x="1536237" y="486464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🤭</a:t>
            </a:r>
          </a:p>
        </p:txBody>
      </p:sp>
    </p:spTree>
    <p:extLst>
      <p:ext uri="{BB962C8B-B14F-4D97-AF65-F5344CB8AC3E}">
        <p14:creationId xmlns:p14="http://schemas.microsoft.com/office/powerpoint/2010/main" val="3340924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601378" y="2521058"/>
            <a:ext cx="7941244" cy="2123658"/>
            <a:chOff x="634216" y="3428999"/>
            <a:chExt cx="7941244" cy="21236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59883A-79DA-E448-A43C-C782E7B5F389}"/>
                </a:ext>
              </a:extLst>
            </p:cNvPr>
            <p:cNvSpPr txBox="1"/>
            <p:nvPr/>
          </p:nvSpPr>
          <p:spPr>
            <a:xfrm>
              <a:off x="634216" y="3428999"/>
              <a:ext cx="2420663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1</a:t>
              </a:r>
              <a:endParaRPr lang="en-US" sz="2400" dirty="0">
                <a:latin typeface="Avenir Book" panose="02000503020000020003" pitchFamily="2" charset="0"/>
              </a:endParaRP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Tidy data principles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3411144" y="3428999"/>
              <a:ext cx="2387385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an intro to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074455" y="3428999"/>
              <a:ext cx="2501005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with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0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0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446" y="4336940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56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883A-79DA-E448-A43C-C782E7B5F389}"/>
              </a:ext>
            </a:extLst>
          </p:cNvPr>
          <p:cNvSpPr txBox="1"/>
          <p:nvPr/>
        </p:nvSpPr>
        <p:spPr>
          <a:xfrm>
            <a:off x="400036" y="2836961"/>
            <a:ext cx="466627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Avenir Book" panose="02000503020000020003" pitchFamily="2" charset="0"/>
              </a:rPr>
              <a:t>DAY 1</a:t>
            </a:r>
            <a:endParaRPr lang="en-US" sz="4400" dirty="0">
              <a:latin typeface="Avenir Book" panose="02000503020000020003" pitchFamily="2" charset="0"/>
            </a:endParaRPr>
          </a:p>
          <a:p>
            <a:pPr algn="ctr"/>
            <a:endParaRPr lang="en-US" sz="4000" dirty="0">
              <a:latin typeface="Avenir Book" panose="02000503020000020003" pitchFamily="2" charset="0"/>
            </a:endParaRPr>
          </a:p>
          <a:p>
            <a:pPr algn="ctr"/>
            <a:r>
              <a:rPr lang="en-US" sz="4000" dirty="0">
                <a:latin typeface="Avenir Book" panose="02000503020000020003" pitchFamily="2" charset="0"/>
              </a:rPr>
              <a:t>Tidy data principles</a:t>
            </a:r>
          </a:p>
          <a:p>
            <a:pPr algn="ctr"/>
            <a:r>
              <a:rPr lang="en-US" sz="4000" dirty="0">
                <a:latin typeface="Avenir Book" panose="02000503020000020003" pitchFamily="2" charset="0"/>
              </a:rPr>
              <a:t>&amp;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055" y="2670314"/>
            <a:ext cx="2677629" cy="31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050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883A-79DA-E448-A43C-C782E7B5F389}"/>
              </a:ext>
            </a:extLst>
          </p:cNvPr>
          <p:cNvSpPr txBox="1"/>
          <p:nvPr/>
        </p:nvSpPr>
        <p:spPr>
          <a:xfrm>
            <a:off x="400036" y="2836961"/>
            <a:ext cx="466627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DAY 1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  <a:latin typeface="Avenir Book" panose="02000503020000020003" pitchFamily="2" charset="0"/>
            </a:endParaRPr>
          </a:p>
          <a:p>
            <a:pPr algn="ctr"/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Tidy </a:t>
            </a:r>
            <a:r>
              <a:rPr lang="en-US" sz="4000" dirty="0">
                <a:latin typeface="Avenir Book" panose="02000503020000020003" pitchFamily="2" charset="0"/>
              </a:rPr>
              <a:t>data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 principles</a:t>
            </a:r>
          </a:p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&amp;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055" y="2670314"/>
            <a:ext cx="2677629" cy="31032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755755-723D-E54B-A5B3-818D08C0690E}"/>
              </a:ext>
            </a:extLst>
          </p:cNvPr>
          <p:cNvSpPr/>
          <p:nvPr/>
        </p:nvSpPr>
        <p:spPr>
          <a:xfrm>
            <a:off x="5066314" y="2670314"/>
            <a:ext cx="4077686" cy="3324086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495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A697-A9CE-3E4F-B7F5-E324F718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 panose="02000503020000020003" pitchFamily="2" charset="0"/>
                <a:cs typeface="Consolas" panose="020B0609020204030204" pitchFamily="49" charset="0"/>
              </a:rPr>
              <a:t>A motivating example…</a:t>
            </a:r>
          </a:p>
        </p:txBody>
      </p:sp>
    </p:spTree>
    <p:extLst>
      <p:ext uri="{BB962C8B-B14F-4D97-AF65-F5344CB8AC3E}">
        <p14:creationId xmlns:p14="http://schemas.microsoft.com/office/powerpoint/2010/main" val="32696356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892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8613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ABEEA15-5F17-B24D-8D1C-62F1183C9B67}"/>
              </a:ext>
            </a:extLst>
          </p:cNvPr>
          <p:cNvGrpSpPr/>
          <p:nvPr/>
        </p:nvGrpSpPr>
        <p:grpSpPr>
          <a:xfrm>
            <a:off x="180421" y="4016882"/>
            <a:ext cx="8812876" cy="914400"/>
            <a:chOff x="180421" y="4016882"/>
            <a:chExt cx="8812876" cy="914400"/>
          </a:xfrm>
        </p:grpSpPr>
        <p:pic>
          <p:nvPicPr>
            <p:cNvPr id="27" name="Graphic 26" descr="Flower without stem">
              <a:extLst>
                <a:ext uri="{FF2B5EF4-FFF2-40B4-BE49-F238E27FC236}">
                  <a16:creationId xmlns:a16="http://schemas.microsoft.com/office/drawing/2014/main" id="{D51C0A03-FC5F-6B45-A38F-5C6778F6A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0421" y="4016882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Flower without stem">
              <a:extLst>
                <a:ext uri="{FF2B5EF4-FFF2-40B4-BE49-F238E27FC236}">
                  <a16:creationId xmlns:a16="http://schemas.microsoft.com/office/drawing/2014/main" id="{558CFF27-AD01-5E43-BD30-2158EABAB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7553" y="4016882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Flower without stem">
              <a:extLst>
                <a:ext uri="{FF2B5EF4-FFF2-40B4-BE49-F238E27FC236}">
                  <a16:creationId xmlns:a16="http://schemas.microsoft.com/office/drawing/2014/main" id="{1B14ACEF-0CD2-2B4F-8BCD-B13990CEA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54686" y="4016882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Flower without stem">
              <a:extLst>
                <a:ext uri="{FF2B5EF4-FFF2-40B4-BE49-F238E27FC236}">
                  <a16:creationId xmlns:a16="http://schemas.microsoft.com/office/drawing/2014/main" id="{99556C4D-D64F-5346-AE8B-03F2447A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2540" y="4016882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lower without stem">
              <a:extLst>
                <a:ext uri="{FF2B5EF4-FFF2-40B4-BE49-F238E27FC236}">
                  <a16:creationId xmlns:a16="http://schemas.microsoft.com/office/drawing/2014/main" id="{32ACFF90-654C-6D4E-85DF-E9563084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9672" y="4016882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Flower without stem">
              <a:extLst>
                <a:ext uri="{FF2B5EF4-FFF2-40B4-BE49-F238E27FC236}">
                  <a16:creationId xmlns:a16="http://schemas.microsoft.com/office/drawing/2014/main" id="{9522A33F-B7CE-454F-A67B-399367F5C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26805" y="4016882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Flower without stem">
              <a:extLst>
                <a:ext uri="{FF2B5EF4-FFF2-40B4-BE49-F238E27FC236}">
                  <a16:creationId xmlns:a16="http://schemas.microsoft.com/office/drawing/2014/main" id="{11E30E20-2293-9846-BBF7-6613F8F25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04632" y="4016882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Flower without stem">
              <a:extLst>
                <a:ext uri="{FF2B5EF4-FFF2-40B4-BE49-F238E27FC236}">
                  <a16:creationId xmlns:a16="http://schemas.microsoft.com/office/drawing/2014/main" id="{B4F95BD7-99D7-9A46-AEDB-B0CE75ACB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41764" y="4016882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Flower without stem">
              <a:extLst>
                <a:ext uri="{FF2B5EF4-FFF2-40B4-BE49-F238E27FC236}">
                  <a16:creationId xmlns:a16="http://schemas.microsoft.com/office/drawing/2014/main" id="{6E26B3DA-E059-E041-B238-DB8A5ED8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8897" y="40168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702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ABEEA15-5F17-B24D-8D1C-62F1183C9B67}"/>
              </a:ext>
            </a:extLst>
          </p:cNvPr>
          <p:cNvGrpSpPr/>
          <p:nvPr/>
        </p:nvGrpSpPr>
        <p:grpSpPr>
          <a:xfrm>
            <a:off x="180421" y="4016882"/>
            <a:ext cx="8812876" cy="914400"/>
            <a:chOff x="180421" y="4016882"/>
            <a:chExt cx="8812876" cy="914400"/>
          </a:xfrm>
        </p:grpSpPr>
        <p:pic>
          <p:nvPicPr>
            <p:cNvPr id="27" name="Graphic 26" descr="Flower without stem">
              <a:extLst>
                <a:ext uri="{FF2B5EF4-FFF2-40B4-BE49-F238E27FC236}">
                  <a16:creationId xmlns:a16="http://schemas.microsoft.com/office/drawing/2014/main" id="{D51C0A03-FC5F-6B45-A38F-5C6778F6A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0421" y="4016882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Flower without stem">
              <a:extLst>
                <a:ext uri="{FF2B5EF4-FFF2-40B4-BE49-F238E27FC236}">
                  <a16:creationId xmlns:a16="http://schemas.microsoft.com/office/drawing/2014/main" id="{558CFF27-AD01-5E43-BD30-2158EABAB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7553" y="4016882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Flower without stem">
              <a:extLst>
                <a:ext uri="{FF2B5EF4-FFF2-40B4-BE49-F238E27FC236}">
                  <a16:creationId xmlns:a16="http://schemas.microsoft.com/office/drawing/2014/main" id="{1B14ACEF-0CD2-2B4F-8BCD-B13990CEA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54686" y="4016882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Flower without stem">
              <a:extLst>
                <a:ext uri="{FF2B5EF4-FFF2-40B4-BE49-F238E27FC236}">
                  <a16:creationId xmlns:a16="http://schemas.microsoft.com/office/drawing/2014/main" id="{99556C4D-D64F-5346-AE8B-03F2447A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2540" y="4016882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lower without stem">
              <a:extLst>
                <a:ext uri="{FF2B5EF4-FFF2-40B4-BE49-F238E27FC236}">
                  <a16:creationId xmlns:a16="http://schemas.microsoft.com/office/drawing/2014/main" id="{32ACFF90-654C-6D4E-85DF-E9563084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9672" y="4016882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Flower without stem">
              <a:extLst>
                <a:ext uri="{FF2B5EF4-FFF2-40B4-BE49-F238E27FC236}">
                  <a16:creationId xmlns:a16="http://schemas.microsoft.com/office/drawing/2014/main" id="{9522A33F-B7CE-454F-A67B-399367F5C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26805" y="4016882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Flower without stem">
              <a:extLst>
                <a:ext uri="{FF2B5EF4-FFF2-40B4-BE49-F238E27FC236}">
                  <a16:creationId xmlns:a16="http://schemas.microsoft.com/office/drawing/2014/main" id="{11E30E20-2293-9846-BBF7-6613F8F25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04632" y="4016882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Flower without stem">
              <a:extLst>
                <a:ext uri="{FF2B5EF4-FFF2-40B4-BE49-F238E27FC236}">
                  <a16:creationId xmlns:a16="http://schemas.microsoft.com/office/drawing/2014/main" id="{B4F95BD7-99D7-9A46-AEDB-B0CE75ACB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41764" y="4016882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Flower without stem">
              <a:extLst>
                <a:ext uri="{FF2B5EF4-FFF2-40B4-BE49-F238E27FC236}">
                  <a16:creationId xmlns:a16="http://schemas.microsoft.com/office/drawing/2014/main" id="{6E26B3DA-E059-E041-B238-DB8A5ED8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8897" y="4016882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90A46B5-3669-E24A-99F6-A18F773A2080}"/>
              </a:ext>
            </a:extLst>
          </p:cNvPr>
          <p:cNvGrpSpPr/>
          <p:nvPr/>
        </p:nvGrpSpPr>
        <p:grpSpPr>
          <a:xfrm>
            <a:off x="180421" y="4931282"/>
            <a:ext cx="8812876" cy="914400"/>
            <a:chOff x="180421" y="4931282"/>
            <a:chExt cx="8812876" cy="914400"/>
          </a:xfrm>
        </p:grpSpPr>
        <p:pic>
          <p:nvPicPr>
            <p:cNvPr id="29" name="Graphic 28" descr="Unicorn">
              <a:extLst>
                <a:ext uri="{FF2B5EF4-FFF2-40B4-BE49-F238E27FC236}">
                  <a16:creationId xmlns:a16="http://schemas.microsoft.com/office/drawing/2014/main" id="{4526AD4D-432F-644C-BFE2-76FE957DA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80421" y="4931282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Unicorn">
              <a:extLst>
                <a:ext uri="{FF2B5EF4-FFF2-40B4-BE49-F238E27FC236}">
                  <a16:creationId xmlns:a16="http://schemas.microsoft.com/office/drawing/2014/main" id="{7043DCCC-5031-6940-B038-3C3E3763D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7553" y="4931282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Unicorn">
              <a:extLst>
                <a:ext uri="{FF2B5EF4-FFF2-40B4-BE49-F238E27FC236}">
                  <a16:creationId xmlns:a16="http://schemas.microsoft.com/office/drawing/2014/main" id="{BEA41F02-7CA3-164B-921C-0F80F130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54686" y="4931282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Unicorn">
              <a:extLst>
                <a:ext uri="{FF2B5EF4-FFF2-40B4-BE49-F238E27FC236}">
                  <a16:creationId xmlns:a16="http://schemas.microsoft.com/office/drawing/2014/main" id="{DE16129D-2AA2-0144-A7AB-6B340967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52540" y="4931282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Unicorn">
              <a:extLst>
                <a:ext uri="{FF2B5EF4-FFF2-40B4-BE49-F238E27FC236}">
                  <a16:creationId xmlns:a16="http://schemas.microsoft.com/office/drawing/2014/main" id="{9B4862E2-181B-8E48-A99B-53D6BCB42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9672" y="4931282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Unicorn">
              <a:extLst>
                <a:ext uri="{FF2B5EF4-FFF2-40B4-BE49-F238E27FC236}">
                  <a16:creationId xmlns:a16="http://schemas.microsoft.com/office/drawing/2014/main" id="{0E57BFDE-03C1-F04B-A424-21659B74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26805" y="4931282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Unicorn">
              <a:extLst>
                <a:ext uri="{FF2B5EF4-FFF2-40B4-BE49-F238E27FC236}">
                  <a16:creationId xmlns:a16="http://schemas.microsoft.com/office/drawing/2014/main" id="{B27988CB-03B9-1F40-8A0F-88D4E696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04632" y="4931282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Unicorn">
              <a:extLst>
                <a:ext uri="{FF2B5EF4-FFF2-40B4-BE49-F238E27FC236}">
                  <a16:creationId xmlns:a16="http://schemas.microsoft.com/office/drawing/2014/main" id="{94CECC05-A3A2-6349-A8D5-506385217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41764" y="4931282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Unicorn">
              <a:extLst>
                <a:ext uri="{FF2B5EF4-FFF2-40B4-BE49-F238E27FC236}">
                  <a16:creationId xmlns:a16="http://schemas.microsoft.com/office/drawing/2014/main" id="{8ABDB439-A5CB-434C-81FF-86770EDBA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78897" y="49312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978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EB22C5-073C-2D4E-904F-74D1B0CDE14A}"/>
              </a:ext>
            </a:extLst>
          </p:cNvPr>
          <p:cNvGrpSpPr/>
          <p:nvPr/>
        </p:nvGrpSpPr>
        <p:grpSpPr>
          <a:xfrm>
            <a:off x="180421" y="4580254"/>
            <a:ext cx="8765577" cy="914400"/>
            <a:chOff x="180421" y="4580254"/>
            <a:chExt cx="8765577" cy="914400"/>
          </a:xfrm>
        </p:grpSpPr>
        <p:pic>
          <p:nvPicPr>
            <p:cNvPr id="46" name="Graphic 45" descr="List">
              <a:extLst>
                <a:ext uri="{FF2B5EF4-FFF2-40B4-BE49-F238E27FC236}">
                  <a16:creationId xmlns:a16="http://schemas.microsoft.com/office/drawing/2014/main" id="{7A487095-890F-FD44-927F-7A9C4952B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List">
              <a:extLst>
                <a:ext uri="{FF2B5EF4-FFF2-40B4-BE49-F238E27FC236}">
                  <a16:creationId xmlns:a16="http://schemas.microsoft.com/office/drawing/2014/main" id="{62C4D143-B8E6-F542-9668-8032DB7C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List">
              <a:extLst>
                <a:ext uri="{FF2B5EF4-FFF2-40B4-BE49-F238E27FC236}">
                  <a16:creationId xmlns:a16="http://schemas.microsoft.com/office/drawing/2014/main" id="{270E96C4-BD60-B540-AB16-814FAA802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List">
              <a:extLst>
                <a:ext uri="{FF2B5EF4-FFF2-40B4-BE49-F238E27FC236}">
                  <a16:creationId xmlns:a16="http://schemas.microsoft.com/office/drawing/2014/main" id="{404B1033-0149-E743-9604-4DB64D99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List">
              <a:extLst>
                <a:ext uri="{FF2B5EF4-FFF2-40B4-BE49-F238E27FC236}">
                  <a16:creationId xmlns:a16="http://schemas.microsoft.com/office/drawing/2014/main" id="{CC9A6724-BF39-7B43-A825-63774656B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List">
              <a:extLst>
                <a:ext uri="{FF2B5EF4-FFF2-40B4-BE49-F238E27FC236}">
                  <a16:creationId xmlns:a16="http://schemas.microsoft.com/office/drawing/2014/main" id="{10F76EB5-31F5-6245-B3EA-56D76DF25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53" name="Graphic 52" descr="List">
              <a:extLst>
                <a:ext uri="{FF2B5EF4-FFF2-40B4-BE49-F238E27FC236}">
                  <a16:creationId xmlns:a16="http://schemas.microsoft.com/office/drawing/2014/main" id="{96D0E4BC-7598-C449-A808-E8509761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List">
              <a:extLst>
                <a:ext uri="{FF2B5EF4-FFF2-40B4-BE49-F238E27FC236}">
                  <a16:creationId xmlns:a16="http://schemas.microsoft.com/office/drawing/2014/main" id="{69F313CF-74EC-6E47-9905-08B3DCBF4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List">
              <a:extLst>
                <a:ext uri="{FF2B5EF4-FFF2-40B4-BE49-F238E27FC236}">
                  <a16:creationId xmlns:a16="http://schemas.microsoft.com/office/drawing/2014/main" id="{E4666133-AA95-1742-BAF1-EBCBC1F5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81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315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EDCE73-3825-FA46-820F-B4CEDC90D6C7}"/>
              </a:ext>
            </a:extLst>
          </p:cNvPr>
          <p:cNvSpPr txBox="1"/>
          <p:nvPr/>
        </p:nvSpPr>
        <p:spPr>
          <a:xfrm>
            <a:off x="1773798" y="1381992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(A good way to </a:t>
            </a:r>
            <a:r>
              <a:rPr lang="en-US" sz="2800" i="1" dirty="0">
                <a:latin typeface="Avenir Book" panose="02000503020000020003" pitchFamily="2" charset="0"/>
              </a:rPr>
              <a:t>collect</a:t>
            </a:r>
            <a:r>
              <a:rPr lang="en-US" sz="2800" dirty="0">
                <a:latin typeface="Avenir Book" panose="02000503020000020003" pitchFamily="2" charset="0"/>
              </a:rPr>
              <a:t> your data!)</a:t>
            </a:r>
          </a:p>
        </p:txBody>
      </p:sp>
    </p:spTree>
    <p:extLst>
      <p:ext uri="{BB962C8B-B14F-4D97-AF65-F5344CB8AC3E}">
        <p14:creationId xmlns:p14="http://schemas.microsoft.com/office/powerpoint/2010/main" val="2852487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F39DDE6-D749-4148-932A-BD6E60E413BC}"/>
              </a:ext>
            </a:extLst>
          </p:cNvPr>
          <p:cNvSpPr/>
          <p:nvPr/>
        </p:nvSpPr>
        <p:spPr>
          <a:xfrm rot="5400000">
            <a:off x="4240066" y="-3114520"/>
            <a:ext cx="663863" cy="8765578"/>
          </a:xfrm>
          <a:prstGeom prst="rightBrace">
            <a:avLst>
              <a:gd name="adj1" fmla="val 33376"/>
              <a:gd name="adj2" fmla="val 4976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63991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F39DDE6-D749-4148-932A-BD6E60E413BC}"/>
              </a:ext>
            </a:extLst>
          </p:cNvPr>
          <p:cNvSpPr/>
          <p:nvPr/>
        </p:nvSpPr>
        <p:spPr>
          <a:xfrm rot="5400000">
            <a:off x="4240066" y="-3114520"/>
            <a:ext cx="663863" cy="8765578"/>
          </a:xfrm>
          <a:prstGeom prst="rightBrace">
            <a:avLst>
              <a:gd name="adj1" fmla="val 33376"/>
              <a:gd name="adj2" fmla="val 4976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7F7265-B57A-7D44-B4E0-51371F76D2EB}"/>
              </a:ext>
            </a:extLst>
          </p:cNvPr>
          <p:cNvGraphicFramePr>
            <a:graphicFrameLocks noGrp="1"/>
          </p:cNvGraphicFramePr>
          <p:nvPr/>
        </p:nvGraphicFramePr>
        <p:xfrm>
          <a:off x="189207" y="1600201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495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One way to lay out your collected data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… </a:t>
            </a:r>
            <a:r>
              <a:rPr lang="en-US" sz="4400" dirty="0">
                <a:latin typeface="Avenir Book" panose="02000503020000020003" pitchFamily="2" charset="0"/>
                <a:cs typeface="Consolas" panose="020B0609020204030204" pitchFamily="49" charset="0"/>
              </a:rPr>
              <a:t>🤢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F39DDE6-D749-4148-932A-BD6E60E413BC}"/>
              </a:ext>
            </a:extLst>
          </p:cNvPr>
          <p:cNvSpPr/>
          <p:nvPr/>
        </p:nvSpPr>
        <p:spPr>
          <a:xfrm rot="5400000">
            <a:off x="4240066" y="-3114520"/>
            <a:ext cx="663863" cy="8765578"/>
          </a:xfrm>
          <a:prstGeom prst="rightBrace">
            <a:avLst>
              <a:gd name="adj1" fmla="val 33376"/>
              <a:gd name="adj2" fmla="val 4976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7F7265-B57A-7D44-B4E0-51371F76D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63998"/>
              </p:ext>
            </p:extLst>
          </p:nvPr>
        </p:nvGraphicFramePr>
        <p:xfrm>
          <a:off x="189207" y="1600201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B39E5967-AB3B-7E40-B0DB-584D05106FA5}"/>
              </a:ext>
            </a:extLst>
          </p:cNvPr>
          <p:cNvGrpSpPr/>
          <p:nvPr/>
        </p:nvGrpSpPr>
        <p:grpSpPr>
          <a:xfrm>
            <a:off x="235792" y="2786146"/>
            <a:ext cx="8652218" cy="525826"/>
            <a:chOff x="225047" y="2859985"/>
            <a:chExt cx="8652218" cy="52582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BCB011-3AD9-6442-BF3C-E90E54146A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6ABED1E0-9651-7C4C-B19A-9E35E2DA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B876F212-A0BE-A543-854F-C7E2CA6D8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961BE842-6649-974D-9C28-73EB23355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F2725C63-2D43-E24D-A7B5-4566E7F7A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5294C2CB-7299-C243-9A6F-C4D4A7530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15F1CED-9661-8F4B-B566-638210EB4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6" name="Graphic 25" descr="Flower without stem">
                <a:extLst>
                  <a:ext uri="{FF2B5EF4-FFF2-40B4-BE49-F238E27FC236}">
                    <a16:creationId xmlns:a16="http://schemas.microsoft.com/office/drawing/2014/main" id="{0D45F45E-97BC-EE43-9F73-FD7013A56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7" name="Graphic 26" descr="Flower without stem">
                <a:extLst>
                  <a:ext uri="{FF2B5EF4-FFF2-40B4-BE49-F238E27FC236}">
                    <a16:creationId xmlns:a16="http://schemas.microsoft.com/office/drawing/2014/main" id="{D1A86570-B57F-BA43-811A-F3C3A497D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8" name="Graphic 27" descr="Flower without stem">
                <a:extLst>
                  <a:ext uri="{FF2B5EF4-FFF2-40B4-BE49-F238E27FC236}">
                    <a16:creationId xmlns:a16="http://schemas.microsoft.com/office/drawing/2014/main" id="{0EB8D740-2FA2-7C40-B623-20CE265F1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F54EF0E-5B33-7E4D-BA41-96130A0A69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BD7DA49C-2DEA-0148-8CCF-DC5F80027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DFB59612-7437-1249-879D-824CB9611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8E1CB1FE-692A-4C46-AE8E-39294C176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3BE5BAA4-6898-0142-BFC7-C95A91CD4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80682647-4095-E84F-B33D-8700B7D2A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6509025E-B636-5546-9F0D-778299444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F4B2489E-E632-1F46-A5E8-74B9B37E2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D56799D-DCCE-1E4B-BCC2-2F698FC36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8" name="Graphic 37" descr="Unicorn">
                <a:extLst>
                  <a:ext uri="{FF2B5EF4-FFF2-40B4-BE49-F238E27FC236}">
                    <a16:creationId xmlns:a16="http://schemas.microsoft.com/office/drawing/2014/main" id="{AB7240F2-E26A-3E41-B49D-A1AABF06F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C6C09D-6D1E-8B48-A6C8-A51D0CEE3796}"/>
              </a:ext>
            </a:extLst>
          </p:cNvPr>
          <p:cNvGrpSpPr/>
          <p:nvPr/>
        </p:nvGrpSpPr>
        <p:grpSpPr>
          <a:xfrm>
            <a:off x="229634" y="3424866"/>
            <a:ext cx="8652218" cy="525826"/>
            <a:chOff x="225047" y="2859985"/>
            <a:chExt cx="8652218" cy="5258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D07EDCE-C096-0744-9E2E-5F382FF9DD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2" name="Graphic 51" descr="Flower without stem">
                <a:extLst>
                  <a:ext uri="{FF2B5EF4-FFF2-40B4-BE49-F238E27FC236}">
                    <a16:creationId xmlns:a16="http://schemas.microsoft.com/office/drawing/2014/main" id="{B62A68EB-8957-B04A-8339-DDC9A426B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Graphic 52" descr="Flower without stem">
                <a:extLst>
                  <a:ext uri="{FF2B5EF4-FFF2-40B4-BE49-F238E27FC236}">
                    <a16:creationId xmlns:a16="http://schemas.microsoft.com/office/drawing/2014/main" id="{3DB8FB85-22C1-3C4A-B595-381441523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4" name="Graphic 53" descr="Flower without stem">
                <a:extLst>
                  <a:ext uri="{FF2B5EF4-FFF2-40B4-BE49-F238E27FC236}">
                    <a16:creationId xmlns:a16="http://schemas.microsoft.com/office/drawing/2014/main" id="{9A3B179F-1644-3446-9765-E1F3D8C69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5" name="Graphic 54" descr="Flower without stem">
                <a:extLst>
                  <a:ext uri="{FF2B5EF4-FFF2-40B4-BE49-F238E27FC236}">
                    <a16:creationId xmlns:a16="http://schemas.microsoft.com/office/drawing/2014/main" id="{A3B55E1A-A964-4743-99BD-E1460C713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6" name="Graphic 55" descr="Flower without stem">
                <a:extLst>
                  <a:ext uri="{FF2B5EF4-FFF2-40B4-BE49-F238E27FC236}">
                    <a16:creationId xmlns:a16="http://schemas.microsoft.com/office/drawing/2014/main" id="{050D698E-F06F-BE45-815D-B58DCB04F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7" name="Graphic 56" descr="Flower without stem">
                <a:extLst>
                  <a:ext uri="{FF2B5EF4-FFF2-40B4-BE49-F238E27FC236}">
                    <a16:creationId xmlns:a16="http://schemas.microsoft.com/office/drawing/2014/main" id="{7D129FD2-C87D-684B-9A7D-53E692A40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8" name="Graphic 57" descr="Flower without stem">
                <a:extLst>
                  <a:ext uri="{FF2B5EF4-FFF2-40B4-BE49-F238E27FC236}">
                    <a16:creationId xmlns:a16="http://schemas.microsoft.com/office/drawing/2014/main" id="{91DF8AC9-1FA1-4D46-90F9-576EADF10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B27CB6B2-509D-BC45-A4CD-54373E552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E7DCAFCE-BFC6-244F-99D0-40215FB029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648E368-E383-4947-BC83-AAA796C4FC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43" name="Graphic 42" descr="Unicorn">
                <a:extLst>
                  <a:ext uri="{FF2B5EF4-FFF2-40B4-BE49-F238E27FC236}">
                    <a16:creationId xmlns:a16="http://schemas.microsoft.com/office/drawing/2014/main" id="{58EF6C3D-4715-C848-B24E-1D4FDE3E8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44" name="Graphic 43" descr="Unicorn">
                <a:extLst>
                  <a:ext uri="{FF2B5EF4-FFF2-40B4-BE49-F238E27FC236}">
                    <a16:creationId xmlns:a16="http://schemas.microsoft.com/office/drawing/2014/main" id="{3DC61CA8-3B14-1E41-9D3A-5DB2E5DA5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5" name="Graphic 44" descr="Unicorn">
                <a:extLst>
                  <a:ext uri="{FF2B5EF4-FFF2-40B4-BE49-F238E27FC236}">
                    <a16:creationId xmlns:a16="http://schemas.microsoft.com/office/drawing/2014/main" id="{08949EC1-FFF8-2840-A850-919DF3307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6" name="Graphic 45" descr="Unicorn">
                <a:extLst>
                  <a:ext uri="{FF2B5EF4-FFF2-40B4-BE49-F238E27FC236}">
                    <a16:creationId xmlns:a16="http://schemas.microsoft.com/office/drawing/2014/main" id="{BEC8D796-FB10-D443-915C-EF83CA3A7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7" name="Graphic 46" descr="Unicorn">
                <a:extLst>
                  <a:ext uri="{FF2B5EF4-FFF2-40B4-BE49-F238E27FC236}">
                    <a16:creationId xmlns:a16="http://schemas.microsoft.com/office/drawing/2014/main" id="{6068FFB5-629A-CD46-AD83-C53581944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8" name="Graphic 47" descr="Unicorn">
                <a:extLst>
                  <a:ext uri="{FF2B5EF4-FFF2-40B4-BE49-F238E27FC236}">
                    <a16:creationId xmlns:a16="http://schemas.microsoft.com/office/drawing/2014/main" id="{D862AADE-CC3B-0648-9079-45BEC4E86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9" name="Graphic 48" descr="Unicorn">
                <a:extLst>
                  <a:ext uri="{FF2B5EF4-FFF2-40B4-BE49-F238E27FC236}">
                    <a16:creationId xmlns:a16="http://schemas.microsoft.com/office/drawing/2014/main" id="{7632C993-90F9-F34C-9011-FB72B6E3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F450EF24-ED2E-7F46-A4B9-CD7A95C77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37E7EE8C-D5E5-8E4E-BC01-D2225F844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2C5282-569E-6643-BB53-4BEA42C9E8C3}"/>
              </a:ext>
            </a:extLst>
          </p:cNvPr>
          <p:cNvGrpSpPr/>
          <p:nvPr/>
        </p:nvGrpSpPr>
        <p:grpSpPr>
          <a:xfrm>
            <a:off x="245886" y="4102000"/>
            <a:ext cx="8652218" cy="525826"/>
            <a:chOff x="225047" y="2859985"/>
            <a:chExt cx="8652218" cy="52582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928BF61-E2AF-9349-AEC6-0288613682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73" name="Graphic 72" descr="Flower without stem">
                <a:extLst>
                  <a:ext uri="{FF2B5EF4-FFF2-40B4-BE49-F238E27FC236}">
                    <a16:creationId xmlns:a16="http://schemas.microsoft.com/office/drawing/2014/main" id="{6F5BD33E-C1BF-DE4D-A85C-6C2646DBE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Graphic 73" descr="Flower without stem">
                <a:extLst>
                  <a:ext uri="{FF2B5EF4-FFF2-40B4-BE49-F238E27FC236}">
                    <a16:creationId xmlns:a16="http://schemas.microsoft.com/office/drawing/2014/main" id="{43617172-53C7-1E45-90B9-F4849FD39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5" name="Graphic 74" descr="Flower without stem">
                <a:extLst>
                  <a:ext uri="{FF2B5EF4-FFF2-40B4-BE49-F238E27FC236}">
                    <a16:creationId xmlns:a16="http://schemas.microsoft.com/office/drawing/2014/main" id="{04B04621-AE09-3D46-A70F-87FC61692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6" name="Graphic 75" descr="Flower without stem">
                <a:extLst>
                  <a:ext uri="{FF2B5EF4-FFF2-40B4-BE49-F238E27FC236}">
                    <a16:creationId xmlns:a16="http://schemas.microsoft.com/office/drawing/2014/main" id="{829CD788-45FC-4D43-ABA2-46D65F3C5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7" name="Graphic 76" descr="Flower without stem">
                <a:extLst>
                  <a:ext uri="{FF2B5EF4-FFF2-40B4-BE49-F238E27FC236}">
                    <a16:creationId xmlns:a16="http://schemas.microsoft.com/office/drawing/2014/main" id="{09C7C9C5-612E-E34B-A7BD-20EBE63E4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8" name="Graphic 77" descr="Flower without stem">
                <a:extLst>
                  <a:ext uri="{FF2B5EF4-FFF2-40B4-BE49-F238E27FC236}">
                    <a16:creationId xmlns:a16="http://schemas.microsoft.com/office/drawing/2014/main" id="{3D5076FF-850E-DE43-9DA4-12689B60D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9" name="Graphic 78" descr="Flower without stem">
                <a:extLst>
                  <a:ext uri="{FF2B5EF4-FFF2-40B4-BE49-F238E27FC236}">
                    <a16:creationId xmlns:a16="http://schemas.microsoft.com/office/drawing/2014/main" id="{73B54C29-8CDD-A246-B082-1198BEF2F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18C01AAC-A118-6445-B808-F63234EE2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75050A1F-94D8-5A42-AE87-222F27A32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B9ECE59-4465-664A-8008-1BE76F18D0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64" name="Graphic 63" descr="Unicorn">
                <a:extLst>
                  <a:ext uri="{FF2B5EF4-FFF2-40B4-BE49-F238E27FC236}">
                    <a16:creationId xmlns:a16="http://schemas.microsoft.com/office/drawing/2014/main" id="{ADBB6554-B2EB-D84F-A568-2E2B4ED90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65" name="Graphic 64" descr="Unicorn">
                <a:extLst>
                  <a:ext uri="{FF2B5EF4-FFF2-40B4-BE49-F238E27FC236}">
                    <a16:creationId xmlns:a16="http://schemas.microsoft.com/office/drawing/2014/main" id="{C07C8A94-B5A3-B044-9DF9-4BFFD6DFA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6" name="Graphic 65" descr="Unicorn">
                <a:extLst>
                  <a:ext uri="{FF2B5EF4-FFF2-40B4-BE49-F238E27FC236}">
                    <a16:creationId xmlns:a16="http://schemas.microsoft.com/office/drawing/2014/main" id="{A5DA7DB9-C636-8147-9FC0-601C831C5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7" name="Graphic 66" descr="Unicorn">
                <a:extLst>
                  <a:ext uri="{FF2B5EF4-FFF2-40B4-BE49-F238E27FC236}">
                    <a16:creationId xmlns:a16="http://schemas.microsoft.com/office/drawing/2014/main" id="{7AA6A379-8127-F946-9F66-505467529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8" name="Graphic 67" descr="Unicorn">
                <a:extLst>
                  <a:ext uri="{FF2B5EF4-FFF2-40B4-BE49-F238E27FC236}">
                    <a16:creationId xmlns:a16="http://schemas.microsoft.com/office/drawing/2014/main" id="{50535AA8-9C7B-3347-9BBF-1364BD9D0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9" name="Graphic 68" descr="Unicorn">
                <a:extLst>
                  <a:ext uri="{FF2B5EF4-FFF2-40B4-BE49-F238E27FC236}">
                    <a16:creationId xmlns:a16="http://schemas.microsoft.com/office/drawing/2014/main" id="{E9A7088F-D8E5-1C4B-95AD-CAF5FEB35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0" name="Graphic 69" descr="Unicorn">
                <a:extLst>
                  <a:ext uri="{FF2B5EF4-FFF2-40B4-BE49-F238E27FC236}">
                    <a16:creationId xmlns:a16="http://schemas.microsoft.com/office/drawing/2014/main" id="{3CCFE710-4180-F840-9606-64C0E64A4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474A094C-ED00-0544-B202-7A076829E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F1BD7525-97D4-A94A-BC35-A6C06AE8C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5B2A99-B0A2-914B-B1B2-ABD6147153CB}"/>
              </a:ext>
            </a:extLst>
          </p:cNvPr>
          <p:cNvGrpSpPr/>
          <p:nvPr/>
        </p:nvGrpSpPr>
        <p:grpSpPr>
          <a:xfrm>
            <a:off x="245886" y="4779451"/>
            <a:ext cx="8652218" cy="525826"/>
            <a:chOff x="225047" y="2859985"/>
            <a:chExt cx="8652218" cy="52582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EAFF37C-6AEE-1B47-8DBC-E79257A3F2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94" name="Graphic 93" descr="Flower without stem">
                <a:extLst>
                  <a:ext uri="{FF2B5EF4-FFF2-40B4-BE49-F238E27FC236}">
                    <a16:creationId xmlns:a16="http://schemas.microsoft.com/office/drawing/2014/main" id="{36C0C08B-7A37-1A4F-AF7E-D5931E8EB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5" name="Graphic 94" descr="Flower without stem">
                <a:extLst>
                  <a:ext uri="{FF2B5EF4-FFF2-40B4-BE49-F238E27FC236}">
                    <a16:creationId xmlns:a16="http://schemas.microsoft.com/office/drawing/2014/main" id="{A3F2F583-EE6B-4246-AE04-FCA1AD8AF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6" name="Graphic 95" descr="Flower without stem">
                <a:extLst>
                  <a:ext uri="{FF2B5EF4-FFF2-40B4-BE49-F238E27FC236}">
                    <a16:creationId xmlns:a16="http://schemas.microsoft.com/office/drawing/2014/main" id="{6E5C9961-70DB-AB42-AC83-A72E02210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7" name="Graphic 96" descr="Flower without stem">
                <a:extLst>
                  <a:ext uri="{FF2B5EF4-FFF2-40B4-BE49-F238E27FC236}">
                    <a16:creationId xmlns:a16="http://schemas.microsoft.com/office/drawing/2014/main" id="{215E1239-F8DD-A34C-A752-3B1605813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8" name="Graphic 97" descr="Flower without stem">
                <a:extLst>
                  <a:ext uri="{FF2B5EF4-FFF2-40B4-BE49-F238E27FC236}">
                    <a16:creationId xmlns:a16="http://schemas.microsoft.com/office/drawing/2014/main" id="{2930B553-1CE0-8B4D-A32B-610B051BA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9" name="Graphic 98" descr="Flower without stem">
                <a:extLst>
                  <a:ext uri="{FF2B5EF4-FFF2-40B4-BE49-F238E27FC236}">
                    <a16:creationId xmlns:a16="http://schemas.microsoft.com/office/drawing/2014/main" id="{7633A6AD-DA54-0D45-8902-A09856E6F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00" name="Graphic 99" descr="Flower without stem">
                <a:extLst>
                  <a:ext uri="{FF2B5EF4-FFF2-40B4-BE49-F238E27FC236}">
                    <a16:creationId xmlns:a16="http://schemas.microsoft.com/office/drawing/2014/main" id="{CF0AD0BD-8B47-B245-AE74-895C43D85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01" name="Graphic 100" descr="Flower without stem">
                <a:extLst>
                  <a:ext uri="{FF2B5EF4-FFF2-40B4-BE49-F238E27FC236}">
                    <a16:creationId xmlns:a16="http://schemas.microsoft.com/office/drawing/2014/main" id="{031EC711-3087-0A42-A18E-78D53DE07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02" name="Graphic 101" descr="Flower without stem">
                <a:extLst>
                  <a:ext uri="{FF2B5EF4-FFF2-40B4-BE49-F238E27FC236}">
                    <a16:creationId xmlns:a16="http://schemas.microsoft.com/office/drawing/2014/main" id="{A9FD99DA-226C-0D41-A6C8-2B48ED511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AB1F454-69EE-4D46-9F57-99E6262744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5" name="Graphic 84" descr="Unicorn">
                <a:extLst>
                  <a:ext uri="{FF2B5EF4-FFF2-40B4-BE49-F238E27FC236}">
                    <a16:creationId xmlns:a16="http://schemas.microsoft.com/office/drawing/2014/main" id="{201DE685-0E7F-DF4B-8C7B-1DAD7AB0D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86" name="Graphic 85" descr="Unicorn">
                <a:extLst>
                  <a:ext uri="{FF2B5EF4-FFF2-40B4-BE49-F238E27FC236}">
                    <a16:creationId xmlns:a16="http://schemas.microsoft.com/office/drawing/2014/main" id="{A3B06DA2-9CB8-7047-802C-6B53374B6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87" name="Graphic 86" descr="Unicorn">
                <a:extLst>
                  <a:ext uri="{FF2B5EF4-FFF2-40B4-BE49-F238E27FC236}">
                    <a16:creationId xmlns:a16="http://schemas.microsoft.com/office/drawing/2014/main" id="{CD99B084-68ED-6C48-B565-6AAFB359C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88" name="Graphic 87" descr="Unicorn">
                <a:extLst>
                  <a:ext uri="{FF2B5EF4-FFF2-40B4-BE49-F238E27FC236}">
                    <a16:creationId xmlns:a16="http://schemas.microsoft.com/office/drawing/2014/main" id="{A725FD14-5DD2-E744-BEAE-965ACA902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89" name="Graphic 88" descr="Unicorn">
                <a:extLst>
                  <a:ext uri="{FF2B5EF4-FFF2-40B4-BE49-F238E27FC236}">
                    <a16:creationId xmlns:a16="http://schemas.microsoft.com/office/drawing/2014/main" id="{3FACBAA3-1420-C242-8B77-BC1DADA49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0" name="Graphic 89" descr="Unicorn">
                <a:extLst>
                  <a:ext uri="{FF2B5EF4-FFF2-40B4-BE49-F238E27FC236}">
                    <a16:creationId xmlns:a16="http://schemas.microsoft.com/office/drawing/2014/main" id="{37966E13-8291-A348-83C0-3EAB8EDE2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1" name="Graphic 90" descr="Unicorn">
                <a:extLst>
                  <a:ext uri="{FF2B5EF4-FFF2-40B4-BE49-F238E27FC236}">
                    <a16:creationId xmlns:a16="http://schemas.microsoft.com/office/drawing/2014/main" id="{B73EAB37-A7B8-2E45-98CA-544A7CFC4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2" name="Graphic 91" descr="Unicorn">
                <a:extLst>
                  <a:ext uri="{FF2B5EF4-FFF2-40B4-BE49-F238E27FC236}">
                    <a16:creationId xmlns:a16="http://schemas.microsoft.com/office/drawing/2014/main" id="{8BB333C6-5825-7848-8315-FA1CC99FD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3" name="Graphic 92" descr="Unicorn">
                <a:extLst>
                  <a:ext uri="{FF2B5EF4-FFF2-40B4-BE49-F238E27FC236}">
                    <a16:creationId xmlns:a16="http://schemas.microsoft.com/office/drawing/2014/main" id="{146BCFA3-CCFB-D249-8D84-67C0331F5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057539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/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37282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/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16B5240-73CA-4D43-A464-635D68B28E53}"/>
              </a:ext>
            </a:extLst>
          </p:cNvPr>
          <p:cNvSpPr/>
          <p:nvPr/>
        </p:nvSpPr>
        <p:spPr>
          <a:xfrm>
            <a:off x="5540396" y="4494121"/>
            <a:ext cx="1855724" cy="18495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Flower without stem">
            <a:extLst>
              <a:ext uri="{FF2B5EF4-FFF2-40B4-BE49-F238E27FC236}">
                <a16:creationId xmlns:a16="http://schemas.microsoft.com/office/drawing/2014/main" id="{5EB234F3-925B-B446-AEE5-5F0E4D6155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5377" y="6365344"/>
            <a:ext cx="404165" cy="404165"/>
          </a:xfrm>
          <a:prstGeom prst="rect">
            <a:avLst/>
          </a:prstGeom>
        </p:spPr>
      </p:pic>
      <p:pic>
        <p:nvPicPr>
          <p:cNvPr id="91" name="Graphic 90" descr="Unicorn">
            <a:extLst>
              <a:ext uri="{FF2B5EF4-FFF2-40B4-BE49-F238E27FC236}">
                <a16:creationId xmlns:a16="http://schemas.microsoft.com/office/drawing/2014/main" id="{2AEE4C3B-A6CD-1446-84C6-6937C5D226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609" y="5207367"/>
            <a:ext cx="480434" cy="4804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8D49952-872B-9B42-AF36-D169DC4300DC}"/>
              </a:ext>
            </a:extLst>
          </p:cNvPr>
          <p:cNvSpPr txBox="1"/>
          <p:nvPr/>
        </p:nvSpPr>
        <p:spPr>
          <a:xfrm>
            <a:off x="6476906" y="5595967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???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724235-8FD6-7546-B3DE-0C26CC0D2513}"/>
              </a:ext>
            </a:extLst>
          </p:cNvPr>
          <p:cNvCxnSpPr/>
          <p:nvPr/>
        </p:nvCxnSpPr>
        <p:spPr>
          <a:xfrm flipV="1">
            <a:off x="5733556" y="4712464"/>
            <a:ext cx="1436899" cy="1412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600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/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16B5240-73CA-4D43-A464-635D68B28E53}"/>
              </a:ext>
            </a:extLst>
          </p:cNvPr>
          <p:cNvSpPr/>
          <p:nvPr/>
        </p:nvSpPr>
        <p:spPr>
          <a:xfrm>
            <a:off x="5540396" y="4494121"/>
            <a:ext cx="1855724" cy="18495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Flower without stem">
            <a:extLst>
              <a:ext uri="{FF2B5EF4-FFF2-40B4-BE49-F238E27FC236}">
                <a16:creationId xmlns:a16="http://schemas.microsoft.com/office/drawing/2014/main" id="{5EB234F3-925B-B446-AEE5-5F0E4D6155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5377" y="6365344"/>
            <a:ext cx="404165" cy="404165"/>
          </a:xfrm>
          <a:prstGeom prst="rect">
            <a:avLst/>
          </a:prstGeom>
        </p:spPr>
      </p:pic>
      <p:pic>
        <p:nvPicPr>
          <p:cNvPr id="91" name="Graphic 90" descr="Unicorn">
            <a:extLst>
              <a:ext uri="{FF2B5EF4-FFF2-40B4-BE49-F238E27FC236}">
                <a16:creationId xmlns:a16="http://schemas.microsoft.com/office/drawing/2014/main" id="{2AEE4C3B-A6CD-1446-84C6-6937C5D226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609" y="5207367"/>
            <a:ext cx="480434" cy="4804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8D49952-872B-9B42-AF36-D169DC4300DC}"/>
              </a:ext>
            </a:extLst>
          </p:cNvPr>
          <p:cNvSpPr txBox="1"/>
          <p:nvPr/>
        </p:nvSpPr>
        <p:spPr>
          <a:xfrm>
            <a:off x="6476906" y="5595967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???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724235-8FD6-7546-B3DE-0C26CC0D2513}"/>
              </a:ext>
            </a:extLst>
          </p:cNvPr>
          <p:cNvCxnSpPr/>
          <p:nvPr/>
        </p:nvCxnSpPr>
        <p:spPr>
          <a:xfrm flipV="1">
            <a:off x="5733556" y="4712464"/>
            <a:ext cx="1436899" cy="1412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448E624-FFB3-9A4F-9B01-CB0B94A9D009}"/>
              </a:ext>
            </a:extLst>
          </p:cNvPr>
          <p:cNvSpPr/>
          <p:nvPr/>
        </p:nvSpPr>
        <p:spPr>
          <a:xfrm>
            <a:off x="295330" y="4374023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800" dirty="0">
                <a:latin typeface="Avenir Book" panose="02000503020000020003" pitchFamily="2" charset="0"/>
                <a:cs typeface="Consolas" panose="020B0609020204030204" pitchFamily="49" charset="0"/>
              </a:rPr>
              <a:t>🤢</a:t>
            </a:r>
            <a:endParaRPr lang="en-US" sz="28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03" name="Bent-Up Arrow 102">
            <a:extLst>
              <a:ext uri="{FF2B5EF4-FFF2-40B4-BE49-F238E27FC236}">
                <a16:creationId xmlns:a16="http://schemas.microsoft.com/office/drawing/2014/main" id="{6B446DFE-74CE-A949-BEE2-A3522AED332B}"/>
              </a:ext>
            </a:extLst>
          </p:cNvPr>
          <p:cNvSpPr/>
          <p:nvPr/>
        </p:nvSpPr>
        <p:spPr>
          <a:xfrm rot="5400000">
            <a:off x="2352948" y="3655340"/>
            <a:ext cx="1063590" cy="3045452"/>
          </a:xfrm>
          <a:prstGeom prst="bentUpArrow">
            <a:avLst>
              <a:gd name="adj1" fmla="val 14628"/>
              <a:gd name="adj2" fmla="val 25000"/>
              <a:gd name="adj3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81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58904"/>
              </p:ext>
            </p:extLst>
          </p:nvPr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16B5240-73CA-4D43-A464-635D68B28E53}"/>
              </a:ext>
            </a:extLst>
          </p:cNvPr>
          <p:cNvSpPr/>
          <p:nvPr/>
        </p:nvSpPr>
        <p:spPr>
          <a:xfrm>
            <a:off x="5540396" y="4494121"/>
            <a:ext cx="1855724" cy="18495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Flower without stem">
            <a:extLst>
              <a:ext uri="{FF2B5EF4-FFF2-40B4-BE49-F238E27FC236}">
                <a16:creationId xmlns:a16="http://schemas.microsoft.com/office/drawing/2014/main" id="{5EB234F3-925B-B446-AEE5-5F0E4D6155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5377" y="6365344"/>
            <a:ext cx="404165" cy="404165"/>
          </a:xfrm>
          <a:prstGeom prst="rect">
            <a:avLst/>
          </a:prstGeom>
        </p:spPr>
      </p:pic>
      <p:pic>
        <p:nvPicPr>
          <p:cNvPr id="91" name="Graphic 90" descr="Unicorn">
            <a:extLst>
              <a:ext uri="{FF2B5EF4-FFF2-40B4-BE49-F238E27FC236}">
                <a16:creationId xmlns:a16="http://schemas.microsoft.com/office/drawing/2014/main" id="{2AEE4C3B-A6CD-1446-84C6-6937C5D226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609" y="5207367"/>
            <a:ext cx="480434" cy="4804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8D49952-872B-9B42-AF36-D169DC4300DC}"/>
              </a:ext>
            </a:extLst>
          </p:cNvPr>
          <p:cNvSpPr txBox="1"/>
          <p:nvPr/>
        </p:nvSpPr>
        <p:spPr>
          <a:xfrm>
            <a:off x="6476906" y="5595967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???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724235-8FD6-7546-B3DE-0C26CC0D2513}"/>
              </a:ext>
            </a:extLst>
          </p:cNvPr>
          <p:cNvCxnSpPr/>
          <p:nvPr/>
        </p:nvCxnSpPr>
        <p:spPr>
          <a:xfrm flipV="1">
            <a:off x="5733556" y="4712464"/>
            <a:ext cx="1436899" cy="1412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448E624-FFB3-9A4F-9B01-CB0B94A9D009}"/>
              </a:ext>
            </a:extLst>
          </p:cNvPr>
          <p:cNvSpPr/>
          <p:nvPr/>
        </p:nvSpPr>
        <p:spPr>
          <a:xfrm>
            <a:off x="295330" y="4374023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800" dirty="0">
                <a:latin typeface="Avenir Book" panose="02000503020000020003" pitchFamily="2" charset="0"/>
                <a:cs typeface="Consolas" panose="020B0609020204030204" pitchFamily="49" charset="0"/>
              </a:rPr>
              <a:t>🤢</a:t>
            </a:r>
            <a:endParaRPr lang="en-US" sz="28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830152-2BD8-9349-A59B-11BE0ED64C1E}"/>
              </a:ext>
            </a:extLst>
          </p:cNvPr>
          <p:cNvSpPr txBox="1"/>
          <p:nvPr/>
        </p:nvSpPr>
        <p:spPr>
          <a:xfrm>
            <a:off x="2363285" y="576185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😤</a:t>
            </a:r>
          </a:p>
        </p:txBody>
      </p:sp>
      <p:sp>
        <p:nvSpPr>
          <p:cNvPr id="103" name="Bent-Up Arrow 102">
            <a:extLst>
              <a:ext uri="{FF2B5EF4-FFF2-40B4-BE49-F238E27FC236}">
                <a16:creationId xmlns:a16="http://schemas.microsoft.com/office/drawing/2014/main" id="{6B446DFE-74CE-A949-BEE2-A3522AED332B}"/>
              </a:ext>
            </a:extLst>
          </p:cNvPr>
          <p:cNvSpPr/>
          <p:nvPr/>
        </p:nvSpPr>
        <p:spPr>
          <a:xfrm rot="5400000">
            <a:off x="2352948" y="3655340"/>
            <a:ext cx="1063590" cy="3045452"/>
          </a:xfrm>
          <a:prstGeom prst="bentUpArrow">
            <a:avLst>
              <a:gd name="adj1" fmla="val 14628"/>
              <a:gd name="adj2" fmla="val 25000"/>
              <a:gd name="adj3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ross 103">
            <a:extLst>
              <a:ext uri="{FF2B5EF4-FFF2-40B4-BE49-F238E27FC236}">
                <a16:creationId xmlns:a16="http://schemas.microsoft.com/office/drawing/2014/main" id="{3DF28E2F-0794-7A48-9543-419A5A3F39FC}"/>
              </a:ext>
            </a:extLst>
          </p:cNvPr>
          <p:cNvSpPr/>
          <p:nvPr/>
        </p:nvSpPr>
        <p:spPr>
          <a:xfrm rot="2734617">
            <a:off x="3336022" y="4793296"/>
            <a:ext cx="1449501" cy="1455995"/>
          </a:xfrm>
          <a:prstGeom prst="plus">
            <a:avLst>
              <a:gd name="adj" fmla="val 455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77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algn="ctr"/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Another way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… </a:t>
            </a:r>
            <a:r>
              <a:rPr lang="en-US" sz="4400" dirty="0">
                <a:latin typeface="Avenir Book" panose="02000503020000020003" pitchFamily="2" charset="0"/>
                <a:cs typeface="Consolas" panose="020B0609020204030204" pitchFamily="49" charset="0"/>
              </a:rPr>
              <a:t>😬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08104F-4480-214C-B43D-6D366476B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53628"/>
              </p:ext>
            </p:extLst>
          </p:nvPr>
        </p:nvGraphicFramePr>
        <p:xfrm>
          <a:off x="737754" y="1745675"/>
          <a:ext cx="766849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109166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1111827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1082829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pic>
        <p:nvPicPr>
          <p:cNvPr id="6" name="Graphic 5" descr="Flower without stem">
            <a:extLst>
              <a:ext uri="{FF2B5EF4-FFF2-40B4-BE49-F238E27FC236}">
                <a16:creationId xmlns:a16="http://schemas.microsoft.com/office/drawing/2014/main" id="{E6F6A4D1-7675-B141-BB8F-7B86F44863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3127" y="2306698"/>
            <a:ext cx="404165" cy="404165"/>
          </a:xfrm>
          <a:prstGeom prst="rect">
            <a:avLst/>
          </a:prstGeom>
        </p:spPr>
      </p:pic>
      <p:pic>
        <p:nvPicPr>
          <p:cNvPr id="7" name="Graphic 6" descr="Unicorn">
            <a:extLst>
              <a:ext uri="{FF2B5EF4-FFF2-40B4-BE49-F238E27FC236}">
                <a16:creationId xmlns:a16="http://schemas.microsoft.com/office/drawing/2014/main" id="{DE8D3055-F29B-0440-A50C-3C026BEA6F1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4968" y="2268563"/>
            <a:ext cx="480434" cy="480433"/>
          </a:xfrm>
          <a:prstGeom prst="rect">
            <a:avLst/>
          </a:prstGeom>
        </p:spPr>
      </p:pic>
      <p:pic>
        <p:nvPicPr>
          <p:cNvPr id="8" name="Graphic 7" descr="Flower without stem">
            <a:extLst>
              <a:ext uri="{FF2B5EF4-FFF2-40B4-BE49-F238E27FC236}">
                <a16:creationId xmlns:a16="http://schemas.microsoft.com/office/drawing/2014/main" id="{CAC0B567-33AF-1044-8695-FB2ADCE83E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078" y="2306698"/>
            <a:ext cx="404165" cy="404165"/>
          </a:xfrm>
          <a:prstGeom prst="rect">
            <a:avLst/>
          </a:prstGeom>
        </p:spPr>
      </p:pic>
      <p:pic>
        <p:nvPicPr>
          <p:cNvPr id="9" name="Graphic 8" descr="Unicorn">
            <a:extLst>
              <a:ext uri="{FF2B5EF4-FFF2-40B4-BE49-F238E27FC236}">
                <a16:creationId xmlns:a16="http://schemas.microsoft.com/office/drawing/2014/main" id="{1086D48A-A5A0-CF4B-A5E6-4235040835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919" y="2268563"/>
            <a:ext cx="480434" cy="480433"/>
          </a:xfrm>
          <a:prstGeom prst="rect">
            <a:avLst/>
          </a:prstGeom>
        </p:spPr>
      </p:pic>
      <p:pic>
        <p:nvPicPr>
          <p:cNvPr id="10" name="Graphic 9" descr="Flower without stem">
            <a:extLst>
              <a:ext uri="{FF2B5EF4-FFF2-40B4-BE49-F238E27FC236}">
                <a16:creationId xmlns:a16="http://schemas.microsoft.com/office/drawing/2014/main" id="{EEE9876B-1462-B941-B3FF-6BF8B3953C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6760" y="2306698"/>
            <a:ext cx="404165" cy="404165"/>
          </a:xfrm>
          <a:prstGeom prst="rect">
            <a:avLst/>
          </a:prstGeom>
        </p:spPr>
      </p:pic>
      <p:pic>
        <p:nvPicPr>
          <p:cNvPr id="11" name="Graphic 10" descr="Unicorn">
            <a:extLst>
              <a:ext uri="{FF2B5EF4-FFF2-40B4-BE49-F238E27FC236}">
                <a16:creationId xmlns:a16="http://schemas.microsoft.com/office/drawing/2014/main" id="{5689B30C-A07C-9041-8B66-CDE005E23C8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8601" y="2268563"/>
            <a:ext cx="480434" cy="4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957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The “best” way.</a:t>
            </a:r>
            <a:endParaRPr lang="en-US"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marL="0" lvl="0" indent="0" algn="ctr">
              <a:buNone/>
            </a:pPr>
            <a:r>
              <a:rPr lang="en-GB" sz="2400" dirty="0">
                <a:latin typeface="Avenir Book" panose="02000503020000020003" pitchFamily="2" charset="0"/>
                <a:cs typeface="Consolas" panose="020B0609020204030204" pitchFamily="49" charset="0"/>
              </a:rPr>
              <a:t>(</a:t>
            </a: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Will make your life easiest in the long-term.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)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178AB-42D9-1F46-808A-FF78CA365889}"/>
              </a:ext>
            </a:extLst>
          </p:cNvPr>
          <p:cNvSpPr txBox="1"/>
          <p:nvPr/>
        </p:nvSpPr>
        <p:spPr>
          <a:xfrm rot="20518587">
            <a:off x="63200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😍😘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02C1-8B91-1A4B-A46D-6948B8299F10}"/>
              </a:ext>
            </a:extLst>
          </p:cNvPr>
          <p:cNvSpPr txBox="1"/>
          <p:nvPr/>
        </p:nvSpPr>
        <p:spPr>
          <a:xfrm rot="1944620">
            <a:off x="702935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👄😳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8FE637-BFD8-FF45-89F0-398AE2FF8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12330"/>
              </p:ext>
            </p:extLst>
          </p:nvPr>
        </p:nvGraphicFramePr>
        <p:xfrm>
          <a:off x="2479319" y="1315683"/>
          <a:ext cx="433083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109166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pic>
        <p:nvPicPr>
          <p:cNvPr id="11" name="Graphic 10" descr="Flower without stem">
            <a:extLst>
              <a:ext uri="{FF2B5EF4-FFF2-40B4-BE49-F238E27FC236}">
                <a16:creationId xmlns:a16="http://schemas.microsoft.com/office/drawing/2014/main" id="{1F27079D-D3A5-2E47-85E5-845EB1DEE5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846" y="1372451"/>
            <a:ext cx="404165" cy="404165"/>
          </a:xfrm>
          <a:prstGeom prst="rect">
            <a:avLst/>
          </a:prstGeom>
        </p:spPr>
      </p:pic>
      <p:pic>
        <p:nvPicPr>
          <p:cNvPr id="12" name="Graphic 11" descr="Unicorn">
            <a:extLst>
              <a:ext uri="{FF2B5EF4-FFF2-40B4-BE49-F238E27FC236}">
                <a16:creationId xmlns:a16="http://schemas.microsoft.com/office/drawing/2014/main" id="{982541FE-AA5B-2840-A99C-CD628C4D3E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3791" y="1350515"/>
            <a:ext cx="480434" cy="4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3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92729"/>
            <a:ext cx="7886700" cy="358423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More reproducible science</a:t>
            </a:r>
          </a:p>
        </p:txBody>
      </p:sp>
    </p:spTree>
    <p:extLst>
      <p:ext uri="{BB962C8B-B14F-4D97-AF65-F5344CB8AC3E}">
        <p14:creationId xmlns:p14="http://schemas.microsoft.com/office/powerpoint/2010/main" val="22631560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The “best” way.</a:t>
            </a:r>
            <a:endParaRPr lang="en-US"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marL="0" lvl="0" indent="0" algn="ctr">
              <a:buNone/>
            </a:pPr>
            <a:r>
              <a:rPr lang="en-GB" sz="2400" dirty="0">
                <a:latin typeface="Avenir Book" panose="02000503020000020003" pitchFamily="2" charset="0"/>
                <a:cs typeface="Consolas" panose="020B0609020204030204" pitchFamily="49" charset="0"/>
              </a:rPr>
              <a:t>(</a:t>
            </a: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Will make your life easiest in the long-term.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)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178AB-42D9-1F46-808A-FF78CA365889}"/>
              </a:ext>
            </a:extLst>
          </p:cNvPr>
          <p:cNvSpPr txBox="1"/>
          <p:nvPr/>
        </p:nvSpPr>
        <p:spPr>
          <a:xfrm rot="20518587">
            <a:off x="63200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😍😘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02C1-8B91-1A4B-A46D-6948B8299F10}"/>
              </a:ext>
            </a:extLst>
          </p:cNvPr>
          <p:cNvSpPr txBox="1"/>
          <p:nvPr/>
        </p:nvSpPr>
        <p:spPr>
          <a:xfrm rot="1944620">
            <a:off x="702935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👄😳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8FE637-BFD8-FF45-89F0-398AE2FF805B}"/>
              </a:ext>
            </a:extLst>
          </p:cNvPr>
          <p:cNvGraphicFramePr>
            <a:graphicFrameLocks noGrp="1"/>
          </p:cNvGraphicFramePr>
          <p:nvPr/>
        </p:nvGraphicFramePr>
        <p:xfrm>
          <a:off x="2479319" y="1315683"/>
          <a:ext cx="433083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109166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pic>
        <p:nvPicPr>
          <p:cNvPr id="11" name="Graphic 10" descr="Flower without stem">
            <a:extLst>
              <a:ext uri="{FF2B5EF4-FFF2-40B4-BE49-F238E27FC236}">
                <a16:creationId xmlns:a16="http://schemas.microsoft.com/office/drawing/2014/main" id="{1F27079D-D3A5-2E47-85E5-845EB1DEE5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846" y="1372451"/>
            <a:ext cx="404165" cy="404165"/>
          </a:xfrm>
          <a:prstGeom prst="rect">
            <a:avLst/>
          </a:prstGeom>
        </p:spPr>
      </p:pic>
      <p:pic>
        <p:nvPicPr>
          <p:cNvPr id="12" name="Graphic 11" descr="Unicorn">
            <a:extLst>
              <a:ext uri="{FF2B5EF4-FFF2-40B4-BE49-F238E27FC236}">
                <a16:creationId xmlns:a16="http://schemas.microsoft.com/office/drawing/2014/main" id="{982541FE-AA5B-2840-A99C-CD628C4D3E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3791" y="1350515"/>
            <a:ext cx="480434" cy="480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</p:spTree>
    <p:extLst>
      <p:ext uri="{BB962C8B-B14F-4D97-AF65-F5344CB8AC3E}">
        <p14:creationId xmlns:p14="http://schemas.microsoft.com/office/powerpoint/2010/main" val="37399269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442338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5839C-5D14-604B-B91E-F7E9D9750F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3278"/>
            <a:ext cx="9144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956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5839C-5D14-604B-B91E-F7E9D9750F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3278"/>
            <a:ext cx="9144000" cy="285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97879F-D47B-6444-A22B-71F9356455C2}"/>
              </a:ext>
            </a:extLst>
          </p:cNvPr>
          <p:cNvSpPr txBox="1"/>
          <p:nvPr/>
        </p:nvSpPr>
        <p:spPr>
          <a:xfrm>
            <a:off x="1266351" y="4322153"/>
            <a:ext cx="6611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1. Each </a:t>
            </a:r>
            <a:r>
              <a:rPr lang="en-US" sz="2400" b="1" dirty="0">
                <a:latin typeface="Avenir Book" panose="02000503020000020003" pitchFamily="2" charset="0"/>
              </a:rPr>
              <a:t>variable</a:t>
            </a:r>
            <a:r>
              <a:rPr lang="en-US" sz="2400" dirty="0">
                <a:latin typeface="Avenir Book" panose="02000503020000020003" pitchFamily="2" charset="0"/>
              </a:rPr>
              <a:t> must have its own </a:t>
            </a:r>
            <a:r>
              <a:rPr lang="en-US" sz="2400" b="1" dirty="0">
                <a:latin typeface="Avenir Book" panose="02000503020000020003" pitchFamily="2" charset="0"/>
              </a:rPr>
              <a:t>column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2. Each </a:t>
            </a:r>
            <a:r>
              <a:rPr lang="en-US" sz="2400" b="1" dirty="0">
                <a:latin typeface="Avenir Book" panose="02000503020000020003" pitchFamily="2" charset="0"/>
              </a:rPr>
              <a:t>observation</a:t>
            </a:r>
            <a:r>
              <a:rPr lang="en-US" sz="2400" dirty="0">
                <a:latin typeface="Avenir Book" panose="02000503020000020003" pitchFamily="2" charset="0"/>
              </a:rPr>
              <a:t> must have its own </a:t>
            </a:r>
            <a:r>
              <a:rPr lang="en-US" sz="2400" b="1" dirty="0">
                <a:latin typeface="Avenir Book" panose="02000503020000020003" pitchFamily="2" charset="0"/>
              </a:rPr>
              <a:t>row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3. Each </a:t>
            </a:r>
            <a:r>
              <a:rPr lang="en-US" sz="2400" b="1" dirty="0">
                <a:latin typeface="Avenir Book" panose="02000503020000020003" pitchFamily="2" charset="0"/>
              </a:rPr>
              <a:t>value</a:t>
            </a:r>
            <a:r>
              <a:rPr lang="en-US" sz="2400" dirty="0">
                <a:latin typeface="Avenir Book" panose="02000503020000020003" pitchFamily="2" charset="0"/>
              </a:rPr>
              <a:t>, therefore, must have its own </a:t>
            </a:r>
            <a:r>
              <a:rPr lang="en-US" sz="2400" b="1" dirty="0">
                <a:latin typeface="Avenir Book" panose="02000503020000020003" pitchFamily="2" charset="0"/>
              </a:rPr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16043015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5839C-5D14-604B-B91E-F7E9D9750F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3278"/>
            <a:ext cx="9144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1D1AC2-8B83-3E42-B3C6-05CEBC720F93}"/>
              </a:ext>
            </a:extLst>
          </p:cNvPr>
          <p:cNvSpPr txBox="1"/>
          <p:nvPr/>
        </p:nvSpPr>
        <p:spPr>
          <a:xfrm>
            <a:off x="894551" y="4353792"/>
            <a:ext cx="73548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atin typeface="Avenir Book" panose="02000503020000020003" pitchFamily="2" charset="0"/>
              </a:rPr>
              <a:t>An R-package all about getting to this: </a:t>
            </a:r>
          </a:p>
        </p:txBody>
      </p:sp>
    </p:spTree>
    <p:extLst>
      <p:ext uri="{BB962C8B-B14F-4D97-AF65-F5344CB8AC3E}">
        <p14:creationId xmlns:p14="http://schemas.microsoft.com/office/powerpoint/2010/main" val="11995342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</p:txBody>
      </p:sp>
    </p:spTree>
    <p:extLst>
      <p:ext uri="{BB962C8B-B14F-4D97-AF65-F5344CB8AC3E}">
        <p14:creationId xmlns:p14="http://schemas.microsoft.com/office/powerpoint/2010/main" val="42177545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</p:txBody>
      </p:sp>
    </p:spTree>
    <p:extLst>
      <p:ext uri="{BB962C8B-B14F-4D97-AF65-F5344CB8AC3E}">
        <p14:creationId xmlns:p14="http://schemas.microsoft.com/office/powerpoint/2010/main" val="3709518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</p:txBody>
      </p:sp>
    </p:spTree>
    <p:extLst>
      <p:ext uri="{BB962C8B-B14F-4D97-AF65-F5344CB8AC3E}">
        <p14:creationId xmlns:p14="http://schemas.microsoft.com/office/powerpoint/2010/main" val="7160292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</p:txBody>
      </p:sp>
    </p:spTree>
    <p:extLst>
      <p:ext uri="{BB962C8B-B14F-4D97-AF65-F5344CB8AC3E}">
        <p14:creationId xmlns:p14="http://schemas.microsoft.com/office/powerpoint/2010/main" val="36014979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1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92729"/>
            <a:ext cx="7886700" cy="358423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More reproducible science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Save time by: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Automating repetitive tasks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Eliminating human error</a:t>
            </a:r>
          </a:p>
        </p:txBody>
      </p:sp>
    </p:spTree>
    <p:extLst>
      <p:ext uri="{BB962C8B-B14F-4D97-AF65-F5344CB8AC3E}">
        <p14:creationId xmlns:p14="http://schemas.microsoft.com/office/powerpoint/2010/main" val="28973661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This will depend on your study &amp;/or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509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This will depend on your study &amp;/or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Book" panose="02000503020000020003" pitchFamily="2" charset="0"/>
              </a:rPr>
              <a:t>Variables</a:t>
            </a:r>
            <a:r>
              <a:rPr lang="en-US" sz="2400" dirty="0">
                <a:latin typeface="Avenir Book" panose="02000503020000020003" pitchFamily="2" charset="0"/>
              </a:rPr>
              <a:t> are discrete, separate ideas!</a:t>
            </a:r>
          </a:p>
        </p:txBody>
      </p:sp>
    </p:spTree>
    <p:extLst>
      <p:ext uri="{BB962C8B-B14F-4D97-AF65-F5344CB8AC3E}">
        <p14:creationId xmlns:p14="http://schemas.microsoft.com/office/powerpoint/2010/main" val="1251103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This will depend on your study &amp;/or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Book" panose="02000503020000020003" pitchFamily="2" charset="0"/>
              </a:rPr>
              <a:t>Variables</a:t>
            </a:r>
            <a:r>
              <a:rPr lang="en-US" sz="2400" dirty="0">
                <a:latin typeface="Avenir Book" panose="02000503020000020003" pitchFamily="2" charset="0"/>
              </a:rPr>
              <a:t> are discrete, separate ideas!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But again, this will depend on your study &amp;/or data!</a:t>
            </a:r>
          </a:p>
          <a:p>
            <a:pPr marL="800100" lvl="1" indent="-34290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178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</p:txBody>
      </p:sp>
    </p:spTree>
    <p:extLst>
      <p:ext uri="{BB962C8B-B14F-4D97-AF65-F5344CB8AC3E}">
        <p14:creationId xmlns:p14="http://schemas.microsoft.com/office/powerpoint/2010/main" val="42345242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</p:txBody>
      </p:sp>
    </p:spTree>
    <p:extLst>
      <p:ext uri="{BB962C8B-B14F-4D97-AF65-F5344CB8AC3E}">
        <p14:creationId xmlns:p14="http://schemas.microsoft.com/office/powerpoint/2010/main" val="19513740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</p:txBody>
      </p:sp>
    </p:spTree>
    <p:extLst>
      <p:ext uri="{BB962C8B-B14F-4D97-AF65-F5344CB8AC3E}">
        <p14:creationId xmlns:p14="http://schemas.microsoft.com/office/powerpoint/2010/main" val="3720903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gather(key, value, ...)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365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gather(key, value, ...)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87ECF-8466-974F-8934-58175A78D5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764" y="2932645"/>
            <a:ext cx="8146472" cy="34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774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gather(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87ECF-8466-974F-8934-58175A78D5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764" y="2932645"/>
            <a:ext cx="8146472" cy="34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289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cases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1999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2000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87ECF-8466-974F-8934-58175A78D5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764" y="2932645"/>
            <a:ext cx="8146472" cy="34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9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4126</TotalTime>
  <Words>3070</Words>
  <Application>Microsoft Macintosh PowerPoint</Application>
  <PresentationFormat>On-screen Show (4:3)</PresentationFormat>
  <Paragraphs>713</Paragraphs>
  <Slides>115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1" baseType="lpstr">
      <vt:lpstr>Arial</vt:lpstr>
      <vt:lpstr>Avenir Book</vt:lpstr>
      <vt:lpstr>Calibri</vt:lpstr>
      <vt:lpstr>Calibri Light</vt:lpstr>
      <vt:lpstr>Consolas</vt:lpstr>
      <vt:lpstr>Office Theme</vt:lpstr>
      <vt:lpstr>PowerPoint Presentation</vt:lpstr>
      <vt:lpstr>&gt; introduce(    )</vt:lpstr>
      <vt:lpstr>&gt; introduce(    )</vt:lpstr>
      <vt:lpstr>&gt; introduce(    )</vt:lpstr>
      <vt:lpstr>&gt; introduce(    )</vt:lpstr>
      <vt:lpstr>&gt; introduce(    )</vt:lpstr>
      <vt:lpstr>&gt; workshop$goals</vt:lpstr>
      <vt:lpstr>&gt; workshop$goals</vt:lpstr>
      <vt:lpstr>&gt; workshop$goals</vt:lpstr>
      <vt:lpstr>&gt; workshop$goals</vt:lpstr>
      <vt:lpstr>PowerPoint Presentation</vt:lpstr>
      <vt:lpstr>&gt; workshop$outline</vt:lpstr>
      <vt:lpstr>&gt; workshop$outline[1:3]</vt:lpstr>
      <vt:lpstr>&gt; workshop$outline[1:3]</vt:lpstr>
      <vt:lpstr>&gt; workshop$outline[1:3]</vt:lpstr>
      <vt:lpstr>&gt; workshop$outline[-(1:3)]</vt:lpstr>
      <vt:lpstr>&gt; workshop$outline[-(1:3)]</vt:lpstr>
      <vt:lpstr>&gt; workshop$outline[-(1:3)]</vt:lpstr>
      <vt:lpstr>&gt; workshop$outline[-(1:3)]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&gt; workshop$outline[1:3]</vt:lpstr>
      <vt:lpstr>&gt; workshop$outline[[1]]</vt:lpstr>
      <vt:lpstr>&gt; workshop$outline[[1]]</vt:lpstr>
      <vt:lpstr>A motivating example…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99</cp:revision>
  <cp:lastPrinted>2019-06-30T13:49:08Z</cp:lastPrinted>
  <dcterms:created xsi:type="dcterms:W3CDTF">2019-05-06T10:04:53Z</dcterms:created>
  <dcterms:modified xsi:type="dcterms:W3CDTF">2019-07-01T09:53:01Z</dcterms:modified>
</cp:coreProperties>
</file>