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8"/>
  </p:notesMasterIdLst>
  <p:sldIdLst>
    <p:sldId id="256" r:id="rId2"/>
    <p:sldId id="285" r:id="rId3"/>
    <p:sldId id="286" r:id="rId4"/>
    <p:sldId id="287" r:id="rId5"/>
    <p:sldId id="283" r:id="rId6"/>
    <p:sldId id="284" r:id="rId7"/>
    <p:sldId id="290" r:id="rId8"/>
    <p:sldId id="289" r:id="rId9"/>
    <p:sldId id="291" r:id="rId10"/>
    <p:sldId id="292" r:id="rId11"/>
    <p:sldId id="312" r:id="rId12"/>
    <p:sldId id="262" r:id="rId13"/>
    <p:sldId id="295" r:id="rId14"/>
    <p:sldId id="356" r:id="rId15"/>
    <p:sldId id="294" r:id="rId16"/>
    <p:sldId id="301" r:id="rId17"/>
    <p:sldId id="300" r:id="rId18"/>
    <p:sldId id="302" r:id="rId19"/>
    <p:sldId id="298" r:id="rId20"/>
    <p:sldId id="310" r:id="rId21"/>
    <p:sldId id="309" r:id="rId22"/>
    <p:sldId id="308" r:id="rId23"/>
    <p:sldId id="307" r:id="rId24"/>
    <p:sldId id="311" r:id="rId25"/>
    <p:sldId id="357" r:id="rId26"/>
    <p:sldId id="316" r:id="rId27"/>
    <p:sldId id="320" r:id="rId28"/>
    <p:sldId id="319" r:id="rId29"/>
    <p:sldId id="318" r:id="rId30"/>
    <p:sldId id="317" r:id="rId31"/>
    <p:sldId id="321" r:id="rId32"/>
    <p:sldId id="359" r:id="rId33"/>
    <p:sldId id="358" r:id="rId34"/>
    <p:sldId id="360" r:id="rId35"/>
    <p:sldId id="361" r:id="rId36"/>
    <p:sldId id="325" r:id="rId37"/>
    <p:sldId id="324" r:id="rId38"/>
    <p:sldId id="313" r:id="rId39"/>
    <p:sldId id="363" r:id="rId40"/>
    <p:sldId id="366" r:id="rId41"/>
    <p:sldId id="365" r:id="rId42"/>
    <p:sldId id="364" r:id="rId43"/>
    <p:sldId id="362" r:id="rId44"/>
    <p:sldId id="329" r:id="rId45"/>
    <p:sldId id="326" r:id="rId46"/>
    <p:sldId id="330" r:id="rId47"/>
    <p:sldId id="327" r:id="rId48"/>
    <p:sldId id="340" r:id="rId49"/>
    <p:sldId id="339" r:id="rId50"/>
    <p:sldId id="367" r:id="rId51"/>
    <p:sldId id="368" r:id="rId52"/>
    <p:sldId id="332" r:id="rId53"/>
    <p:sldId id="335" r:id="rId54"/>
    <p:sldId id="334" r:id="rId55"/>
    <p:sldId id="331" r:id="rId56"/>
    <p:sldId id="333" r:id="rId57"/>
    <p:sldId id="336" r:id="rId58"/>
    <p:sldId id="337" r:id="rId59"/>
    <p:sldId id="369" r:id="rId60"/>
    <p:sldId id="338" r:id="rId61"/>
    <p:sldId id="344" r:id="rId62"/>
    <p:sldId id="342" r:id="rId63"/>
    <p:sldId id="343" r:id="rId64"/>
    <p:sldId id="282" r:id="rId65"/>
    <p:sldId id="348" r:id="rId66"/>
    <p:sldId id="347" r:id="rId67"/>
    <p:sldId id="346" r:id="rId68"/>
    <p:sldId id="345" r:id="rId69"/>
    <p:sldId id="349" r:id="rId70"/>
    <p:sldId id="351" r:id="rId71"/>
    <p:sldId id="370" r:id="rId72"/>
    <p:sldId id="350" r:id="rId73"/>
    <p:sldId id="259" r:id="rId74"/>
    <p:sldId id="355" r:id="rId75"/>
    <p:sldId id="354" r:id="rId76"/>
    <p:sldId id="353" r:id="rId77"/>
    <p:sldId id="352" r:id="rId78"/>
    <p:sldId id="260" r:id="rId79"/>
    <p:sldId id="261" r:id="rId80"/>
    <p:sldId id="372" r:id="rId81"/>
    <p:sldId id="374" r:id="rId82"/>
    <p:sldId id="375" r:id="rId83"/>
    <p:sldId id="373" r:id="rId84"/>
    <p:sldId id="376" r:id="rId85"/>
    <p:sldId id="379" r:id="rId86"/>
    <p:sldId id="378" r:id="rId87"/>
    <p:sldId id="377" r:id="rId88"/>
    <p:sldId id="386" r:id="rId89"/>
    <p:sldId id="384" r:id="rId90"/>
    <p:sldId id="383" r:id="rId91"/>
    <p:sldId id="385" r:id="rId92"/>
    <p:sldId id="380" r:id="rId93"/>
    <p:sldId id="387" r:id="rId94"/>
    <p:sldId id="406" r:id="rId95"/>
    <p:sldId id="395" r:id="rId96"/>
    <p:sldId id="394" r:id="rId97"/>
    <p:sldId id="388" r:id="rId98"/>
    <p:sldId id="389" r:id="rId99"/>
    <p:sldId id="390" r:id="rId100"/>
    <p:sldId id="396" r:id="rId101"/>
    <p:sldId id="398" r:id="rId102"/>
    <p:sldId id="393" r:id="rId103"/>
    <p:sldId id="391" r:id="rId104"/>
    <p:sldId id="392" r:id="rId105"/>
    <p:sldId id="408" r:id="rId106"/>
    <p:sldId id="407" r:id="rId107"/>
    <p:sldId id="397" r:id="rId108"/>
    <p:sldId id="399" r:id="rId109"/>
    <p:sldId id="400" r:id="rId110"/>
    <p:sldId id="401" r:id="rId111"/>
    <p:sldId id="403" r:id="rId112"/>
    <p:sldId id="402" r:id="rId113"/>
    <p:sldId id="404" r:id="rId114"/>
    <p:sldId id="405" r:id="rId115"/>
    <p:sldId id="382" r:id="rId116"/>
    <p:sldId id="409" r:id="rId1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an Van Mazijk" initials="RVM" lastIdx="2" clrIdx="0">
    <p:extLst>
      <p:ext uri="{19B8F6BF-5375-455C-9EA6-DF929625EA0E}">
        <p15:presenceInfo xmlns:p15="http://schemas.microsoft.com/office/powerpoint/2012/main" userId="S::vmzrua001@myuct.ac.za::f50431c7-080a-4259-97ee-a4bb5c3366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6" autoAdjust="0"/>
    <p:restoredTop sz="86420"/>
  </p:normalViewPr>
  <p:slideViewPr>
    <p:cSldViewPr snapToGrid="0">
      <p:cViewPr varScale="1">
        <p:scale>
          <a:sx n="110" d="100"/>
          <a:sy n="110" d="100"/>
        </p:scale>
        <p:origin x="1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commentAuthors" Target="commentAuthor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2038-0CE8-CF43-9095-6054BFDCBFBE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69FFB-ED45-B14D-BD91-291C5F3C2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8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3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69FFB-ED45-B14D-BD91-291C5F3C278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7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000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64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02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2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1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534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18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710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97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C4305-28DE-4DD2-9345-62D74EC87A2B}" type="datetimeFigureOut">
              <a:rPr lang="en-ZA" smtClean="0"/>
              <a:t>2019/07/01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FDB6-F8D8-45C4-9E4D-AB8BCB053B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573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sv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5" Type="http://schemas.openxmlformats.org/officeDocument/2006/relationships/image" Target="../media/image20.jpeg"/><Relationship Id="rId10" Type="http://schemas.openxmlformats.org/officeDocument/2006/relationships/image" Target="../media/image25.sv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9.svg"/><Relationship Id="rId4" Type="http://schemas.openxmlformats.org/officeDocument/2006/relationships/image" Target="../media/image19.jpe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5EEFE81-150A-1449-9D96-8FEA12F1AF0C}"/>
              </a:ext>
            </a:extLst>
          </p:cNvPr>
          <p:cNvSpPr/>
          <p:nvPr/>
        </p:nvSpPr>
        <p:spPr>
          <a:xfrm>
            <a:off x="0" y="0"/>
            <a:ext cx="9144000" cy="4069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ABB26-BA61-478D-9A2B-FC1B7E396DD2}"/>
              </a:ext>
            </a:extLst>
          </p:cNvPr>
          <p:cNvSpPr/>
          <p:nvPr/>
        </p:nvSpPr>
        <p:spPr>
          <a:xfrm>
            <a:off x="497780" y="791394"/>
            <a:ext cx="832153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data_wrangling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() &amp;&amp;</a:t>
            </a:r>
          </a:p>
          <a:p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ZA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"manipulation"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%in%</a:t>
            </a:r>
            <a:r>
              <a:rPr lang="en-ZA" sz="4400" dirty="0">
                <a:latin typeface="Consolas" panose="020B0609020204030204" pitchFamily="49" charset="0"/>
              </a:rPr>
              <a:t> </a:t>
            </a:r>
            <a:r>
              <a:rPr lang="en-ZA" sz="4400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ZA" sz="4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1B1DD-2B12-4D1B-94DA-05BC3B56E74B}"/>
              </a:ext>
            </a:extLst>
          </p:cNvPr>
          <p:cNvSpPr/>
          <p:nvPr/>
        </p:nvSpPr>
        <p:spPr>
          <a:xfrm>
            <a:off x="332216" y="4517271"/>
            <a:ext cx="411042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 err="1">
                <a:latin typeface="Consolas" panose="020B0609020204030204" pitchFamily="49" charset="0"/>
              </a:rPr>
              <a:t>postgraduate_workshop</a:t>
            </a:r>
            <a:r>
              <a:rPr lang="en-ZA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ZA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dept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Biological Sciences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nl-NL" dirty="0">
                <a:latin typeface="Consolas" panose="020B0609020204030204" pitchFamily="49" charset="0"/>
              </a:rPr>
              <a:t>presenter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latin typeface="Consolas" panose="020B0609020204030204" pitchFamily="49" charset="0"/>
              </a:rPr>
              <a:t>c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Ruan van Mazijk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NL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MSc </a:t>
            </a:r>
            <a:r>
              <a:rPr lang="nl-NL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candidate</a:t>
            </a:r>
            <a:r>
              <a:rPr lang="en-ZA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nl-NL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ZA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B40531-88E2-DF49-A748-D0A876BE16AA}"/>
              </a:ext>
            </a:extLst>
          </p:cNvPr>
          <p:cNvGrpSpPr/>
          <p:nvPr/>
        </p:nvGrpSpPr>
        <p:grpSpPr>
          <a:xfrm>
            <a:off x="1" y="3033147"/>
            <a:ext cx="9144000" cy="711696"/>
            <a:chOff x="1" y="3033147"/>
            <a:chExt cx="9144000" cy="7116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3A1732-2496-450A-9862-D073F83F3A0D}"/>
                </a:ext>
              </a:extLst>
            </p:cNvPr>
            <p:cNvSpPr/>
            <p:nvPr/>
          </p:nvSpPr>
          <p:spPr>
            <a:xfrm>
              <a:off x="1" y="3036957"/>
              <a:ext cx="91440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40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🐨🐟🌿 %&gt;%    %&gt;%    %&gt;% 🤓📊🥰</a:t>
              </a:r>
              <a:endParaRPr lang="en-ZA" sz="4000" dirty="0">
                <a:latin typeface="Consolas" panose="020B0609020204030204" pitchFamily="49" charset="0"/>
              </a:endParaRPr>
            </a:p>
          </p:txBody>
        </p:sp>
        <p:pic>
          <p:nvPicPr>
            <p:cNvPr id="8" name="Picture 7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4E11C763-E97A-A44A-BEB9-EF76F9AD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05913" y="3054152"/>
              <a:ext cx="607481" cy="5964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085C400-2AD9-A843-9484-8001DC7E3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0608" y="3033147"/>
              <a:ext cx="607481" cy="60748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B36C04-99AC-F546-8776-5A72AACE5CBC}"/>
              </a:ext>
            </a:extLst>
          </p:cNvPr>
          <p:cNvGrpSpPr/>
          <p:nvPr/>
        </p:nvGrpSpPr>
        <p:grpSpPr>
          <a:xfrm>
            <a:off x="4442637" y="4770760"/>
            <a:ext cx="4565141" cy="1292086"/>
            <a:chOff x="4788416" y="4372584"/>
            <a:chExt cx="4565141" cy="12920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81F0B3-5386-4AA0-8150-1F8C27C462A0}"/>
                </a:ext>
              </a:extLst>
            </p:cNvPr>
            <p:cNvSpPr/>
            <p:nvPr/>
          </p:nvSpPr>
          <p:spPr>
            <a:xfrm>
              <a:off x="6054505" y="4372584"/>
              <a:ext cx="13471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&gt; logos()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A64C7A-65E0-49CA-8463-4C95A5804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2155" y="4761656"/>
              <a:ext cx="922787" cy="9030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8D0BD-26E9-4188-9B8B-8C1578A12A9F}"/>
                </a:ext>
              </a:extLst>
            </p:cNvPr>
            <p:cNvSpPr/>
            <p:nvPr/>
          </p:nvSpPr>
          <p:spPr>
            <a:xfrm>
              <a:off x="4788416" y="4379472"/>
              <a:ext cx="12571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&gt; face()</a:t>
              </a:r>
            </a:p>
          </p:txBody>
        </p:sp>
        <p:pic>
          <p:nvPicPr>
            <p:cNvPr id="16" name="Picture 15" descr="A person standing in front of a flower&#10;&#10;Description automatically generated">
              <a:extLst>
                <a:ext uri="{FF2B5EF4-FFF2-40B4-BE49-F238E27FC236}">
                  <a16:creationId xmlns:a16="http://schemas.microsoft.com/office/drawing/2014/main" id="{2E5133AD-C596-D44E-9F75-9BEBC4840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9097" y="4748804"/>
              <a:ext cx="903014" cy="903014"/>
            </a:xfrm>
            <a:prstGeom prst="ellipse">
              <a:avLst/>
            </a:prstGeom>
          </p:spPr>
        </p:pic>
        <p:pic>
          <p:nvPicPr>
            <p:cNvPr id="3" name="Picture 2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715A4F82-5DFE-FE46-B419-8052F83F7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4942" y="4855109"/>
              <a:ext cx="2348615" cy="809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8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D6759D-AF85-2A4B-A869-BE37B5FA54E3}"/>
              </a:ext>
            </a:extLst>
          </p:cNvPr>
          <p:cNvSpPr txBox="1">
            <a:spLocks/>
          </p:cNvSpPr>
          <p:nvPr/>
        </p:nvSpPr>
        <p:spPr>
          <a:xfrm>
            <a:off x="628650" y="2592729"/>
            <a:ext cx="7886700" cy="3584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More reproducible science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Save time by: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Automating repetitive tasks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Eliminating human error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Boost your skills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Think about your data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14674166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</p:txBody>
      </p:sp>
    </p:spTree>
    <p:extLst>
      <p:ext uri="{BB962C8B-B14F-4D97-AF65-F5344CB8AC3E}">
        <p14:creationId xmlns:p14="http://schemas.microsoft.com/office/powerpoint/2010/main" val="2518627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spread(key, value)</a:t>
            </a:r>
          </a:p>
        </p:txBody>
      </p:sp>
    </p:spTree>
    <p:extLst>
      <p:ext uri="{BB962C8B-B14F-4D97-AF65-F5344CB8AC3E}">
        <p14:creationId xmlns:p14="http://schemas.microsoft.com/office/powerpoint/2010/main" val="27287217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spread(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639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spread(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06A6C-06DC-E34B-98B4-21CE5B91C8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387" y="2577760"/>
            <a:ext cx="6389225" cy="40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938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spread(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AC581-A716-0F40-89D2-263C019987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387" y="2577760"/>
            <a:ext cx="6389225" cy="40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15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</p:txBody>
      </p:sp>
    </p:spTree>
    <p:extLst>
      <p:ext uri="{BB962C8B-B14F-4D97-AF65-F5344CB8AC3E}">
        <p14:creationId xmlns:p14="http://schemas.microsoft.com/office/powerpoint/2010/main" val="22682609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</p:txBody>
      </p:sp>
    </p:spTree>
    <p:extLst>
      <p:ext uri="{BB962C8B-B14F-4D97-AF65-F5344CB8AC3E}">
        <p14:creationId xmlns:p14="http://schemas.microsoft.com/office/powerpoint/2010/main" val="12727910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separate(col, into,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489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separate(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318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separate(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20B7F-095E-AE4B-9C2C-28B91AEE32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190" y="2969690"/>
            <a:ext cx="8453620" cy="29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3C72E-9316-144D-BE80-FAE3080CCA89}"/>
              </a:ext>
            </a:extLst>
          </p:cNvPr>
          <p:cNvSpPr/>
          <p:nvPr/>
        </p:nvSpPr>
        <p:spPr>
          <a:xfrm>
            <a:off x="607132" y="2921168"/>
            <a:ext cx="79297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tinyurl.com</a:t>
            </a:r>
            <a:r>
              <a:rPr lang="en-GB" sz="6000" dirty="0">
                <a:solidFill>
                  <a:srgbClr val="000000"/>
                </a:solidFill>
                <a:latin typeface="Avenir Book" panose="02000503020000020003" pitchFamily="2" charset="0"/>
              </a:rPr>
              <a:t>/r-with-</a:t>
            </a:r>
            <a:r>
              <a:rPr lang="en-GB" sz="6000" dirty="0" err="1">
                <a:solidFill>
                  <a:srgbClr val="000000"/>
                </a:solidFill>
                <a:latin typeface="Avenir Book" panose="02000503020000020003" pitchFamily="2" charset="0"/>
              </a:rPr>
              <a:t>ruan</a:t>
            </a:r>
            <a:endParaRPr lang="en-US" sz="60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23D00-913E-5745-B3A7-7371B2B281E1}"/>
              </a:ext>
            </a:extLst>
          </p:cNvPr>
          <p:cNvSpPr txBox="1"/>
          <p:nvPr/>
        </p:nvSpPr>
        <p:spPr>
          <a:xfrm>
            <a:off x="2031912" y="2397948"/>
            <a:ext cx="508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Notes &amp; slides will go up here: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A9435-05EB-514A-A2F7-2FE7FDAF17C3}"/>
              </a:ext>
            </a:extLst>
          </p:cNvPr>
          <p:cNvSpPr txBox="1"/>
          <p:nvPr/>
        </p:nvSpPr>
        <p:spPr>
          <a:xfrm>
            <a:off x="2079168" y="4966855"/>
            <a:ext cx="498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(But I encourage you to make your own notes!)</a:t>
            </a:r>
          </a:p>
        </p:txBody>
      </p:sp>
    </p:spTree>
    <p:extLst>
      <p:ext uri="{BB962C8B-B14F-4D97-AF65-F5344CB8AC3E}">
        <p14:creationId xmlns:p14="http://schemas.microsoft.com/office/powerpoint/2010/main" val="29614607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separate(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rate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c("cases", "pop")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20B7F-095E-AE4B-9C2C-28B91AEE32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190" y="2969690"/>
            <a:ext cx="8453620" cy="29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70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</p:txBody>
      </p:sp>
    </p:spTree>
    <p:extLst>
      <p:ext uri="{BB962C8B-B14F-4D97-AF65-F5344CB8AC3E}">
        <p14:creationId xmlns:p14="http://schemas.microsoft.com/office/powerpoint/2010/main" val="397792966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unite(col, ...,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5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unite(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E65BC-D842-3549-B712-0DF1C54333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71" y="3050476"/>
            <a:ext cx="7014258" cy="304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918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3B26D2-8148-DC49-9255-116D24A94AE8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unite()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unite(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century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year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E65BC-D842-3549-B712-0DF1C54333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871" y="3050476"/>
            <a:ext cx="7014258" cy="304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854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987273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F5D2CC-05F3-724F-99CB-EAFD89DE97DB}"/>
              </a:ext>
            </a:extLst>
          </p:cNvPr>
          <p:cNvSpPr/>
          <p:nvPr/>
        </p:nvSpPr>
        <p:spPr>
          <a:xfrm>
            <a:off x="2953608" y="2967335"/>
            <a:ext cx="32367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5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demo()</a:t>
            </a:r>
            <a:endParaRPr lang="en-US" sz="5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D8A53-FE01-054C-A694-3F5C5AF7A65B}"/>
              </a:ext>
            </a:extLst>
          </p:cNvPr>
          <p:cNvSpPr/>
          <p:nvPr/>
        </p:nvSpPr>
        <p:spPr>
          <a:xfrm>
            <a:off x="3832760" y="4656445"/>
            <a:ext cx="446474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Avenir Book" panose="02000503020000020003" pitchFamily="2" charset="0"/>
              </a:rPr>
              <a:t>tinyurl.com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/unicorns-day-1</a:t>
            </a:r>
          </a:p>
          <a:p>
            <a:r>
              <a:rPr lang="en-US" sz="2800" dirty="0" err="1">
                <a:solidFill>
                  <a:schemeClr val="bg1"/>
                </a:solidFill>
                <a:latin typeface="Avenir Book" panose="02000503020000020003" pitchFamily="2" charset="0"/>
              </a:rPr>
              <a:t>tinyurl.com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/prepost-day-1</a:t>
            </a:r>
          </a:p>
          <a:p>
            <a:r>
              <a:rPr lang="en-US" sz="2800" dirty="0" err="1">
                <a:solidFill>
                  <a:schemeClr val="bg1"/>
                </a:solidFill>
                <a:latin typeface="Avenir Book" panose="02000503020000020003" pitchFamily="2" charset="0"/>
              </a:rPr>
              <a:t>tinyurl.com</a:t>
            </a:r>
            <a:r>
              <a:rPr lang="en-US" sz="2800" dirty="0">
                <a:solidFill>
                  <a:schemeClr val="bg1"/>
                </a:solidFill>
                <a:latin typeface="Avenir Book" panose="02000503020000020003" pitchFamily="2" charset="0"/>
              </a:rPr>
              <a:t>/lang-day-1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3FF2F-8CF6-9945-BF7A-3296428E2C34}"/>
              </a:ext>
            </a:extLst>
          </p:cNvPr>
          <p:cNvSpPr txBox="1"/>
          <p:nvPr/>
        </p:nvSpPr>
        <p:spPr>
          <a:xfrm>
            <a:off x="486137" y="4995000"/>
            <a:ext cx="2807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Book" panose="02000503020000020003" pitchFamily="2" charset="0"/>
              </a:rPr>
              <a:t>DATASETS:</a:t>
            </a:r>
          </a:p>
        </p:txBody>
      </p:sp>
    </p:spTree>
    <p:extLst>
      <p:ext uri="{BB962C8B-B14F-4D97-AF65-F5344CB8AC3E}">
        <p14:creationId xmlns:p14="http://schemas.microsoft.com/office/powerpoint/2010/main" val="131637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8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883A-79DA-E448-A43C-C782E7B5F389}"/>
              </a:ext>
            </a:extLst>
          </p:cNvPr>
          <p:cNvSpPr txBox="1"/>
          <p:nvPr/>
        </p:nvSpPr>
        <p:spPr>
          <a:xfrm>
            <a:off x="149715" y="2521058"/>
            <a:ext cx="2872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Avenir Book" panose="02000503020000020003" pitchFamily="2" charset="0"/>
              </a:rPr>
              <a:t>DAY 1</a:t>
            </a:r>
            <a:endParaRPr lang="en-US" sz="2400" dirty="0">
              <a:latin typeface="Avenir Book" panose="02000503020000020003" pitchFamily="2" charset="0"/>
            </a:endParaRPr>
          </a:p>
          <a:p>
            <a:pPr algn="ctr"/>
            <a:endParaRPr lang="en-US" sz="2000" dirty="0">
              <a:latin typeface="Avenir Book" panose="02000503020000020003" pitchFamily="2" charset="0"/>
            </a:endParaRPr>
          </a:p>
          <a:p>
            <a:pPr algn="ctr"/>
            <a:r>
              <a:rPr lang="en-US" sz="2400" dirty="0">
                <a:latin typeface="Avenir Book" panose="02000503020000020003" pitchFamily="2" charset="0"/>
              </a:rPr>
              <a:t>Tidy data principles</a:t>
            </a:r>
          </a:p>
          <a:p>
            <a:pPr algn="ctr"/>
            <a:r>
              <a:rPr lang="en-US" sz="2000" dirty="0">
                <a:latin typeface="Avenir Book" panose="02000503020000020003" pitchFamily="2" charset="0"/>
              </a:rPr>
              <a:t>&amp;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2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149715" y="2521058"/>
            <a:ext cx="8844570" cy="2185214"/>
            <a:chOff x="182553" y="3428999"/>
            <a:chExt cx="8844570" cy="21852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9883A-79DA-E448-A43C-C782E7B5F389}"/>
                </a:ext>
              </a:extLst>
            </p:cNvPr>
            <p:cNvSpPr txBox="1"/>
            <p:nvPr/>
          </p:nvSpPr>
          <p:spPr>
            <a:xfrm>
              <a:off x="182553" y="3428999"/>
              <a:ext cx="287232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1</a:t>
              </a:r>
              <a:endParaRPr lang="en-US" sz="24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Tidy data principles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3260559" y="3428999"/>
              <a:ext cx="268855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an intro to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058040" y="3428999"/>
              <a:ext cx="2969083" cy="2185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4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with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0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0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446" y="4336940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8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9045-727E-F44B-95C7-0D21D7B2A42F}"/>
              </a:ext>
            </a:extLst>
          </p:cNvPr>
          <p:cNvSpPr txBox="1"/>
          <p:nvPr/>
        </p:nvSpPr>
        <p:spPr>
          <a:xfrm>
            <a:off x="2686107" y="2055815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2 dialects of R:</a:t>
            </a:r>
          </a:p>
        </p:txBody>
      </p:sp>
    </p:spTree>
    <p:extLst>
      <p:ext uri="{BB962C8B-B14F-4D97-AF65-F5344CB8AC3E}">
        <p14:creationId xmlns:p14="http://schemas.microsoft.com/office/powerpoint/2010/main" val="109623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9045-727E-F44B-95C7-0D21D7B2A42F}"/>
              </a:ext>
            </a:extLst>
          </p:cNvPr>
          <p:cNvSpPr txBox="1"/>
          <p:nvPr/>
        </p:nvSpPr>
        <p:spPr>
          <a:xfrm>
            <a:off x="2686107" y="2055815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2 dialects of R: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C555E-5C2E-8143-A5CC-C78C3C410FD9}"/>
              </a:ext>
            </a:extLst>
          </p:cNvPr>
          <p:cNvSpPr/>
          <p:nvPr/>
        </p:nvSpPr>
        <p:spPr>
          <a:xfrm>
            <a:off x="814002" y="3740357"/>
            <a:ext cx="4602542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</a:p>
          <a:p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   []    [[]]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 which() subset()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8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[-(1:3)]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B9045-727E-F44B-95C7-0D21D7B2A42F}"/>
              </a:ext>
            </a:extLst>
          </p:cNvPr>
          <p:cNvSpPr txBox="1"/>
          <p:nvPr/>
        </p:nvSpPr>
        <p:spPr>
          <a:xfrm>
            <a:off x="2686107" y="2055815"/>
            <a:ext cx="3549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Avenir Book" panose="02000503020000020003" pitchFamily="2" charset="0"/>
              </a:rPr>
              <a:t>2 dialects of 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742FB-C028-0F42-8084-177DA3DC5979}"/>
              </a:ext>
            </a:extLst>
          </p:cNvPr>
          <p:cNvSpPr/>
          <p:nvPr/>
        </p:nvSpPr>
        <p:spPr>
          <a:xfrm>
            <a:off x="814002" y="3740357"/>
            <a:ext cx="4602542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</a:p>
          <a:p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   []    [[]]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 which() subset()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CDA692-B2DA-4C4A-9FAC-559C45B6392C}"/>
              </a:ext>
            </a:extLst>
          </p:cNvPr>
          <p:cNvGrpSpPr/>
          <p:nvPr/>
        </p:nvGrpSpPr>
        <p:grpSpPr>
          <a:xfrm>
            <a:off x="5486400" y="3740357"/>
            <a:ext cx="3186930" cy="2752517"/>
            <a:chOff x="5486400" y="3740357"/>
            <a:chExt cx="3186930" cy="27525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8BD748-8884-4F4C-BC35-CC6A29161F46}"/>
                </a:ext>
              </a:extLst>
            </p:cNvPr>
            <p:cNvSpPr txBox="1"/>
            <p:nvPr/>
          </p:nvSpPr>
          <p:spPr>
            <a:xfrm>
              <a:off x="5486400" y="3740357"/>
              <a:ext cx="2723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tidyverse</a:t>
              </a:r>
              <a:endParaRPr lang="en-US" sz="4000" dirty="0"/>
            </a:p>
          </p:txBody>
        </p:sp>
        <p:pic>
          <p:nvPicPr>
            <p:cNvPr id="8" name="Picture 7" descr="A black sign with white text&#10;&#10;Description automatically generated">
              <a:extLst>
                <a:ext uri="{FF2B5EF4-FFF2-40B4-BE49-F238E27FC236}">
                  <a16:creationId xmlns:a16="http://schemas.microsoft.com/office/drawing/2014/main" id="{A12A0283-8977-9445-9949-4BF73AE32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86400" y="4448243"/>
              <a:ext cx="1771054" cy="2044631"/>
            </a:xfrm>
            <a:prstGeom prst="rect">
              <a:avLst/>
            </a:prstGeom>
          </p:spPr>
        </p:pic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E0953BEA-1CAC-FB44-B952-AD486DB16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29480" y="5273156"/>
              <a:ext cx="571925" cy="662843"/>
            </a:xfrm>
            <a:prstGeom prst="rect">
              <a:avLst/>
            </a:prstGeom>
          </p:spPr>
        </p:pic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F71B4665-2BB2-3B42-AB21-22DCC6092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43518" y="4803509"/>
              <a:ext cx="571925" cy="6628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A4E280-1BED-3F45-8526-E651B130C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01405" y="5273156"/>
              <a:ext cx="571925" cy="662843"/>
            </a:xfrm>
            <a:prstGeom prst="rect">
              <a:avLst/>
            </a:prstGeom>
          </p:spPr>
        </p:pic>
        <p:pic>
          <p:nvPicPr>
            <p:cNvPr id="14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AFF94682-7232-9B4A-97DD-21955A01B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01506" y="4820634"/>
              <a:ext cx="571925" cy="662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44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8558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7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1D5C9-5467-504D-96D0-DAA7457F796B}"/>
              </a:ext>
            </a:extLst>
          </p:cNvPr>
          <p:cNvSpPr txBox="1"/>
          <p:nvPr/>
        </p:nvSpPr>
        <p:spPr>
          <a:xfrm rot="1324460">
            <a:off x="6610311" y="107441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</a:t>
            </a:r>
          </a:p>
        </p:txBody>
      </p:sp>
    </p:spTree>
    <p:extLst>
      <p:ext uri="{BB962C8B-B14F-4D97-AF65-F5344CB8AC3E}">
        <p14:creationId xmlns:p14="http://schemas.microsoft.com/office/powerpoint/2010/main" val="3769283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A1B83-8D8B-B048-943A-B072A8E8C818}"/>
              </a:ext>
            </a:extLst>
          </p:cNvPr>
          <p:cNvSpPr txBox="1"/>
          <p:nvPr/>
        </p:nvSpPr>
        <p:spPr>
          <a:xfrm rot="1324460">
            <a:off x="6185514" y="1074419"/>
            <a:ext cx="1726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</a:t>
            </a:r>
          </a:p>
        </p:txBody>
      </p:sp>
    </p:spTree>
    <p:extLst>
      <p:ext uri="{BB962C8B-B14F-4D97-AF65-F5344CB8AC3E}">
        <p14:creationId xmlns:p14="http://schemas.microsoft.com/office/powerpoint/2010/main" val="100136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B3B52-2933-DD45-B5FD-C44890D5ABE1}"/>
              </a:ext>
            </a:extLst>
          </p:cNvPr>
          <p:cNvSpPr txBox="1"/>
          <p:nvPr/>
        </p:nvSpPr>
        <p:spPr>
          <a:xfrm rot="1324460">
            <a:off x="5760720" y="1074419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</a:t>
            </a:r>
          </a:p>
        </p:txBody>
      </p:sp>
    </p:spTree>
    <p:extLst>
      <p:ext uri="{BB962C8B-B14F-4D97-AF65-F5344CB8AC3E}">
        <p14:creationId xmlns:p14="http://schemas.microsoft.com/office/powerpoint/2010/main" val="129314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123982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2398947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26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48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87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6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F145FA-07F1-AA44-B933-FAA3145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3130"/>
            <a:ext cx="7886700" cy="399383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BSc + Hons here at UCT</a:t>
            </a:r>
          </a:p>
        </p:txBody>
      </p:sp>
    </p:spTree>
    <p:extLst>
      <p:ext uri="{BB962C8B-B14F-4D97-AF65-F5344CB8AC3E}">
        <p14:creationId xmlns:p14="http://schemas.microsoft.com/office/powerpoint/2010/main" val="1523300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0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</p:spTree>
    <p:extLst>
      <p:ext uri="{BB962C8B-B14F-4D97-AF65-F5344CB8AC3E}">
        <p14:creationId xmlns:p14="http://schemas.microsoft.com/office/powerpoint/2010/main" val="2251396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88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69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3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84FC2-F3A1-634C-B8AB-3D1DD4849B06}"/>
              </a:ext>
            </a:extLst>
          </p:cNvPr>
          <p:cNvSpPr/>
          <p:nvPr/>
        </p:nvSpPr>
        <p:spPr>
          <a:xfrm rot="1157885">
            <a:off x="3799268" y="3614846"/>
            <a:ext cx="5285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9EEC-8572-D245-8BE7-406EB4B01F41}"/>
              </a:ext>
            </a:extLst>
          </p:cNvPr>
          <p:cNvSpPr txBox="1"/>
          <p:nvPr/>
        </p:nvSpPr>
        <p:spPr>
          <a:xfrm>
            <a:off x="7491846" y="463822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44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ABDD3-4EB8-EA4C-A147-4D4340425272}"/>
              </a:ext>
            </a:extLst>
          </p:cNvPr>
          <p:cNvSpPr txBox="1"/>
          <p:nvPr/>
        </p:nvSpPr>
        <p:spPr>
          <a:xfrm>
            <a:off x="1952532" y="1543868"/>
            <a:ext cx="5238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035-4255-1144-B47D-72A7936088D8}"/>
              </a:ext>
            </a:extLst>
          </p:cNvPr>
          <p:cNvSpPr txBox="1"/>
          <p:nvPr/>
        </p:nvSpPr>
        <p:spPr>
          <a:xfrm>
            <a:off x="3211690" y="131303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Solution: the pipe!</a:t>
            </a:r>
          </a:p>
        </p:txBody>
      </p:sp>
    </p:spTree>
    <p:extLst>
      <p:ext uri="{BB962C8B-B14F-4D97-AF65-F5344CB8AC3E}">
        <p14:creationId xmlns:p14="http://schemas.microsoft.com/office/powerpoint/2010/main" val="3731444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ABDD3-4EB8-EA4C-A147-4D4340425272}"/>
              </a:ext>
            </a:extLst>
          </p:cNvPr>
          <p:cNvSpPr txBox="1"/>
          <p:nvPr/>
        </p:nvSpPr>
        <p:spPr>
          <a:xfrm>
            <a:off x="1952532" y="1543868"/>
            <a:ext cx="5238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035-4255-1144-B47D-72A7936088D8}"/>
              </a:ext>
            </a:extLst>
          </p:cNvPr>
          <p:cNvSpPr txBox="1"/>
          <p:nvPr/>
        </p:nvSpPr>
        <p:spPr>
          <a:xfrm>
            <a:off x="3211690" y="131303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Solution: the pipe!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93CB0-5084-D04F-8BB4-4C36BDCEB565}"/>
              </a:ext>
            </a:extLst>
          </p:cNvPr>
          <p:cNvSpPr txBox="1"/>
          <p:nvPr/>
        </p:nvSpPr>
        <p:spPr>
          <a:xfrm>
            <a:off x="401625" y="6100996"/>
            <a:ext cx="834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   [ ]   [[ ]]   &lt;-   =   ( )   ,   " "   ' '</a:t>
            </a:r>
          </a:p>
        </p:txBody>
      </p:sp>
    </p:spTree>
    <p:extLst>
      <p:ext uri="{BB962C8B-B14F-4D97-AF65-F5344CB8AC3E}">
        <p14:creationId xmlns:p14="http://schemas.microsoft.com/office/powerpoint/2010/main" val="1218119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ABDD3-4EB8-EA4C-A147-4D4340425272}"/>
              </a:ext>
            </a:extLst>
          </p:cNvPr>
          <p:cNvSpPr txBox="1"/>
          <p:nvPr/>
        </p:nvSpPr>
        <p:spPr>
          <a:xfrm>
            <a:off x="1952532" y="1543868"/>
            <a:ext cx="523893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latin typeface="Consolas" panose="020B0609020204030204" pitchFamily="49" charset="0"/>
                <a:cs typeface="Consolas" panose="020B0609020204030204" pitchFamily="49" charset="0"/>
              </a:rPr>
              <a:t>%&gt;%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A4035-4255-1144-B47D-72A7936088D8}"/>
              </a:ext>
            </a:extLst>
          </p:cNvPr>
          <p:cNvSpPr txBox="1"/>
          <p:nvPr/>
        </p:nvSpPr>
        <p:spPr>
          <a:xfrm>
            <a:off x="3211690" y="1313035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Solution: the pipe!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93CB0-5084-D04F-8BB4-4C36BDCEB565}"/>
              </a:ext>
            </a:extLst>
          </p:cNvPr>
          <p:cNvSpPr txBox="1"/>
          <p:nvPr/>
        </p:nvSpPr>
        <p:spPr>
          <a:xfrm>
            <a:off x="401625" y="6100996"/>
            <a:ext cx="834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}   [ ]   [[ ]]   &lt;-   =   ( )   ,   " "   ' 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3679-A138-5942-B2A5-9D9CE69245B7}"/>
              </a:ext>
            </a:extLst>
          </p:cNvPr>
          <p:cNvSpPr txBox="1"/>
          <p:nvPr/>
        </p:nvSpPr>
        <p:spPr>
          <a:xfrm>
            <a:off x="401625" y="366623"/>
            <a:ext cx="3198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Avenir Book" panose="02000503020000020003" pitchFamily="2" charset="0"/>
              </a:rPr>
              <a:t>Read: “then”</a:t>
            </a:r>
          </a:p>
        </p:txBody>
      </p:sp>
    </p:spTree>
    <p:extLst>
      <p:ext uri="{BB962C8B-B14F-4D97-AF65-F5344CB8AC3E}">
        <p14:creationId xmlns:p14="http://schemas.microsoft.com/office/powerpoint/2010/main" val="3312430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91558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F145FA-07F1-AA44-B933-FAA3145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3130"/>
            <a:ext cx="7886700" cy="399383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BSc + Hons here at UCT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Ecology &amp; evolution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(Mostly plant) comparative biology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Biogeography</a:t>
            </a:r>
          </a:p>
        </p:txBody>
      </p:sp>
    </p:spTree>
    <p:extLst>
      <p:ext uri="{BB962C8B-B14F-4D97-AF65-F5344CB8AC3E}">
        <p14:creationId xmlns:p14="http://schemas.microsoft.com/office/powerpoint/2010/main" val="687665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B735CF0-EFC2-E842-89EA-062D5105285E}"/>
              </a:ext>
            </a:extLst>
          </p:cNvPr>
          <p:cNvSpPr txBox="1"/>
          <p:nvPr/>
        </p:nvSpPr>
        <p:spPr>
          <a:xfrm>
            <a:off x="3805674" y="202641"/>
            <a:ext cx="12417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  <a:p>
            <a:pPr algn="ctr"/>
            <a:r>
              <a:rPr lang="en-US" sz="2800" dirty="0">
                <a:latin typeface="Avenir Book" panose="02000503020000020003" pitchFamily="2" charset="0"/>
              </a:rPr>
              <a:t>data</a:t>
            </a:r>
          </a:p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61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179253-AA50-FF49-917F-B692DAC1E2EC}"/>
              </a:ext>
            </a:extLst>
          </p:cNvPr>
          <p:cNvSpPr/>
          <p:nvPr/>
        </p:nvSpPr>
        <p:spPr>
          <a:xfrm>
            <a:off x="2140530" y="112018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g()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h()</a:t>
            </a:r>
            <a:endParaRPr lang="en-US" sz="32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35CF0-EFC2-E842-89EA-062D5105285E}"/>
              </a:ext>
            </a:extLst>
          </p:cNvPr>
          <p:cNvSpPr txBox="1"/>
          <p:nvPr/>
        </p:nvSpPr>
        <p:spPr>
          <a:xfrm>
            <a:off x="3805674" y="202641"/>
            <a:ext cx="12417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  <a:p>
            <a:pPr algn="ctr"/>
            <a:r>
              <a:rPr lang="en-US" sz="2800" dirty="0">
                <a:latin typeface="Avenir Book" panose="02000503020000020003" pitchFamily="2" charset="0"/>
              </a:rPr>
              <a:t>data</a:t>
            </a:r>
          </a:p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62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179253-AA50-FF49-917F-B692DAC1E2EC}"/>
              </a:ext>
            </a:extLst>
          </p:cNvPr>
          <p:cNvSpPr/>
          <p:nvPr/>
        </p:nvSpPr>
        <p:spPr>
          <a:xfrm>
            <a:off x="2140530" y="1120182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g()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</a:p>
          <a:p>
            <a:pPr algn="ctr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h()</a:t>
            </a:r>
          </a:p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atin typeface="Avenir Book" panose="02000503020000020003" pitchFamily="2" charset="0"/>
                <a:cs typeface="Consolas" panose="020B0609020204030204" pitchFamily="49" charset="0"/>
              </a:rPr>
              <a:t>Some </a:t>
            </a:r>
            <a:r>
              <a:rPr lang="en-US" sz="3200" dirty="0" err="1">
                <a:latin typeface="Avenir Book" panose="02000503020000020003" pitchFamily="2" charset="0"/>
                <a:cs typeface="Consolas" panose="020B0609020204030204" pitchFamily="49" charset="0"/>
              </a:rPr>
              <a:t>subsetting</a:t>
            </a:r>
            <a:endParaRPr lang="en-US" sz="3200" dirty="0"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algn="ctr"/>
            <a:endParaRPr lang="en-US" sz="32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35CF0-EFC2-E842-89EA-062D5105285E}"/>
              </a:ext>
            </a:extLst>
          </p:cNvPr>
          <p:cNvSpPr txBox="1"/>
          <p:nvPr/>
        </p:nvSpPr>
        <p:spPr>
          <a:xfrm>
            <a:off x="3805674" y="202641"/>
            <a:ext cx="1241711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600" dirty="0">
              <a:latin typeface="Avenir Book" panose="02000503020000020003" pitchFamily="2" charset="0"/>
            </a:endParaRPr>
          </a:p>
          <a:p>
            <a:pPr algn="ctr"/>
            <a:r>
              <a:rPr lang="en-US" sz="2800" dirty="0">
                <a:latin typeface="Avenir Book" panose="02000503020000020003" pitchFamily="2" charset="0"/>
              </a:rPr>
              <a:t>data</a:t>
            </a:r>
          </a:p>
          <a:p>
            <a:pPr algn="ctr"/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38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BBA9CC4-C2EB-4C4A-B40B-316544FDCA2C}"/>
              </a:ext>
            </a:extLst>
          </p:cNvPr>
          <p:cNvGrpSpPr/>
          <p:nvPr/>
        </p:nvGrpSpPr>
        <p:grpSpPr>
          <a:xfrm>
            <a:off x="2140530" y="202641"/>
            <a:ext cx="4572000" cy="6359397"/>
            <a:chOff x="2140530" y="202641"/>
            <a:chExt cx="4572000" cy="63593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179253-AA50-FF49-917F-B692DAC1E2EC}"/>
                </a:ext>
              </a:extLst>
            </p:cNvPr>
            <p:cNvSpPr/>
            <p:nvPr/>
          </p:nvSpPr>
          <p:spPr>
            <a:xfrm>
              <a:off x="2140530" y="1120182"/>
              <a:ext cx="4572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f()</a:t>
              </a: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g()</a:t>
              </a: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3200" dirty="0">
                  <a:latin typeface="Consolas" panose="020B0609020204030204" pitchFamily="49" charset="0"/>
                  <a:cs typeface="Consolas" panose="020B0609020204030204" pitchFamily="49" charset="0"/>
                </a:rPr>
                <a:t>h()</a:t>
              </a: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3200" dirty="0">
                <a:solidFill>
                  <a:schemeClr val="accent3">
                    <a:lumMod val="5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3200" dirty="0">
                  <a:latin typeface="Avenir Book" panose="02000503020000020003" pitchFamily="2" charset="0"/>
                  <a:cs typeface="Consolas" panose="020B0609020204030204" pitchFamily="49" charset="0"/>
                </a:rPr>
                <a:t>Some </a:t>
              </a:r>
              <a:r>
                <a:rPr lang="en-US" sz="3200" dirty="0" err="1">
                  <a:latin typeface="Avenir Book" panose="02000503020000020003" pitchFamily="2" charset="0"/>
                  <a:cs typeface="Consolas" panose="020B0609020204030204" pitchFamily="49" charset="0"/>
                </a:rPr>
                <a:t>subsetting</a:t>
              </a:r>
              <a:endParaRPr lang="en-US" sz="32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32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586478-CA1F-174D-B181-E582F251E024}"/>
                </a:ext>
              </a:extLst>
            </p:cNvPr>
            <p:cNvSpPr txBox="1"/>
            <p:nvPr/>
          </p:nvSpPr>
          <p:spPr>
            <a:xfrm>
              <a:off x="3454979" y="5546375"/>
              <a:ext cx="1943100" cy="1015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new data</a:t>
              </a:r>
            </a:p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735CF0-EFC2-E842-89EA-062D5105285E}"/>
                </a:ext>
              </a:extLst>
            </p:cNvPr>
            <p:cNvSpPr txBox="1"/>
            <p:nvPr/>
          </p:nvSpPr>
          <p:spPr>
            <a:xfrm>
              <a:off x="3805674" y="202641"/>
              <a:ext cx="1241711" cy="1015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800" dirty="0">
                  <a:latin typeface="Avenir Book" panose="02000503020000020003" pitchFamily="2" charset="0"/>
                </a:rPr>
                <a:t>data</a:t>
              </a:r>
            </a:p>
            <a:p>
              <a:pPr algn="ctr"/>
              <a:endParaRPr lang="en-US" sz="1600" dirty="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94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61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2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31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 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70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67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304800" y="2736502"/>
            <a:ext cx="8570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%&gt;%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t.test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1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F145FA-07F1-AA44-B933-FAA3145B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3130"/>
            <a:ext cx="7886700" cy="399383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BSc + Hons here at UCT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Ecology &amp; evolution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(Mostly plant) comparative biology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Biogeography</a:t>
            </a:r>
          </a:p>
          <a:p>
            <a:pPr lvl="1">
              <a:lnSpc>
                <a:spcPct val="100000"/>
              </a:lnSpc>
            </a:pPr>
            <a:endParaRPr lang="en-US" sz="2800" dirty="0"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Been working with R for 4½ years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Every major project I’ve done…</a:t>
            </a:r>
            <a:endParaRPr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7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data1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data2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data4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data3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D6434-A4E6-1F4C-9353-158E045D8D91}"/>
              </a:ext>
            </a:extLst>
          </p:cNvPr>
          <p:cNvSpPr txBox="1"/>
          <p:nvPr/>
        </p:nvSpPr>
        <p:spPr>
          <a:xfrm rot="1324460">
            <a:off x="5335924" y="1074419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😅 😥 😰 🤕</a:t>
            </a:r>
          </a:p>
        </p:txBody>
      </p:sp>
    </p:spTree>
    <p:extLst>
      <p:ext uri="{BB962C8B-B14F-4D97-AF65-F5344CB8AC3E}">
        <p14:creationId xmlns:p14="http://schemas.microsoft.com/office/powerpoint/2010/main" val="4226785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6441" y="2090172"/>
            <a:ext cx="89311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1BAB8-BF5B-494A-A08E-D384B15BAD6F}"/>
              </a:ext>
            </a:extLst>
          </p:cNvPr>
          <p:cNvSpPr txBox="1"/>
          <p:nvPr/>
        </p:nvSpPr>
        <p:spPr>
          <a:xfrm>
            <a:off x="6490741" y="385996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😐</a:t>
            </a:r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10749617-D852-DB4D-8411-D33F577BAA5A}"/>
              </a:ext>
            </a:extLst>
          </p:cNvPr>
          <p:cNvSpPr/>
          <p:nvPr/>
        </p:nvSpPr>
        <p:spPr>
          <a:xfrm rot="21292158" flipH="1">
            <a:off x="1597859" y="3681877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7F3B3A46-D8FF-F14D-AB4F-0B5A6F96B80D}"/>
              </a:ext>
            </a:extLst>
          </p:cNvPr>
          <p:cNvSpPr/>
          <p:nvPr/>
        </p:nvSpPr>
        <p:spPr>
          <a:xfrm rot="21292158" flipH="1">
            <a:off x="1022896" y="3244941"/>
            <a:ext cx="810456" cy="913543"/>
          </a:xfrm>
          <a:prstGeom prst="circularArrow">
            <a:avLst>
              <a:gd name="adj1" fmla="val 8564"/>
              <a:gd name="adj2" fmla="val 1729735"/>
              <a:gd name="adj3" fmla="val 18605426"/>
              <a:gd name="adj4" fmla="val 8651738"/>
              <a:gd name="adj5" fmla="val 184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84FC2-F3A1-634C-B8AB-3D1DD4849B06}"/>
              </a:ext>
            </a:extLst>
          </p:cNvPr>
          <p:cNvSpPr/>
          <p:nvPr/>
        </p:nvSpPr>
        <p:spPr>
          <a:xfrm rot="1157885">
            <a:off x="3799268" y="3614846"/>
            <a:ext cx="5285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D9EEC-8572-D245-8BE7-406EB4B01F41}"/>
              </a:ext>
            </a:extLst>
          </p:cNvPr>
          <p:cNvSpPr txBox="1"/>
          <p:nvPr/>
        </p:nvSpPr>
        <p:spPr>
          <a:xfrm>
            <a:off x="7491846" y="463822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822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236512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52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9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384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FEF06-E285-664C-870A-28E7230202CE}"/>
              </a:ext>
            </a:extLst>
          </p:cNvPr>
          <p:cNvSpPr/>
          <p:nvPr/>
        </p:nvSpPr>
        <p:spPr>
          <a:xfrm>
            <a:off x="2926080" y="1536174"/>
            <a:ext cx="3291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endParaRPr lang="en-US" sz="4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%&gt;%</a:t>
            </a:r>
          </a:p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4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79E02-B14A-AE4B-AD1E-87E3C7092CD2}"/>
              </a:ext>
            </a:extLst>
          </p:cNvPr>
          <p:cNvGrpSpPr/>
          <p:nvPr/>
        </p:nvGrpSpPr>
        <p:grpSpPr>
          <a:xfrm rot="791823">
            <a:off x="6431973" y="2955080"/>
            <a:ext cx="1745674" cy="3411570"/>
            <a:chOff x="2982739" y="142040"/>
            <a:chExt cx="2887578" cy="6223029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C79891-E10B-6440-A2AF-349A9E6A4B57}"/>
                </a:ext>
              </a:extLst>
            </p:cNvPr>
            <p:cNvSpPr/>
            <p:nvPr/>
          </p:nvSpPr>
          <p:spPr>
            <a:xfrm>
              <a:off x="2982739" y="1214575"/>
              <a:ext cx="2887578" cy="42667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Some </a:t>
              </a:r>
              <a:r>
                <a:rPr lang="en-US" sz="1600" dirty="0" err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subsetting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71A8D8-BFF9-254D-958B-EAA10D27FAD3}"/>
                </a:ext>
              </a:extLst>
            </p:cNvPr>
            <p:cNvSpPr txBox="1"/>
            <p:nvPr/>
          </p:nvSpPr>
          <p:spPr>
            <a:xfrm>
              <a:off x="3454978" y="5228205"/>
              <a:ext cx="194310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new 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9B14D7-926A-A247-8C05-D9216DCC9007}"/>
                </a:ext>
              </a:extLst>
            </p:cNvPr>
            <p:cNvSpPr txBox="1"/>
            <p:nvPr/>
          </p:nvSpPr>
          <p:spPr>
            <a:xfrm>
              <a:off x="3805674" y="142040"/>
              <a:ext cx="124171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496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055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6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46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03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46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F4DE22-DB34-2240-8856-B8157D3B9400}"/>
              </a:ext>
            </a:extLst>
          </p:cNvPr>
          <p:cNvGrpSpPr/>
          <p:nvPr/>
        </p:nvGrpSpPr>
        <p:grpSpPr>
          <a:xfrm rot="791823">
            <a:off x="7031945" y="2985864"/>
            <a:ext cx="1745674" cy="3411570"/>
            <a:chOff x="2982739" y="142040"/>
            <a:chExt cx="2887578" cy="6223029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AB1137-D96D-E647-9029-E3D62E893285}"/>
                </a:ext>
              </a:extLst>
            </p:cNvPr>
            <p:cNvSpPr/>
            <p:nvPr/>
          </p:nvSpPr>
          <p:spPr>
            <a:xfrm>
              <a:off x="2982739" y="1214575"/>
              <a:ext cx="2887578" cy="426674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h()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Some </a:t>
              </a:r>
              <a:r>
                <a:rPr lang="en-US" sz="1600" dirty="0" err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  <a:cs typeface="Consolas" panose="020B0609020204030204" pitchFamily="49" charset="0"/>
                </a:rPr>
                <a:t>subsetting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↓</a:t>
              </a:r>
              <a:endPara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DAB248-DB5A-9943-A6B6-35DD4E4D1D06}"/>
                </a:ext>
              </a:extLst>
            </p:cNvPr>
            <p:cNvSpPr txBox="1"/>
            <p:nvPr/>
          </p:nvSpPr>
          <p:spPr>
            <a:xfrm>
              <a:off x="3454978" y="5228205"/>
              <a:ext cx="194310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new 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228D2-9612-6B48-9DFC-9D8ACA621BBA}"/>
                </a:ext>
              </a:extLst>
            </p:cNvPr>
            <p:cNvSpPr txBox="1"/>
            <p:nvPr/>
          </p:nvSpPr>
          <p:spPr>
            <a:xfrm>
              <a:off x="3805674" y="142040"/>
              <a:ext cx="1241710" cy="1136864"/>
            </a:xfrm>
            <a:prstGeom prst="rect">
              <a:avLst/>
            </a:prstGeom>
            <a:grpFill/>
            <a:ln w="28575"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venir Book" panose="02000503020000020003" pitchFamily="2" charset="0"/>
                </a:rPr>
                <a:t>data</a:t>
              </a:r>
            </a:p>
            <a:p>
              <a:pPr algn="ctr"/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25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lant in a grassy field&#10;&#10;Description automatically generated">
            <a:extLst>
              <a:ext uri="{FF2B5EF4-FFF2-40B4-BE49-F238E27FC236}">
                <a16:creationId xmlns:a16="http://schemas.microsoft.com/office/drawing/2014/main" id="{122E8EB8-A7E0-B54A-9EDC-B24A3E645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8409" y="1705761"/>
            <a:ext cx="3058342" cy="5167649"/>
          </a:xfrm>
          <a:prstGeom prst="rect">
            <a:avLst/>
          </a:prstGeom>
        </p:spPr>
      </p:pic>
      <p:pic>
        <p:nvPicPr>
          <p:cNvPr id="8" name="Picture 7" descr="A tree in a field&#10;&#10;Description automatically generated">
            <a:extLst>
              <a:ext uri="{FF2B5EF4-FFF2-40B4-BE49-F238E27FC236}">
                <a16:creationId xmlns:a16="http://schemas.microsoft.com/office/drawing/2014/main" id="{E3ED082B-8F6A-504C-865D-23B06BF890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0066" y="1698056"/>
            <a:ext cx="3063870" cy="5175354"/>
          </a:xfrm>
          <a:prstGeom prst="rect">
            <a:avLst/>
          </a:prstGeom>
        </p:spPr>
      </p:pic>
      <p:pic>
        <p:nvPicPr>
          <p:cNvPr id="10" name="Picture 9" descr="A close up of a plant&#10;&#10;Description automatically generated">
            <a:extLst>
              <a:ext uri="{FF2B5EF4-FFF2-40B4-BE49-F238E27FC236}">
                <a16:creationId xmlns:a16="http://schemas.microsoft.com/office/drawing/2014/main" id="{53537F0B-21D0-AD47-B685-960C1D1652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90689"/>
            <a:ext cx="3052815" cy="51827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C1735-D750-134E-AB4C-BDFDD1E9BEA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34917F-B753-4445-A8FB-4366F0C5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introduce(    )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 descr="A person standing in front of a flower&#10;&#10;Description automatically generated">
            <a:extLst>
              <a:ext uri="{FF2B5EF4-FFF2-40B4-BE49-F238E27FC236}">
                <a16:creationId xmlns:a16="http://schemas.microsoft.com/office/drawing/2014/main" id="{84388FDE-0C39-A74B-9476-874675027C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4345" y="426380"/>
            <a:ext cx="1207976" cy="1207976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65E5D2-CCA8-4D4E-AADD-B5733337DF29}"/>
              </a:ext>
            </a:extLst>
          </p:cNvPr>
          <p:cNvSpPr/>
          <p:nvPr/>
        </p:nvSpPr>
        <p:spPr>
          <a:xfrm>
            <a:off x="6796610" y="6390958"/>
            <a:ext cx="2360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Schoenus</a:t>
            </a:r>
            <a:r>
              <a:rPr lang="en-US" sz="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compar</a:t>
            </a:r>
            <a:endParaRPr lang="en-US" sz="800" i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Silvermine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, Table </a:t>
            </a:r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Mountatin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NP</a:t>
            </a:r>
          </a:p>
          <a:p>
            <a:pPr algn="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R. van Mazijk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0A970E-867C-F34F-86D7-DEEAA4447669}"/>
              </a:ext>
            </a:extLst>
          </p:cNvPr>
          <p:cNvSpPr/>
          <p:nvPr/>
        </p:nvSpPr>
        <p:spPr>
          <a:xfrm>
            <a:off x="1782940" y="6378144"/>
            <a:ext cx="1257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Tetraria</a:t>
            </a:r>
            <a:r>
              <a:rPr lang="en-US" sz="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ustulata</a:t>
            </a:r>
            <a:endParaRPr lang="en-US" sz="800" i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Marloth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NR</a:t>
            </a:r>
          </a:p>
          <a:p>
            <a:pPr algn="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R. van Mazijk 2018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80FB5B-CE7C-E248-BB6C-F97C8FFBFBF1}"/>
              </a:ext>
            </a:extLst>
          </p:cNvPr>
          <p:cNvSpPr/>
          <p:nvPr/>
        </p:nvSpPr>
        <p:spPr>
          <a:xfrm>
            <a:off x="3732740" y="6400921"/>
            <a:ext cx="23601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Tetraria</a:t>
            </a:r>
            <a:r>
              <a:rPr lang="en-US" sz="800" i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800" i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thermalis</a:t>
            </a:r>
            <a:endParaRPr lang="en-US" sz="800" i="1" dirty="0">
              <a:solidFill>
                <a:schemeClr val="accent5">
                  <a:lumMod val="20000"/>
                  <a:lumOff val="80000"/>
                </a:schemeClr>
              </a:solidFill>
              <a:latin typeface="Avenir Book" panose="02000503020000020003" pitchFamily="2" charset="0"/>
            </a:endParaRPr>
          </a:p>
          <a:p>
            <a:pPr algn="r"/>
            <a:r>
              <a:rPr lang="en-US" sz="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Silvermine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, Table Mountain NP</a:t>
            </a:r>
          </a:p>
          <a:p>
            <a:pPr algn="r"/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venir Book" panose="02000503020000020003" pitchFamily="2" charset="0"/>
              </a:rPr>
              <a:t>R. van Mazijk 2018</a:t>
            </a:r>
          </a:p>
        </p:txBody>
      </p:sp>
    </p:spTree>
    <p:extLst>
      <p:ext uri="{BB962C8B-B14F-4D97-AF65-F5344CB8AC3E}">
        <p14:creationId xmlns:p14="http://schemas.microsoft.com/office/powerpoint/2010/main" val="2787611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D200628-F156-474D-B06A-AFE97C0D00B7}"/>
              </a:ext>
            </a:extLst>
          </p:cNvPr>
          <p:cNvSpPr/>
          <p:nvPr/>
        </p:nvSpPr>
        <p:spPr>
          <a:xfrm>
            <a:off x="1000521" y="1277372"/>
            <a:ext cx="7046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"my-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data.csv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arg1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"something"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another.thing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"blah"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a.setting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6C315C-E5D5-7746-9E50-F2ADC2E8820F}"/>
              </a:ext>
            </a:extLst>
          </p:cNvPr>
          <p:cNvSpPr/>
          <p:nvPr/>
        </p:nvSpPr>
        <p:spPr>
          <a:xfrm rot="1157885">
            <a:off x="2843270" y="5374070"/>
            <a:ext cx="6042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a.column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"cough"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96A82-CFA6-3345-A03A-3E2DE09B8D00}"/>
              </a:ext>
            </a:extLst>
          </p:cNvPr>
          <p:cNvSpPr txBox="1"/>
          <p:nvPr/>
        </p:nvSpPr>
        <p:spPr>
          <a:xfrm rot="433261">
            <a:off x="5245546" y="4510705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venir Book" panose="02000503020000020003" pitchFamily="2" charset="0"/>
              </a:rPr>
              <a:t>???????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3D61E-53B3-D74C-A77E-DEAA14604A4E}"/>
              </a:ext>
            </a:extLst>
          </p:cNvPr>
          <p:cNvSpPr txBox="1"/>
          <p:nvPr/>
        </p:nvSpPr>
        <p:spPr>
          <a:xfrm>
            <a:off x="1536237" y="486464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🤭</a:t>
            </a:r>
          </a:p>
        </p:txBody>
      </p:sp>
    </p:spTree>
    <p:extLst>
      <p:ext uri="{BB962C8B-B14F-4D97-AF65-F5344CB8AC3E}">
        <p14:creationId xmlns:p14="http://schemas.microsoft.com/office/powerpoint/2010/main" val="3340924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[1:3]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1BF27-E642-FD43-BCF1-3E20661C307A}"/>
              </a:ext>
            </a:extLst>
          </p:cNvPr>
          <p:cNvGrpSpPr/>
          <p:nvPr/>
        </p:nvGrpSpPr>
        <p:grpSpPr>
          <a:xfrm>
            <a:off x="601378" y="2521058"/>
            <a:ext cx="7941244" cy="2123658"/>
            <a:chOff x="634216" y="3428999"/>
            <a:chExt cx="7941244" cy="21236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59883A-79DA-E448-A43C-C782E7B5F389}"/>
                </a:ext>
              </a:extLst>
            </p:cNvPr>
            <p:cNvSpPr txBox="1"/>
            <p:nvPr/>
          </p:nvSpPr>
          <p:spPr>
            <a:xfrm>
              <a:off x="634216" y="3428999"/>
              <a:ext cx="2420663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1</a:t>
              </a:r>
              <a:endParaRPr lang="en-US" sz="2400" dirty="0">
                <a:latin typeface="Avenir Book" panose="02000503020000020003" pitchFamily="2" charset="0"/>
              </a:endParaRP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Tidy data principles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tidyr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4976C1-340E-8346-A881-B337B22561B5}"/>
                </a:ext>
              </a:extLst>
            </p:cNvPr>
            <p:cNvSpPr txBox="1"/>
            <p:nvPr/>
          </p:nvSpPr>
          <p:spPr>
            <a:xfrm>
              <a:off x="3411144" y="3428999"/>
              <a:ext cx="2387385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2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Manipulating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an intro to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dplyr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0961C0-2CA1-1C4E-94D5-2A96A1F3D2FB}"/>
                </a:ext>
              </a:extLst>
            </p:cNvPr>
            <p:cNvSpPr txBox="1"/>
            <p:nvPr/>
          </p:nvSpPr>
          <p:spPr>
            <a:xfrm>
              <a:off x="6074455" y="3428999"/>
              <a:ext cx="250100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venir Book" panose="02000503020000020003" pitchFamily="2" charset="0"/>
                </a:rPr>
                <a:t>DAY 3</a:t>
              </a:r>
            </a:p>
            <a:p>
              <a:pPr algn="ctr"/>
              <a:endParaRPr lang="en-US" sz="2000" dirty="0">
                <a:latin typeface="Avenir Book" panose="02000503020000020003" pitchFamily="2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Extending your data</a:t>
              </a: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with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mutate()</a:t>
              </a:r>
              <a:r>
                <a:rPr lang="en-US" sz="2000" dirty="0">
                  <a:latin typeface="Avenir Book" panose="02000503020000020003" pitchFamily="2" charset="0"/>
                  <a:cs typeface="Consolas" panose="020B0609020204030204" pitchFamily="49" charset="0"/>
                </a:rPr>
                <a:t>,</a:t>
              </a:r>
            </a:p>
            <a:p>
              <a:pPr algn="ctr"/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summarise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endParaRPr lang="en-US" sz="2000" dirty="0">
                <a:latin typeface="Avenir Book" panose="02000503020000020003" pitchFamily="2" charset="0"/>
                <a:cs typeface="Consolas" panose="020B0609020204030204" pitchFamily="49" charset="0"/>
              </a:endParaRPr>
            </a:p>
            <a:p>
              <a:pPr algn="ctr"/>
              <a:r>
                <a:rPr lang="en-US" sz="2000" dirty="0">
                  <a:latin typeface="Avenir Book" panose="02000503020000020003" pitchFamily="2" charset="0"/>
                </a:rPr>
                <a:t>&amp; friends</a:t>
              </a:r>
            </a:p>
          </p:txBody>
        </p:sp>
      </p:grp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1931" y="4336941"/>
            <a:ext cx="1860219" cy="215593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F9726EF-53C5-0C4A-9A50-0C2E4DA7A1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446" y="4336940"/>
            <a:ext cx="1860219" cy="21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56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883A-79DA-E448-A43C-C782E7B5F389}"/>
              </a:ext>
            </a:extLst>
          </p:cNvPr>
          <p:cNvSpPr txBox="1"/>
          <p:nvPr/>
        </p:nvSpPr>
        <p:spPr>
          <a:xfrm>
            <a:off x="400036" y="2836961"/>
            <a:ext cx="466627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venir Book" panose="02000503020000020003" pitchFamily="2" charset="0"/>
              </a:rPr>
              <a:t>DAY 1</a:t>
            </a:r>
            <a:endParaRPr lang="en-US" sz="4400" dirty="0">
              <a:latin typeface="Avenir Book" panose="02000503020000020003" pitchFamily="2" charset="0"/>
            </a:endParaRPr>
          </a:p>
          <a:p>
            <a:pPr algn="ctr"/>
            <a:endParaRPr lang="en-US" sz="4000" dirty="0">
              <a:latin typeface="Avenir Book" panose="02000503020000020003" pitchFamily="2" charset="0"/>
            </a:endParaRPr>
          </a:p>
          <a:p>
            <a:pPr algn="ctr"/>
            <a:r>
              <a:rPr lang="en-US" sz="4000" dirty="0">
                <a:latin typeface="Avenir Book" panose="02000503020000020003" pitchFamily="2" charset="0"/>
              </a:rPr>
              <a:t>Tidy data principles</a:t>
            </a:r>
          </a:p>
          <a:p>
            <a:pPr algn="ctr"/>
            <a:r>
              <a:rPr lang="en-US" sz="4000" dirty="0">
                <a:latin typeface="Avenir Book" panose="02000503020000020003" pitchFamily="2" charset="0"/>
              </a:rPr>
              <a:t>&amp; 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055" y="2670314"/>
            <a:ext cx="2677629" cy="31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05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workshop$o</a:t>
            </a:r>
            <a:r>
              <a:rPr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utline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883A-79DA-E448-A43C-C782E7B5F389}"/>
              </a:ext>
            </a:extLst>
          </p:cNvPr>
          <p:cNvSpPr txBox="1"/>
          <p:nvPr/>
        </p:nvSpPr>
        <p:spPr>
          <a:xfrm>
            <a:off x="400036" y="2836961"/>
            <a:ext cx="466627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DAY 1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Tidy </a:t>
            </a:r>
            <a:r>
              <a:rPr lang="en-US" sz="4000" dirty="0">
                <a:latin typeface="Avenir Book" panose="02000503020000020003" pitchFamily="2" charset="0"/>
              </a:rPr>
              <a:t>data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 principles</a:t>
            </a:r>
          </a:p>
          <a:p>
            <a:pPr algn="ctr"/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Book" panose="02000503020000020003" pitchFamily="2" charset="0"/>
              </a:rPr>
              <a:t>&amp; </a:t>
            </a:r>
            <a:r>
              <a:rPr lang="en-US" sz="4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4E0361D-7ED6-F44B-A404-E22E279EA7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4055" y="2670314"/>
            <a:ext cx="2677629" cy="31032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755755-723D-E54B-A5B3-818D08C0690E}"/>
              </a:ext>
            </a:extLst>
          </p:cNvPr>
          <p:cNvSpPr/>
          <p:nvPr/>
        </p:nvSpPr>
        <p:spPr>
          <a:xfrm>
            <a:off x="5066314" y="2670314"/>
            <a:ext cx="4077686" cy="3324086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495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A697-A9CE-3E4F-B7F5-E324F718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  <a:cs typeface="Consolas" panose="020B0609020204030204" pitchFamily="49" charset="0"/>
              </a:rPr>
              <a:t>A motivating example…</a:t>
            </a:r>
          </a:p>
        </p:txBody>
      </p:sp>
    </p:spTree>
    <p:extLst>
      <p:ext uri="{BB962C8B-B14F-4D97-AF65-F5344CB8AC3E}">
        <p14:creationId xmlns:p14="http://schemas.microsoft.com/office/powerpoint/2010/main" val="32696356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892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8613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BEEA15-5F17-B24D-8D1C-62F1183C9B67}"/>
              </a:ext>
            </a:extLst>
          </p:cNvPr>
          <p:cNvGrpSpPr/>
          <p:nvPr/>
        </p:nvGrpSpPr>
        <p:grpSpPr>
          <a:xfrm>
            <a:off x="180421" y="4016882"/>
            <a:ext cx="8812876" cy="914400"/>
            <a:chOff x="180421" y="4016882"/>
            <a:chExt cx="8812876" cy="914400"/>
          </a:xfrm>
        </p:grpSpPr>
        <p:pic>
          <p:nvPicPr>
            <p:cNvPr id="27" name="Graphic 26" descr="Flower without stem">
              <a:extLst>
                <a:ext uri="{FF2B5EF4-FFF2-40B4-BE49-F238E27FC236}">
                  <a16:creationId xmlns:a16="http://schemas.microsoft.com/office/drawing/2014/main" id="{D51C0A03-FC5F-6B45-A38F-5C6778F6A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0421" y="4016882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Flower without stem">
              <a:extLst>
                <a:ext uri="{FF2B5EF4-FFF2-40B4-BE49-F238E27FC236}">
                  <a16:creationId xmlns:a16="http://schemas.microsoft.com/office/drawing/2014/main" id="{558CFF27-AD01-5E43-BD30-2158EABAB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7553" y="4016882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Flower without stem">
              <a:extLst>
                <a:ext uri="{FF2B5EF4-FFF2-40B4-BE49-F238E27FC236}">
                  <a16:creationId xmlns:a16="http://schemas.microsoft.com/office/drawing/2014/main" id="{1B14ACEF-0CD2-2B4F-8BCD-B13990CEA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54686" y="4016882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Flower without stem">
              <a:extLst>
                <a:ext uri="{FF2B5EF4-FFF2-40B4-BE49-F238E27FC236}">
                  <a16:creationId xmlns:a16="http://schemas.microsoft.com/office/drawing/2014/main" id="{99556C4D-D64F-5346-AE8B-03F2447A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2540" y="4016882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lower without stem">
              <a:extLst>
                <a:ext uri="{FF2B5EF4-FFF2-40B4-BE49-F238E27FC236}">
                  <a16:creationId xmlns:a16="http://schemas.microsoft.com/office/drawing/2014/main" id="{32ACFF90-654C-6D4E-85DF-E9563084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9672" y="4016882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Flower without stem">
              <a:extLst>
                <a:ext uri="{FF2B5EF4-FFF2-40B4-BE49-F238E27FC236}">
                  <a16:creationId xmlns:a16="http://schemas.microsoft.com/office/drawing/2014/main" id="{9522A33F-B7CE-454F-A67B-399367F5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26805" y="4016882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Flower without stem">
              <a:extLst>
                <a:ext uri="{FF2B5EF4-FFF2-40B4-BE49-F238E27FC236}">
                  <a16:creationId xmlns:a16="http://schemas.microsoft.com/office/drawing/2014/main" id="{11E30E20-2293-9846-BBF7-6613F8F25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04632" y="4016882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Flower without stem">
              <a:extLst>
                <a:ext uri="{FF2B5EF4-FFF2-40B4-BE49-F238E27FC236}">
                  <a16:creationId xmlns:a16="http://schemas.microsoft.com/office/drawing/2014/main" id="{B4F95BD7-99D7-9A46-AEDB-B0CE75ACB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41764" y="4016882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Flower without stem">
              <a:extLst>
                <a:ext uri="{FF2B5EF4-FFF2-40B4-BE49-F238E27FC236}">
                  <a16:creationId xmlns:a16="http://schemas.microsoft.com/office/drawing/2014/main" id="{6E26B3DA-E059-E041-B238-DB8A5ED8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8897" y="40168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702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ABEEA15-5F17-B24D-8D1C-62F1183C9B67}"/>
              </a:ext>
            </a:extLst>
          </p:cNvPr>
          <p:cNvGrpSpPr/>
          <p:nvPr/>
        </p:nvGrpSpPr>
        <p:grpSpPr>
          <a:xfrm>
            <a:off x="180421" y="4016882"/>
            <a:ext cx="8812876" cy="914400"/>
            <a:chOff x="180421" y="4016882"/>
            <a:chExt cx="8812876" cy="914400"/>
          </a:xfrm>
        </p:grpSpPr>
        <p:pic>
          <p:nvPicPr>
            <p:cNvPr id="27" name="Graphic 26" descr="Flower without stem">
              <a:extLst>
                <a:ext uri="{FF2B5EF4-FFF2-40B4-BE49-F238E27FC236}">
                  <a16:creationId xmlns:a16="http://schemas.microsoft.com/office/drawing/2014/main" id="{D51C0A03-FC5F-6B45-A38F-5C6778F6A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0421" y="4016882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Flower without stem">
              <a:extLst>
                <a:ext uri="{FF2B5EF4-FFF2-40B4-BE49-F238E27FC236}">
                  <a16:creationId xmlns:a16="http://schemas.microsoft.com/office/drawing/2014/main" id="{558CFF27-AD01-5E43-BD30-2158EABAB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7553" y="4016882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Flower without stem">
              <a:extLst>
                <a:ext uri="{FF2B5EF4-FFF2-40B4-BE49-F238E27FC236}">
                  <a16:creationId xmlns:a16="http://schemas.microsoft.com/office/drawing/2014/main" id="{1B14ACEF-0CD2-2B4F-8BCD-B13990CEA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54686" y="4016882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Flower without stem">
              <a:extLst>
                <a:ext uri="{FF2B5EF4-FFF2-40B4-BE49-F238E27FC236}">
                  <a16:creationId xmlns:a16="http://schemas.microsoft.com/office/drawing/2014/main" id="{99556C4D-D64F-5346-AE8B-03F2447A9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2540" y="4016882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Flower without stem">
              <a:extLst>
                <a:ext uri="{FF2B5EF4-FFF2-40B4-BE49-F238E27FC236}">
                  <a16:creationId xmlns:a16="http://schemas.microsoft.com/office/drawing/2014/main" id="{32ACFF90-654C-6D4E-85DF-E9563084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9672" y="4016882"/>
              <a:ext cx="914400" cy="914400"/>
            </a:xfrm>
            <a:prstGeom prst="rect">
              <a:avLst/>
            </a:prstGeom>
          </p:spPr>
        </p:pic>
        <p:pic>
          <p:nvPicPr>
            <p:cNvPr id="38" name="Graphic 37" descr="Flower without stem">
              <a:extLst>
                <a:ext uri="{FF2B5EF4-FFF2-40B4-BE49-F238E27FC236}">
                  <a16:creationId xmlns:a16="http://schemas.microsoft.com/office/drawing/2014/main" id="{9522A33F-B7CE-454F-A67B-399367F5C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26805" y="4016882"/>
              <a:ext cx="914400" cy="914400"/>
            </a:xfrm>
            <a:prstGeom prst="rect">
              <a:avLst/>
            </a:prstGeom>
          </p:spPr>
        </p:pic>
        <p:pic>
          <p:nvPicPr>
            <p:cNvPr id="40" name="Graphic 39" descr="Flower without stem">
              <a:extLst>
                <a:ext uri="{FF2B5EF4-FFF2-40B4-BE49-F238E27FC236}">
                  <a16:creationId xmlns:a16="http://schemas.microsoft.com/office/drawing/2014/main" id="{11E30E20-2293-9846-BBF7-6613F8F25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04632" y="4016882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Flower without stem">
              <a:extLst>
                <a:ext uri="{FF2B5EF4-FFF2-40B4-BE49-F238E27FC236}">
                  <a16:creationId xmlns:a16="http://schemas.microsoft.com/office/drawing/2014/main" id="{B4F95BD7-99D7-9A46-AEDB-B0CE75ACB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41764" y="4016882"/>
              <a:ext cx="914400" cy="914400"/>
            </a:xfrm>
            <a:prstGeom prst="rect">
              <a:avLst/>
            </a:prstGeom>
          </p:spPr>
        </p:pic>
        <p:pic>
          <p:nvPicPr>
            <p:cNvPr id="44" name="Graphic 43" descr="Flower without stem">
              <a:extLst>
                <a:ext uri="{FF2B5EF4-FFF2-40B4-BE49-F238E27FC236}">
                  <a16:creationId xmlns:a16="http://schemas.microsoft.com/office/drawing/2014/main" id="{6E26B3DA-E059-E041-B238-DB8A5ED8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78897" y="4016882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90A46B5-3669-E24A-99F6-A18F773A2080}"/>
              </a:ext>
            </a:extLst>
          </p:cNvPr>
          <p:cNvGrpSpPr/>
          <p:nvPr/>
        </p:nvGrpSpPr>
        <p:grpSpPr>
          <a:xfrm>
            <a:off x="180421" y="4931282"/>
            <a:ext cx="8812876" cy="914400"/>
            <a:chOff x="180421" y="4931282"/>
            <a:chExt cx="8812876" cy="914400"/>
          </a:xfrm>
        </p:grpSpPr>
        <p:pic>
          <p:nvPicPr>
            <p:cNvPr id="29" name="Graphic 28" descr="Unicorn">
              <a:extLst>
                <a:ext uri="{FF2B5EF4-FFF2-40B4-BE49-F238E27FC236}">
                  <a16:creationId xmlns:a16="http://schemas.microsoft.com/office/drawing/2014/main" id="{4526AD4D-432F-644C-BFE2-76FE957DA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80421" y="4931282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Unicorn">
              <a:extLst>
                <a:ext uri="{FF2B5EF4-FFF2-40B4-BE49-F238E27FC236}">
                  <a16:creationId xmlns:a16="http://schemas.microsoft.com/office/drawing/2014/main" id="{7043DCCC-5031-6940-B038-3C3E3763D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7553" y="4931282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Unicorn">
              <a:extLst>
                <a:ext uri="{FF2B5EF4-FFF2-40B4-BE49-F238E27FC236}">
                  <a16:creationId xmlns:a16="http://schemas.microsoft.com/office/drawing/2014/main" id="{BEA41F02-7CA3-164B-921C-0F80F130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54686" y="4931282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Unicorn">
              <a:extLst>
                <a:ext uri="{FF2B5EF4-FFF2-40B4-BE49-F238E27FC236}">
                  <a16:creationId xmlns:a16="http://schemas.microsoft.com/office/drawing/2014/main" id="{DE16129D-2AA2-0144-A7AB-6B340967B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52540" y="4931282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Unicorn">
              <a:extLst>
                <a:ext uri="{FF2B5EF4-FFF2-40B4-BE49-F238E27FC236}">
                  <a16:creationId xmlns:a16="http://schemas.microsoft.com/office/drawing/2014/main" id="{9B4862E2-181B-8E48-A99B-53D6BCB42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9672" y="4931282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Unicorn">
              <a:extLst>
                <a:ext uri="{FF2B5EF4-FFF2-40B4-BE49-F238E27FC236}">
                  <a16:creationId xmlns:a16="http://schemas.microsoft.com/office/drawing/2014/main" id="{0E57BFDE-03C1-F04B-A424-21659B74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26805" y="4931282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Unicorn">
              <a:extLst>
                <a:ext uri="{FF2B5EF4-FFF2-40B4-BE49-F238E27FC236}">
                  <a16:creationId xmlns:a16="http://schemas.microsoft.com/office/drawing/2014/main" id="{B27988CB-03B9-1F40-8A0F-88D4E696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04632" y="4931282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Unicorn">
              <a:extLst>
                <a:ext uri="{FF2B5EF4-FFF2-40B4-BE49-F238E27FC236}">
                  <a16:creationId xmlns:a16="http://schemas.microsoft.com/office/drawing/2014/main" id="{94CECC05-A3A2-6349-A8D5-50638521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41764" y="4931282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Unicorn">
              <a:extLst>
                <a:ext uri="{FF2B5EF4-FFF2-40B4-BE49-F238E27FC236}">
                  <a16:creationId xmlns:a16="http://schemas.microsoft.com/office/drawing/2014/main" id="{8ABDB439-A5CB-434C-81FF-86770EDBA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78897" y="49312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2978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98" y="5975824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 example data-collection scenario in biology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3B6034-75CF-E645-BD8D-9C57B8578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998" y="374176"/>
            <a:ext cx="8748000" cy="2077423"/>
            <a:chOff x="-124197" y="1808018"/>
            <a:chExt cx="9320017" cy="2213264"/>
          </a:xfrm>
        </p:grpSpPr>
        <p:pic>
          <p:nvPicPr>
            <p:cNvPr id="4" name="Picture 3" descr="A tree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35FCBAF6-0111-7642-A0E1-D44D4D1EF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24197" y="1808018"/>
              <a:ext cx="2951018" cy="221326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E12D65-F1D2-0A46-8C40-0C012A8C30B5}"/>
                </a:ext>
              </a:extLst>
            </p:cNvPr>
            <p:cNvSpPr txBox="1"/>
            <p:nvPr/>
          </p:nvSpPr>
          <p:spPr>
            <a:xfrm>
              <a:off x="-124197" y="3682728"/>
              <a:ext cx="1077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Kogelberg</a:t>
              </a:r>
              <a:r>
                <a:rPr lang="en-US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 NR,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2019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7" name="Picture 6" descr="A picture containing outdoor, grass, rock, mountain&#10;&#10;Description automatically generated">
              <a:extLst>
                <a:ext uri="{FF2B5EF4-FFF2-40B4-BE49-F238E27FC236}">
                  <a16:creationId xmlns:a16="http://schemas.microsoft.com/office/drawing/2014/main" id="{E6CE6C29-643E-6A48-9917-F3476B1A15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60302" y="1808018"/>
              <a:ext cx="2951018" cy="22132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B7DC9F-3233-EA45-AAB8-78292A2276AE}"/>
                </a:ext>
              </a:extLst>
            </p:cNvPr>
            <p:cNvSpPr txBox="1"/>
            <p:nvPr/>
          </p:nvSpPr>
          <p:spPr>
            <a:xfrm>
              <a:off x="3060302" y="368272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Observation </a:t>
              </a:r>
              <a:r>
                <a:rPr lang="en-GB" sz="800" dirty="0" err="1">
                  <a:solidFill>
                    <a:schemeClr val="bg1"/>
                  </a:solidFill>
                  <a:latin typeface="Avenir Book" panose="02000503020000020003" pitchFamily="2" charset="0"/>
                </a:rPr>
                <a:t>Pk</a:t>
              </a:r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10" name="Picture 9" descr="A field of grass&#10;&#10;Description automatically generated">
              <a:extLst>
                <a:ext uri="{FF2B5EF4-FFF2-40B4-BE49-F238E27FC236}">
                  <a16:creationId xmlns:a16="http://schemas.microsoft.com/office/drawing/2014/main" id="{61DEDBCA-59C6-1343-8C8B-9A8F6CAD8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44801" y="1808018"/>
              <a:ext cx="2951019" cy="22132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A0BB0-B11F-D641-AC3D-3E741D9B99DA}"/>
                </a:ext>
              </a:extLst>
            </p:cNvPr>
            <p:cNvSpPr txBox="1"/>
            <p:nvPr/>
          </p:nvSpPr>
          <p:spPr>
            <a:xfrm>
              <a:off x="6244801" y="3682728"/>
              <a:ext cx="1771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Near Pearly Beach, Agulhas Plains,</a:t>
              </a:r>
            </a:p>
            <a:p>
              <a:r>
                <a:rPr lang="en-GB" sz="800" dirty="0">
                  <a:solidFill>
                    <a:schemeClr val="bg1"/>
                  </a:solidFill>
                  <a:latin typeface="Avenir Book" panose="02000503020000020003" pitchFamily="2" charset="0"/>
                </a:rPr>
                <a:t>R. van Mazijk 2018</a:t>
              </a:r>
              <a:endParaRPr lang="en-US" sz="800" dirty="0">
                <a:solidFill>
                  <a:schemeClr val="bg1"/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2C8FD9-1FD7-704C-8327-E3A7EB6CAC89}"/>
              </a:ext>
            </a:extLst>
          </p:cNvPr>
          <p:cNvGrpSpPr>
            <a:grpSpLocks noChangeAspect="1"/>
          </p:cNvGrpSpPr>
          <p:nvPr/>
        </p:nvGrpSpPr>
        <p:grpSpPr>
          <a:xfrm>
            <a:off x="197352" y="2604208"/>
            <a:ext cx="2771189" cy="1494876"/>
            <a:chOff x="0" y="1690689"/>
            <a:chExt cx="9607685" cy="5182721"/>
          </a:xfrm>
        </p:grpSpPr>
        <p:pic>
          <p:nvPicPr>
            <p:cNvPr id="13" name="Picture 12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6975CA1-BBA1-3A40-9E32-1065CC4B5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4" name="Picture 13" descr="A tree in a field&#10;&#10;Description automatically generated">
              <a:extLst>
                <a:ext uri="{FF2B5EF4-FFF2-40B4-BE49-F238E27FC236}">
                  <a16:creationId xmlns:a16="http://schemas.microsoft.com/office/drawing/2014/main" id="{DB699E72-6269-AE4D-A501-253E44EE0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15" name="Picture 14" descr="A close up of a plant&#10;&#10;Description automatically generated">
              <a:extLst>
                <a:ext uri="{FF2B5EF4-FFF2-40B4-BE49-F238E27FC236}">
                  <a16:creationId xmlns:a16="http://schemas.microsoft.com/office/drawing/2014/main" id="{0EE366BD-791F-1848-8926-8F6CF83C2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B51A9E-A631-B04E-B10F-52C7D9B49C85}"/>
              </a:ext>
            </a:extLst>
          </p:cNvPr>
          <p:cNvGrpSpPr>
            <a:grpSpLocks noChangeAspect="1"/>
          </p:cNvGrpSpPr>
          <p:nvPr/>
        </p:nvGrpSpPr>
        <p:grpSpPr>
          <a:xfrm>
            <a:off x="3186402" y="2604208"/>
            <a:ext cx="2771189" cy="1494876"/>
            <a:chOff x="0" y="1690689"/>
            <a:chExt cx="9607685" cy="5182721"/>
          </a:xfrm>
        </p:grpSpPr>
        <p:pic>
          <p:nvPicPr>
            <p:cNvPr id="18" name="Picture 17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3B850D0A-88B6-8747-A668-1AA10636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19" name="Picture 18" descr="A tree in a field&#10;&#10;Description automatically generated">
              <a:extLst>
                <a:ext uri="{FF2B5EF4-FFF2-40B4-BE49-F238E27FC236}">
                  <a16:creationId xmlns:a16="http://schemas.microsoft.com/office/drawing/2014/main" id="{C97423CC-DA9F-CB4F-A7D2-42ED979A0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0" name="Picture 19" descr="A close up of a plant&#10;&#10;Description automatically generated">
              <a:extLst>
                <a:ext uri="{FF2B5EF4-FFF2-40B4-BE49-F238E27FC236}">
                  <a16:creationId xmlns:a16="http://schemas.microsoft.com/office/drawing/2014/main" id="{C61F0F2D-6E7A-5A40-9C90-F0B568CE2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AD2675-1EBE-7D4B-85D9-019A7746D27E}"/>
              </a:ext>
            </a:extLst>
          </p:cNvPr>
          <p:cNvGrpSpPr>
            <a:grpSpLocks noChangeAspect="1"/>
          </p:cNvGrpSpPr>
          <p:nvPr/>
        </p:nvGrpSpPr>
        <p:grpSpPr>
          <a:xfrm>
            <a:off x="6176098" y="2604208"/>
            <a:ext cx="2771189" cy="1494876"/>
            <a:chOff x="0" y="1690689"/>
            <a:chExt cx="9607685" cy="5182721"/>
          </a:xfrm>
        </p:grpSpPr>
        <p:pic>
          <p:nvPicPr>
            <p:cNvPr id="22" name="Picture 21" descr="A plant in a grassy field&#10;&#10;Description automatically generated">
              <a:extLst>
                <a:ext uri="{FF2B5EF4-FFF2-40B4-BE49-F238E27FC236}">
                  <a16:creationId xmlns:a16="http://schemas.microsoft.com/office/drawing/2014/main" id="{604CBD38-3069-544A-938C-B1D539958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9343" y="1705760"/>
              <a:ext cx="3058342" cy="5167650"/>
            </a:xfrm>
            <a:prstGeom prst="rect">
              <a:avLst/>
            </a:prstGeom>
          </p:spPr>
        </p:pic>
        <p:pic>
          <p:nvPicPr>
            <p:cNvPr id="23" name="Picture 22" descr="A tree in a field&#10;&#10;Description automatically generated">
              <a:extLst>
                <a:ext uri="{FF2B5EF4-FFF2-40B4-BE49-F238E27FC236}">
                  <a16:creationId xmlns:a16="http://schemas.microsoft.com/office/drawing/2014/main" id="{5EB5161B-2605-FC4E-9955-DDA94B6C4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69143" y="1698056"/>
              <a:ext cx="3063869" cy="5175354"/>
            </a:xfrm>
            <a:prstGeom prst="rect">
              <a:avLst/>
            </a:prstGeom>
          </p:spPr>
        </p:pic>
        <p:pic>
          <p:nvPicPr>
            <p:cNvPr id="24" name="Picture 23" descr="A close up of a plant&#10;&#10;Description automatically generated">
              <a:extLst>
                <a:ext uri="{FF2B5EF4-FFF2-40B4-BE49-F238E27FC236}">
                  <a16:creationId xmlns:a16="http://schemas.microsoft.com/office/drawing/2014/main" id="{364EF935-B0D9-B046-A9DF-0679991D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690689"/>
              <a:ext cx="3052815" cy="518272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EB22C5-073C-2D4E-904F-74D1B0CDE14A}"/>
              </a:ext>
            </a:extLst>
          </p:cNvPr>
          <p:cNvGrpSpPr/>
          <p:nvPr/>
        </p:nvGrpSpPr>
        <p:grpSpPr>
          <a:xfrm>
            <a:off x="180421" y="4580254"/>
            <a:ext cx="8765577" cy="914400"/>
            <a:chOff x="180421" y="4580254"/>
            <a:chExt cx="8765577" cy="914400"/>
          </a:xfrm>
        </p:grpSpPr>
        <p:pic>
          <p:nvPicPr>
            <p:cNvPr id="46" name="Graphic 45" descr="List">
              <a:extLst>
                <a:ext uri="{FF2B5EF4-FFF2-40B4-BE49-F238E27FC236}">
                  <a16:creationId xmlns:a16="http://schemas.microsoft.com/office/drawing/2014/main" id="{7A487095-890F-FD44-927F-7A9C4952B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List">
              <a:extLst>
                <a:ext uri="{FF2B5EF4-FFF2-40B4-BE49-F238E27FC236}">
                  <a16:creationId xmlns:a16="http://schemas.microsoft.com/office/drawing/2014/main" id="{62C4D143-B8E6-F542-9668-8032DB7C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List">
              <a:extLst>
                <a:ext uri="{FF2B5EF4-FFF2-40B4-BE49-F238E27FC236}">
                  <a16:creationId xmlns:a16="http://schemas.microsoft.com/office/drawing/2014/main" id="{270E96C4-BD60-B540-AB16-814FAA802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List">
              <a:extLst>
                <a:ext uri="{FF2B5EF4-FFF2-40B4-BE49-F238E27FC236}">
                  <a16:creationId xmlns:a16="http://schemas.microsoft.com/office/drawing/2014/main" id="{404B1033-0149-E743-9604-4DB64D99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List">
              <a:extLst>
                <a:ext uri="{FF2B5EF4-FFF2-40B4-BE49-F238E27FC236}">
                  <a16:creationId xmlns:a16="http://schemas.microsoft.com/office/drawing/2014/main" id="{CC9A6724-BF39-7B43-A825-63774656B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List">
              <a:extLst>
                <a:ext uri="{FF2B5EF4-FFF2-40B4-BE49-F238E27FC236}">
                  <a16:creationId xmlns:a16="http://schemas.microsoft.com/office/drawing/2014/main" id="{10F76EB5-31F5-6245-B3EA-56D76DF25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53" name="Graphic 52" descr="List">
              <a:extLst>
                <a:ext uri="{FF2B5EF4-FFF2-40B4-BE49-F238E27FC236}">
                  <a16:creationId xmlns:a16="http://schemas.microsoft.com/office/drawing/2014/main" id="{96D0E4BC-7598-C449-A808-E8509761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List">
              <a:extLst>
                <a:ext uri="{FF2B5EF4-FFF2-40B4-BE49-F238E27FC236}">
                  <a16:creationId xmlns:a16="http://schemas.microsoft.com/office/drawing/2014/main" id="{69F313CF-74EC-6E47-9905-08B3DCBF4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55" name="Graphic 54" descr="List">
              <a:extLst>
                <a:ext uri="{FF2B5EF4-FFF2-40B4-BE49-F238E27FC236}">
                  <a16:creationId xmlns:a16="http://schemas.microsoft.com/office/drawing/2014/main" id="{E4666133-AA95-1742-BAF1-EBCBC1F5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781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315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EDCE73-3825-FA46-820F-B4CEDC90D6C7}"/>
              </a:ext>
            </a:extLst>
          </p:cNvPr>
          <p:cNvSpPr txBox="1"/>
          <p:nvPr/>
        </p:nvSpPr>
        <p:spPr>
          <a:xfrm>
            <a:off x="1773798" y="1381992"/>
            <a:ext cx="5596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(A good way to </a:t>
            </a:r>
            <a:r>
              <a:rPr lang="en-US" sz="2800" i="1" dirty="0">
                <a:latin typeface="Avenir Book" panose="02000503020000020003" pitchFamily="2" charset="0"/>
              </a:rPr>
              <a:t>collect</a:t>
            </a:r>
            <a:r>
              <a:rPr lang="en-US" sz="2800" dirty="0">
                <a:latin typeface="Avenir Book" panose="02000503020000020003" pitchFamily="2" charset="0"/>
              </a:rPr>
              <a:t> your data!)</a:t>
            </a:r>
          </a:p>
        </p:txBody>
      </p:sp>
    </p:spTree>
    <p:extLst>
      <p:ext uri="{BB962C8B-B14F-4D97-AF65-F5344CB8AC3E}">
        <p14:creationId xmlns:p14="http://schemas.microsoft.com/office/powerpoint/2010/main" val="2852487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39DDE6-D749-4148-932A-BD6E60E413BC}"/>
              </a:ext>
            </a:extLst>
          </p:cNvPr>
          <p:cNvSpPr/>
          <p:nvPr/>
        </p:nvSpPr>
        <p:spPr>
          <a:xfrm rot="5400000">
            <a:off x="4240066" y="-3114520"/>
            <a:ext cx="663863" cy="8765578"/>
          </a:xfrm>
          <a:prstGeom prst="rightBrace">
            <a:avLst>
              <a:gd name="adj1" fmla="val 33376"/>
              <a:gd name="adj2" fmla="val 4976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63991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39DDE6-D749-4148-932A-BD6E60E413BC}"/>
              </a:ext>
            </a:extLst>
          </p:cNvPr>
          <p:cNvSpPr/>
          <p:nvPr/>
        </p:nvSpPr>
        <p:spPr>
          <a:xfrm rot="5400000">
            <a:off x="4240066" y="-3114520"/>
            <a:ext cx="663863" cy="8765578"/>
          </a:xfrm>
          <a:prstGeom prst="rightBrace">
            <a:avLst>
              <a:gd name="adj1" fmla="val 33376"/>
              <a:gd name="adj2" fmla="val 4976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7F7265-B57A-7D44-B4E0-51371F76D2EB}"/>
              </a:ext>
            </a:extLst>
          </p:cNvPr>
          <p:cNvGraphicFramePr>
            <a:graphicFrameLocks noGrp="1"/>
          </p:cNvGraphicFramePr>
          <p:nvPr/>
        </p:nvGraphicFramePr>
        <p:xfrm>
          <a:off x="189207" y="1600201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495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One way to lay out your collected data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… </a:t>
            </a:r>
            <a:r>
              <a:rPr lang="en-US" sz="4400" dirty="0">
                <a:latin typeface="Avenir Book" panose="02000503020000020003" pitchFamily="2" charset="0"/>
                <a:cs typeface="Consolas" panose="020B0609020204030204" pitchFamily="49" charset="0"/>
              </a:rPr>
              <a:t>🤢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C9D753-ECF5-1C44-BABB-40CEF9D2A54A}"/>
              </a:ext>
            </a:extLst>
          </p:cNvPr>
          <p:cNvGrpSpPr/>
          <p:nvPr/>
        </p:nvGrpSpPr>
        <p:grpSpPr>
          <a:xfrm>
            <a:off x="189211" y="292100"/>
            <a:ext cx="8765577" cy="914400"/>
            <a:chOff x="180421" y="4580254"/>
            <a:chExt cx="8765577" cy="914400"/>
          </a:xfrm>
        </p:grpSpPr>
        <p:pic>
          <p:nvPicPr>
            <p:cNvPr id="8" name="Graphic 7" descr="List">
              <a:extLst>
                <a:ext uri="{FF2B5EF4-FFF2-40B4-BE49-F238E27FC236}">
                  <a16:creationId xmlns:a16="http://schemas.microsoft.com/office/drawing/2014/main" id="{D4C361AB-54FA-884D-88B5-E1285F39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421" y="4580254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17ED9C0-1F0D-8E47-8F49-678C99F34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4949" y="458025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List">
              <a:extLst>
                <a:ext uri="{FF2B5EF4-FFF2-40B4-BE49-F238E27FC236}">
                  <a16:creationId xmlns:a16="http://schemas.microsoft.com/office/drawing/2014/main" id="{4EF2EA9A-AF21-A541-81A0-06F62488D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0275" y="458025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List">
              <a:extLst>
                <a:ext uri="{FF2B5EF4-FFF2-40B4-BE49-F238E27FC236}">
                  <a16:creationId xmlns:a16="http://schemas.microsoft.com/office/drawing/2014/main" id="{F4AE89B2-0AB4-A543-8DBF-0770C29C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93" y="45802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List">
              <a:extLst>
                <a:ext uri="{FF2B5EF4-FFF2-40B4-BE49-F238E27FC236}">
                  <a16:creationId xmlns:a16="http://schemas.microsoft.com/office/drawing/2014/main" id="{A81DAA4B-10E2-1F46-A149-DC1B470A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97221" y="458025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List">
              <a:extLst>
                <a:ext uri="{FF2B5EF4-FFF2-40B4-BE49-F238E27FC236}">
                  <a16:creationId xmlns:a16="http://schemas.microsoft.com/office/drawing/2014/main" id="{B5F1FD61-5446-D742-828D-891193095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2547" y="458025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List">
              <a:extLst>
                <a:ext uri="{FF2B5EF4-FFF2-40B4-BE49-F238E27FC236}">
                  <a16:creationId xmlns:a16="http://schemas.microsoft.com/office/drawing/2014/main" id="{08B3FD65-8816-DB43-9703-64AF8DC27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1744" y="4580254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C049DF5-8EDF-5549-A6EC-8E9E07DB0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86272" y="4580254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List">
              <a:extLst>
                <a:ext uri="{FF2B5EF4-FFF2-40B4-BE49-F238E27FC236}">
                  <a16:creationId xmlns:a16="http://schemas.microsoft.com/office/drawing/2014/main" id="{ED53434C-1C78-3C4C-A887-0D6F90147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1598" y="4580254"/>
              <a:ext cx="914400" cy="914400"/>
            </a:xfrm>
            <a:prstGeom prst="rect">
              <a:avLst/>
            </a:prstGeom>
          </p:spPr>
        </p:pic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F39DDE6-D749-4148-932A-BD6E60E413BC}"/>
              </a:ext>
            </a:extLst>
          </p:cNvPr>
          <p:cNvSpPr/>
          <p:nvPr/>
        </p:nvSpPr>
        <p:spPr>
          <a:xfrm rot="5400000">
            <a:off x="4240066" y="-3114520"/>
            <a:ext cx="663863" cy="8765578"/>
          </a:xfrm>
          <a:prstGeom prst="rightBrace">
            <a:avLst>
              <a:gd name="adj1" fmla="val 33376"/>
              <a:gd name="adj2" fmla="val 49763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7F7265-B57A-7D44-B4E0-51371F76D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63998"/>
              </p:ext>
            </p:extLst>
          </p:nvPr>
        </p:nvGraphicFramePr>
        <p:xfrm>
          <a:off x="189207" y="1600201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B39E5967-AB3B-7E40-B0DB-584D05106FA5}"/>
              </a:ext>
            </a:extLst>
          </p:cNvPr>
          <p:cNvGrpSpPr/>
          <p:nvPr/>
        </p:nvGrpSpPr>
        <p:grpSpPr>
          <a:xfrm>
            <a:off x="235792" y="2786146"/>
            <a:ext cx="8652218" cy="525826"/>
            <a:chOff x="225047" y="2859985"/>
            <a:chExt cx="8652218" cy="5258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BCB011-3AD9-6442-BF3C-E90E54146A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6ABED1E0-9651-7C4C-B19A-9E35E2DA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B876F212-A0BE-A543-854F-C7E2CA6D8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961BE842-6649-974D-9C28-73EB23355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F2725C63-2D43-E24D-A7B5-4566E7F7A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5294C2CB-7299-C243-9A6F-C4D4A7530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15F1CED-9661-8F4B-B566-638210EB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6" name="Graphic 25" descr="Flower without stem">
                <a:extLst>
                  <a:ext uri="{FF2B5EF4-FFF2-40B4-BE49-F238E27FC236}">
                    <a16:creationId xmlns:a16="http://schemas.microsoft.com/office/drawing/2014/main" id="{0D45F45E-97BC-EE43-9F73-FD7013A56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7" name="Graphic 26" descr="Flower without stem">
                <a:extLst>
                  <a:ext uri="{FF2B5EF4-FFF2-40B4-BE49-F238E27FC236}">
                    <a16:creationId xmlns:a16="http://schemas.microsoft.com/office/drawing/2014/main" id="{D1A86570-B57F-BA43-811A-F3C3A497D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8" name="Graphic 27" descr="Flower without stem">
                <a:extLst>
                  <a:ext uri="{FF2B5EF4-FFF2-40B4-BE49-F238E27FC236}">
                    <a16:creationId xmlns:a16="http://schemas.microsoft.com/office/drawing/2014/main" id="{0EB8D740-2FA2-7C40-B623-20CE265F1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F54EF0E-5B33-7E4D-BA41-96130A0A69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BD7DA49C-2DEA-0148-8CCF-DC5F80027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DFB59612-7437-1249-879D-824CB96114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8E1CB1FE-692A-4C46-AE8E-39294C176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3BE5BAA4-6898-0142-BFC7-C95A91CD4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80682647-4095-E84F-B33D-8700B7D2A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6509025E-B636-5546-9F0D-778299444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F4B2489E-E632-1F46-A5E8-74B9B37E2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D56799D-DCCE-1E4B-BCC2-2F698FC36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8" name="Graphic 37" descr="Unicorn">
                <a:extLst>
                  <a:ext uri="{FF2B5EF4-FFF2-40B4-BE49-F238E27FC236}">
                    <a16:creationId xmlns:a16="http://schemas.microsoft.com/office/drawing/2014/main" id="{AB7240F2-E26A-3E41-B49D-A1AABF06F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C6C09D-6D1E-8B48-A6C8-A51D0CEE3796}"/>
              </a:ext>
            </a:extLst>
          </p:cNvPr>
          <p:cNvGrpSpPr/>
          <p:nvPr/>
        </p:nvGrpSpPr>
        <p:grpSpPr>
          <a:xfrm>
            <a:off x="229634" y="3424866"/>
            <a:ext cx="8652218" cy="525826"/>
            <a:chOff x="225047" y="2859985"/>
            <a:chExt cx="8652218" cy="5258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D07EDCE-C096-0744-9E2E-5F382FF9D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2" name="Graphic 51" descr="Flower without stem">
                <a:extLst>
                  <a:ext uri="{FF2B5EF4-FFF2-40B4-BE49-F238E27FC236}">
                    <a16:creationId xmlns:a16="http://schemas.microsoft.com/office/drawing/2014/main" id="{B62A68EB-8957-B04A-8339-DDC9A426B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3" name="Graphic 52" descr="Flower without stem">
                <a:extLst>
                  <a:ext uri="{FF2B5EF4-FFF2-40B4-BE49-F238E27FC236}">
                    <a16:creationId xmlns:a16="http://schemas.microsoft.com/office/drawing/2014/main" id="{3DB8FB85-22C1-3C4A-B595-381441523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4" name="Graphic 53" descr="Flower without stem">
                <a:extLst>
                  <a:ext uri="{FF2B5EF4-FFF2-40B4-BE49-F238E27FC236}">
                    <a16:creationId xmlns:a16="http://schemas.microsoft.com/office/drawing/2014/main" id="{9A3B179F-1644-3446-9765-E1F3D8C69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5" name="Graphic 54" descr="Flower without stem">
                <a:extLst>
                  <a:ext uri="{FF2B5EF4-FFF2-40B4-BE49-F238E27FC236}">
                    <a16:creationId xmlns:a16="http://schemas.microsoft.com/office/drawing/2014/main" id="{A3B55E1A-A964-4743-99BD-E1460C713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6" name="Graphic 55" descr="Flower without stem">
                <a:extLst>
                  <a:ext uri="{FF2B5EF4-FFF2-40B4-BE49-F238E27FC236}">
                    <a16:creationId xmlns:a16="http://schemas.microsoft.com/office/drawing/2014/main" id="{050D698E-F06F-BE45-815D-B58DCB04F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7" name="Graphic 56" descr="Flower without stem">
                <a:extLst>
                  <a:ext uri="{FF2B5EF4-FFF2-40B4-BE49-F238E27FC236}">
                    <a16:creationId xmlns:a16="http://schemas.microsoft.com/office/drawing/2014/main" id="{7D129FD2-C87D-684B-9A7D-53E692A40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8" name="Graphic 57" descr="Flower without stem">
                <a:extLst>
                  <a:ext uri="{FF2B5EF4-FFF2-40B4-BE49-F238E27FC236}">
                    <a16:creationId xmlns:a16="http://schemas.microsoft.com/office/drawing/2014/main" id="{91DF8AC9-1FA1-4D46-90F9-576EADF10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B27CB6B2-509D-BC45-A4CD-54373E552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E7DCAFCE-BFC6-244F-99D0-40215FB029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648E368-E383-4947-BC83-AAA796C4FC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43" name="Graphic 42" descr="Unicorn">
                <a:extLst>
                  <a:ext uri="{FF2B5EF4-FFF2-40B4-BE49-F238E27FC236}">
                    <a16:creationId xmlns:a16="http://schemas.microsoft.com/office/drawing/2014/main" id="{58EF6C3D-4715-C848-B24E-1D4FDE3E8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44" name="Graphic 43" descr="Unicorn">
                <a:extLst>
                  <a:ext uri="{FF2B5EF4-FFF2-40B4-BE49-F238E27FC236}">
                    <a16:creationId xmlns:a16="http://schemas.microsoft.com/office/drawing/2014/main" id="{3DC61CA8-3B14-1E41-9D3A-5DB2E5DA5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5" name="Graphic 44" descr="Unicorn">
                <a:extLst>
                  <a:ext uri="{FF2B5EF4-FFF2-40B4-BE49-F238E27FC236}">
                    <a16:creationId xmlns:a16="http://schemas.microsoft.com/office/drawing/2014/main" id="{08949EC1-FFF8-2840-A850-919DF3307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6" name="Graphic 45" descr="Unicorn">
                <a:extLst>
                  <a:ext uri="{FF2B5EF4-FFF2-40B4-BE49-F238E27FC236}">
                    <a16:creationId xmlns:a16="http://schemas.microsoft.com/office/drawing/2014/main" id="{BEC8D796-FB10-D443-915C-EF83CA3A7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7" name="Graphic 46" descr="Unicorn">
                <a:extLst>
                  <a:ext uri="{FF2B5EF4-FFF2-40B4-BE49-F238E27FC236}">
                    <a16:creationId xmlns:a16="http://schemas.microsoft.com/office/drawing/2014/main" id="{6068FFB5-629A-CD46-AD83-C53581944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8" name="Graphic 47" descr="Unicorn">
                <a:extLst>
                  <a:ext uri="{FF2B5EF4-FFF2-40B4-BE49-F238E27FC236}">
                    <a16:creationId xmlns:a16="http://schemas.microsoft.com/office/drawing/2014/main" id="{D862AADE-CC3B-0648-9079-45BEC4E86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49" name="Graphic 48" descr="Unicorn">
                <a:extLst>
                  <a:ext uri="{FF2B5EF4-FFF2-40B4-BE49-F238E27FC236}">
                    <a16:creationId xmlns:a16="http://schemas.microsoft.com/office/drawing/2014/main" id="{7632C993-90F9-F34C-9011-FB72B6E38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F450EF24-ED2E-7F46-A4B9-CD7A95C77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37E7EE8C-D5E5-8E4E-BC01-D2225F8442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2C5282-569E-6643-BB53-4BEA42C9E8C3}"/>
              </a:ext>
            </a:extLst>
          </p:cNvPr>
          <p:cNvGrpSpPr/>
          <p:nvPr/>
        </p:nvGrpSpPr>
        <p:grpSpPr>
          <a:xfrm>
            <a:off x="245886" y="4102000"/>
            <a:ext cx="8652218" cy="525826"/>
            <a:chOff x="225047" y="2859985"/>
            <a:chExt cx="8652218" cy="52582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928BF61-E2AF-9349-AEC6-0288613682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73" name="Graphic 72" descr="Flower without stem">
                <a:extLst>
                  <a:ext uri="{FF2B5EF4-FFF2-40B4-BE49-F238E27FC236}">
                    <a16:creationId xmlns:a16="http://schemas.microsoft.com/office/drawing/2014/main" id="{6F5BD33E-C1BF-DE4D-A85C-6C2646DBE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Graphic 73" descr="Flower without stem">
                <a:extLst>
                  <a:ext uri="{FF2B5EF4-FFF2-40B4-BE49-F238E27FC236}">
                    <a16:creationId xmlns:a16="http://schemas.microsoft.com/office/drawing/2014/main" id="{43617172-53C7-1E45-90B9-F4849FD39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5" name="Graphic 74" descr="Flower without stem">
                <a:extLst>
                  <a:ext uri="{FF2B5EF4-FFF2-40B4-BE49-F238E27FC236}">
                    <a16:creationId xmlns:a16="http://schemas.microsoft.com/office/drawing/2014/main" id="{04B04621-AE09-3D46-A70F-87FC61692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6" name="Graphic 75" descr="Flower without stem">
                <a:extLst>
                  <a:ext uri="{FF2B5EF4-FFF2-40B4-BE49-F238E27FC236}">
                    <a16:creationId xmlns:a16="http://schemas.microsoft.com/office/drawing/2014/main" id="{829CD788-45FC-4D43-ABA2-46D65F3C5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7" name="Graphic 76" descr="Flower without stem">
                <a:extLst>
                  <a:ext uri="{FF2B5EF4-FFF2-40B4-BE49-F238E27FC236}">
                    <a16:creationId xmlns:a16="http://schemas.microsoft.com/office/drawing/2014/main" id="{09C7C9C5-612E-E34B-A7BD-20EBE63E4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8" name="Graphic 77" descr="Flower without stem">
                <a:extLst>
                  <a:ext uri="{FF2B5EF4-FFF2-40B4-BE49-F238E27FC236}">
                    <a16:creationId xmlns:a16="http://schemas.microsoft.com/office/drawing/2014/main" id="{3D5076FF-850E-DE43-9DA4-12689B60D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79" name="Graphic 78" descr="Flower without stem">
                <a:extLst>
                  <a:ext uri="{FF2B5EF4-FFF2-40B4-BE49-F238E27FC236}">
                    <a16:creationId xmlns:a16="http://schemas.microsoft.com/office/drawing/2014/main" id="{73B54C29-8CDD-A246-B082-1198BEF2F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18C01AAC-A118-6445-B808-F63234EE2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75050A1F-94D8-5A42-AE87-222F27A32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B9ECE59-4465-664A-8008-1BE76F18D0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64" name="Graphic 63" descr="Unicorn">
                <a:extLst>
                  <a:ext uri="{FF2B5EF4-FFF2-40B4-BE49-F238E27FC236}">
                    <a16:creationId xmlns:a16="http://schemas.microsoft.com/office/drawing/2014/main" id="{ADBB6554-B2EB-D84F-A568-2E2B4ED90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65" name="Graphic 64" descr="Unicorn">
                <a:extLst>
                  <a:ext uri="{FF2B5EF4-FFF2-40B4-BE49-F238E27FC236}">
                    <a16:creationId xmlns:a16="http://schemas.microsoft.com/office/drawing/2014/main" id="{C07C8A94-B5A3-B044-9DF9-4BFFD6DFA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6" name="Graphic 65" descr="Unicorn">
                <a:extLst>
                  <a:ext uri="{FF2B5EF4-FFF2-40B4-BE49-F238E27FC236}">
                    <a16:creationId xmlns:a16="http://schemas.microsoft.com/office/drawing/2014/main" id="{A5DA7DB9-C636-8147-9FC0-601C831C5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7" name="Graphic 66" descr="Unicorn">
                <a:extLst>
                  <a:ext uri="{FF2B5EF4-FFF2-40B4-BE49-F238E27FC236}">
                    <a16:creationId xmlns:a16="http://schemas.microsoft.com/office/drawing/2014/main" id="{7AA6A379-8127-F946-9F66-505467529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8" name="Graphic 67" descr="Unicorn">
                <a:extLst>
                  <a:ext uri="{FF2B5EF4-FFF2-40B4-BE49-F238E27FC236}">
                    <a16:creationId xmlns:a16="http://schemas.microsoft.com/office/drawing/2014/main" id="{50535AA8-9C7B-3347-9BBF-1364BD9D0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69" name="Graphic 68" descr="Unicorn">
                <a:extLst>
                  <a:ext uri="{FF2B5EF4-FFF2-40B4-BE49-F238E27FC236}">
                    <a16:creationId xmlns:a16="http://schemas.microsoft.com/office/drawing/2014/main" id="{E9A7088F-D8E5-1C4B-95AD-CAF5FEB35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0" name="Graphic 69" descr="Unicorn">
                <a:extLst>
                  <a:ext uri="{FF2B5EF4-FFF2-40B4-BE49-F238E27FC236}">
                    <a16:creationId xmlns:a16="http://schemas.microsoft.com/office/drawing/2014/main" id="{3CCFE710-4180-F840-9606-64C0E64A4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474A094C-ED00-0544-B202-7A076829E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F1BD7525-97D4-A94A-BC35-A6C06AE8C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5B2A99-B0A2-914B-B1B2-ABD6147153CB}"/>
              </a:ext>
            </a:extLst>
          </p:cNvPr>
          <p:cNvGrpSpPr/>
          <p:nvPr/>
        </p:nvGrpSpPr>
        <p:grpSpPr>
          <a:xfrm>
            <a:off x="245886" y="4779451"/>
            <a:ext cx="8652218" cy="525826"/>
            <a:chOff x="225047" y="2859985"/>
            <a:chExt cx="8652218" cy="52582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EAFF37C-6AEE-1B47-8DBC-E79257A3F2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94" name="Graphic 93" descr="Flower without stem">
                <a:extLst>
                  <a:ext uri="{FF2B5EF4-FFF2-40B4-BE49-F238E27FC236}">
                    <a16:creationId xmlns:a16="http://schemas.microsoft.com/office/drawing/2014/main" id="{36C0C08B-7A37-1A4F-AF7E-D5931E8EB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5" name="Graphic 94" descr="Flower without stem">
                <a:extLst>
                  <a:ext uri="{FF2B5EF4-FFF2-40B4-BE49-F238E27FC236}">
                    <a16:creationId xmlns:a16="http://schemas.microsoft.com/office/drawing/2014/main" id="{A3F2F583-EE6B-4246-AE04-FCA1AD8AF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6" name="Graphic 95" descr="Flower without stem">
                <a:extLst>
                  <a:ext uri="{FF2B5EF4-FFF2-40B4-BE49-F238E27FC236}">
                    <a16:creationId xmlns:a16="http://schemas.microsoft.com/office/drawing/2014/main" id="{6E5C9961-70DB-AB42-AC83-A72E02210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7" name="Graphic 96" descr="Flower without stem">
                <a:extLst>
                  <a:ext uri="{FF2B5EF4-FFF2-40B4-BE49-F238E27FC236}">
                    <a16:creationId xmlns:a16="http://schemas.microsoft.com/office/drawing/2014/main" id="{215E1239-F8DD-A34C-A752-3B1605813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8" name="Graphic 97" descr="Flower without stem">
                <a:extLst>
                  <a:ext uri="{FF2B5EF4-FFF2-40B4-BE49-F238E27FC236}">
                    <a16:creationId xmlns:a16="http://schemas.microsoft.com/office/drawing/2014/main" id="{2930B553-1CE0-8B4D-A32B-610B051BA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99" name="Graphic 98" descr="Flower without stem">
                <a:extLst>
                  <a:ext uri="{FF2B5EF4-FFF2-40B4-BE49-F238E27FC236}">
                    <a16:creationId xmlns:a16="http://schemas.microsoft.com/office/drawing/2014/main" id="{7633A6AD-DA54-0D45-8902-A09856E6F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00" name="Graphic 99" descr="Flower without stem">
                <a:extLst>
                  <a:ext uri="{FF2B5EF4-FFF2-40B4-BE49-F238E27FC236}">
                    <a16:creationId xmlns:a16="http://schemas.microsoft.com/office/drawing/2014/main" id="{CF0AD0BD-8B47-B245-AE74-895C43D85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01" name="Graphic 100" descr="Flower without stem">
                <a:extLst>
                  <a:ext uri="{FF2B5EF4-FFF2-40B4-BE49-F238E27FC236}">
                    <a16:creationId xmlns:a16="http://schemas.microsoft.com/office/drawing/2014/main" id="{031EC711-3087-0A42-A18E-78D53DE07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02" name="Graphic 101" descr="Flower without stem">
                <a:extLst>
                  <a:ext uri="{FF2B5EF4-FFF2-40B4-BE49-F238E27FC236}">
                    <a16:creationId xmlns:a16="http://schemas.microsoft.com/office/drawing/2014/main" id="{A9FD99DA-226C-0D41-A6C8-2B48ED511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AB1F454-69EE-4D46-9F57-99E6262744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5" name="Graphic 84" descr="Unicorn">
                <a:extLst>
                  <a:ext uri="{FF2B5EF4-FFF2-40B4-BE49-F238E27FC236}">
                    <a16:creationId xmlns:a16="http://schemas.microsoft.com/office/drawing/2014/main" id="{201DE685-0E7F-DF4B-8C7B-1DAD7AB0D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86" name="Graphic 85" descr="Unicorn">
                <a:extLst>
                  <a:ext uri="{FF2B5EF4-FFF2-40B4-BE49-F238E27FC236}">
                    <a16:creationId xmlns:a16="http://schemas.microsoft.com/office/drawing/2014/main" id="{A3B06DA2-9CB8-7047-802C-6B53374B6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7" name="Graphic 86" descr="Unicorn">
                <a:extLst>
                  <a:ext uri="{FF2B5EF4-FFF2-40B4-BE49-F238E27FC236}">
                    <a16:creationId xmlns:a16="http://schemas.microsoft.com/office/drawing/2014/main" id="{CD99B084-68ED-6C48-B565-6AAFB359C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8" name="Graphic 87" descr="Unicorn">
                <a:extLst>
                  <a:ext uri="{FF2B5EF4-FFF2-40B4-BE49-F238E27FC236}">
                    <a16:creationId xmlns:a16="http://schemas.microsoft.com/office/drawing/2014/main" id="{A725FD14-5DD2-E744-BEAE-965ACA902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89" name="Graphic 88" descr="Unicorn">
                <a:extLst>
                  <a:ext uri="{FF2B5EF4-FFF2-40B4-BE49-F238E27FC236}">
                    <a16:creationId xmlns:a16="http://schemas.microsoft.com/office/drawing/2014/main" id="{3FACBAA3-1420-C242-8B77-BC1DADA49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0" name="Graphic 89" descr="Unicorn">
                <a:extLst>
                  <a:ext uri="{FF2B5EF4-FFF2-40B4-BE49-F238E27FC236}">
                    <a16:creationId xmlns:a16="http://schemas.microsoft.com/office/drawing/2014/main" id="{37966E13-8291-A348-83C0-3EAB8EDE2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1" name="Graphic 90" descr="Unicorn">
                <a:extLst>
                  <a:ext uri="{FF2B5EF4-FFF2-40B4-BE49-F238E27FC236}">
                    <a16:creationId xmlns:a16="http://schemas.microsoft.com/office/drawing/2014/main" id="{B73EAB37-A7B8-2E45-98CA-544A7CFC4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2" name="Graphic 91" descr="Unicorn">
                <a:extLst>
                  <a:ext uri="{FF2B5EF4-FFF2-40B4-BE49-F238E27FC236}">
                    <a16:creationId xmlns:a16="http://schemas.microsoft.com/office/drawing/2014/main" id="{8BB333C6-5825-7848-8315-FA1CC99FD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93" name="Graphic 92" descr="Unicorn">
                <a:extLst>
                  <a:ext uri="{FF2B5EF4-FFF2-40B4-BE49-F238E27FC236}">
                    <a16:creationId xmlns:a16="http://schemas.microsoft.com/office/drawing/2014/main" id="{146BCFA3-CCFB-D249-8D84-67C0331F5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057539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/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372829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/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16B5240-73CA-4D43-A464-635D68B28E53}"/>
              </a:ext>
            </a:extLst>
          </p:cNvPr>
          <p:cNvSpPr/>
          <p:nvPr/>
        </p:nvSpPr>
        <p:spPr>
          <a:xfrm>
            <a:off x="5540396" y="4494121"/>
            <a:ext cx="1855724" cy="184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Flower without stem">
            <a:extLst>
              <a:ext uri="{FF2B5EF4-FFF2-40B4-BE49-F238E27FC236}">
                <a16:creationId xmlns:a16="http://schemas.microsoft.com/office/drawing/2014/main" id="{5EB234F3-925B-B446-AEE5-5F0E4D615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377" y="6365344"/>
            <a:ext cx="404165" cy="404165"/>
          </a:xfrm>
          <a:prstGeom prst="rect">
            <a:avLst/>
          </a:prstGeom>
        </p:spPr>
      </p:pic>
      <p:pic>
        <p:nvPicPr>
          <p:cNvPr id="91" name="Graphic 90" descr="Unicorn">
            <a:extLst>
              <a:ext uri="{FF2B5EF4-FFF2-40B4-BE49-F238E27FC236}">
                <a16:creationId xmlns:a16="http://schemas.microsoft.com/office/drawing/2014/main" id="{2AEE4C3B-A6CD-1446-84C6-6937C5D226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609" y="5207367"/>
            <a:ext cx="480434" cy="480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8D49952-872B-9B42-AF36-D169DC4300DC}"/>
              </a:ext>
            </a:extLst>
          </p:cNvPr>
          <p:cNvSpPr txBox="1"/>
          <p:nvPr/>
        </p:nvSpPr>
        <p:spPr>
          <a:xfrm>
            <a:off x="6476906" y="559596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???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724235-8FD6-7546-B3DE-0C26CC0D2513}"/>
              </a:ext>
            </a:extLst>
          </p:cNvPr>
          <p:cNvCxnSpPr/>
          <p:nvPr/>
        </p:nvCxnSpPr>
        <p:spPr>
          <a:xfrm flipV="1">
            <a:off x="5733556" y="4712464"/>
            <a:ext cx="1436899" cy="141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8600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/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16B5240-73CA-4D43-A464-635D68B28E53}"/>
              </a:ext>
            </a:extLst>
          </p:cNvPr>
          <p:cNvSpPr/>
          <p:nvPr/>
        </p:nvSpPr>
        <p:spPr>
          <a:xfrm>
            <a:off x="5540396" y="4494121"/>
            <a:ext cx="1855724" cy="184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Flower without stem">
            <a:extLst>
              <a:ext uri="{FF2B5EF4-FFF2-40B4-BE49-F238E27FC236}">
                <a16:creationId xmlns:a16="http://schemas.microsoft.com/office/drawing/2014/main" id="{5EB234F3-925B-B446-AEE5-5F0E4D615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377" y="6365344"/>
            <a:ext cx="404165" cy="404165"/>
          </a:xfrm>
          <a:prstGeom prst="rect">
            <a:avLst/>
          </a:prstGeom>
        </p:spPr>
      </p:pic>
      <p:pic>
        <p:nvPicPr>
          <p:cNvPr id="91" name="Graphic 90" descr="Unicorn">
            <a:extLst>
              <a:ext uri="{FF2B5EF4-FFF2-40B4-BE49-F238E27FC236}">
                <a16:creationId xmlns:a16="http://schemas.microsoft.com/office/drawing/2014/main" id="{2AEE4C3B-A6CD-1446-84C6-6937C5D226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609" y="5207367"/>
            <a:ext cx="480434" cy="480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8D49952-872B-9B42-AF36-D169DC4300DC}"/>
              </a:ext>
            </a:extLst>
          </p:cNvPr>
          <p:cNvSpPr txBox="1"/>
          <p:nvPr/>
        </p:nvSpPr>
        <p:spPr>
          <a:xfrm>
            <a:off x="6476906" y="559596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???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724235-8FD6-7546-B3DE-0C26CC0D2513}"/>
              </a:ext>
            </a:extLst>
          </p:cNvPr>
          <p:cNvCxnSpPr/>
          <p:nvPr/>
        </p:nvCxnSpPr>
        <p:spPr>
          <a:xfrm flipV="1">
            <a:off x="5733556" y="4712464"/>
            <a:ext cx="1436899" cy="141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48E624-FFB3-9A4F-9B01-CB0B94A9D009}"/>
              </a:ext>
            </a:extLst>
          </p:cNvPr>
          <p:cNvSpPr/>
          <p:nvPr/>
        </p:nvSpPr>
        <p:spPr>
          <a:xfrm>
            <a:off x="295330" y="4374023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800" dirty="0">
                <a:latin typeface="Avenir Book" panose="02000503020000020003" pitchFamily="2" charset="0"/>
                <a:cs typeface="Consolas" panose="020B0609020204030204" pitchFamily="49" charset="0"/>
              </a:rPr>
              <a:t>🤢</a:t>
            </a:r>
            <a:endParaRPr lang="en-US" sz="28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6B446DFE-74CE-A949-BEE2-A3522AED332B}"/>
              </a:ext>
            </a:extLst>
          </p:cNvPr>
          <p:cNvSpPr/>
          <p:nvPr/>
        </p:nvSpPr>
        <p:spPr>
          <a:xfrm rot="5400000">
            <a:off x="2352948" y="3655340"/>
            <a:ext cx="1063590" cy="3045452"/>
          </a:xfrm>
          <a:prstGeom prst="bentUpArrow">
            <a:avLst>
              <a:gd name="adj1" fmla="val 14628"/>
              <a:gd name="adj2" fmla="val 25000"/>
              <a:gd name="adj3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81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98927-6620-B545-BC0D-80617E5A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58904"/>
              </p:ext>
            </p:extLst>
          </p:nvPr>
        </p:nvGraphicFramePr>
        <p:xfrm>
          <a:off x="189211" y="187038"/>
          <a:ext cx="876557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512739403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  <a:gridCol w="973953">
                  <a:extLst>
                    <a:ext uri="{9D8B030D-6E8A-4147-A177-3AD203B41FA5}">
                      <a16:colId xmlns:a16="http://schemas.microsoft.com/office/drawing/2014/main" val="344993585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r>
                        <a:rPr lang="en-US" sz="2800" dirty="0">
                          <a:latin typeface="Avenir Book" panose="02000503020000020003" pitchFamily="2" charset="0"/>
                        </a:rPr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2EC30CF-8DFB-D24A-82D4-F671C91CF08F}"/>
              </a:ext>
            </a:extLst>
          </p:cNvPr>
          <p:cNvGrpSpPr/>
          <p:nvPr/>
        </p:nvGrpSpPr>
        <p:grpSpPr>
          <a:xfrm>
            <a:off x="235796" y="1372983"/>
            <a:ext cx="8652218" cy="525826"/>
            <a:chOff x="225047" y="2859985"/>
            <a:chExt cx="8652218" cy="5258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11DA5-CB98-1A4D-9603-7156973FE1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17" name="Graphic 16" descr="Flower without stem">
                <a:extLst>
                  <a:ext uri="{FF2B5EF4-FFF2-40B4-BE49-F238E27FC236}">
                    <a16:creationId xmlns:a16="http://schemas.microsoft.com/office/drawing/2014/main" id="{653D6BA1-F2F6-C04D-92CC-C5403CC9C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Flower without stem">
                <a:extLst>
                  <a:ext uri="{FF2B5EF4-FFF2-40B4-BE49-F238E27FC236}">
                    <a16:creationId xmlns:a16="http://schemas.microsoft.com/office/drawing/2014/main" id="{93D4601C-D1D3-4247-A56E-404263FEA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19" name="Graphic 18" descr="Flower without stem">
                <a:extLst>
                  <a:ext uri="{FF2B5EF4-FFF2-40B4-BE49-F238E27FC236}">
                    <a16:creationId xmlns:a16="http://schemas.microsoft.com/office/drawing/2014/main" id="{8E2BF960-8C20-FF47-9508-3317AF714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0" name="Graphic 19" descr="Flower without stem">
                <a:extLst>
                  <a:ext uri="{FF2B5EF4-FFF2-40B4-BE49-F238E27FC236}">
                    <a16:creationId xmlns:a16="http://schemas.microsoft.com/office/drawing/2014/main" id="{2605AA35-BE22-754B-9693-8714DFAEC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1" name="Graphic 20" descr="Flower without stem">
                <a:extLst>
                  <a:ext uri="{FF2B5EF4-FFF2-40B4-BE49-F238E27FC236}">
                    <a16:creationId xmlns:a16="http://schemas.microsoft.com/office/drawing/2014/main" id="{AAEF25B1-A80D-1443-A6A1-5E67DDD84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2" name="Graphic 21" descr="Flower without stem">
                <a:extLst>
                  <a:ext uri="{FF2B5EF4-FFF2-40B4-BE49-F238E27FC236}">
                    <a16:creationId xmlns:a16="http://schemas.microsoft.com/office/drawing/2014/main" id="{86D072F2-C477-DA49-928A-6C748B1CC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3" name="Graphic 22" descr="Flower without stem">
                <a:extLst>
                  <a:ext uri="{FF2B5EF4-FFF2-40B4-BE49-F238E27FC236}">
                    <a16:creationId xmlns:a16="http://schemas.microsoft.com/office/drawing/2014/main" id="{C07BDC57-9742-F447-A5FB-924FF14E2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4" name="Graphic 23" descr="Flower without stem">
                <a:extLst>
                  <a:ext uri="{FF2B5EF4-FFF2-40B4-BE49-F238E27FC236}">
                    <a16:creationId xmlns:a16="http://schemas.microsoft.com/office/drawing/2014/main" id="{C0B7600F-6A12-7C4B-B89C-AD2C4D8A8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25" name="Graphic 24" descr="Flower without stem">
                <a:extLst>
                  <a:ext uri="{FF2B5EF4-FFF2-40B4-BE49-F238E27FC236}">
                    <a16:creationId xmlns:a16="http://schemas.microsoft.com/office/drawing/2014/main" id="{CC1E2EB9-6089-2A4F-8144-698A09E85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8FCE43-6DFB-D34B-AD3C-B9D3EA292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8" name="Graphic 7" descr="Unicorn">
                <a:extLst>
                  <a:ext uri="{FF2B5EF4-FFF2-40B4-BE49-F238E27FC236}">
                    <a16:creationId xmlns:a16="http://schemas.microsoft.com/office/drawing/2014/main" id="{6BB945C6-1127-154F-B443-DF9D46EC0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9" name="Graphic 8" descr="Unicorn">
                <a:extLst>
                  <a:ext uri="{FF2B5EF4-FFF2-40B4-BE49-F238E27FC236}">
                    <a16:creationId xmlns:a16="http://schemas.microsoft.com/office/drawing/2014/main" id="{A54529B1-5BC4-4446-913F-DA5615D31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0" name="Graphic 9" descr="Unicorn">
                <a:extLst>
                  <a:ext uri="{FF2B5EF4-FFF2-40B4-BE49-F238E27FC236}">
                    <a16:creationId xmlns:a16="http://schemas.microsoft.com/office/drawing/2014/main" id="{A4B73B45-9306-8E43-A459-D419EA7FC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1" name="Graphic 10" descr="Unicorn">
                <a:extLst>
                  <a:ext uri="{FF2B5EF4-FFF2-40B4-BE49-F238E27FC236}">
                    <a16:creationId xmlns:a16="http://schemas.microsoft.com/office/drawing/2014/main" id="{C6EDE0EE-8C18-3E47-B75D-7143F921F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2" name="Graphic 11" descr="Unicorn">
                <a:extLst>
                  <a:ext uri="{FF2B5EF4-FFF2-40B4-BE49-F238E27FC236}">
                    <a16:creationId xmlns:a16="http://schemas.microsoft.com/office/drawing/2014/main" id="{EE3C95C0-2D96-F148-8E76-6CDAA124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3" name="Graphic 12" descr="Unicorn">
                <a:extLst>
                  <a:ext uri="{FF2B5EF4-FFF2-40B4-BE49-F238E27FC236}">
                    <a16:creationId xmlns:a16="http://schemas.microsoft.com/office/drawing/2014/main" id="{E14739FF-7CAC-4547-BE11-978C8DCE5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4" name="Graphic 13" descr="Unicorn">
                <a:extLst>
                  <a:ext uri="{FF2B5EF4-FFF2-40B4-BE49-F238E27FC236}">
                    <a16:creationId xmlns:a16="http://schemas.microsoft.com/office/drawing/2014/main" id="{5415BCD5-EAD8-8F42-B9D6-6D587802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5" name="Graphic 14" descr="Unicorn">
                <a:extLst>
                  <a:ext uri="{FF2B5EF4-FFF2-40B4-BE49-F238E27FC236}">
                    <a16:creationId xmlns:a16="http://schemas.microsoft.com/office/drawing/2014/main" id="{4E8A0092-625D-884E-BA6E-944F4C87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16" name="Graphic 15" descr="Unicorn">
                <a:extLst>
                  <a:ext uri="{FF2B5EF4-FFF2-40B4-BE49-F238E27FC236}">
                    <a16:creationId xmlns:a16="http://schemas.microsoft.com/office/drawing/2014/main" id="{889F4F7A-26D3-6E4B-BCF6-A746885A6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40759-8EF6-D547-95E4-21B3A0AFA773}"/>
              </a:ext>
            </a:extLst>
          </p:cNvPr>
          <p:cNvGrpSpPr/>
          <p:nvPr/>
        </p:nvGrpSpPr>
        <p:grpSpPr>
          <a:xfrm>
            <a:off x="229638" y="2011703"/>
            <a:ext cx="8652218" cy="525826"/>
            <a:chOff x="225047" y="2859985"/>
            <a:chExt cx="8652218" cy="5258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38DA1E-D768-4D42-93BC-17FB47D12C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38" name="Graphic 37" descr="Flower without stem">
                <a:extLst>
                  <a:ext uri="{FF2B5EF4-FFF2-40B4-BE49-F238E27FC236}">
                    <a16:creationId xmlns:a16="http://schemas.microsoft.com/office/drawing/2014/main" id="{04AE0EA4-72D1-6047-B063-CBAAB8AED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Flower without stem">
                <a:extLst>
                  <a:ext uri="{FF2B5EF4-FFF2-40B4-BE49-F238E27FC236}">
                    <a16:creationId xmlns:a16="http://schemas.microsoft.com/office/drawing/2014/main" id="{08AC8543-4F3D-8D4A-AA51-34D3328E7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0" name="Graphic 39" descr="Flower without stem">
                <a:extLst>
                  <a:ext uri="{FF2B5EF4-FFF2-40B4-BE49-F238E27FC236}">
                    <a16:creationId xmlns:a16="http://schemas.microsoft.com/office/drawing/2014/main" id="{D5625531-73C4-A440-B2D9-621649701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1" name="Graphic 40" descr="Flower without stem">
                <a:extLst>
                  <a:ext uri="{FF2B5EF4-FFF2-40B4-BE49-F238E27FC236}">
                    <a16:creationId xmlns:a16="http://schemas.microsoft.com/office/drawing/2014/main" id="{5AD13562-736D-6B46-984C-BA05218F6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2" name="Graphic 41" descr="Flower without stem">
                <a:extLst>
                  <a:ext uri="{FF2B5EF4-FFF2-40B4-BE49-F238E27FC236}">
                    <a16:creationId xmlns:a16="http://schemas.microsoft.com/office/drawing/2014/main" id="{6EE3B36E-8ADF-F04E-83EA-1AB92ED42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3" name="Graphic 42" descr="Flower without stem">
                <a:extLst>
                  <a:ext uri="{FF2B5EF4-FFF2-40B4-BE49-F238E27FC236}">
                    <a16:creationId xmlns:a16="http://schemas.microsoft.com/office/drawing/2014/main" id="{461F5537-B171-DD47-AE71-87B3E8D2D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4" name="Graphic 43" descr="Flower without stem">
                <a:extLst>
                  <a:ext uri="{FF2B5EF4-FFF2-40B4-BE49-F238E27FC236}">
                    <a16:creationId xmlns:a16="http://schemas.microsoft.com/office/drawing/2014/main" id="{D2F2DF96-76ED-AF41-BD5D-829E780DE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5" name="Graphic 44" descr="Flower without stem">
                <a:extLst>
                  <a:ext uri="{FF2B5EF4-FFF2-40B4-BE49-F238E27FC236}">
                    <a16:creationId xmlns:a16="http://schemas.microsoft.com/office/drawing/2014/main" id="{FCFAB11C-9B16-534D-9401-BC1D25AC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46" name="Graphic 45" descr="Flower without stem">
                <a:extLst>
                  <a:ext uri="{FF2B5EF4-FFF2-40B4-BE49-F238E27FC236}">
                    <a16:creationId xmlns:a16="http://schemas.microsoft.com/office/drawing/2014/main" id="{937223E9-1C34-8E4F-B204-A81135562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2F4B4F-441C-1D47-B8C4-93BFD20FA7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29" name="Graphic 28" descr="Unicorn">
                <a:extLst>
                  <a:ext uri="{FF2B5EF4-FFF2-40B4-BE49-F238E27FC236}">
                    <a16:creationId xmlns:a16="http://schemas.microsoft.com/office/drawing/2014/main" id="{306CC5B9-BD4A-8443-A8F2-064DEAE31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30" name="Graphic 29" descr="Unicorn">
                <a:extLst>
                  <a:ext uri="{FF2B5EF4-FFF2-40B4-BE49-F238E27FC236}">
                    <a16:creationId xmlns:a16="http://schemas.microsoft.com/office/drawing/2014/main" id="{15EC7F9A-714C-8849-91BE-C47C842A1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1" name="Graphic 30" descr="Unicorn">
                <a:extLst>
                  <a:ext uri="{FF2B5EF4-FFF2-40B4-BE49-F238E27FC236}">
                    <a16:creationId xmlns:a16="http://schemas.microsoft.com/office/drawing/2014/main" id="{73918100-3A1C-AB48-BFF4-EF7618453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2" name="Graphic 31" descr="Unicorn">
                <a:extLst>
                  <a:ext uri="{FF2B5EF4-FFF2-40B4-BE49-F238E27FC236}">
                    <a16:creationId xmlns:a16="http://schemas.microsoft.com/office/drawing/2014/main" id="{0B557CDD-4BF4-9648-BA84-9FCEEC8D8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3" name="Graphic 32" descr="Unicorn">
                <a:extLst>
                  <a:ext uri="{FF2B5EF4-FFF2-40B4-BE49-F238E27FC236}">
                    <a16:creationId xmlns:a16="http://schemas.microsoft.com/office/drawing/2014/main" id="{47624426-0E33-1F4E-986B-8982EE23F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4" name="Graphic 33" descr="Unicorn">
                <a:extLst>
                  <a:ext uri="{FF2B5EF4-FFF2-40B4-BE49-F238E27FC236}">
                    <a16:creationId xmlns:a16="http://schemas.microsoft.com/office/drawing/2014/main" id="{7B73AD2D-F5EB-F841-9AB2-849B49FC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5" name="Graphic 34" descr="Unicorn">
                <a:extLst>
                  <a:ext uri="{FF2B5EF4-FFF2-40B4-BE49-F238E27FC236}">
                    <a16:creationId xmlns:a16="http://schemas.microsoft.com/office/drawing/2014/main" id="{21D69036-F09A-E34C-868E-73715CE70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6" name="Graphic 35" descr="Unicorn">
                <a:extLst>
                  <a:ext uri="{FF2B5EF4-FFF2-40B4-BE49-F238E27FC236}">
                    <a16:creationId xmlns:a16="http://schemas.microsoft.com/office/drawing/2014/main" id="{AC4C8132-1FA3-AF4E-A4B0-E64F5F7EC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37" name="Graphic 36" descr="Unicorn">
                <a:extLst>
                  <a:ext uri="{FF2B5EF4-FFF2-40B4-BE49-F238E27FC236}">
                    <a16:creationId xmlns:a16="http://schemas.microsoft.com/office/drawing/2014/main" id="{2C0D41C8-9CC2-A144-86C6-78A79AC5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9A09CF-4C9A-B042-8FEB-E730869AFC06}"/>
              </a:ext>
            </a:extLst>
          </p:cNvPr>
          <p:cNvGrpSpPr/>
          <p:nvPr/>
        </p:nvGrpSpPr>
        <p:grpSpPr>
          <a:xfrm>
            <a:off x="245890" y="2688837"/>
            <a:ext cx="8652218" cy="525826"/>
            <a:chOff x="225047" y="2859985"/>
            <a:chExt cx="8652218" cy="52582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C0A540-5C13-0C4C-AC32-62B0E88996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59" name="Graphic 58" descr="Flower without stem">
                <a:extLst>
                  <a:ext uri="{FF2B5EF4-FFF2-40B4-BE49-F238E27FC236}">
                    <a16:creationId xmlns:a16="http://schemas.microsoft.com/office/drawing/2014/main" id="{F86D0A74-E9BB-C64A-8342-AB97F8AB4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0" name="Graphic 59" descr="Flower without stem">
                <a:extLst>
                  <a:ext uri="{FF2B5EF4-FFF2-40B4-BE49-F238E27FC236}">
                    <a16:creationId xmlns:a16="http://schemas.microsoft.com/office/drawing/2014/main" id="{77AFC01C-BED0-8845-BAE5-E0A016804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1" name="Graphic 60" descr="Flower without stem">
                <a:extLst>
                  <a:ext uri="{FF2B5EF4-FFF2-40B4-BE49-F238E27FC236}">
                    <a16:creationId xmlns:a16="http://schemas.microsoft.com/office/drawing/2014/main" id="{AB823927-E438-D94A-8311-BF38E591C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2" name="Graphic 61" descr="Flower without stem">
                <a:extLst>
                  <a:ext uri="{FF2B5EF4-FFF2-40B4-BE49-F238E27FC236}">
                    <a16:creationId xmlns:a16="http://schemas.microsoft.com/office/drawing/2014/main" id="{ECD2E3CA-B325-3746-A1FF-D66470F60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3" name="Graphic 62" descr="Flower without stem">
                <a:extLst>
                  <a:ext uri="{FF2B5EF4-FFF2-40B4-BE49-F238E27FC236}">
                    <a16:creationId xmlns:a16="http://schemas.microsoft.com/office/drawing/2014/main" id="{97B32046-DB8F-4047-84B7-697450538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4" name="Graphic 63" descr="Flower without stem">
                <a:extLst>
                  <a:ext uri="{FF2B5EF4-FFF2-40B4-BE49-F238E27FC236}">
                    <a16:creationId xmlns:a16="http://schemas.microsoft.com/office/drawing/2014/main" id="{897393B3-054F-D948-A040-749C36F25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5" name="Graphic 64" descr="Flower without stem">
                <a:extLst>
                  <a:ext uri="{FF2B5EF4-FFF2-40B4-BE49-F238E27FC236}">
                    <a16:creationId xmlns:a16="http://schemas.microsoft.com/office/drawing/2014/main" id="{042C62B7-76C5-D24F-B786-7D3293E4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6" name="Graphic 65" descr="Flower without stem">
                <a:extLst>
                  <a:ext uri="{FF2B5EF4-FFF2-40B4-BE49-F238E27FC236}">
                    <a16:creationId xmlns:a16="http://schemas.microsoft.com/office/drawing/2014/main" id="{A72ACFB3-3D1B-DF46-81AB-60012BB1B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67" name="Graphic 66" descr="Flower without stem">
                <a:extLst>
                  <a:ext uri="{FF2B5EF4-FFF2-40B4-BE49-F238E27FC236}">
                    <a16:creationId xmlns:a16="http://schemas.microsoft.com/office/drawing/2014/main" id="{34AC4048-4056-EB4B-989B-B51D50D46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746E9B5-B6E7-5C4E-95EC-DBC00C7132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50" name="Graphic 49" descr="Unicorn">
                <a:extLst>
                  <a:ext uri="{FF2B5EF4-FFF2-40B4-BE49-F238E27FC236}">
                    <a16:creationId xmlns:a16="http://schemas.microsoft.com/office/drawing/2014/main" id="{79DE13FB-2B76-5A49-ABC4-EF22294F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51" name="Graphic 50" descr="Unicorn">
                <a:extLst>
                  <a:ext uri="{FF2B5EF4-FFF2-40B4-BE49-F238E27FC236}">
                    <a16:creationId xmlns:a16="http://schemas.microsoft.com/office/drawing/2014/main" id="{6494E589-2968-8540-B818-2DBEEDEDC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2" name="Graphic 51" descr="Unicorn">
                <a:extLst>
                  <a:ext uri="{FF2B5EF4-FFF2-40B4-BE49-F238E27FC236}">
                    <a16:creationId xmlns:a16="http://schemas.microsoft.com/office/drawing/2014/main" id="{9EB756A7-F323-6443-A0D8-8A00F56B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3" name="Graphic 52" descr="Unicorn">
                <a:extLst>
                  <a:ext uri="{FF2B5EF4-FFF2-40B4-BE49-F238E27FC236}">
                    <a16:creationId xmlns:a16="http://schemas.microsoft.com/office/drawing/2014/main" id="{375C6B55-434E-7445-A8D6-999373B19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4" name="Graphic 53" descr="Unicorn">
                <a:extLst>
                  <a:ext uri="{FF2B5EF4-FFF2-40B4-BE49-F238E27FC236}">
                    <a16:creationId xmlns:a16="http://schemas.microsoft.com/office/drawing/2014/main" id="{5C334F47-2F91-6D42-82F6-DA955926F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5" name="Graphic 54" descr="Unicorn">
                <a:extLst>
                  <a:ext uri="{FF2B5EF4-FFF2-40B4-BE49-F238E27FC236}">
                    <a16:creationId xmlns:a16="http://schemas.microsoft.com/office/drawing/2014/main" id="{04F56C0A-820D-A744-9984-B4C0461A6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6" name="Graphic 55" descr="Unicorn">
                <a:extLst>
                  <a:ext uri="{FF2B5EF4-FFF2-40B4-BE49-F238E27FC236}">
                    <a16:creationId xmlns:a16="http://schemas.microsoft.com/office/drawing/2014/main" id="{9884E0BC-6C7E-8E42-A9B7-A3020CE57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7" name="Graphic 56" descr="Unicorn">
                <a:extLst>
                  <a:ext uri="{FF2B5EF4-FFF2-40B4-BE49-F238E27FC236}">
                    <a16:creationId xmlns:a16="http://schemas.microsoft.com/office/drawing/2014/main" id="{6B277A41-DB29-2A49-BAD4-116465B7D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58" name="Graphic 57" descr="Unicorn">
                <a:extLst>
                  <a:ext uri="{FF2B5EF4-FFF2-40B4-BE49-F238E27FC236}">
                    <a16:creationId xmlns:a16="http://schemas.microsoft.com/office/drawing/2014/main" id="{19F84FE6-F95B-9846-B782-30BCB5CE7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93C7A29-CB69-7740-86E0-6CC9CC0A197A}"/>
              </a:ext>
            </a:extLst>
          </p:cNvPr>
          <p:cNvGrpSpPr/>
          <p:nvPr/>
        </p:nvGrpSpPr>
        <p:grpSpPr>
          <a:xfrm>
            <a:off x="245890" y="3366288"/>
            <a:ext cx="8652218" cy="525826"/>
            <a:chOff x="225047" y="2859985"/>
            <a:chExt cx="8652218" cy="52582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DB622F6-E10E-2E4B-ABF7-8C80D6F7FD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047" y="2943514"/>
              <a:ext cx="8188580" cy="434340"/>
              <a:chOff x="180421" y="4016882"/>
              <a:chExt cx="18526209" cy="982669"/>
            </a:xfrm>
          </p:grpSpPr>
          <p:pic>
            <p:nvPicPr>
              <p:cNvPr id="80" name="Graphic 79" descr="Flower without stem">
                <a:extLst>
                  <a:ext uri="{FF2B5EF4-FFF2-40B4-BE49-F238E27FC236}">
                    <a16:creationId xmlns:a16="http://schemas.microsoft.com/office/drawing/2014/main" id="{059501DA-8ED7-9445-B997-569777A95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0421" y="401688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1" name="Graphic 80" descr="Flower without stem">
                <a:extLst>
                  <a:ext uri="{FF2B5EF4-FFF2-40B4-BE49-F238E27FC236}">
                    <a16:creationId xmlns:a16="http://schemas.microsoft.com/office/drawing/2014/main" id="{5EB99AD2-EF72-0348-B01C-8226720A6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1683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2" name="Graphic 81" descr="Flower without stem">
                <a:extLst>
                  <a:ext uri="{FF2B5EF4-FFF2-40B4-BE49-F238E27FC236}">
                    <a16:creationId xmlns:a16="http://schemas.microsoft.com/office/drawing/2014/main" id="{3D41D999-60E0-874D-A121-AD6E16B52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56275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3" name="Graphic 82" descr="Flower without stem">
                <a:extLst>
                  <a:ext uri="{FF2B5EF4-FFF2-40B4-BE49-F238E27FC236}">
                    <a16:creationId xmlns:a16="http://schemas.microsoft.com/office/drawing/2014/main" id="{D8ED5EB3-F319-3847-898B-A7072E50C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14789" y="4085151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4" name="Graphic 83" descr="Flower without stem">
                <a:extLst>
                  <a:ext uri="{FF2B5EF4-FFF2-40B4-BE49-F238E27FC236}">
                    <a16:creationId xmlns:a16="http://schemas.microsoft.com/office/drawing/2014/main" id="{AFE395F8-8B7A-224D-B977-E6695879B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13711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5" name="Graphic 84" descr="Flower without stem">
                <a:extLst>
                  <a:ext uri="{FF2B5EF4-FFF2-40B4-BE49-F238E27FC236}">
                    <a16:creationId xmlns:a16="http://schemas.microsoft.com/office/drawing/2014/main" id="{E7987232-747F-D147-BF10-9B4BD4C91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71464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6" name="Graphic 85" descr="Flower without stem">
                <a:extLst>
                  <a:ext uri="{FF2B5EF4-FFF2-40B4-BE49-F238E27FC236}">
                    <a16:creationId xmlns:a16="http://schemas.microsoft.com/office/drawing/2014/main" id="{20DFE000-DD63-F443-8675-3CD15A8B3C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745626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7" name="Graphic 86" descr="Flower without stem">
                <a:extLst>
                  <a:ext uri="{FF2B5EF4-FFF2-40B4-BE49-F238E27FC236}">
                    <a16:creationId xmlns:a16="http://schemas.microsoft.com/office/drawing/2014/main" id="{D52383F5-62BF-C349-9819-9FE976B3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446843" y="4016882"/>
                <a:ext cx="914401" cy="914400"/>
              </a:xfrm>
              <a:prstGeom prst="rect">
                <a:avLst/>
              </a:prstGeom>
            </p:spPr>
          </p:pic>
          <p:pic>
            <p:nvPicPr>
              <p:cNvPr id="88" name="Graphic 87" descr="Flower without stem">
                <a:extLst>
                  <a:ext uri="{FF2B5EF4-FFF2-40B4-BE49-F238E27FC236}">
                    <a16:creationId xmlns:a16="http://schemas.microsoft.com/office/drawing/2014/main" id="{D02899DA-370A-AE42-995E-3B3C3106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792229" y="4016882"/>
                <a:ext cx="914401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8B9127A-8F7B-E649-997E-78AED153D3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0697" y="2859985"/>
              <a:ext cx="8246568" cy="525826"/>
              <a:chOff x="-3462131" y="4081982"/>
              <a:chExt cx="15695536" cy="1000795"/>
            </a:xfrm>
          </p:grpSpPr>
          <p:pic>
            <p:nvPicPr>
              <p:cNvPr id="71" name="Graphic 70" descr="Unicorn">
                <a:extLst>
                  <a:ext uri="{FF2B5EF4-FFF2-40B4-BE49-F238E27FC236}">
                    <a16:creationId xmlns:a16="http://schemas.microsoft.com/office/drawing/2014/main" id="{0CDDD8E7-548B-0942-95E2-918DBDBDC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3462131" y="4132490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72" name="Graphic 71" descr="Unicorn">
                <a:extLst>
                  <a:ext uri="{FF2B5EF4-FFF2-40B4-BE49-F238E27FC236}">
                    <a16:creationId xmlns:a16="http://schemas.microsoft.com/office/drawing/2014/main" id="{C4C641FF-0831-CC4C-89CF-25D734C74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590599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3" name="Graphic 72" descr="Unicorn">
                <a:extLst>
                  <a:ext uri="{FF2B5EF4-FFF2-40B4-BE49-F238E27FC236}">
                    <a16:creationId xmlns:a16="http://schemas.microsoft.com/office/drawing/2014/main" id="{7E6E77FD-125D-9649-98A0-5FDA819F5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3803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4" name="Graphic 73" descr="Unicorn">
                <a:extLst>
                  <a:ext uri="{FF2B5EF4-FFF2-40B4-BE49-F238E27FC236}">
                    <a16:creationId xmlns:a16="http://schemas.microsoft.com/office/drawing/2014/main" id="{9030C7EA-753E-6E41-A1D5-85AA7EF4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58019" y="416837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5" name="Graphic 74" descr="Unicorn">
                <a:extLst>
                  <a:ext uri="{FF2B5EF4-FFF2-40B4-BE49-F238E27FC236}">
                    <a16:creationId xmlns:a16="http://schemas.microsoft.com/office/drawing/2014/main" id="{0BF78D06-968E-9A4B-B84D-A1EB2B69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33358" y="4153228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6" name="Graphic 75" descr="Unicorn">
                <a:extLst>
                  <a:ext uri="{FF2B5EF4-FFF2-40B4-BE49-F238E27FC236}">
                    <a16:creationId xmlns:a16="http://schemas.microsoft.com/office/drawing/2014/main" id="{0E1C771A-E9A6-794E-BD49-4407130B7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1272" y="4154562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7" name="Graphic 76" descr="Unicorn">
                <a:extLst>
                  <a:ext uri="{FF2B5EF4-FFF2-40B4-BE49-F238E27FC236}">
                    <a16:creationId xmlns:a16="http://schemas.microsoft.com/office/drawing/2014/main" id="{8CCF60B9-BB4D-A645-8B62-DE691E1A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08717" y="4128919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8" name="Graphic 77" descr="Unicorn">
                <a:extLst>
                  <a:ext uri="{FF2B5EF4-FFF2-40B4-BE49-F238E27FC236}">
                    <a16:creationId xmlns:a16="http://schemas.microsoft.com/office/drawing/2014/main" id="{F603D7BB-28E9-0247-B4E3-355BCA5C3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57315" y="4140936"/>
                <a:ext cx="914401" cy="914401"/>
              </a:xfrm>
              <a:prstGeom prst="rect">
                <a:avLst/>
              </a:prstGeom>
            </p:spPr>
          </p:pic>
          <p:pic>
            <p:nvPicPr>
              <p:cNvPr id="79" name="Graphic 78" descr="Unicorn">
                <a:extLst>
                  <a:ext uri="{FF2B5EF4-FFF2-40B4-BE49-F238E27FC236}">
                    <a16:creationId xmlns:a16="http://schemas.microsoft.com/office/drawing/2014/main" id="{3D961B0B-A5B1-594D-8666-796E645F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319004" y="4081982"/>
                <a:ext cx="914401" cy="914401"/>
              </a:xfrm>
              <a:prstGeom prst="rect">
                <a:avLst/>
              </a:prstGeom>
            </p:spPr>
          </p:pic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16B5240-73CA-4D43-A464-635D68B28E53}"/>
              </a:ext>
            </a:extLst>
          </p:cNvPr>
          <p:cNvSpPr/>
          <p:nvPr/>
        </p:nvSpPr>
        <p:spPr>
          <a:xfrm>
            <a:off x="5540396" y="4494121"/>
            <a:ext cx="1855724" cy="18495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Graphic 89" descr="Flower without stem">
            <a:extLst>
              <a:ext uri="{FF2B5EF4-FFF2-40B4-BE49-F238E27FC236}">
                <a16:creationId xmlns:a16="http://schemas.microsoft.com/office/drawing/2014/main" id="{5EB234F3-925B-B446-AEE5-5F0E4D6155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5377" y="6365344"/>
            <a:ext cx="404165" cy="404165"/>
          </a:xfrm>
          <a:prstGeom prst="rect">
            <a:avLst/>
          </a:prstGeom>
        </p:spPr>
      </p:pic>
      <p:pic>
        <p:nvPicPr>
          <p:cNvPr id="91" name="Graphic 90" descr="Unicorn">
            <a:extLst>
              <a:ext uri="{FF2B5EF4-FFF2-40B4-BE49-F238E27FC236}">
                <a16:creationId xmlns:a16="http://schemas.microsoft.com/office/drawing/2014/main" id="{2AEE4C3B-A6CD-1446-84C6-6937C5D226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609" y="5207367"/>
            <a:ext cx="480434" cy="480434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8D49952-872B-9B42-AF36-D169DC4300DC}"/>
              </a:ext>
            </a:extLst>
          </p:cNvPr>
          <p:cNvSpPr txBox="1"/>
          <p:nvPr/>
        </p:nvSpPr>
        <p:spPr>
          <a:xfrm>
            <a:off x="6476906" y="5595967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???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724235-8FD6-7546-B3DE-0C26CC0D2513}"/>
              </a:ext>
            </a:extLst>
          </p:cNvPr>
          <p:cNvCxnSpPr/>
          <p:nvPr/>
        </p:nvCxnSpPr>
        <p:spPr>
          <a:xfrm flipV="1">
            <a:off x="5733556" y="4712464"/>
            <a:ext cx="1436899" cy="1412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48E624-FFB3-9A4F-9B01-CB0B94A9D009}"/>
              </a:ext>
            </a:extLst>
          </p:cNvPr>
          <p:cNvSpPr/>
          <p:nvPr/>
        </p:nvSpPr>
        <p:spPr>
          <a:xfrm>
            <a:off x="295330" y="4374023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800" dirty="0">
                <a:latin typeface="Avenir Book" panose="02000503020000020003" pitchFamily="2" charset="0"/>
                <a:cs typeface="Consolas" panose="020B0609020204030204" pitchFamily="49" charset="0"/>
              </a:rPr>
              <a:t>🤢</a:t>
            </a:r>
            <a:endParaRPr lang="en-US" sz="28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830152-2BD8-9349-A59B-11BE0ED64C1E}"/>
              </a:ext>
            </a:extLst>
          </p:cNvPr>
          <p:cNvSpPr txBox="1"/>
          <p:nvPr/>
        </p:nvSpPr>
        <p:spPr>
          <a:xfrm>
            <a:off x="2363285" y="576185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😤</a:t>
            </a:r>
          </a:p>
        </p:txBody>
      </p:sp>
      <p:sp>
        <p:nvSpPr>
          <p:cNvPr id="103" name="Bent-Up Arrow 102">
            <a:extLst>
              <a:ext uri="{FF2B5EF4-FFF2-40B4-BE49-F238E27FC236}">
                <a16:creationId xmlns:a16="http://schemas.microsoft.com/office/drawing/2014/main" id="{6B446DFE-74CE-A949-BEE2-A3522AED332B}"/>
              </a:ext>
            </a:extLst>
          </p:cNvPr>
          <p:cNvSpPr/>
          <p:nvPr/>
        </p:nvSpPr>
        <p:spPr>
          <a:xfrm rot="5400000">
            <a:off x="2352948" y="3655340"/>
            <a:ext cx="1063590" cy="3045452"/>
          </a:xfrm>
          <a:prstGeom prst="bentUpArrow">
            <a:avLst>
              <a:gd name="adj1" fmla="val 14628"/>
              <a:gd name="adj2" fmla="val 25000"/>
              <a:gd name="adj3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ross 103">
            <a:extLst>
              <a:ext uri="{FF2B5EF4-FFF2-40B4-BE49-F238E27FC236}">
                <a16:creationId xmlns:a16="http://schemas.microsoft.com/office/drawing/2014/main" id="{3DF28E2F-0794-7A48-9543-419A5A3F39FC}"/>
              </a:ext>
            </a:extLst>
          </p:cNvPr>
          <p:cNvSpPr/>
          <p:nvPr/>
        </p:nvSpPr>
        <p:spPr>
          <a:xfrm rot="2734617">
            <a:off x="3336022" y="4793296"/>
            <a:ext cx="1449501" cy="1455995"/>
          </a:xfrm>
          <a:prstGeom prst="plus">
            <a:avLst>
              <a:gd name="adj" fmla="val 45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77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algn="ctr"/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Another way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… </a:t>
            </a:r>
            <a:r>
              <a:rPr lang="en-US" sz="4400" dirty="0">
                <a:latin typeface="Avenir Book" panose="02000503020000020003" pitchFamily="2" charset="0"/>
                <a:cs typeface="Consolas" panose="020B0609020204030204" pitchFamily="49" charset="0"/>
              </a:rPr>
              <a:t>😬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08104F-4480-214C-B43D-6D366476B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53628"/>
              </p:ext>
            </p:extLst>
          </p:nvPr>
        </p:nvGraphicFramePr>
        <p:xfrm>
          <a:off x="737754" y="1745675"/>
          <a:ext cx="7668491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109166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90025690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1111827">
                  <a:extLst>
                    <a:ext uri="{9D8B030D-6E8A-4147-A177-3AD203B41FA5}">
                      <a16:colId xmlns:a16="http://schemas.microsoft.com/office/drawing/2014/main" val="1878118426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  <a:gridCol w="1082829">
                  <a:extLst>
                    <a:ext uri="{9D8B030D-6E8A-4147-A177-3AD203B41FA5}">
                      <a16:colId xmlns:a16="http://schemas.microsoft.com/office/drawing/2014/main" val="104255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11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pic>
        <p:nvPicPr>
          <p:cNvPr id="6" name="Graphic 5" descr="Flower without stem">
            <a:extLst>
              <a:ext uri="{FF2B5EF4-FFF2-40B4-BE49-F238E27FC236}">
                <a16:creationId xmlns:a16="http://schemas.microsoft.com/office/drawing/2014/main" id="{E6F6A4D1-7675-B141-BB8F-7B86F44863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3127" y="2306698"/>
            <a:ext cx="404165" cy="404165"/>
          </a:xfrm>
          <a:prstGeom prst="rect">
            <a:avLst/>
          </a:prstGeom>
        </p:spPr>
      </p:pic>
      <p:pic>
        <p:nvPicPr>
          <p:cNvPr id="7" name="Graphic 6" descr="Unicorn">
            <a:extLst>
              <a:ext uri="{FF2B5EF4-FFF2-40B4-BE49-F238E27FC236}">
                <a16:creationId xmlns:a16="http://schemas.microsoft.com/office/drawing/2014/main" id="{DE8D3055-F29B-0440-A50C-3C026BEA6F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4968" y="2268563"/>
            <a:ext cx="480434" cy="480433"/>
          </a:xfrm>
          <a:prstGeom prst="rect">
            <a:avLst/>
          </a:prstGeom>
        </p:spPr>
      </p:pic>
      <p:pic>
        <p:nvPicPr>
          <p:cNvPr id="8" name="Graphic 7" descr="Flower without stem">
            <a:extLst>
              <a:ext uri="{FF2B5EF4-FFF2-40B4-BE49-F238E27FC236}">
                <a16:creationId xmlns:a16="http://schemas.microsoft.com/office/drawing/2014/main" id="{CAC0B567-33AF-1044-8695-FB2ADCE83E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078" y="2306698"/>
            <a:ext cx="404165" cy="404165"/>
          </a:xfrm>
          <a:prstGeom prst="rect">
            <a:avLst/>
          </a:prstGeom>
        </p:spPr>
      </p:pic>
      <p:pic>
        <p:nvPicPr>
          <p:cNvPr id="9" name="Graphic 8" descr="Unicorn">
            <a:extLst>
              <a:ext uri="{FF2B5EF4-FFF2-40B4-BE49-F238E27FC236}">
                <a16:creationId xmlns:a16="http://schemas.microsoft.com/office/drawing/2014/main" id="{1086D48A-A5A0-CF4B-A5E6-4235040835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919" y="2268563"/>
            <a:ext cx="480434" cy="480433"/>
          </a:xfrm>
          <a:prstGeom prst="rect">
            <a:avLst/>
          </a:prstGeom>
        </p:spPr>
      </p:pic>
      <p:pic>
        <p:nvPicPr>
          <p:cNvPr id="10" name="Graphic 9" descr="Flower without stem">
            <a:extLst>
              <a:ext uri="{FF2B5EF4-FFF2-40B4-BE49-F238E27FC236}">
                <a16:creationId xmlns:a16="http://schemas.microsoft.com/office/drawing/2014/main" id="{EEE9876B-1462-B941-B3FF-6BF8B3953C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6760" y="2306698"/>
            <a:ext cx="404165" cy="404165"/>
          </a:xfrm>
          <a:prstGeom prst="rect">
            <a:avLst/>
          </a:prstGeom>
        </p:spPr>
      </p:pic>
      <p:pic>
        <p:nvPicPr>
          <p:cNvPr id="11" name="Graphic 10" descr="Unicorn">
            <a:extLst>
              <a:ext uri="{FF2B5EF4-FFF2-40B4-BE49-F238E27FC236}">
                <a16:creationId xmlns:a16="http://schemas.microsoft.com/office/drawing/2014/main" id="{5689B30C-A07C-9041-8B66-CDE005E23C8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8601" y="2268563"/>
            <a:ext cx="480434" cy="4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957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The “best” way.</a:t>
            </a:r>
            <a:endParaRPr lang="en-US"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marL="0" lvl="0" indent="0" algn="ctr">
              <a:buNone/>
            </a:pPr>
            <a:r>
              <a:rPr lang="en-GB" sz="2400" dirty="0">
                <a:latin typeface="Avenir Book" panose="02000503020000020003" pitchFamily="2" charset="0"/>
                <a:cs typeface="Consolas" panose="020B0609020204030204" pitchFamily="49" charset="0"/>
              </a:rPr>
              <a:t>(</a:t>
            </a: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Will make your life easiest in the long-term.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)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178AB-42D9-1F46-808A-FF78CA365889}"/>
              </a:ext>
            </a:extLst>
          </p:cNvPr>
          <p:cNvSpPr txBox="1"/>
          <p:nvPr/>
        </p:nvSpPr>
        <p:spPr>
          <a:xfrm rot="20518587">
            <a:off x="63200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😍😘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02C1-8B91-1A4B-A46D-6948B8299F10}"/>
              </a:ext>
            </a:extLst>
          </p:cNvPr>
          <p:cNvSpPr txBox="1"/>
          <p:nvPr/>
        </p:nvSpPr>
        <p:spPr>
          <a:xfrm rot="1944620">
            <a:off x="702935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👄😳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8FE637-BFD8-FF45-89F0-398AE2FF8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12330"/>
              </p:ext>
            </p:extLst>
          </p:nvPr>
        </p:nvGraphicFramePr>
        <p:xfrm>
          <a:off x="2479319" y="1315683"/>
          <a:ext cx="433083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109166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pic>
        <p:nvPicPr>
          <p:cNvPr id="11" name="Graphic 10" descr="Flower without stem">
            <a:extLst>
              <a:ext uri="{FF2B5EF4-FFF2-40B4-BE49-F238E27FC236}">
                <a16:creationId xmlns:a16="http://schemas.microsoft.com/office/drawing/2014/main" id="{1F27079D-D3A5-2E47-85E5-845EB1DEE5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46" y="1372451"/>
            <a:ext cx="404165" cy="404165"/>
          </a:xfrm>
          <a:prstGeom prst="rect">
            <a:avLst/>
          </a:prstGeom>
        </p:spPr>
      </p:pic>
      <p:pic>
        <p:nvPicPr>
          <p:cNvPr id="12" name="Graphic 11" descr="Unicorn">
            <a:extLst>
              <a:ext uri="{FF2B5EF4-FFF2-40B4-BE49-F238E27FC236}">
                <a16:creationId xmlns:a16="http://schemas.microsoft.com/office/drawing/2014/main" id="{982541FE-AA5B-2840-A99C-CD628C4D3E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3791" y="1350515"/>
            <a:ext cx="480434" cy="4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3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2729"/>
            <a:ext cx="7886700" cy="358423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More reproducible science</a:t>
            </a:r>
          </a:p>
        </p:txBody>
      </p:sp>
    </p:spTree>
    <p:extLst>
      <p:ext uri="{BB962C8B-B14F-4D97-AF65-F5344CB8AC3E}">
        <p14:creationId xmlns:p14="http://schemas.microsoft.com/office/powerpoint/2010/main" val="22631560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The “best” way.</a:t>
            </a:r>
            <a:endParaRPr lang="en-US"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  <a:p>
            <a:pPr marL="0" lvl="0" indent="0" algn="ctr">
              <a:buNone/>
            </a:pPr>
            <a:r>
              <a:rPr lang="en-GB" sz="2400" dirty="0">
                <a:latin typeface="Avenir Book" panose="02000503020000020003" pitchFamily="2" charset="0"/>
                <a:cs typeface="Consolas" panose="020B0609020204030204" pitchFamily="49" charset="0"/>
              </a:rPr>
              <a:t>(</a:t>
            </a:r>
            <a:r>
              <a:rPr sz="2400" dirty="0">
                <a:latin typeface="Avenir Book" panose="02000503020000020003" pitchFamily="2" charset="0"/>
                <a:cs typeface="Consolas" panose="020B0609020204030204" pitchFamily="49" charset="0"/>
              </a:rPr>
              <a:t>Will make your life easiest in the long-term.</a:t>
            </a:r>
            <a:r>
              <a:rPr lang="en-US" sz="2400" dirty="0">
                <a:latin typeface="Avenir Book" panose="02000503020000020003" pitchFamily="2" charset="0"/>
                <a:cs typeface="Consolas" panose="020B0609020204030204" pitchFamily="49" charset="0"/>
              </a:rPr>
              <a:t>)</a:t>
            </a:r>
            <a:endParaRPr sz="2400" dirty="0">
              <a:latin typeface="Avenir Book" panose="02000503020000020003" pitchFamily="2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178AB-42D9-1F46-808A-FF78CA365889}"/>
              </a:ext>
            </a:extLst>
          </p:cNvPr>
          <p:cNvSpPr txBox="1"/>
          <p:nvPr/>
        </p:nvSpPr>
        <p:spPr>
          <a:xfrm rot="20518587">
            <a:off x="63200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😍😘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02C1-8B91-1A4B-A46D-6948B8299F10}"/>
              </a:ext>
            </a:extLst>
          </p:cNvPr>
          <p:cNvSpPr txBox="1"/>
          <p:nvPr/>
        </p:nvSpPr>
        <p:spPr>
          <a:xfrm rot="1944620">
            <a:off x="7029355" y="322207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👄😳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8FE637-BFD8-FF45-89F0-398AE2FF805B}"/>
              </a:ext>
            </a:extLst>
          </p:cNvPr>
          <p:cNvGraphicFramePr>
            <a:graphicFrameLocks noGrp="1"/>
          </p:cNvGraphicFramePr>
          <p:nvPr/>
        </p:nvGraphicFramePr>
        <p:xfrm>
          <a:off x="2479319" y="1315683"/>
          <a:ext cx="433083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953">
                  <a:extLst>
                    <a:ext uri="{9D8B030D-6E8A-4147-A177-3AD203B41FA5}">
                      <a16:colId xmlns:a16="http://schemas.microsoft.com/office/drawing/2014/main" val="752767933"/>
                    </a:ext>
                  </a:extLst>
                </a:gridCol>
                <a:gridCol w="1091663">
                  <a:extLst>
                    <a:ext uri="{9D8B030D-6E8A-4147-A177-3AD203B41FA5}">
                      <a16:colId xmlns:a16="http://schemas.microsoft.com/office/drawing/2014/main" val="3432683246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9466727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2269106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Avenir Book" panose="02000503020000020003" pitchFamily="2" charset="0"/>
                        </a:rPr>
                        <a:t>Sp</a:t>
                      </a:r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venir Book" panose="02000503020000020003" pitchFamily="2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9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25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2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  <a:p>
                      <a:endParaRPr lang="en-US" sz="2800" dirty="0">
                        <a:latin typeface="Avenir Book" panose="02000503020000020003" pitchFamily="2" charset="0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08202"/>
                  </a:ext>
                </a:extLst>
              </a:tr>
            </a:tbl>
          </a:graphicData>
        </a:graphic>
      </p:graphicFrame>
      <p:pic>
        <p:nvPicPr>
          <p:cNvPr id="11" name="Graphic 10" descr="Flower without stem">
            <a:extLst>
              <a:ext uri="{FF2B5EF4-FFF2-40B4-BE49-F238E27FC236}">
                <a16:creationId xmlns:a16="http://schemas.microsoft.com/office/drawing/2014/main" id="{1F27079D-D3A5-2E47-85E5-845EB1DEE5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46" y="1372451"/>
            <a:ext cx="404165" cy="404165"/>
          </a:xfrm>
          <a:prstGeom prst="rect">
            <a:avLst/>
          </a:prstGeom>
        </p:spPr>
      </p:pic>
      <p:pic>
        <p:nvPicPr>
          <p:cNvPr id="12" name="Graphic 11" descr="Unicorn">
            <a:extLst>
              <a:ext uri="{FF2B5EF4-FFF2-40B4-BE49-F238E27FC236}">
                <a16:creationId xmlns:a16="http://schemas.microsoft.com/office/drawing/2014/main" id="{982541FE-AA5B-2840-A99C-CD628C4D3E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3791" y="1350515"/>
            <a:ext cx="480434" cy="4804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</p:spTree>
    <p:extLst>
      <p:ext uri="{BB962C8B-B14F-4D97-AF65-F5344CB8AC3E}">
        <p14:creationId xmlns:p14="http://schemas.microsoft.com/office/powerpoint/2010/main" val="37399269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442338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839C-5D14-604B-B91E-F7E9D9750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3278"/>
            <a:ext cx="9144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956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21099-DC4A-DB44-B0B2-E8E16394A53D}"/>
              </a:ext>
            </a:extLst>
          </p:cNvPr>
          <p:cNvSpPr txBox="1"/>
          <p:nvPr/>
        </p:nvSpPr>
        <p:spPr>
          <a:xfrm>
            <a:off x="1925314" y="74880"/>
            <a:ext cx="52933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venir Book" panose="02000503020000020003" pitchFamily="2" charset="0"/>
              </a:rPr>
              <a:t>TIDY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839C-5D14-604B-B91E-F7E9D9750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3278"/>
            <a:ext cx="9144000" cy="285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97879F-D47B-6444-A22B-71F9356455C2}"/>
              </a:ext>
            </a:extLst>
          </p:cNvPr>
          <p:cNvSpPr txBox="1"/>
          <p:nvPr/>
        </p:nvSpPr>
        <p:spPr>
          <a:xfrm>
            <a:off x="1266351" y="4322153"/>
            <a:ext cx="6611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1. Each </a:t>
            </a:r>
            <a:r>
              <a:rPr lang="en-US" sz="2400" b="1" dirty="0">
                <a:latin typeface="Avenir Book" panose="02000503020000020003" pitchFamily="2" charset="0"/>
              </a:rPr>
              <a:t>variable</a:t>
            </a:r>
            <a:r>
              <a:rPr lang="en-US" sz="2400" dirty="0">
                <a:latin typeface="Avenir Book" panose="02000503020000020003" pitchFamily="2" charset="0"/>
              </a:rPr>
              <a:t> must have its own </a:t>
            </a:r>
            <a:r>
              <a:rPr lang="en-US" sz="2400" b="1" dirty="0">
                <a:latin typeface="Avenir Book" panose="02000503020000020003" pitchFamily="2" charset="0"/>
              </a:rPr>
              <a:t>column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2. Each </a:t>
            </a:r>
            <a:r>
              <a:rPr lang="en-US" sz="2400" b="1" dirty="0">
                <a:latin typeface="Avenir Book" panose="02000503020000020003" pitchFamily="2" charset="0"/>
              </a:rPr>
              <a:t>observation</a:t>
            </a:r>
            <a:r>
              <a:rPr lang="en-US" sz="2400" dirty="0">
                <a:latin typeface="Avenir Book" panose="02000503020000020003" pitchFamily="2" charset="0"/>
              </a:rPr>
              <a:t> must have its own </a:t>
            </a:r>
            <a:r>
              <a:rPr lang="en-US" sz="2400" b="1" dirty="0">
                <a:latin typeface="Avenir Book" panose="02000503020000020003" pitchFamily="2" charset="0"/>
              </a:rPr>
              <a:t>row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r>
              <a:rPr lang="en-US" sz="2400" dirty="0">
                <a:latin typeface="Avenir Book" panose="02000503020000020003" pitchFamily="2" charset="0"/>
              </a:rPr>
              <a:t>3. Each </a:t>
            </a:r>
            <a:r>
              <a:rPr lang="en-US" sz="2400" b="1" dirty="0">
                <a:latin typeface="Avenir Book" panose="02000503020000020003" pitchFamily="2" charset="0"/>
              </a:rPr>
              <a:t>value</a:t>
            </a:r>
            <a:r>
              <a:rPr lang="en-US" sz="2400" dirty="0">
                <a:latin typeface="Avenir Book" panose="02000503020000020003" pitchFamily="2" charset="0"/>
              </a:rPr>
              <a:t>, therefore, must have its own </a:t>
            </a:r>
            <a:r>
              <a:rPr lang="en-US" sz="2400" b="1" dirty="0">
                <a:latin typeface="Avenir Book" panose="02000503020000020003" pitchFamily="2" charset="0"/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16043015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86D6F3-0328-464E-BF76-C01FD583E4F1}"/>
              </a:ext>
            </a:extLst>
          </p:cNvPr>
          <p:cNvSpPr/>
          <p:nvPr/>
        </p:nvSpPr>
        <p:spPr>
          <a:xfrm>
            <a:off x="5756563" y="656767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CC BY-NC-ND 3.0 </a:t>
            </a:r>
            <a:r>
              <a:rPr lang="en-US" sz="800" dirty="0" err="1">
                <a:latin typeface="Avenir Book" panose="02000503020000020003" pitchFamily="2" charset="0"/>
              </a:rPr>
              <a:t>Grolemund</a:t>
            </a:r>
            <a:r>
              <a:rPr lang="en-US" sz="800" dirty="0">
                <a:latin typeface="Avenir Book" panose="02000503020000020003" pitchFamily="2" charset="0"/>
              </a:rPr>
              <a:t> &amp; Wickham 2017. </a:t>
            </a:r>
            <a:r>
              <a:rPr lang="en-US" sz="800" i="1" dirty="0">
                <a:latin typeface="Avenir Book" panose="02000503020000020003" pitchFamily="2" charset="0"/>
              </a:rPr>
              <a:t>R for Data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5839C-5D14-604B-B91E-F7E9D9750F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3278"/>
            <a:ext cx="9144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D1AC2-8B83-3E42-B3C6-05CEBC720F93}"/>
              </a:ext>
            </a:extLst>
          </p:cNvPr>
          <p:cNvSpPr txBox="1"/>
          <p:nvPr/>
        </p:nvSpPr>
        <p:spPr>
          <a:xfrm>
            <a:off x="894551" y="4353792"/>
            <a:ext cx="73548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3200" dirty="0">
                <a:latin typeface="Avenir Book" panose="02000503020000020003" pitchFamily="2" charset="0"/>
              </a:rPr>
              <a:t>An R-package all about getting to this: </a:t>
            </a:r>
          </a:p>
        </p:txBody>
      </p:sp>
    </p:spTree>
    <p:extLst>
      <p:ext uri="{BB962C8B-B14F-4D97-AF65-F5344CB8AC3E}">
        <p14:creationId xmlns:p14="http://schemas.microsoft.com/office/powerpoint/2010/main" val="11995342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</p:txBody>
      </p:sp>
    </p:spTree>
    <p:extLst>
      <p:ext uri="{BB962C8B-B14F-4D97-AF65-F5344CB8AC3E}">
        <p14:creationId xmlns:p14="http://schemas.microsoft.com/office/powerpoint/2010/main" val="42177545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</p:txBody>
      </p:sp>
    </p:spTree>
    <p:extLst>
      <p:ext uri="{BB962C8B-B14F-4D97-AF65-F5344CB8AC3E}">
        <p14:creationId xmlns:p14="http://schemas.microsoft.com/office/powerpoint/2010/main" val="3709518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</p:txBody>
      </p:sp>
    </p:spTree>
    <p:extLst>
      <p:ext uri="{BB962C8B-B14F-4D97-AF65-F5344CB8AC3E}">
        <p14:creationId xmlns:p14="http://schemas.microsoft.com/office/powerpoint/2010/main" val="7160292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</p:txBody>
      </p:sp>
    </p:spTree>
    <p:extLst>
      <p:ext uri="{BB962C8B-B14F-4D97-AF65-F5344CB8AC3E}">
        <p14:creationId xmlns:p14="http://schemas.microsoft.com/office/powerpoint/2010/main" val="36014979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1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65994-D9C5-1049-BE62-C5BB22363EF6}"/>
              </a:ext>
            </a:extLst>
          </p:cNvPr>
          <p:cNvSpPr/>
          <p:nvPr/>
        </p:nvSpPr>
        <p:spPr>
          <a:xfrm>
            <a:off x="0" y="0"/>
            <a:ext cx="9144000" cy="16906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workshop$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goals</a:t>
            </a:r>
            <a:endParaRPr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92729"/>
            <a:ext cx="7886700" cy="358423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More reproducible science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venir Book" panose="02000503020000020003" pitchFamily="2" charset="0"/>
              </a:rPr>
              <a:t>Save time by: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Automating repetitive tasks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Avenir Book" panose="02000503020000020003" pitchFamily="2" charset="0"/>
              </a:rPr>
              <a:t>Eliminating human error</a:t>
            </a:r>
          </a:p>
        </p:txBody>
      </p:sp>
    </p:spTree>
    <p:extLst>
      <p:ext uri="{BB962C8B-B14F-4D97-AF65-F5344CB8AC3E}">
        <p14:creationId xmlns:p14="http://schemas.microsoft.com/office/powerpoint/2010/main" val="28973661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This will depend on your study &amp;/or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509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This will depend on your study &amp;/or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</a:rPr>
              <a:t>Variables</a:t>
            </a:r>
            <a:r>
              <a:rPr lang="en-US" sz="2400" dirty="0">
                <a:latin typeface="Avenir Book" panose="02000503020000020003" pitchFamily="2" charset="0"/>
              </a:rPr>
              <a:t> are discrete, separate ideas!</a:t>
            </a:r>
          </a:p>
        </p:txBody>
      </p:sp>
    </p:spTree>
    <p:extLst>
      <p:ext uri="{BB962C8B-B14F-4D97-AF65-F5344CB8AC3E}">
        <p14:creationId xmlns:p14="http://schemas.microsoft.com/office/powerpoint/2010/main" val="1251103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BB56C-D62F-804C-93BA-9B4195779E71}"/>
              </a:ext>
            </a:extLst>
          </p:cNvPr>
          <p:cNvSpPr/>
          <p:nvPr/>
        </p:nvSpPr>
        <p:spPr>
          <a:xfrm>
            <a:off x="374073" y="1782395"/>
            <a:ext cx="85932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Note the following when choosing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tidyr</a:t>
            </a:r>
            <a:r>
              <a:rPr lang="en-US" sz="2800" dirty="0">
                <a:latin typeface="Avenir Book" panose="02000503020000020003" pitchFamily="2" charset="0"/>
                <a:cs typeface="Consolas" panose="020B0609020204030204" pitchFamily="49" charset="0"/>
              </a:rPr>
              <a:t>-</a:t>
            </a:r>
            <a:r>
              <a:rPr lang="en-US" sz="2800" dirty="0">
                <a:latin typeface="Avenir Book" panose="02000503020000020003" pitchFamily="2" charset="0"/>
              </a:rPr>
              <a:t>verbs:</a:t>
            </a:r>
          </a:p>
          <a:p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Be clear on what your </a:t>
            </a:r>
            <a:r>
              <a:rPr lang="en-US" sz="2400" b="1" dirty="0">
                <a:latin typeface="Avenir Book" panose="02000503020000020003" pitchFamily="2" charset="0"/>
              </a:rPr>
              <a:t>observations</a:t>
            </a:r>
            <a:r>
              <a:rPr lang="en-US" sz="2400" dirty="0">
                <a:latin typeface="Avenir Book" panose="02000503020000020003" pitchFamily="2" charset="0"/>
              </a:rPr>
              <a:t>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Like, what </a:t>
            </a:r>
            <a:r>
              <a:rPr lang="en-US" sz="2400" b="1" dirty="0">
                <a:latin typeface="Avenir Book" panose="02000503020000020003" pitchFamily="2" charset="0"/>
              </a:rPr>
              <a:t>unit</a:t>
            </a:r>
            <a:r>
              <a:rPr lang="en-US" sz="2400" dirty="0">
                <a:latin typeface="Avenir Book" panose="02000503020000020003" pitchFamily="2" charset="0"/>
              </a:rPr>
              <a:t> of your study “counts” as an observation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Leaf traits</a:t>
            </a:r>
            <a:r>
              <a:rPr lang="en-US" dirty="0">
                <a:latin typeface="Avenir Book" panose="02000503020000020003" pitchFamily="2" charset="0"/>
              </a:rPr>
              <a:t>: plant leaf vs plant individual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E.g.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Reproductive success</a:t>
            </a:r>
            <a:r>
              <a:rPr lang="en-US" dirty="0">
                <a:latin typeface="Avenir Book" panose="02000503020000020003" pitchFamily="2" charset="0"/>
              </a:rPr>
              <a:t>: egg size vs clutch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This will depend on your study &amp;/or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Book" panose="02000503020000020003" pitchFamily="2" charset="0"/>
              </a:rPr>
              <a:t>Variables</a:t>
            </a:r>
            <a:r>
              <a:rPr lang="en-US" sz="2400" dirty="0">
                <a:latin typeface="Avenir Book" panose="02000503020000020003" pitchFamily="2" charset="0"/>
              </a:rPr>
              <a:t> are discrete, separate ideas!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Book" panose="02000503020000020003" pitchFamily="2" charset="0"/>
              </a:rPr>
              <a:t>But again, this will depend on your study &amp;/or data!</a:t>
            </a:r>
          </a:p>
          <a:p>
            <a:pPr marL="800100" lvl="1" indent="-342900">
              <a:buFontTx/>
              <a:buChar char="-"/>
            </a:pP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7178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65018" y="1628507"/>
            <a:ext cx="81464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Verbs to tidy your data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spread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observations live in &gt; 1 row</a:t>
            </a:r>
          </a:p>
          <a:p>
            <a:endParaRPr lang="en-US" sz="2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variables?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variable per column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variables live in &gt; 1 column </a:t>
            </a:r>
          </a:p>
        </p:txBody>
      </p:sp>
    </p:spTree>
    <p:extLst>
      <p:ext uri="{BB962C8B-B14F-4D97-AF65-F5344CB8AC3E}">
        <p14:creationId xmlns:p14="http://schemas.microsoft.com/office/powerpoint/2010/main" val="42345242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</p:txBody>
      </p:sp>
    </p:spTree>
    <p:extLst>
      <p:ext uri="{BB962C8B-B14F-4D97-AF65-F5344CB8AC3E}">
        <p14:creationId xmlns:p14="http://schemas.microsoft.com/office/powerpoint/2010/main" val="19513740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</p:txBody>
      </p:sp>
    </p:spTree>
    <p:extLst>
      <p:ext uri="{BB962C8B-B14F-4D97-AF65-F5344CB8AC3E}">
        <p14:creationId xmlns:p14="http://schemas.microsoft.com/office/powerpoint/2010/main" val="37209037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gather(key, value, ...)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365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gather(key, value, ...)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87ECF-8466-974F-8934-58175A78D5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764" y="2932645"/>
            <a:ext cx="8146472" cy="34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774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gather(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87ECF-8466-974F-8934-58175A78D5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764" y="2932645"/>
            <a:ext cx="8146472" cy="34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2898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F8111-68F9-6A47-9458-B9975EF1737C}"/>
              </a:ext>
            </a:extLst>
          </p:cNvPr>
          <p:cNvSpPr/>
          <p:nvPr/>
        </p:nvSpPr>
        <p:spPr>
          <a:xfrm>
            <a:off x="676593" y="494188"/>
            <a:ext cx="814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Untidy observations?</a:t>
            </a: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gather()   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if &gt; 1 observation per row</a:t>
            </a: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%&gt;%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gather(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cases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1999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2000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87ECF-8466-974F-8934-58175A78D5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764" y="2932645"/>
            <a:ext cx="8146472" cy="34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9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4128</TotalTime>
  <Words>3090</Words>
  <Application>Microsoft Macintosh PowerPoint</Application>
  <PresentationFormat>On-screen Show (4:3)</PresentationFormat>
  <Paragraphs>718</Paragraphs>
  <Slides>116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Arial</vt:lpstr>
      <vt:lpstr>Avenir Book</vt:lpstr>
      <vt:lpstr>Calibri</vt:lpstr>
      <vt:lpstr>Calibri Light</vt:lpstr>
      <vt:lpstr>Consolas</vt:lpstr>
      <vt:lpstr>Office Theme</vt:lpstr>
      <vt:lpstr>PowerPoint Presentation</vt:lpstr>
      <vt:lpstr>&gt; introduce(    )</vt:lpstr>
      <vt:lpstr>&gt; introduce(    )</vt:lpstr>
      <vt:lpstr>&gt; introduce(    )</vt:lpstr>
      <vt:lpstr>&gt; introduce(    )</vt:lpstr>
      <vt:lpstr>&gt; introduce(    )</vt:lpstr>
      <vt:lpstr>&gt; workshop$goals</vt:lpstr>
      <vt:lpstr>&gt; workshop$goals</vt:lpstr>
      <vt:lpstr>&gt; workshop$goals</vt:lpstr>
      <vt:lpstr>&gt; workshop$goals</vt:lpstr>
      <vt:lpstr>PowerPoint Presentation</vt:lpstr>
      <vt:lpstr>&gt; workshop$outline</vt:lpstr>
      <vt:lpstr>&gt; workshop$outline[1:3]</vt:lpstr>
      <vt:lpstr>&gt; workshop$outline[1:3]</vt:lpstr>
      <vt:lpstr>&gt; workshop$outline[1:3]</vt:lpstr>
      <vt:lpstr>&gt; workshop$outline[-(1:3)]</vt:lpstr>
      <vt:lpstr>&gt; workshop$outline[-(1:3)]</vt:lpstr>
      <vt:lpstr>&gt; workshop$outline[-(1:3)]</vt:lpstr>
      <vt:lpstr>&gt; workshop$outline[-(1:3)]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 workshop$outline[1:3]</vt:lpstr>
      <vt:lpstr>&gt; workshop$outline[[1]]</vt:lpstr>
      <vt:lpstr>&gt; workshop$outline[[1]]</vt:lpstr>
      <vt:lpstr>A motivating example…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Ruan Van Mazijk</dc:creator>
  <cp:lastModifiedBy>Ruan Van Mazijk</cp:lastModifiedBy>
  <cp:revision>101</cp:revision>
  <cp:lastPrinted>2019-06-30T13:49:08Z</cp:lastPrinted>
  <dcterms:created xsi:type="dcterms:W3CDTF">2019-05-06T10:04:53Z</dcterms:created>
  <dcterms:modified xsi:type="dcterms:W3CDTF">2019-07-01T10:17:24Z</dcterms:modified>
</cp:coreProperties>
</file>