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6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1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0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24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8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AA29-6983-6346-8A76-F6310C999CF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5621-4C74-FA40-B6AA-59FA21D3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3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88;p13"/>
          <p:cNvPicPr/>
          <p:nvPr/>
        </p:nvPicPr>
        <p:blipFill>
          <a:blip r:embed="rId2"/>
          <a:srcRect t="29433"/>
          <a:stretch/>
        </p:blipFill>
        <p:spPr>
          <a:xfrm>
            <a:off x="0" y="3764880"/>
            <a:ext cx="9143280" cy="309240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200721" y="371387"/>
            <a:ext cx="8828079" cy="21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r>
              <a:rPr lang="en-GB" sz="2400" b="1" spc="-1" dirty="0">
                <a:solidFill>
                  <a:srgbClr val="000000"/>
                </a:solidFill>
                <a:latin typeface="Avenir"/>
                <a:ea typeface="Avenir"/>
              </a:rPr>
              <a:t>Similar axes of</a:t>
            </a:r>
          </a:p>
          <a:p>
            <a:r>
              <a:rPr lang="en-GB" sz="4000" b="1" spc="-1" dirty="0">
                <a:solidFill>
                  <a:srgbClr val="000000"/>
                </a:solidFill>
                <a:latin typeface="Avenir"/>
                <a:ea typeface="Avenir"/>
              </a:rPr>
              <a:t>environmental heterogeneity </a:t>
            </a:r>
            <a:r>
              <a:rPr lang="en-GB" sz="2400" b="1" spc="-1" dirty="0">
                <a:solidFill>
                  <a:srgbClr val="000000"/>
                </a:solidFill>
                <a:latin typeface="Avenir"/>
                <a:ea typeface="Avenir"/>
              </a:rPr>
              <a:t>associate with</a:t>
            </a:r>
          </a:p>
          <a:p>
            <a:r>
              <a:rPr lang="en-GB" sz="4000" b="1" spc="-1" dirty="0">
                <a:solidFill>
                  <a:srgbClr val="000000"/>
                </a:solidFill>
                <a:latin typeface="Avenir"/>
                <a:ea typeface="Avenir"/>
              </a:rPr>
              <a:t>plant species richness </a:t>
            </a:r>
            <a:r>
              <a:rPr lang="en-GB" sz="2400" b="1" spc="-1" dirty="0">
                <a:solidFill>
                  <a:srgbClr val="000000"/>
                </a:solidFill>
                <a:latin typeface="Avenir"/>
                <a:ea typeface="Avenir"/>
              </a:rPr>
              <a:t>in two MTEs</a:t>
            </a:r>
            <a:endParaRPr lang="en-GB" sz="4000" b="1" strike="noStrike" spc="-1" dirty="0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192055" y="4699800"/>
            <a:ext cx="6836745" cy="94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Comparing the Greater Cape Floristic Region &amp;</a:t>
            </a:r>
            <a:endParaRPr lang="en-GB" sz="2000" b="1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the Southwest Australia Floristic Region</a:t>
            </a:r>
            <a:endParaRPr lang="en-GB" sz="2000" b="1" strike="noStrike" spc="-1" dirty="0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3246840" y="6553440"/>
            <a:ext cx="58964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 algn="r">
              <a:lnSpc>
                <a:spcPct val="100000"/>
              </a:lnSpc>
            </a:pPr>
            <a:r>
              <a:rPr lang="en-GB" sz="1000" b="1" strike="noStrike" spc="-1" dirty="0" err="1">
                <a:solidFill>
                  <a:srgbClr val="FFFFFF"/>
                </a:solidFill>
                <a:latin typeface="Avenir"/>
                <a:ea typeface="Avenir"/>
              </a:rPr>
              <a:t>Silvermine</a:t>
            </a:r>
            <a:r>
              <a:rPr lang="en-GB" sz="1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, Table Mountain National Park, South Africa, 2017 © </a:t>
            </a:r>
            <a:r>
              <a:rPr lang="en-GB" sz="1000" b="1" strike="noStrike" spc="-1" dirty="0" err="1">
                <a:solidFill>
                  <a:srgbClr val="FFFFFF"/>
                </a:solidFill>
                <a:latin typeface="Avenir"/>
                <a:ea typeface="Avenir"/>
              </a:rPr>
              <a:t>Ruan</a:t>
            </a:r>
            <a:r>
              <a:rPr lang="en-GB" sz="1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 van </a:t>
            </a:r>
            <a:r>
              <a:rPr lang="en-GB" sz="1000" b="1" strike="noStrike" spc="-1" dirty="0" err="1">
                <a:solidFill>
                  <a:srgbClr val="FFFFFF"/>
                </a:solidFill>
                <a:latin typeface="Avenir"/>
                <a:ea typeface="Avenir"/>
              </a:rPr>
              <a:t>Mazijk</a:t>
            </a:r>
            <a:r>
              <a:rPr lang="en-GB" sz="1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, Jonathan A. Drake</a:t>
            </a:r>
            <a:endParaRPr lang="en-GB" sz="1000" b="1" strike="noStrike" spc="-1" dirty="0">
              <a:latin typeface="Arial"/>
            </a:endParaRPr>
          </a:p>
        </p:txBody>
      </p:sp>
      <p:sp>
        <p:nvSpPr>
          <p:cNvPr id="21" name="CustomShape 7">
            <a:extLst>
              <a:ext uri="{FF2B5EF4-FFF2-40B4-BE49-F238E27FC236}">
                <a16:creationId xmlns:a16="http://schemas.microsoft.com/office/drawing/2014/main" id="{877CED18-3BAD-4E4E-B366-2FBB81307BA7}"/>
              </a:ext>
            </a:extLst>
          </p:cNvPr>
          <p:cNvSpPr/>
          <p:nvPr/>
        </p:nvSpPr>
        <p:spPr>
          <a:xfrm>
            <a:off x="200720" y="2824022"/>
            <a:ext cx="8828079" cy="9489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GB" sz="2400" strike="noStrike" spc="-1" dirty="0" err="1">
                <a:latin typeface="Avenir"/>
                <a:ea typeface="Avenir"/>
              </a:rPr>
              <a:t>Ruan</a:t>
            </a:r>
            <a:r>
              <a:rPr lang="en-GB" sz="2400" strike="noStrike" spc="-1" dirty="0">
                <a:latin typeface="Avenir"/>
                <a:ea typeface="Avenir"/>
              </a:rPr>
              <a:t> van </a:t>
            </a:r>
            <a:r>
              <a:rPr lang="en-GB" sz="2400" strike="noStrike" spc="-1" dirty="0" err="1">
                <a:latin typeface="Avenir"/>
                <a:ea typeface="Avenir"/>
              </a:rPr>
              <a:t>Mazijk</a:t>
            </a:r>
            <a:r>
              <a:rPr lang="en-GB" sz="2400" strike="noStrike" spc="-1" dirty="0">
                <a:latin typeface="Avenir"/>
                <a:ea typeface="Avenir"/>
              </a:rPr>
              <a:t>, </a:t>
            </a:r>
            <a:r>
              <a:rPr lang="en-GB" sz="1600" strike="noStrike" spc="-1" dirty="0">
                <a:latin typeface="Avenir"/>
                <a:ea typeface="Avenir"/>
              </a:rPr>
              <a:t>Michael D. Cramer &amp; G. Anthony </a:t>
            </a:r>
            <a:r>
              <a:rPr lang="en-GB" sz="1600" strike="noStrike" spc="-1" dirty="0" err="1">
                <a:latin typeface="Avenir"/>
                <a:ea typeface="Avenir"/>
              </a:rPr>
              <a:t>Verboom</a:t>
            </a:r>
            <a:endParaRPr lang="en-GB" sz="2000" spc="-1" dirty="0">
              <a:latin typeface="Avenir"/>
              <a:ea typeface="Avenir"/>
            </a:endParaRPr>
          </a:p>
          <a:p>
            <a:pPr>
              <a:lnSpc>
                <a:spcPct val="150000"/>
              </a:lnSpc>
            </a:pPr>
            <a:r>
              <a:rPr lang="en-GB" sz="1600" spc="-1" dirty="0">
                <a:latin typeface="Avenir"/>
              </a:rPr>
              <a:t>University of Cape Town</a:t>
            </a:r>
            <a:endParaRPr lang="en-GB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253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FB5B3-0785-084B-BFD0-BA56197C2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0"/>
          <a:stretch/>
        </p:blipFill>
        <p:spPr>
          <a:xfrm>
            <a:off x="163810" y="1319553"/>
            <a:ext cx="8980190" cy="330765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D5C65-883D-764E-9077-91C9D2A7A5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8" t="27513" b="54406"/>
          <a:stretch/>
        </p:blipFill>
        <p:spPr>
          <a:xfrm>
            <a:off x="163811" y="5075389"/>
            <a:ext cx="1308960" cy="7678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0E27A5-C6A3-AF4B-9D06-35BB43B2D3A8}"/>
              </a:ext>
            </a:extLst>
          </p:cNvPr>
          <p:cNvSpPr/>
          <p:nvPr/>
        </p:nvSpPr>
        <p:spPr>
          <a:xfrm>
            <a:off x="602561" y="4348596"/>
            <a:ext cx="7935686" cy="21375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50735-8652-A846-BBD2-4E1521935E97}"/>
              </a:ext>
            </a:extLst>
          </p:cNvPr>
          <p:cNvSpPr txBox="1"/>
          <p:nvPr/>
        </p:nvSpPr>
        <p:spPr>
          <a:xfrm>
            <a:off x="2866637" y="4562352"/>
            <a:ext cx="36038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Environmental heterogeneity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3705F-C19F-AF4F-A3A6-897615DC3760}"/>
              </a:ext>
            </a:extLst>
          </p:cNvPr>
          <p:cNvSpPr txBox="1"/>
          <p:nvPr/>
        </p:nvSpPr>
        <p:spPr>
          <a:xfrm rot="16200000">
            <a:off x="-911627" y="2734875"/>
            <a:ext cx="2215671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Species richness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509218-3BED-6043-93B1-AA96847EE66E}"/>
              </a:ext>
            </a:extLst>
          </p:cNvPr>
          <p:cNvSpPr/>
          <p:nvPr/>
        </p:nvSpPr>
        <p:spPr>
          <a:xfrm>
            <a:off x="667987" y="1861007"/>
            <a:ext cx="2582884" cy="2260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08B3E1-42B0-834F-A0D0-E560291C6EA5}"/>
              </a:ext>
            </a:extLst>
          </p:cNvPr>
          <p:cNvSpPr/>
          <p:nvPr/>
        </p:nvSpPr>
        <p:spPr>
          <a:xfrm>
            <a:off x="3526442" y="1853863"/>
            <a:ext cx="2582884" cy="2260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A2C4D-AAB1-5243-AAB1-58958A3C76A9}"/>
              </a:ext>
            </a:extLst>
          </p:cNvPr>
          <p:cNvSpPr/>
          <p:nvPr/>
        </p:nvSpPr>
        <p:spPr>
          <a:xfrm>
            <a:off x="6441174" y="1797649"/>
            <a:ext cx="2582884" cy="228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56EDBE-87D5-6041-A1FA-D5E0BC9E7CB8}"/>
              </a:ext>
            </a:extLst>
          </p:cNvPr>
          <p:cNvSpPr/>
          <p:nvPr/>
        </p:nvSpPr>
        <p:spPr>
          <a:xfrm>
            <a:off x="491766" y="131955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5CC37-3A9C-3544-8E8B-310BF2509333}"/>
              </a:ext>
            </a:extLst>
          </p:cNvPr>
          <p:cNvSpPr/>
          <p:nvPr/>
        </p:nvSpPr>
        <p:spPr>
          <a:xfrm>
            <a:off x="4275066" y="1369599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6EF2B2-15E3-A843-B1D5-D57C0E3FF569}"/>
              </a:ext>
            </a:extLst>
          </p:cNvPr>
          <p:cNvSpPr/>
          <p:nvPr/>
        </p:nvSpPr>
        <p:spPr>
          <a:xfrm>
            <a:off x="6986661" y="1356692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68DA68-0435-E94A-8600-11D9D13849D5}"/>
              </a:ext>
            </a:extLst>
          </p:cNvPr>
          <p:cNvSpPr/>
          <p:nvPr/>
        </p:nvSpPr>
        <p:spPr>
          <a:xfrm>
            <a:off x="667987" y="4200802"/>
            <a:ext cx="8309011" cy="447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75415E-F613-B34D-876B-20BB8450E9D0}"/>
              </a:ext>
            </a:extLst>
          </p:cNvPr>
          <p:cNvSpPr/>
          <p:nvPr/>
        </p:nvSpPr>
        <p:spPr>
          <a:xfrm>
            <a:off x="3345515" y="131955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E50CA7-E9A8-8C40-A98C-C30DCC0C8DF5}"/>
              </a:ext>
            </a:extLst>
          </p:cNvPr>
          <p:cNvSpPr/>
          <p:nvPr/>
        </p:nvSpPr>
        <p:spPr>
          <a:xfrm>
            <a:off x="6215143" y="134946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976556-2309-A14E-8802-6EC4882519C5}"/>
              </a:ext>
            </a:extLst>
          </p:cNvPr>
          <p:cNvSpPr/>
          <p:nvPr/>
        </p:nvSpPr>
        <p:spPr>
          <a:xfrm>
            <a:off x="1472771" y="1298280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7535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FB5B3-0785-084B-BFD0-BA56197C2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0"/>
          <a:stretch/>
        </p:blipFill>
        <p:spPr>
          <a:xfrm>
            <a:off x="163810" y="1319553"/>
            <a:ext cx="8980190" cy="33076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EF45CBF-8397-2145-99A6-6C8B7964F993}"/>
              </a:ext>
            </a:extLst>
          </p:cNvPr>
          <p:cNvGrpSpPr>
            <a:grpSpLocks noChangeAspect="1"/>
          </p:cNvGrpSpPr>
          <p:nvPr/>
        </p:nvGrpSpPr>
        <p:grpSpPr>
          <a:xfrm>
            <a:off x="163811" y="5075389"/>
            <a:ext cx="2394594" cy="767891"/>
            <a:chOff x="218414" y="5617030"/>
            <a:chExt cx="2869978" cy="920336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3CD5C65-883D-764E-9077-91C9D2A7A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28" t="27513" b="54406"/>
            <a:stretch/>
          </p:blipFill>
          <p:spPr>
            <a:xfrm>
              <a:off x="218414" y="5617030"/>
              <a:ext cx="1568820" cy="920336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7A17EDF-25B0-524D-95EE-64CA2F5BB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28" t="58333" b="20665"/>
            <a:stretch/>
          </p:blipFill>
          <p:spPr>
            <a:xfrm>
              <a:off x="1787234" y="5650718"/>
              <a:ext cx="1301158" cy="886648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60E27A5-C6A3-AF4B-9D06-35BB43B2D3A8}"/>
              </a:ext>
            </a:extLst>
          </p:cNvPr>
          <p:cNvSpPr/>
          <p:nvPr/>
        </p:nvSpPr>
        <p:spPr>
          <a:xfrm>
            <a:off x="602561" y="4348596"/>
            <a:ext cx="7935686" cy="21375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50735-8652-A846-BBD2-4E1521935E97}"/>
              </a:ext>
            </a:extLst>
          </p:cNvPr>
          <p:cNvSpPr txBox="1"/>
          <p:nvPr/>
        </p:nvSpPr>
        <p:spPr>
          <a:xfrm>
            <a:off x="2866637" y="4562352"/>
            <a:ext cx="36038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Environmental heterogeneity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3705F-C19F-AF4F-A3A6-897615DC3760}"/>
              </a:ext>
            </a:extLst>
          </p:cNvPr>
          <p:cNvSpPr txBox="1"/>
          <p:nvPr/>
        </p:nvSpPr>
        <p:spPr>
          <a:xfrm rot="16200000">
            <a:off x="-911627" y="2734875"/>
            <a:ext cx="2215671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Species richness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12D1B-BDAB-A241-B6EE-9268DF9DDE6E}"/>
              </a:ext>
            </a:extLst>
          </p:cNvPr>
          <p:cNvSpPr/>
          <p:nvPr/>
        </p:nvSpPr>
        <p:spPr>
          <a:xfrm>
            <a:off x="1472771" y="1369599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8A0A1B-0DC1-9342-8EEF-8D0B4C35A5B3}"/>
              </a:ext>
            </a:extLst>
          </p:cNvPr>
          <p:cNvSpPr/>
          <p:nvPr/>
        </p:nvSpPr>
        <p:spPr>
          <a:xfrm>
            <a:off x="4275066" y="1369599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D5A9C3-6B74-E448-8288-265A3844F9DB}"/>
              </a:ext>
            </a:extLst>
          </p:cNvPr>
          <p:cNvSpPr/>
          <p:nvPr/>
        </p:nvSpPr>
        <p:spPr>
          <a:xfrm>
            <a:off x="6986661" y="1356692"/>
            <a:ext cx="1085634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38D3B5-47E6-3F49-87BF-DA2C32E1CC6E}"/>
              </a:ext>
            </a:extLst>
          </p:cNvPr>
          <p:cNvSpPr/>
          <p:nvPr/>
        </p:nvSpPr>
        <p:spPr>
          <a:xfrm>
            <a:off x="491766" y="131955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D6869-567C-A447-A550-BFAB65B868D7}"/>
              </a:ext>
            </a:extLst>
          </p:cNvPr>
          <p:cNvSpPr/>
          <p:nvPr/>
        </p:nvSpPr>
        <p:spPr>
          <a:xfrm>
            <a:off x="3345515" y="131955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4EECB-7D7E-734C-8BC4-1C996B7D8BFC}"/>
              </a:ext>
            </a:extLst>
          </p:cNvPr>
          <p:cNvSpPr/>
          <p:nvPr/>
        </p:nvSpPr>
        <p:spPr>
          <a:xfrm>
            <a:off x="6215143" y="1349463"/>
            <a:ext cx="443467" cy="35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5748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330FEB8E-C462-824C-B513-96F9FA621ECE}"/>
              </a:ext>
            </a:extLst>
          </p:cNvPr>
          <p:cNvGrpSpPr>
            <a:grpSpLocks noChangeAspect="1"/>
          </p:cNvGrpSpPr>
          <p:nvPr/>
        </p:nvGrpSpPr>
        <p:grpSpPr>
          <a:xfrm>
            <a:off x="298110" y="5352585"/>
            <a:ext cx="8547779" cy="1013716"/>
            <a:chOff x="2560632" y="372495"/>
            <a:chExt cx="6374686" cy="756000"/>
          </a:xfrm>
        </p:grpSpPr>
        <p:pic>
          <p:nvPicPr>
            <p:cNvPr id="7" name="Google Shape;92;p13">
              <a:extLst>
                <a:ext uri="{FF2B5EF4-FFF2-40B4-BE49-F238E27FC236}">
                  <a16:creationId xmlns:a16="http://schemas.microsoft.com/office/drawing/2014/main" id="{6CE196AD-6569-604E-AAA3-A9701BEDFBD3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3416146" y="372495"/>
              <a:ext cx="746280" cy="75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Google Shape;93;p13">
              <a:extLst>
                <a:ext uri="{FF2B5EF4-FFF2-40B4-BE49-F238E27FC236}">
                  <a16:creationId xmlns:a16="http://schemas.microsoft.com/office/drawing/2014/main" id="{B6352588-A127-D04B-BBEE-EA8F2E638D00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560632" y="372495"/>
              <a:ext cx="736560" cy="75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Google Shape;94;p13">
              <a:extLst>
                <a:ext uri="{FF2B5EF4-FFF2-40B4-BE49-F238E27FC236}">
                  <a16:creationId xmlns:a16="http://schemas.microsoft.com/office/drawing/2014/main" id="{4382BC74-B750-BF41-81C8-03D6E90C7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5548258" y="405002"/>
              <a:ext cx="2040411" cy="71624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oogle Shape;95;p13">
              <a:extLst>
                <a:ext uri="{FF2B5EF4-FFF2-40B4-BE49-F238E27FC236}">
                  <a16:creationId xmlns:a16="http://schemas.microsoft.com/office/drawing/2014/main" id="{F718AB1B-ED1B-C945-9AD1-7AAFACC9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/>
          </p:blipFill>
          <p:spPr>
            <a:xfrm>
              <a:off x="4231025" y="411360"/>
              <a:ext cx="1237320" cy="706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Google Shape;96;p13">
              <a:extLst>
                <a:ext uri="{FF2B5EF4-FFF2-40B4-BE49-F238E27FC236}">
                  <a16:creationId xmlns:a16="http://schemas.microsoft.com/office/drawing/2014/main" id="{546DF1B8-7C2B-B84C-AB04-AB5D40C3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/>
          </p:blipFill>
          <p:spPr>
            <a:xfrm>
              <a:off x="7668582" y="419079"/>
              <a:ext cx="1266736" cy="70784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10EB32-2D77-CB43-80C6-9D50A66C3C71}"/>
              </a:ext>
            </a:extLst>
          </p:cNvPr>
          <p:cNvGrpSpPr/>
          <p:nvPr/>
        </p:nvGrpSpPr>
        <p:grpSpPr>
          <a:xfrm>
            <a:off x="3451301" y="3213000"/>
            <a:ext cx="2241397" cy="432000"/>
            <a:chOff x="2304000" y="3602218"/>
            <a:chExt cx="2241397" cy="432000"/>
          </a:xfrm>
        </p:grpSpPr>
        <p:pic>
          <p:nvPicPr>
            <p:cNvPr id="15" name="Google Shape;57;p13">
              <a:extLst>
                <a:ext uri="{FF2B5EF4-FFF2-40B4-BE49-F238E27FC236}">
                  <a16:creationId xmlns:a16="http://schemas.microsoft.com/office/drawing/2014/main" id="{A4E2BFD6-53CE-1646-AE31-7F6166D39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2304000" y="3602218"/>
              <a:ext cx="432000" cy="432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CustomShape 6">
              <a:extLst>
                <a:ext uri="{FF2B5EF4-FFF2-40B4-BE49-F238E27FC236}">
                  <a16:creationId xmlns:a16="http://schemas.microsoft.com/office/drawing/2014/main" id="{6F322FAE-D1B3-914C-B2B4-0B08D2FCBCC8}"/>
                </a:ext>
              </a:extLst>
            </p:cNvPr>
            <p:cNvSpPr/>
            <p:nvPr/>
          </p:nvSpPr>
          <p:spPr>
            <a:xfrm>
              <a:off x="2640178" y="3688709"/>
              <a:ext cx="1905219" cy="25222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68400" rIns="68400" bIns="68400" anchor="ctr"/>
            <a:lstStyle/>
            <a:p>
              <a:pPr>
                <a:lnSpc>
                  <a:spcPct val="100000"/>
                </a:lnSpc>
              </a:pPr>
              <a:r>
                <a:rPr lang="en-GB" sz="2400" b="0" strike="noStrike" spc="-1" dirty="0">
                  <a:latin typeface="Avenir"/>
                  <a:ea typeface="Avenir"/>
                </a:rPr>
                <a:t>@</a:t>
              </a:r>
              <a:r>
                <a:rPr lang="en-GB" sz="2400" b="0" strike="noStrike" spc="-1" dirty="0" err="1">
                  <a:latin typeface="Avenir"/>
                  <a:ea typeface="Avenir"/>
                </a:rPr>
                <a:t>rvanmazijk</a:t>
              </a:r>
              <a:endParaRPr lang="en-GB" sz="24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34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72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Ruan Van Mazijk</dc:creator>
  <cp:lastModifiedBy>Ruan Van Mazijk</cp:lastModifiedBy>
  <cp:revision>11</cp:revision>
  <dcterms:created xsi:type="dcterms:W3CDTF">2020-02-19T18:20:46Z</dcterms:created>
  <dcterms:modified xsi:type="dcterms:W3CDTF">2020-02-20T05:03:47Z</dcterms:modified>
</cp:coreProperties>
</file>