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8" r:id="rId2"/>
    <p:sldId id="262" r:id="rId3"/>
    <p:sldId id="260" r:id="rId4"/>
    <p:sldId id="257" r:id="rId5"/>
    <p:sldId id="256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an Van Mazijk" initials="RVM" lastIdx="2" clrIdx="0">
    <p:extLst>
      <p:ext uri="{19B8F6BF-5375-455C-9EA6-DF929625EA0E}">
        <p15:presenceInfo xmlns:p15="http://schemas.microsoft.com/office/powerpoint/2012/main" userId="S::vmzrua001@myuct.ac.za::f50431c7-080a-4259-97ee-a4bb5c3366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84"/>
  </p:normalViewPr>
  <p:slideViewPr>
    <p:cSldViewPr snapToGrid="0" snapToObjects="1">
      <p:cViewPr>
        <p:scale>
          <a:sx n="118" d="100"/>
          <a:sy n="118" d="100"/>
        </p:scale>
        <p:origin x="2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20T13:15:58.524" idx="2">
    <p:pos x="10" y="10"/>
    <p:text>Modify this slide (from my Skype interview slides) to match new aspect ratio, simpler black/grey colour scheme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0A9DF-2E37-CF40-B119-CA025AD26455}" type="datetimeFigureOut">
              <a:rPr lang="en-US" smtClean="0"/>
              <a:t>2/20/20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B5595-0F10-0C4E-8647-406514917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66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D8BB84-3F31-4D4D-9160-193666EB8F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95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AA29-6983-6346-8A76-F6310C999CF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5621-4C74-FA40-B6AA-59FA21D37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6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AA29-6983-6346-8A76-F6310C999CF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5621-4C74-FA40-B6AA-59FA21D37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04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AA29-6983-6346-8A76-F6310C999CF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5621-4C74-FA40-B6AA-59FA21D37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90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2244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AA29-6983-6346-8A76-F6310C999CF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5621-4C74-FA40-B6AA-59FA21D37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1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AA29-6983-6346-8A76-F6310C999CF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5621-4C74-FA40-B6AA-59FA21D37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10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AA29-6983-6346-8A76-F6310C999CF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5621-4C74-FA40-B6AA-59FA21D37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81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AA29-6983-6346-8A76-F6310C999CF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5621-4C74-FA40-B6AA-59FA21D37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7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AA29-6983-6346-8A76-F6310C999CF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5621-4C74-FA40-B6AA-59FA21D37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0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AA29-6983-6346-8A76-F6310C999CF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5621-4C74-FA40-B6AA-59FA21D37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84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AA29-6983-6346-8A76-F6310C999CF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5621-4C74-FA40-B6AA-59FA21D37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1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AA29-6983-6346-8A76-F6310C999CF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5621-4C74-FA40-B6AA-59FA21D37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DAA29-6983-6346-8A76-F6310C999CF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45621-4C74-FA40-B6AA-59FA21D37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33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88;p13"/>
          <p:cNvPicPr/>
          <p:nvPr/>
        </p:nvPicPr>
        <p:blipFill>
          <a:blip r:embed="rId2"/>
          <a:srcRect t="29433"/>
          <a:stretch/>
        </p:blipFill>
        <p:spPr>
          <a:xfrm>
            <a:off x="0" y="3764880"/>
            <a:ext cx="9143280" cy="3092400"/>
          </a:xfrm>
          <a:prstGeom prst="rect">
            <a:avLst/>
          </a:prstGeom>
          <a:ln>
            <a:noFill/>
          </a:ln>
        </p:spPr>
      </p:pic>
      <p:sp>
        <p:nvSpPr>
          <p:cNvPr id="39" name="CustomShape 1"/>
          <p:cNvSpPr/>
          <p:nvPr/>
        </p:nvSpPr>
        <p:spPr>
          <a:xfrm>
            <a:off x="200721" y="371387"/>
            <a:ext cx="8828079" cy="211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/>
          <a:lstStyle/>
          <a:p>
            <a:r>
              <a:rPr lang="en-GB" sz="2400" b="1" spc="-1" dirty="0">
                <a:solidFill>
                  <a:srgbClr val="000000"/>
                </a:solidFill>
                <a:latin typeface="Avenir"/>
                <a:ea typeface="Avenir"/>
              </a:rPr>
              <a:t>Similar axes of</a:t>
            </a:r>
          </a:p>
          <a:p>
            <a:r>
              <a:rPr lang="en-GB" sz="4000" b="1" spc="-1" dirty="0">
                <a:solidFill>
                  <a:srgbClr val="000000"/>
                </a:solidFill>
                <a:latin typeface="Avenir"/>
                <a:ea typeface="Avenir"/>
              </a:rPr>
              <a:t>environmental heterogeneity </a:t>
            </a:r>
            <a:r>
              <a:rPr lang="en-GB" sz="2400" b="1" spc="-1" dirty="0">
                <a:solidFill>
                  <a:srgbClr val="000000"/>
                </a:solidFill>
                <a:latin typeface="Avenir"/>
                <a:ea typeface="Avenir"/>
              </a:rPr>
              <a:t>associate with</a:t>
            </a:r>
          </a:p>
          <a:p>
            <a:r>
              <a:rPr lang="en-GB" sz="4000" b="1" spc="-1" dirty="0">
                <a:solidFill>
                  <a:srgbClr val="000000"/>
                </a:solidFill>
                <a:latin typeface="Avenir"/>
                <a:ea typeface="Avenir"/>
              </a:rPr>
              <a:t>plant species richness </a:t>
            </a:r>
            <a:r>
              <a:rPr lang="en-GB" sz="2400" b="1" spc="-1" dirty="0">
                <a:solidFill>
                  <a:srgbClr val="000000"/>
                </a:solidFill>
                <a:latin typeface="Avenir"/>
                <a:ea typeface="Avenir"/>
              </a:rPr>
              <a:t>in two MTEs</a:t>
            </a:r>
            <a:endParaRPr lang="en-GB" sz="4000" b="1" strike="noStrike" spc="-1" dirty="0"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2192055" y="4699800"/>
            <a:ext cx="6836745" cy="94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/>
          <a:lstStyle/>
          <a:p>
            <a:pPr algn="r">
              <a:lnSpc>
                <a:spcPct val="100000"/>
              </a:lnSpc>
            </a:pPr>
            <a:r>
              <a:rPr lang="en-GB" sz="2000" b="1" strike="noStrike" spc="-1" dirty="0">
                <a:solidFill>
                  <a:srgbClr val="FFFFFF"/>
                </a:solidFill>
                <a:latin typeface="Avenir"/>
                <a:ea typeface="Avenir"/>
              </a:rPr>
              <a:t>Comparing the Greater Cape Floristic Region &amp;</a:t>
            </a:r>
            <a:endParaRPr lang="en-GB" sz="2000" b="1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GB" sz="2000" b="1" strike="noStrike" spc="-1" dirty="0">
                <a:solidFill>
                  <a:srgbClr val="FFFFFF"/>
                </a:solidFill>
                <a:latin typeface="Avenir"/>
                <a:ea typeface="Avenir"/>
              </a:rPr>
              <a:t>the Southwest Australia Floristic Region</a:t>
            </a:r>
            <a:endParaRPr lang="en-GB" sz="2000" b="1" strike="noStrike" spc="-1" dirty="0">
              <a:latin typeface="Arial"/>
            </a:endParaRPr>
          </a:p>
        </p:txBody>
      </p:sp>
      <p:sp>
        <p:nvSpPr>
          <p:cNvPr id="47" name="CustomShape 4"/>
          <p:cNvSpPr/>
          <p:nvPr/>
        </p:nvSpPr>
        <p:spPr>
          <a:xfrm>
            <a:off x="3246840" y="6553440"/>
            <a:ext cx="58964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 anchor="ctr"/>
          <a:lstStyle/>
          <a:p>
            <a:pPr algn="r">
              <a:lnSpc>
                <a:spcPct val="100000"/>
              </a:lnSpc>
            </a:pPr>
            <a:r>
              <a:rPr lang="en-GB" sz="1000" b="1" strike="noStrike" spc="-1" dirty="0" err="1">
                <a:solidFill>
                  <a:srgbClr val="FFFFFF"/>
                </a:solidFill>
                <a:latin typeface="Avenir"/>
                <a:ea typeface="Avenir"/>
              </a:rPr>
              <a:t>Silvermine</a:t>
            </a:r>
            <a:r>
              <a:rPr lang="en-GB" sz="1000" b="1" strike="noStrike" spc="-1" dirty="0">
                <a:solidFill>
                  <a:srgbClr val="FFFFFF"/>
                </a:solidFill>
                <a:latin typeface="Avenir"/>
                <a:ea typeface="Avenir"/>
              </a:rPr>
              <a:t>, Table Mountain National Park, South Africa, 2017 © </a:t>
            </a:r>
            <a:r>
              <a:rPr lang="en-GB" sz="1000" b="1" strike="noStrike" spc="-1" dirty="0" err="1">
                <a:solidFill>
                  <a:srgbClr val="FFFFFF"/>
                </a:solidFill>
                <a:latin typeface="Avenir"/>
                <a:ea typeface="Avenir"/>
              </a:rPr>
              <a:t>Ruan</a:t>
            </a:r>
            <a:r>
              <a:rPr lang="en-GB" sz="1000" b="1" strike="noStrike" spc="-1" dirty="0">
                <a:solidFill>
                  <a:srgbClr val="FFFFFF"/>
                </a:solidFill>
                <a:latin typeface="Avenir"/>
                <a:ea typeface="Avenir"/>
              </a:rPr>
              <a:t> van </a:t>
            </a:r>
            <a:r>
              <a:rPr lang="en-GB" sz="1000" b="1" strike="noStrike" spc="-1" dirty="0" err="1">
                <a:solidFill>
                  <a:srgbClr val="FFFFFF"/>
                </a:solidFill>
                <a:latin typeface="Avenir"/>
                <a:ea typeface="Avenir"/>
              </a:rPr>
              <a:t>Mazijk</a:t>
            </a:r>
            <a:r>
              <a:rPr lang="en-GB" sz="1000" b="1" strike="noStrike" spc="-1" dirty="0">
                <a:solidFill>
                  <a:srgbClr val="FFFFFF"/>
                </a:solidFill>
                <a:latin typeface="Avenir"/>
                <a:ea typeface="Avenir"/>
              </a:rPr>
              <a:t>, Jonathan A. Drake</a:t>
            </a:r>
            <a:endParaRPr lang="en-GB" sz="1000" b="1" strike="noStrike" spc="-1" dirty="0">
              <a:latin typeface="Arial"/>
            </a:endParaRPr>
          </a:p>
        </p:txBody>
      </p:sp>
      <p:sp>
        <p:nvSpPr>
          <p:cNvPr id="21" name="CustomShape 7">
            <a:extLst>
              <a:ext uri="{FF2B5EF4-FFF2-40B4-BE49-F238E27FC236}">
                <a16:creationId xmlns:a16="http://schemas.microsoft.com/office/drawing/2014/main" id="{877CED18-3BAD-4E4E-B366-2FBB81307BA7}"/>
              </a:ext>
            </a:extLst>
          </p:cNvPr>
          <p:cNvSpPr/>
          <p:nvPr/>
        </p:nvSpPr>
        <p:spPr>
          <a:xfrm>
            <a:off x="200720" y="2824022"/>
            <a:ext cx="8828079" cy="9489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GB" sz="2400" strike="noStrike" spc="-1" dirty="0" err="1">
                <a:latin typeface="Avenir"/>
                <a:ea typeface="Avenir"/>
              </a:rPr>
              <a:t>Ruan</a:t>
            </a:r>
            <a:r>
              <a:rPr lang="en-GB" sz="2400" strike="noStrike" spc="-1" dirty="0">
                <a:latin typeface="Avenir"/>
                <a:ea typeface="Avenir"/>
              </a:rPr>
              <a:t> van </a:t>
            </a:r>
            <a:r>
              <a:rPr lang="en-GB" sz="2400" strike="noStrike" spc="-1" dirty="0" err="1">
                <a:latin typeface="Avenir"/>
                <a:ea typeface="Avenir"/>
              </a:rPr>
              <a:t>Mazijk</a:t>
            </a:r>
            <a:r>
              <a:rPr lang="en-GB" sz="2400" strike="noStrike" spc="-1" dirty="0">
                <a:latin typeface="Avenir"/>
                <a:ea typeface="Avenir"/>
              </a:rPr>
              <a:t>, </a:t>
            </a:r>
            <a:r>
              <a:rPr lang="en-GB" sz="1600" strike="noStrike" spc="-1" dirty="0">
                <a:latin typeface="Avenir"/>
                <a:ea typeface="Avenir"/>
              </a:rPr>
              <a:t>Michael D. Cramer &amp; G. Anthony </a:t>
            </a:r>
            <a:r>
              <a:rPr lang="en-GB" sz="1600" strike="noStrike" spc="-1" dirty="0" err="1">
                <a:latin typeface="Avenir"/>
                <a:ea typeface="Avenir"/>
              </a:rPr>
              <a:t>Verboom</a:t>
            </a:r>
            <a:endParaRPr lang="en-GB" sz="2000" spc="-1" dirty="0">
              <a:latin typeface="Avenir"/>
              <a:ea typeface="Avenir"/>
            </a:endParaRPr>
          </a:p>
          <a:p>
            <a:pPr>
              <a:lnSpc>
                <a:spcPct val="150000"/>
              </a:lnSpc>
            </a:pPr>
            <a:r>
              <a:rPr lang="en-GB" sz="1600" spc="-1" dirty="0">
                <a:latin typeface="Avenir"/>
              </a:rPr>
              <a:t>University of Cape Town</a:t>
            </a:r>
            <a:endParaRPr lang="en-GB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82538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A8EF95A-C2A6-6949-A39A-66CF8CFEB7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40" y="-1772"/>
            <a:ext cx="9156293" cy="322677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B1D081-35E6-E743-B32C-2B9651F1D099}"/>
              </a:ext>
            </a:extLst>
          </p:cNvPr>
          <p:cNvSpPr txBox="1"/>
          <p:nvPr/>
        </p:nvSpPr>
        <p:spPr>
          <a:xfrm>
            <a:off x="2818557" y="4861718"/>
            <a:ext cx="55402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Avenir Book" panose="02000503020000020003" pitchFamily="2" charset="0"/>
              </a:rPr>
              <a:t>The </a:t>
            </a:r>
            <a:r>
              <a:rPr lang="en-US" sz="2100" dirty="0">
                <a:solidFill>
                  <a:srgbClr val="F6A431"/>
                </a:solidFill>
                <a:latin typeface="Avenir Book" panose="02000503020000020003" pitchFamily="2" charset="0"/>
              </a:rPr>
              <a:t>Greater Cape Floristic Region </a:t>
            </a:r>
            <a:r>
              <a:rPr lang="en-US" sz="2100" dirty="0">
                <a:latin typeface="Avenir Book" panose="02000503020000020003" pitchFamily="2" charset="0"/>
              </a:rPr>
              <a:t>&amp;</a:t>
            </a:r>
          </a:p>
          <a:p>
            <a:r>
              <a:rPr lang="en-US" sz="2100" dirty="0">
                <a:latin typeface="Avenir Book" panose="02000503020000020003" pitchFamily="2" charset="0"/>
              </a:rPr>
              <a:t>	the </a:t>
            </a:r>
            <a:r>
              <a:rPr lang="en-US" sz="2100" dirty="0">
                <a:solidFill>
                  <a:srgbClr val="1849FC"/>
                </a:solidFill>
                <a:latin typeface="Avenir Book" panose="02000503020000020003" pitchFamily="2" charset="0"/>
              </a:rPr>
              <a:t>Southwest Australian Floristic Region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39830A-9388-5945-AC71-A51ABD458177}"/>
              </a:ext>
            </a:extLst>
          </p:cNvPr>
          <p:cNvGrpSpPr/>
          <p:nvPr/>
        </p:nvGrpSpPr>
        <p:grpSpPr>
          <a:xfrm>
            <a:off x="254995" y="2289409"/>
            <a:ext cx="554030" cy="369332"/>
            <a:chOff x="66415" y="2869607"/>
            <a:chExt cx="554030" cy="36933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A4081CC-4AF3-7943-82A3-9F1D14B733DF}"/>
                </a:ext>
              </a:extLst>
            </p:cNvPr>
            <p:cNvSpPr/>
            <p:nvPr/>
          </p:nvSpPr>
          <p:spPr>
            <a:xfrm>
              <a:off x="586156" y="3048363"/>
              <a:ext cx="34289" cy="342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41E9492-5A1D-C44C-9FA6-2E1556EDD1C1}"/>
                </a:ext>
              </a:extLst>
            </p:cNvPr>
            <p:cNvSpPr txBox="1"/>
            <p:nvPr/>
          </p:nvSpPr>
          <p:spPr>
            <a:xfrm>
              <a:off x="66415" y="2869607"/>
              <a:ext cx="496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Cape Town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741E55F-C1D8-9A41-BE41-81C24424DFC1}"/>
              </a:ext>
            </a:extLst>
          </p:cNvPr>
          <p:cNvGrpSpPr/>
          <p:nvPr/>
        </p:nvGrpSpPr>
        <p:grpSpPr>
          <a:xfrm>
            <a:off x="6639129" y="2354725"/>
            <a:ext cx="492754" cy="230832"/>
            <a:chOff x="6625673" y="3106378"/>
            <a:chExt cx="492754" cy="2308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528623-D309-0A40-B81F-2716FB912BC4}"/>
                </a:ext>
              </a:extLst>
            </p:cNvPr>
            <p:cNvSpPr txBox="1"/>
            <p:nvPr/>
          </p:nvSpPr>
          <p:spPr>
            <a:xfrm>
              <a:off x="6625673" y="3106378"/>
              <a:ext cx="4584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Perth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AE11F09-05B4-3C4B-980B-019782C2A020}"/>
                </a:ext>
              </a:extLst>
            </p:cNvPr>
            <p:cNvSpPr/>
            <p:nvPr/>
          </p:nvSpPr>
          <p:spPr>
            <a:xfrm>
              <a:off x="7084138" y="3204650"/>
              <a:ext cx="34289" cy="342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E1DFEC9-3A55-ED4D-845B-1A9596312E6E}"/>
              </a:ext>
            </a:extLst>
          </p:cNvPr>
          <p:cNvGrpSpPr/>
          <p:nvPr/>
        </p:nvGrpSpPr>
        <p:grpSpPr>
          <a:xfrm>
            <a:off x="817435" y="1785241"/>
            <a:ext cx="6297303" cy="1908767"/>
            <a:chOff x="987306" y="2606083"/>
            <a:chExt cx="6297303" cy="190876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ED31D0B-CCC8-0048-BA80-AC3A9D15D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87114" y="2614231"/>
              <a:ext cx="1320270" cy="989384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97BC37F-0B63-C74E-969C-EE01919A3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05252" y="2606083"/>
              <a:ext cx="1224705" cy="989384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94F9C06-7DEA-4B43-9DB8-34301B4C63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187115" y="3603616"/>
              <a:ext cx="1320269" cy="907826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E0367F5-87BE-894F-994A-DD1268ED4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05252" y="3595467"/>
              <a:ext cx="1224705" cy="907826"/>
            </a:xfrm>
            <a:prstGeom prst="rect">
              <a:avLst/>
            </a:prstGeom>
          </p:spPr>
        </p:pic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444E3EE-2496-5A4E-A5CC-860E3135B28E}"/>
                </a:ext>
              </a:extLst>
            </p:cNvPr>
            <p:cNvSpPr/>
            <p:nvPr/>
          </p:nvSpPr>
          <p:spPr>
            <a:xfrm>
              <a:off x="987306" y="2606083"/>
              <a:ext cx="2317945" cy="1908767"/>
            </a:xfrm>
            <a:custGeom>
              <a:avLst/>
              <a:gdLst>
                <a:gd name="connsiteX0" fmla="*/ 0 w 2895600"/>
                <a:gd name="connsiteY0" fmla="*/ 902676 h 2508738"/>
                <a:gd name="connsiteX1" fmla="*/ 2895600 w 2895600"/>
                <a:gd name="connsiteY1" fmla="*/ 0 h 2508738"/>
                <a:gd name="connsiteX2" fmla="*/ 2895600 w 2895600"/>
                <a:gd name="connsiteY2" fmla="*/ 2508738 h 2508738"/>
                <a:gd name="connsiteX3" fmla="*/ 0 w 2895600"/>
                <a:gd name="connsiteY3" fmla="*/ 902676 h 2508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95600" h="2508738">
                  <a:moveTo>
                    <a:pt x="0" y="902676"/>
                  </a:moveTo>
                  <a:lnTo>
                    <a:pt x="2895600" y="0"/>
                  </a:lnTo>
                  <a:lnTo>
                    <a:pt x="2895600" y="2508738"/>
                  </a:lnTo>
                  <a:lnTo>
                    <a:pt x="0" y="902676"/>
                  </a:lnTo>
                  <a:close/>
                </a:path>
              </a:pathLst>
            </a:custGeom>
            <a:solidFill>
              <a:srgbClr val="000000">
                <a:alpha val="1529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1A0A3182-0887-BC48-94DB-1C54FD5A6B52}"/>
                </a:ext>
              </a:extLst>
            </p:cNvPr>
            <p:cNvSpPr/>
            <p:nvPr/>
          </p:nvSpPr>
          <p:spPr>
            <a:xfrm flipH="1">
              <a:off x="6517429" y="2614231"/>
              <a:ext cx="767180" cy="1881554"/>
            </a:xfrm>
            <a:custGeom>
              <a:avLst/>
              <a:gdLst>
                <a:gd name="connsiteX0" fmla="*/ 0 w 2895600"/>
                <a:gd name="connsiteY0" fmla="*/ 902676 h 2508738"/>
                <a:gd name="connsiteX1" fmla="*/ 2895600 w 2895600"/>
                <a:gd name="connsiteY1" fmla="*/ 0 h 2508738"/>
                <a:gd name="connsiteX2" fmla="*/ 2895600 w 2895600"/>
                <a:gd name="connsiteY2" fmla="*/ 2508738 h 2508738"/>
                <a:gd name="connsiteX3" fmla="*/ 0 w 2895600"/>
                <a:gd name="connsiteY3" fmla="*/ 902676 h 2508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95600" h="2508738">
                  <a:moveTo>
                    <a:pt x="0" y="902676"/>
                  </a:moveTo>
                  <a:lnTo>
                    <a:pt x="2895600" y="0"/>
                  </a:lnTo>
                  <a:lnTo>
                    <a:pt x="2895600" y="2508738"/>
                  </a:lnTo>
                  <a:lnTo>
                    <a:pt x="0" y="902676"/>
                  </a:lnTo>
                  <a:close/>
                </a:path>
              </a:pathLst>
            </a:custGeom>
            <a:solidFill>
              <a:srgbClr val="000000">
                <a:alpha val="1529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32F23F3-9A97-504F-A8DD-F0851068B978}"/>
              </a:ext>
            </a:extLst>
          </p:cNvPr>
          <p:cNvGrpSpPr/>
          <p:nvPr/>
        </p:nvGrpSpPr>
        <p:grpSpPr>
          <a:xfrm>
            <a:off x="721661" y="3996454"/>
            <a:ext cx="1474494" cy="1687790"/>
            <a:chOff x="4302098" y="611238"/>
            <a:chExt cx="1965993" cy="2250386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01D2DB9-650B-E94A-A5B6-683752FAFB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594485" y="1011348"/>
              <a:ext cx="1557132" cy="1559465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C42235D-4747-6546-BC8D-9C1AE781F7E7}"/>
                </a:ext>
              </a:extLst>
            </p:cNvPr>
            <p:cNvSpPr txBox="1"/>
            <p:nvPr/>
          </p:nvSpPr>
          <p:spPr>
            <a:xfrm>
              <a:off x="4609033" y="611238"/>
              <a:ext cx="158633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Avenir Book" panose="02000503020000020003" pitchFamily="2" charset="0"/>
                </a:rPr>
                <a:t>Hypothesis: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C5A404E-7497-E04C-863A-A63F4EC3EA4E}"/>
                </a:ext>
              </a:extLst>
            </p:cNvPr>
            <p:cNvSpPr txBox="1"/>
            <p:nvPr/>
          </p:nvSpPr>
          <p:spPr>
            <a:xfrm rot="16200000">
              <a:off x="3771824" y="1630652"/>
              <a:ext cx="1368324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venir Book" panose="02000503020000020003" pitchFamily="2" charset="0"/>
                  <a:cs typeface="Arial" panose="020B0604020202020204" pitchFamily="34" charset="0"/>
                </a:rPr>
                <a:t>Species richness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9D3CF7-4F3F-F14D-96FE-0B88CC19DA5D}"/>
                </a:ext>
              </a:extLst>
            </p:cNvPr>
            <p:cNvSpPr txBox="1"/>
            <p:nvPr/>
          </p:nvSpPr>
          <p:spPr>
            <a:xfrm>
              <a:off x="4540695" y="2553848"/>
              <a:ext cx="1727396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venir Book" panose="02000503020000020003" pitchFamily="2" charset="0"/>
                  <a:cs typeface="Arial" panose="020B0604020202020204" pitchFamily="34" charset="0"/>
                </a:rPr>
                <a:t>Enviro. heterogeneity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3566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A4F76430-22FA-BF47-8F1A-3B3D0577EC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329"/>
          <a:stretch/>
        </p:blipFill>
        <p:spPr>
          <a:xfrm>
            <a:off x="1529142" y="373687"/>
            <a:ext cx="6540502" cy="586271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2BEA0BB-9392-0341-A254-C58DFE8D085C}"/>
              </a:ext>
            </a:extLst>
          </p:cNvPr>
          <p:cNvGrpSpPr/>
          <p:nvPr/>
        </p:nvGrpSpPr>
        <p:grpSpPr>
          <a:xfrm>
            <a:off x="3439886" y="6236401"/>
            <a:ext cx="2719014" cy="568288"/>
            <a:chOff x="2906486" y="5782548"/>
            <a:chExt cx="2719014" cy="56828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3150198-E4B0-AA46-A95A-3D6322D54FD3}"/>
                </a:ext>
              </a:extLst>
            </p:cNvPr>
            <p:cNvSpPr txBox="1"/>
            <p:nvPr/>
          </p:nvSpPr>
          <p:spPr>
            <a:xfrm>
              <a:off x="2906486" y="5889171"/>
              <a:ext cx="27190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PC1 (38.1–49.9%)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68165CB-97EC-8F43-B2A8-7FD030675DB2}"/>
                </a:ext>
              </a:extLst>
            </p:cNvPr>
            <p:cNvCxnSpPr>
              <a:cxnSpLocks/>
            </p:cNvCxnSpPr>
            <p:nvPr/>
          </p:nvCxnSpPr>
          <p:spPr>
            <a:xfrm>
              <a:off x="2906486" y="5782548"/>
              <a:ext cx="271901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E6BE159F-CEA0-EB4A-9465-6D8AB88D18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387" t="42854" r="1805" b="42534"/>
          <a:stretch/>
        </p:blipFill>
        <p:spPr>
          <a:xfrm>
            <a:off x="206068" y="174171"/>
            <a:ext cx="1323074" cy="113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502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8FB5B3-0785-084B-BFD0-BA56197C26E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10"/>
          <a:stretch/>
        </p:blipFill>
        <p:spPr>
          <a:xfrm>
            <a:off x="163810" y="1319553"/>
            <a:ext cx="8980190" cy="3307651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3CD5C65-883D-764E-9077-91C9D2A7A5C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28" t="27513" b="54406"/>
          <a:stretch/>
        </p:blipFill>
        <p:spPr>
          <a:xfrm>
            <a:off x="163811" y="5075389"/>
            <a:ext cx="1308960" cy="7678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60E27A5-C6A3-AF4B-9D06-35BB43B2D3A8}"/>
              </a:ext>
            </a:extLst>
          </p:cNvPr>
          <p:cNvSpPr/>
          <p:nvPr/>
        </p:nvSpPr>
        <p:spPr>
          <a:xfrm>
            <a:off x="602561" y="4348596"/>
            <a:ext cx="7935686" cy="213756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A50735-8652-A846-BBD2-4E1521935E97}"/>
              </a:ext>
            </a:extLst>
          </p:cNvPr>
          <p:cNvSpPr txBox="1"/>
          <p:nvPr/>
        </p:nvSpPr>
        <p:spPr>
          <a:xfrm>
            <a:off x="2866637" y="4562352"/>
            <a:ext cx="36038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Environmental heterogeneity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C3705F-C19F-AF4F-A3A6-897615DC3760}"/>
              </a:ext>
            </a:extLst>
          </p:cNvPr>
          <p:cNvSpPr txBox="1"/>
          <p:nvPr/>
        </p:nvSpPr>
        <p:spPr>
          <a:xfrm rot="16200000">
            <a:off x="-911627" y="2734875"/>
            <a:ext cx="2215671" cy="4154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Species richness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509218-3BED-6043-93B1-AA96847EE66E}"/>
              </a:ext>
            </a:extLst>
          </p:cNvPr>
          <p:cNvSpPr/>
          <p:nvPr/>
        </p:nvSpPr>
        <p:spPr>
          <a:xfrm>
            <a:off x="667987" y="1861007"/>
            <a:ext cx="2582884" cy="2260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08B3E1-42B0-834F-A0D0-E560291C6EA5}"/>
              </a:ext>
            </a:extLst>
          </p:cNvPr>
          <p:cNvSpPr/>
          <p:nvPr/>
        </p:nvSpPr>
        <p:spPr>
          <a:xfrm>
            <a:off x="3526442" y="1853863"/>
            <a:ext cx="2582884" cy="2260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5A2C4D-AAB1-5243-AAB1-58958A3C76A9}"/>
              </a:ext>
            </a:extLst>
          </p:cNvPr>
          <p:cNvSpPr/>
          <p:nvPr/>
        </p:nvSpPr>
        <p:spPr>
          <a:xfrm>
            <a:off x="6441174" y="1797649"/>
            <a:ext cx="2582884" cy="22884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56EDBE-87D5-6041-A1FA-D5E0BC9E7CB8}"/>
              </a:ext>
            </a:extLst>
          </p:cNvPr>
          <p:cNvSpPr/>
          <p:nvPr/>
        </p:nvSpPr>
        <p:spPr>
          <a:xfrm>
            <a:off x="491766" y="1319553"/>
            <a:ext cx="443467" cy="354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B5CC37-3A9C-3544-8E8B-310BF2509333}"/>
              </a:ext>
            </a:extLst>
          </p:cNvPr>
          <p:cNvSpPr/>
          <p:nvPr/>
        </p:nvSpPr>
        <p:spPr>
          <a:xfrm>
            <a:off x="4275066" y="1369599"/>
            <a:ext cx="1085634" cy="354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6EF2B2-15E3-A843-B1D5-D57C0E3FF569}"/>
              </a:ext>
            </a:extLst>
          </p:cNvPr>
          <p:cNvSpPr/>
          <p:nvPr/>
        </p:nvSpPr>
        <p:spPr>
          <a:xfrm>
            <a:off x="6986661" y="1356692"/>
            <a:ext cx="1085634" cy="354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68DA68-0435-E94A-8600-11D9D13849D5}"/>
              </a:ext>
            </a:extLst>
          </p:cNvPr>
          <p:cNvSpPr/>
          <p:nvPr/>
        </p:nvSpPr>
        <p:spPr>
          <a:xfrm>
            <a:off x="667987" y="4200802"/>
            <a:ext cx="8309011" cy="447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75415E-F613-B34D-876B-20BB8450E9D0}"/>
              </a:ext>
            </a:extLst>
          </p:cNvPr>
          <p:cNvSpPr/>
          <p:nvPr/>
        </p:nvSpPr>
        <p:spPr>
          <a:xfrm>
            <a:off x="3345515" y="1319553"/>
            <a:ext cx="443467" cy="354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E50CA7-E9A8-8C40-A98C-C30DCC0C8DF5}"/>
              </a:ext>
            </a:extLst>
          </p:cNvPr>
          <p:cNvSpPr/>
          <p:nvPr/>
        </p:nvSpPr>
        <p:spPr>
          <a:xfrm>
            <a:off x="6215143" y="1349463"/>
            <a:ext cx="443467" cy="354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9976556-2309-A14E-8802-6EC4882519C5}"/>
              </a:ext>
            </a:extLst>
          </p:cNvPr>
          <p:cNvSpPr/>
          <p:nvPr/>
        </p:nvSpPr>
        <p:spPr>
          <a:xfrm>
            <a:off x="1472771" y="1298280"/>
            <a:ext cx="1085634" cy="354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075350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8FB5B3-0785-084B-BFD0-BA56197C26E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10"/>
          <a:stretch/>
        </p:blipFill>
        <p:spPr>
          <a:xfrm>
            <a:off x="163810" y="1319553"/>
            <a:ext cx="8980190" cy="330765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7EF45CBF-8397-2145-99A6-6C8B7964F993}"/>
              </a:ext>
            </a:extLst>
          </p:cNvPr>
          <p:cNvGrpSpPr>
            <a:grpSpLocks noChangeAspect="1"/>
          </p:cNvGrpSpPr>
          <p:nvPr/>
        </p:nvGrpSpPr>
        <p:grpSpPr>
          <a:xfrm>
            <a:off x="163811" y="5075389"/>
            <a:ext cx="2394594" cy="767891"/>
            <a:chOff x="218414" y="5617030"/>
            <a:chExt cx="2869978" cy="920336"/>
          </a:xfrm>
        </p:grpSpPr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73CD5C65-883D-764E-9077-91C9D2A7A5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728" t="27513" b="54406"/>
            <a:stretch/>
          </p:blipFill>
          <p:spPr>
            <a:xfrm>
              <a:off x="218414" y="5617030"/>
              <a:ext cx="1568820" cy="920336"/>
            </a:xfrm>
            <a:prstGeom prst="rect">
              <a:avLst/>
            </a:prstGeom>
          </p:spPr>
        </p:pic>
        <p:pic>
          <p:nvPicPr>
            <p:cNvPr id="6" name="Picture 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07A17EDF-25B0-524D-95EE-64CA2F5BB8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728" t="58333" b="20665"/>
            <a:stretch/>
          </p:blipFill>
          <p:spPr>
            <a:xfrm>
              <a:off x="1787234" y="5650718"/>
              <a:ext cx="1301158" cy="886648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60E27A5-C6A3-AF4B-9D06-35BB43B2D3A8}"/>
              </a:ext>
            </a:extLst>
          </p:cNvPr>
          <p:cNvSpPr/>
          <p:nvPr/>
        </p:nvSpPr>
        <p:spPr>
          <a:xfrm>
            <a:off x="602561" y="4348596"/>
            <a:ext cx="7935686" cy="213756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A50735-8652-A846-BBD2-4E1521935E97}"/>
              </a:ext>
            </a:extLst>
          </p:cNvPr>
          <p:cNvSpPr txBox="1"/>
          <p:nvPr/>
        </p:nvSpPr>
        <p:spPr>
          <a:xfrm>
            <a:off x="2866637" y="4562352"/>
            <a:ext cx="36038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Environmental heterogeneity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C3705F-C19F-AF4F-A3A6-897615DC3760}"/>
              </a:ext>
            </a:extLst>
          </p:cNvPr>
          <p:cNvSpPr txBox="1"/>
          <p:nvPr/>
        </p:nvSpPr>
        <p:spPr>
          <a:xfrm rot="16200000">
            <a:off x="-911627" y="2734875"/>
            <a:ext cx="2215671" cy="4154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Species richness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312D1B-BDAB-A241-B6EE-9268DF9DDE6E}"/>
              </a:ext>
            </a:extLst>
          </p:cNvPr>
          <p:cNvSpPr/>
          <p:nvPr/>
        </p:nvSpPr>
        <p:spPr>
          <a:xfrm>
            <a:off x="1472771" y="1369599"/>
            <a:ext cx="1085634" cy="354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8A0A1B-0DC1-9342-8EEF-8D0B4C35A5B3}"/>
              </a:ext>
            </a:extLst>
          </p:cNvPr>
          <p:cNvSpPr/>
          <p:nvPr/>
        </p:nvSpPr>
        <p:spPr>
          <a:xfrm>
            <a:off x="4275066" y="1369599"/>
            <a:ext cx="1085634" cy="354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D5A9C3-6B74-E448-8288-265A3844F9DB}"/>
              </a:ext>
            </a:extLst>
          </p:cNvPr>
          <p:cNvSpPr/>
          <p:nvPr/>
        </p:nvSpPr>
        <p:spPr>
          <a:xfrm>
            <a:off x="6986661" y="1356692"/>
            <a:ext cx="1085634" cy="354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38D3B5-47E6-3F49-87BF-DA2C32E1CC6E}"/>
              </a:ext>
            </a:extLst>
          </p:cNvPr>
          <p:cNvSpPr/>
          <p:nvPr/>
        </p:nvSpPr>
        <p:spPr>
          <a:xfrm>
            <a:off x="491766" y="1319553"/>
            <a:ext cx="443467" cy="354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7D6869-567C-A447-A550-BFAB65B868D7}"/>
              </a:ext>
            </a:extLst>
          </p:cNvPr>
          <p:cNvSpPr/>
          <p:nvPr/>
        </p:nvSpPr>
        <p:spPr>
          <a:xfrm>
            <a:off x="3345515" y="1319553"/>
            <a:ext cx="443467" cy="354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94EECB-7D7E-734C-8BC4-1C996B7D8BFC}"/>
              </a:ext>
            </a:extLst>
          </p:cNvPr>
          <p:cNvSpPr/>
          <p:nvPr/>
        </p:nvSpPr>
        <p:spPr>
          <a:xfrm>
            <a:off x="6215143" y="1349463"/>
            <a:ext cx="443467" cy="354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457483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">
            <a:extLst>
              <a:ext uri="{FF2B5EF4-FFF2-40B4-BE49-F238E27FC236}">
                <a16:creationId xmlns:a16="http://schemas.microsoft.com/office/drawing/2014/main" id="{330FEB8E-C462-824C-B513-96F9FA621ECE}"/>
              </a:ext>
            </a:extLst>
          </p:cNvPr>
          <p:cNvGrpSpPr>
            <a:grpSpLocks noChangeAspect="1"/>
          </p:cNvGrpSpPr>
          <p:nvPr/>
        </p:nvGrpSpPr>
        <p:grpSpPr>
          <a:xfrm>
            <a:off x="298110" y="5352585"/>
            <a:ext cx="8547779" cy="1013716"/>
            <a:chOff x="2560632" y="372495"/>
            <a:chExt cx="6374686" cy="756000"/>
          </a:xfrm>
        </p:grpSpPr>
        <p:pic>
          <p:nvPicPr>
            <p:cNvPr id="7" name="Google Shape;92;p13">
              <a:extLst>
                <a:ext uri="{FF2B5EF4-FFF2-40B4-BE49-F238E27FC236}">
                  <a16:creationId xmlns:a16="http://schemas.microsoft.com/office/drawing/2014/main" id="{6CE196AD-6569-604E-AAA3-A9701BEDFBD3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3416146" y="372495"/>
              <a:ext cx="746280" cy="756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Google Shape;93;p13">
              <a:extLst>
                <a:ext uri="{FF2B5EF4-FFF2-40B4-BE49-F238E27FC236}">
                  <a16:creationId xmlns:a16="http://schemas.microsoft.com/office/drawing/2014/main" id="{B6352588-A127-D04B-BBEE-EA8F2E638D00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2560632" y="372495"/>
              <a:ext cx="736560" cy="756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Google Shape;94;p13">
              <a:extLst>
                <a:ext uri="{FF2B5EF4-FFF2-40B4-BE49-F238E27FC236}">
                  <a16:creationId xmlns:a16="http://schemas.microsoft.com/office/drawing/2014/main" id="{4382BC74-B750-BF41-81C8-03D6E90C7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/>
          </p:blipFill>
          <p:spPr>
            <a:xfrm>
              <a:off x="5548258" y="405002"/>
              <a:ext cx="2040411" cy="71624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Google Shape;95;p13">
              <a:extLst>
                <a:ext uri="{FF2B5EF4-FFF2-40B4-BE49-F238E27FC236}">
                  <a16:creationId xmlns:a16="http://schemas.microsoft.com/office/drawing/2014/main" id="{F718AB1B-ED1B-C945-9AD1-7AAFACC91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/>
          </p:blipFill>
          <p:spPr>
            <a:xfrm>
              <a:off x="4231025" y="411360"/>
              <a:ext cx="1237320" cy="706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Google Shape;96;p13">
              <a:extLst>
                <a:ext uri="{FF2B5EF4-FFF2-40B4-BE49-F238E27FC236}">
                  <a16:creationId xmlns:a16="http://schemas.microsoft.com/office/drawing/2014/main" id="{546DF1B8-7C2B-B84C-AB04-AB5D40C31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/>
          </p:blipFill>
          <p:spPr>
            <a:xfrm>
              <a:off x="7668582" y="419079"/>
              <a:ext cx="1266736" cy="707841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210EB32-2D77-CB43-80C6-9D50A66C3C71}"/>
              </a:ext>
            </a:extLst>
          </p:cNvPr>
          <p:cNvGrpSpPr/>
          <p:nvPr/>
        </p:nvGrpSpPr>
        <p:grpSpPr>
          <a:xfrm>
            <a:off x="3451301" y="3213000"/>
            <a:ext cx="2241397" cy="432000"/>
            <a:chOff x="2304000" y="3602218"/>
            <a:chExt cx="2241397" cy="432000"/>
          </a:xfrm>
        </p:grpSpPr>
        <p:pic>
          <p:nvPicPr>
            <p:cNvPr id="15" name="Google Shape;57;p13">
              <a:extLst>
                <a:ext uri="{FF2B5EF4-FFF2-40B4-BE49-F238E27FC236}">
                  <a16:creationId xmlns:a16="http://schemas.microsoft.com/office/drawing/2014/main" id="{A4E2BFD6-53CE-1646-AE31-7F6166D39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/>
          </p:blipFill>
          <p:spPr>
            <a:xfrm>
              <a:off x="2304000" y="3602218"/>
              <a:ext cx="432000" cy="432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6" name="CustomShape 6">
              <a:extLst>
                <a:ext uri="{FF2B5EF4-FFF2-40B4-BE49-F238E27FC236}">
                  <a16:creationId xmlns:a16="http://schemas.microsoft.com/office/drawing/2014/main" id="{6F322FAE-D1B3-914C-B2B4-0B08D2FCBCC8}"/>
                </a:ext>
              </a:extLst>
            </p:cNvPr>
            <p:cNvSpPr/>
            <p:nvPr/>
          </p:nvSpPr>
          <p:spPr>
            <a:xfrm>
              <a:off x="2640178" y="3688709"/>
              <a:ext cx="1905219" cy="25222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68400" rIns="68400" bIns="68400" anchor="ctr"/>
            <a:lstStyle/>
            <a:p>
              <a:pPr>
                <a:lnSpc>
                  <a:spcPct val="100000"/>
                </a:lnSpc>
              </a:pPr>
              <a:r>
                <a:rPr lang="en-GB" sz="2400" b="0" strike="noStrike" spc="-1" dirty="0">
                  <a:latin typeface="Avenir"/>
                  <a:ea typeface="Avenir"/>
                </a:rPr>
                <a:t>@</a:t>
              </a:r>
              <a:r>
                <a:rPr lang="en-GB" sz="2400" b="0" strike="noStrike" spc="-1" dirty="0" err="1">
                  <a:latin typeface="Avenir"/>
                  <a:ea typeface="Avenir"/>
                </a:rPr>
                <a:t>rvanmazijk</a:t>
              </a:r>
              <a:endParaRPr lang="en-GB" sz="2400" b="0" strike="noStrike" spc="-1" dirty="0"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9344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</TotalTime>
  <Words>99</Words>
  <Application>Microsoft Macintosh PowerPoint</Application>
  <PresentationFormat>On-screen Show (4:3)</PresentationFormat>
  <Paragraphs>22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Avenir</vt:lpstr>
      <vt:lpstr>Avenir Book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Ruan Van Mazijk</dc:creator>
  <cp:lastModifiedBy>Ruan Van Mazijk</cp:lastModifiedBy>
  <cp:revision>14</cp:revision>
  <dcterms:created xsi:type="dcterms:W3CDTF">2020-02-19T18:20:46Z</dcterms:created>
  <dcterms:modified xsi:type="dcterms:W3CDTF">2020-02-20T11:48:59Z</dcterms:modified>
</cp:coreProperties>
</file>