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62" r:id="rId3"/>
    <p:sldId id="260" r:id="rId4"/>
    <p:sldId id="257" r:id="rId5"/>
    <p:sldId id="256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an Van Mazijk" initials="RVM" lastIdx="2" clrIdx="0">
    <p:extLst>
      <p:ext uri="{19B8F6BF-5375-455C-9EA6-DF929625EA0E}">
        <p15:presenceInfo xmlns:p15="http://schemas.microsoft.com/office/powerpoint/2012/main" userId="S::vmzrua001@myuct.ac.za::f50431c7-080a-4259-97ee-a4bb5c336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 snapToObjects="1">
      <p:cViewPr>
        <p:scale>
          <a:sx n="118" d="100"/>
          <a:sy n="118" d="100"/>
        </p:scale>
        <p:origin x="2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0T13:15:58.524" idx="2">
    <p:pos x="10" y="10"/>
    <p:text>Modify this slide (from my Skype interview slides) to match new aspect ratio, simpler black/grey colour scheme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0T13:13:16.008" idx="1">
    <p:pos x="10" y="10"/>
    <p:text>Make presentation-friendly version of this figure: no loading labels, no axis numbers, no h-/v-lines, only single PC1 title w/ "(38.1–49.9%)"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0A9DF-2E37-CF40-B119-CA025AD2645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B5595-0F10-0C4E-8647-40651491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6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8BB84-3F31-4D4D-9160-193666EB8F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0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24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8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3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88;p13"/>
          <p:cNvPicPr/>
          <p:nvPr/>
        </p:nvPicPr>
        <p:blipFill>
          <a:blip r:embed="rId2"/>
          <a:srcRect t="29433"/>
          <a:stretch/>
        </p:blipFill>
        <p:spPr>
          <a:xfrm>
            <a:off x="0" y="3764880"/>
            <a:ext cx="9143280" cy="309240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200721" y="371387"/>
            <a:ext cx="8828079" cy="21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r>
              <a:rPr lang="en-GB" sz="2400" b="1" spc="-1" dirty="0">
                <a:solidFill>
                  <a:srgbClr val="000000"/>
                </a:solidFill>
                <a:latin typeface="Avenir"/>
                <a:ea typeface="Avenir"/>
              </a:rPr>
              <a:t>Similar axes of</a:t>
            </a:r>
          </a:p>
          <a:p>
            <a:r>
              <a:rPr lang="en-GB" sz="4000" b="1" spc="-1" dirty="0">
                <a:solidFill>
                  <a:srgbClr val="000000"/>
                </a:solidFill>
                <a:latin typeface="Avenir"/>
                <a:ea typeface="Avenir"/>
              </a:rPr>
              <a:t>environmental heterogeneity </a:t>
            </a:r>
            <a:r>
              <a:rPr lang="en-GB" sz="2400" b="1" spc="-1" dirty="0">
                <a:solidFill>
                  <a:srgbClr val="000000"/>
                </a:solidFill>
                <a:latin typeface="Avenir"/>
                <a:ea typeface="Avenir"/>
              </a:rPr>
              <a:t>associate with</a:t>
            </a:r>
          </a:p>
          <a:p>
            <a:r>
              <a:rPr lang="en-GB" sz="4000" b="1" spc="-1" dirty="0">
                <a:solidFill>
                  <a:srgbClr val="000000"/>
                </a:solidFill>
                <a:latin typeface="Avenir"/>
                <a:ea typeface="Avenir"/>
              </a:rPr>
              <a:t>plant species richness </a:t>
            </a:r>
            <a:r>
              <a:rPr lang="en-GB" sz="2400" b="1" spc="-1" dirty="0">
                <a:solidFill>
                  <a:srgbClr val="000000"/>
                </a:solidFill>
                <a:latin typeface="Avenir"/>
                <a:ea typeface="Avenir"/>
              </a:rPr>
              <a:t>in two MTEs</a:t>
            </a:r>
            <a:endParaRPr lang="en-GB" sz="4000" b="1" strike="noStrike" spc="-1" dirty="0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192055" y="4699800"/>
            <a:ext cx="6836745" cy="94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Comparing the Greater Cape Floristic Region &amp;</a:t>
            </a:r>
            <a:endParaRPr lang="en-GB" sz="2000" b="1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the Southwest Australia Floristic Region</a:t>
            </a:r>
            <a:endParaRPr lang="en-GB" sz="2000" b="1" strike="noStrike" spc="-1" dirty="0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3246840" y="6553440"/>
            <a:ext cx="58964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 algn="r">
              <a:lnSpc>
                <a:spcPct val="100000"/>
              </a:lnSpc>
            </a:pPr>
            <a:r>
              <a:rPr lang="en-GB" sz="1000" b="1" strike="noStrike" spc="-1" dirty="0" err="1">
                <a:solidFill>
                  <a:srgbClr val="FFFFFF"/>
                </a:solidFill>
                <a:latin typeface="Avenir"/>
                <a:ea typeface="Avenir"/>
              </a:rPr>
              <a:t>Silvermine</a:t>
            </a:r>
            <a:r>
              <a:rPr lang="en-GB" sz="1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, Table Mountain National Park, South Africa, 2017 © </a:t>
            </a:r>
            <a:r>
              <a:rPr lang="en-GB" sz="1000" b="1" strike="noStrike" spc="-1" dirty="0" err="1">
                <a:solidFill>
                  <a:srgbClr val="FFFFFF"/>
                </a:solidFill>
                <a:latin typeface="Avenir"/>
                <a:ea typeface="Avenir"/>
              </a:rPr>
              <a:t>Ruan</a:t>
            </a:r>
            <a:r>
              <a:rPr lang="en-GB" sz="1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 van </a:t>
            </a:r>
            <a:r>
              <a:rPr lang="en-GB" sz="1000" b="1" strike="noStrike" spc="-1" dirty="0" err="1">
                <a:solidFill>
                  <a:srgbClr val="FFFFFF"/>
                </a:solidFill>
                <a:latin typeface="Avenir"/>
                <a:ea typeface="Avenir"/>
              </a:rPr>
              <a:t>Mazijk</a:t>
            </a:r>
            <a:r>
              <a:rPr lang="en-GB" sz="1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, Jonathan A. Drake</a:t>
            </a:r>
            <a:endParaRPr lang="en-GB" sz="1000" b="1" strike="noStrike" spc="-1" dirty="0">
              <a:latin typeface="Arial"/>
            </a:endParaRPr>
          </a:p>
        </p:txBody>
      </p:sp>
      <p:sp>
        <p:nvSpPr>
          <p:cNvPr id="21" name="CustomShape 7">
            <a:extLst>
              <a:ext uri="{FF2B5EF4-FFF2-40B4-BE49-F238E27FC236}">
                <a16:creationId xmlns:a16="http://schemas.microsoft.com/office/drawing/2014/main" id="{877CED18-3BAD-4E4E-B366-2FBB81307BA7}"/>
              </a:ext>
            </a:extLst>
          </p:cNvPr>
          <p:cNvSpPr/>
          <p:nvPr/>
        </p:nvSpPr>
        <p:spPr>
          <a:xfrm>
            <a:off x="200720" y="2824022"/>
            <a:ext cx="8828079" cy="9489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GB" sz="2400" strike="noStrike" spc="-1" dirty="0" err="1">
                <a:latin typeface="Avenir"/>
                <a:ea typeface="Avenir"/>
              </a:rPr>
              <a:t>Ruan</a:t>
            </a:r>
            <a:r>
              <a:rPr lang="en-GB" sz="2400" strike="noStrike" spc="-1" dirty="0">
                <a:latin typeface="Avenir"/>
                <a:ea typeface="Avenir"/>
              </a:rPr>
              <a:t> van </a:t>
            </a:r>
            <a:r>
              <a:rPr lang="en-GB" sz="2400" strike="noStrike" spc="-1" dirty="0" err="1">
                <a:latin typeface="Avenir"/>
                <a:ea typeface="Avenir"/>
              </a:rPr>
              <a:t>Mazijk</a:t>
            </a:r>
            <a:r>
              <a:rPr lang="en-GB" sz="2400" strike="noStrike" spc="-1" dirty="0">
                <a:latin typeface="Avenir"/>
                <a:ea typeface="Avenir"/>
              </a:rPr>
              <a:t>, </a:t>
            </a:r>
            <a:r>
              <a:rPr lang="en-GB" sz="1600" strike="noStrike" spc="-1" dirty="0">
                <a:latin typeface="Avenir"/>
                <a:ea typeface="Avenir"/>
              </a:rPr>
              <a:t>Michael D. Cramer &amp; G. Anthony </a:t>
            </a:r>
            <a:r>
              <a:rPr lang="en-GB" sz="1600" strike="noStrike" spc="-1" dirty="0" err="1">
                <a:latin typeface="Avenir"/>
                <a:ea typeface="Avenir"/>
              </a:rPr>
              <a:t>Verboom</a:t>
            </a:r>
            <a:endParaRPr lang="en-GB" sz="2000" spc="-1" dirty="0">
              <a:latin typeface="Avenir"/>
              <a:ea typeface="Avenir"/>
            </a:endParaRPr>
          </a:p>
          <a:p>
            <a:pPr>
              <a:lnSpc>
                <a:spcPct val="150000"/>
              </a:lnSpc>
            </a:pPr>
            <a:r>
              <a:rPr lang="en-GB" sz="1600" spc="-1" dirty="0">
                <a:latin typeface="Avenir"/>
              </a:rPr>
              <a:t>University of Cape Town</a:t>
            </a:r>
            <a:endParaRPr lang="en-GB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253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8EF95A-C2A6-6949-A39A-66CF8CFEB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0" y="-1772"/>
            <a:ext cx="9156293" cy="322677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B1D081-35E6-E743-B32C-2B9651F1D099}"/>
              </a:ext>
            </a:extLst>
          </p:cNvPr>
          <p:cNvSpPr txBox="1"/>
          <p:nvPr/>
        </p:nvSpPr>
        <p:spPr>
          <a:xfrm>
            <a:off x="2818557" y="4861718"/>
            <a:ext cx="5540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venir Book" panose="02000503020000020003" pitchFamily="2" charset="0"/>
              </a:rPr>
              <a:t>The </a:t>
            </a:r>
            <a:r>
              <a:rPr lang="en-US" sz="2100" dirty="0">
                <a:solidFill>
                  <a:srgbClr val="F6A431"/>
                </a:solidFill>
                <a:latin typeface="Avenir Book" panose="02000503020000020003" pitchFamily="2" charset="0"/>
              </a:rPr>
              <a:t>Greater Cape Floristic Region </a:t>
            </a:r>
            <a:r>
              <a:rPr lang="en-US" sz="2100" dirty="0">
                <a:latin typeface="Avenir Book" panose="02000503020000020003" pitchFamily="2" charset="0"/>
              </a:rPr>
              <a:t>&amp;</a:t>
            </a:r>
          </a:p>
          <a:p>
            <a:r>
              <a:rPr lang="en-US" sz="2100" dirty="0">
                <a:latin typeface="Avenir Book" panose="02000503020000020003" pitchFamily="2" charset="0"/>
              </a:rPr>
              <a:t>	the </a:t>
            </a:r>
            <a:r>
              <a:rPr lang="en-US" sz="2100" dirty="0">
                <a:solidFill>
                  <a:srgbClr val="1849FC"/>
                </a:solidFill>
                <a:latin typeface="Avenir Book" panose="02000503020000020003" pitchFamily="2" charset="0"/>
              </a:rPr>
              <a:t>Southwest Australian Floristic Region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39830A-9388-5945-AC71-A51ABD458177}"/>
              </a:ext>
            </a:extLst>
          </p:cNvPr>
          <p:cNvGrpSpPr/>
          <p:nvPr/>
        </p:nvGrpSpPr>
        <p:grpSpPr>
          <a:xfrm>
            <a:off x="254995" y="2289409"/>
            <a:ext cx="554030" cy="369332"/>
            <a:chOff x="66415" y="2869607"/>
            <a:chExt cx="554030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4081CC-4AF3-7943-82A3-9F1D14B733DF}"/>
                </a:ext>
              </a:extLst>
            </p:cNvPr>
            <p:cNvSpPr/>
            <p:nvPr/>
          </p:nvSpPr>
          <p:spPr>
            <a:xfrm>
              <a:off x="586156" y="3048363"/>
              <a:ext cx="34289" cy="342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1E9492-5A1D-C44C-9FA6-2E1556EDD1C1}"/>
                </a:ext>
              </a:extLst>
            </p:cNvPr>
            <p:cNvSpPr txBox="1"/>
            <p:nvPr/>
          </p:nvSpPr>
          <p:spPr>
            <a:xfrm>
              <a:off x="66415" y="2869607"/>
              <a:ext cx="49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Cape Town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741E55F-C1D8-9A41-BE41-81C24424DFC1}"/>
              </a:ext>
            </a:extLst>
          </p:cNvPr>
          <p:cNvGrpSpPr/>
          <p:nvPr/>
        </p:nvGrpSpPr>
        <p:grpSpPr>
          <a:xfrm>
            <a:off x="6639129" y="2354725"/>
            <a:ext cx="492754" cy="230832"/>
            <a:chOff x="6625673" y="3106378"/>
            <a:chExt cx="492754" cy="2308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528623-D309-0A40-B81F-2716FB912BC4}"/>
                </a:ext>
              </a:extLst>
            </p:cNvPr>
            <p:cNvSpPr txBox="1"/>
            <p:nvPr/>
          </p:nvSpPr>
          <p:spPr>
            <a:xfrm>
              <a:off x="6625673" y="3106378"/>
              <a:ext cx="458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Perth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E11F09-05B4-3C4B-980B-019782C2A020}"/>
                </a:ext>
              </a:extLst>
            </p:cNvPr>
            <p:cNvSpPr/>
            <p:nvPr/>
          </p:nvSpPr>
          <p:spPr>
            <a:xfrm>
              <a:off x="7084138" y="3204650"/>
              <a:ext cx="34289" cy="342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1DFEC9-3A55-ED4D-845B-1A9596312E6E}"/>
              </a:ext>
            </a:extLst>
          </p:cNvPr>
          <p:cNvGrpSpPr/>
          <p:nvPr/>
        </p:nvGrpSpPr>
        <p:grpSpPr>
          <a:xfrm>
            <a:off x="817435" y="1785241"/>
            <a:ext cx="6297303" cy="1908767"/>
            <a:chOff x="987306" y="2606083"/>
            <a:chExt cx="6297303" cy="190876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ED31D0B-CCC8-0048-BA80-AC3A9D15D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87114" y="2614231"/>
              <a:ext cx="1320270" cy="98938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97BC37F-0B63-C74E-969C-EE01919A3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5252" y="2606083"/>
              <a:ext cx="1224705" cy="98938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94F9C06-7DEA-4B43-9DB8-34301B4C6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87115" y="3603616"/>
              <a:ext cx="1320269" cy="90782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E0367F5-87BE-894F-994A-DD1268ED4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5252" y="3595467"/>
              <a:ext cx="1224705" cy="907826"/>
            </a:xfrm>
            <a:prstGeom prst="rect">
              <a:avLst/>
            </a:prstGeom>
          </p:spPr>
        </p:pic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444E3EE-2496-5A4E-A5CC-860E3135B28E}"/>
                </a:ext>
              </a:extLst>
            </p:cNvPr>
            <p:cNvSpPr/>
            <p:nvPr/>
          </p:nvSpPr>
          <p:spPr>
            <a:xfrm>
              <a:off x="987306" y="2606083"/>
              <a:ext cx="2317945" cy="1908767"/>
            </a:xfrm>
            <a:custGeom>
              <a:avLst/>
              <a:gdLst>
                <a:gd name="connsiteX0" fmla="*/ 0 w 2895600"/>
                <a:gd name="connsiteY0" fmla="*/ 902676 h 2508738"/>
                <a:gd name="connsiteX1" fmla="*/ 2895600 w 2895600"/>
                <a:gd name="connsiteY1" fmla="*/ 0 h 2508738"/>
                <a:gd name="connsiteX2" fmla="*/ 2895600 w 2895600"/>
                <a:gd name="connsiteY2" fmla="*/ 2508738 h 2508738"/>
                <a:gd name="connsiteX3" fmla="*/ 0 w 2895600"/>
                <a:gd name="connsiteY3" fmla="*/ 902676 h 250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5600" h="2508738">
                  <a:moveTo>
                    <a:pt x="0" y="902676"/>
                  </a:moveTo>
                  <a:lnTo>
                    <a:pt x="2895600" y="0"/>
                  </a:lnTo>
                  <a:lnTo>
                    <a:pt x="2895600" y="2508738"/>
                  </a:lnTo>
                  <a:lnTo>
                    <a:pt x="0" y="902676"/>
                  </a:lnTo>
                  <a:close/>
                </a:path>
              </a:pathLst>
            </a:custGeom>
            <a:solidFill>
              <a:srgbClr val="000000">
                <a:alpha val="1529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A0A3182-0887-BC48-94DB-1C54FD5A6B52}"/>
                </a:ext>
              </a:extLst>
            </p:cNvPr>
            <p:cNvSpPr/>
            <p:nvPr/>
          </p:nvSpPr>
          <p:spPr>
            <a:xfrm flipH="1">
              <a:off x="6517429" y="2614231"/>
              <a:ext cx="767180" cy="1881554"/>
            </a:xfrm>
            <a:custGeom>
              <a:avLst/>
              <a:gdLst>
                <a:gd name="connsiteX0" fmla="*/ 0 w 2895600"/>
                <a:gd name="connsiteY0" fmla="*/ 902676 h 2508738"/>
                <a:gd name="connsiteX1" fmla="*/ 2895600 w 2895600"/>
                <a:gd name="connsiteY1" fmla="*/ 0 h 2508738"/>
                <a:gd name="connsiteX2" fmla="*/ 2895600 w 2895600"/>
                <a:gd name="connsiteY2" fmla="*/ 2508738 h 2508738"/>
                <a:gd name="connsiteX3" fmla="*/ 0 w 2895600"/>
                <a:gd name="connsiteY3" fmla="*/ 902676 h 250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5600" h="2508738">
                  <a:moveTo>
                    <a:pt x="0" y="902676"/>
                  </a:moveTo>
                  <a:lnTo>
                    <a:pt x="2895600" y="0"/>
                  </a:lnTo>
                  <a:lnTo>
                    <a:pt x="2895600" y="2508738"/>
                  </a:lnTo>
                  <a:lnTo>
                    <a:pt x="0" y="902676"/>
                  </a:lnTo>
                  <a:close/>
                </a:path>
              </a:pathLst>
            </a:custGeom>
            <a:solidFill>
              <a:srgbClr val="000000">
                <a:alpha val="1529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2F23F3-9A97-504F-A8DD-F0851068B978}"/>
              </a:ext>
            </a:extLst>
          </p:cNvPr>
          <p:cNvGrpSpPr/>
          <p:nvPr/>
        </p:nvGrpSpPr>
        <p:grpSpPr>
          <a:xfrm>
            <a:off x="721661" y="3996454"/>
            <a:ext cx="1474494" cy="1687790"/>
            <a:chOff x="4302098" y="611238"/>
            <a:chExt cx="1965993" cy="225038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01D2DB9-650B-E94A-A5B6-683752FAF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94485" y="1011348"/>
              <a:ext cx="1557132" cy="155946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2235D-4747-6546-BC8D-9C1AE781F7E7}"/>
                </a:ext>
              </a:extLst>
            </p:cNvPr>
            <p:cNvSpPr txBox="1"/>
            <p:nvPr/>
          </p:nvSpPr>
          <p:spPr>
            <a:xfrm>
              <a:off x="4609033" y="611238"/>
              <a:ext cx="15863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venir Book" panose="02000503020000020003" pitchFamily="2" charset="0"/>
                </a:rPr>
                <a:t>Hypothesis: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A404E-7497-E04C-863A-A63F4EC3EA4E}"/>
                </a:ext>
              </a:extLst>
            </p:cNvPr>
            <p:cNvSpPr txBox="1"/>
            <p:nvPr/>
          </p:nvSpPr>
          <p:spPr>
            <a:xfrm rot="16200000">
              <a:off x="3771824" y="1630652"/>
              <a:ext cx="136832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  <a:cs typeface="Arial" panose="020B0604020202020204" pitchFamily="34" charset="0"/>
                </a:rPr>
                <a:t>Species richness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9D3CF7-4F3F-F14D-96FE-0B88CC19DA5D}"/>
                </a:ext>
              </a:extLst>
            </p:cNvPr>
            <p:cNvSpPr txBox="1"/>
            <p:nvPr/>
          </p:nvSpPr>
          <p:spPr>
            <a:xfrm>
              <a:off x="4540695" y="2553848"/>
              <a:ext cx="172739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  <a:cs typeface="Arial" panose="020B0604020202020204" pitchFamily="34" charset="0"/>
                </a:rPr>
                <a:t>Enviro. heterogeneity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56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2E2870D-1938-5942-AB7B-ABB4D5AE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FB5B3-0785-084B-BFD0-BA56197C2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0"/>
          <a:stretch/>
        </p:blipFill>
        <p:spPr>
          <a:xfrm>
            <a:off x="163810" y="1319553"/>
            <a:ext cx="8980190" cy="330765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D5C65-883D-764E-9077-91C9D2A7A5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8" t="27513" b="54406"/>
          <a:stretch/>
        </p:blipFill>
        <p:spPr>
          <a:xfrm>
            <a:off x="163811" y="5075389"/>
            <a:ext cx="1308960" cy="7678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0E27A5-C6A3-AF4B-9D06-35BB43B2D3A8}"/>
              </a:ext>
            </a:extLst>
          </p:cNvPr>
          <p:cNvSpPr/>
          <p:nvPr/>
        </p:nvSpPr>
        <p:spPr>
          <a:xfrm>
            <a:off x="602561" y="4348596"/>
            <a:ext cx="7935686" cy="21375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50735-8652-A846-BBD2-4E1521935E97}"/>
              </a:ext>
            </a:extLst>
          </p:cNvPr>
          <p:cNvSpPr txBox="1"/>
          <p:nvPr/>
        </p:nvSpPr>
        <p:spPr>
          <a:xfrm>
            <a:off x="2866637" y="4562352"/>
            <a:ext cx="36038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Environmental heterogeneity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3705F-C19F-AF4F-A3A6-897615DC3760}"/>
              </a:ext>
            </a:extLst>
          </p:cNvPr>
          <p:cNvSpPr txBox="1"/>
          <p:nvPr/>
        </p:nvSpPr>
        <p:spPr>
          <a:xfrm rot="16200000">
            <a:off x="-911627" y="2734875"/>
            <a:ext cx="2215671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Species richness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509218-3BED-6043-93B1-AA96847EE66E}"/>
              </a:ext>
            </a:extLst>
          </p:cNvPr>
          <p:cNvSpPr/>
          <p:nvPr/>
        </p:nvSpPr>
        <p:spPr>
          <a:xfrm>
            <a:off x="667987" y="1861007"/>
            <a:ext cx="2582884" cy="2260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08B3E1-42B0-834F-A0D0-E560291C6EA5}"/>
              </a:ext>
            </a:extLst>
          </p:cNvPr>
          <p:cNvSpPr/>
          <p:nvPr/>
        </p:nvSpPr>
        <p:spPr>
          <a:xfrm>
            <a:off x="3526442" y="1853863"/>
            <a:ext cx="2582884" cy="2260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A2C4D-AAB1-5243-AAB1-58958A3C76A9}"/>
              </a:ext>
            </a:extLst>
          </p:cNvPr>
          <p:cNvSpPr/>
          <p:nvPr/>
        </p:nvSpPr>
        <p:spPr>
          <a:xfrm>
            <a:off x="6441174" y="1797649"/>
            <a:ext cx="2582884" cy="228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56EDBE-87D5-6041-A1FA-D5E0BC9E7CB8}"/>
              </a:ext>
            </a:extLst>
          </p:cNvPr>
          <p:cNvSpPr/>
          <p:nvPr/>
        </p:nvSpPr>
        <p:spPr>
          <a:xfrm>
            <a:off x="491766" y="131955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5CC37-3A9C-3544-8E8B-310BF2509333}"/>
              </a:ext>
            </a:extLst>
          </p:cNvPr>
          <p:cNvSpPr/>
          <p:nvPr/>
        </p:nvSpPr>
        <p:spPr>
          <a:xfrm>
            <a:off x="4275066" y="1369599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6EF2B2-15E3-A843-B1D5-D57C0E3FF569}"/>
              </a:ext>
            </a:extLst>
          </p:cNvPr>
          <p:cNvSpPr/>
          <p:nvPr/>
        </p:nvSpPr>
        <p:spPr>
          <a:xfrm>
            <a:off x="6986661" y="1356692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68DA68-0435-E94A-8600-11D9D13849D5}"/>
              </a:ext>
            </a:extLst>
          </p:cNvPr>
          <p:cNvSpPr/>
          <p:nvPr/>
        </p:nvSpPr>
        <p:spPr>
          <a:xfrm>
            <a:off x="667987" y="4200802"/>
            <a:ext cx="8309011" cy="447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75415E-F613-B34D-876B-20BB8450E9D0}"/>
              </a:ext>
            </a:extLst>
          </p:cNvPr>
          <p:cNvSpPr/>
          <p:nvPr/>
        </p:nvSpPr>
        <p:spPr>
          <a:xfrm>
            <a:off x="3345515" y="131955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E50CA7-E9A8-8C40-A98C-C30DCC0C8DF5}"/>
              </a:ext>
            </a:extLst>
          </p:cNvPr>
          <p:cNvSpPr/>
          <p:nvPr/>
        </p:nvSpPr>
        <p:spPr>
          <a:xfrm>
            <a:off x="6215143" y="134946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976556-2309-A14E-8802-6EC4882519C5}"/>
              </a:ext>
            </a:extLst>
          </p:cNvPr>
          <p:cNvSpPr/>
          <p:nvPr/>
        </p:nvSpPr>
        <p:spPr>
          <a:xfrm>
            <a:off x="1472771" y="1298280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7535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FB5B3-0785-084B-BFD0-BA56197C2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0"/>
          <a:stretch/>
        </p:blipFill>
        <p:spPr>
          <a:xfrm>
            <a:off x="163810" y="1319553"/>
            <a:ext cx="8980190" cy="33076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EF45CBF-8397-2145-99A6-6C8B7964F993}"/>
              </a:ext>
            </a:extLst>
          </p:cNvPr>
          <p:cNvGrpSpPr>
            <a:grpSpLocks noChangeAspect="1"/>
          </p:cNvGrpSpPr>
          <p:nvPr/>
        </p:nvGrpSpPr>
        <p:grpSpPr>
          <a:xfrm>
            <a:off x="163811" y="5075389"/>
            <a:ext cx="2394594" cy="767891"/>
            <a:chOff x="218414" y="5617030"/>
            <a:chExt cx="2869978" cy="920336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3CD5C65-883D-764E-9077-91C9D2A7A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28" t="27513" b="54406"/>
            <a:stretch/>
          </p:blipFill>
          <p:spPr>
            <a:xfrm>
              <a:off x="218414" y="5617030"/>
              <a:ext cx="1568820" cy="920336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7A17EDF-25B0-524D-95EE-64CA2F5BB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28" t="58333" b="20665"/>
            <a:stretch/>
          </p:blipFill>
          <p:spPr>
            <a:xfrm>
              <a:off x="1787234" y="5650718"/>
              <a:ext cx="1301158" cy="886648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60E27A5-C6A3-AF4B-9D06-35BB43B2D3A8}"/>
              </a:ext>
            </a:extLst>
          </p:cNvPr>
          <p:cNvSpPr/>
          <p:nvPr/>
        </p:nvSpPr>
        <p:spPr>
          <a:xfrm>
            <a:off x="602561" y="4348596"/>
            <a:ext cx="7935686" cy="21375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50735-8652-A846-BBD2-4E1521935E97}"/>
              </a:ext>
            </a:extLst>
          </p:cNvPr>
          <p:cNvSpPr txBox="1"/>
          <p:nvPr/>
        </p:nvSpPr>
        <p:spPr>
          <a:xfrm>
            <a:off x="2866637" y="4562352"/>
            <a:ext cx="36038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Environmental heterogeneity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3705F-C19F-AF4F-A3A6-897615DC3760}"/>
              </a:ext>
            </a:extLst>
          </p:cNvPr>
          <p:cNvSpPr txBox="1"/>
          <p:nvPr/>
        </p:nvSpPr>
        <p:spPr>
          <a:xfrm rot="16200000">
            <a:off x="-911627" y="2734875"/>
            <a:ext cx="2215671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Species richness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12D1B-BDAB-A241-B6EE-9268DF9DDE6E}"/>
              </a:ext>
            </a:extLst>
          </p:cNvPr>
          <p:cNvSpPr/>
          <p:nvPr/>
        </p:nvSpPr>
        <p:spPr>
          <a:xfrm>
            <a:off x="1472771" y="1369599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8A0A1B-0DC1-9342-8EEF-8D0B4C35A5B3}"/>
              </a:ext>
            </a:extLst>
          </p:cNvPr>
          <p:cNvSpPr/>
          <p:nvPr/>
        </p:nvSpPr>
        <p:spPr>
          <a:xfrm>
            <a:off x="4275066" y="1369599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D5A9C3-6B74-E448-8288-265A3844F9DB}"/>
              </a:ext>
            </a:extLst>
          </p:cNvPr>
          <p:cNvSpPr/>
          <p:nvPr/>
        </p:nvSpPr>
        <p:spPr>
          <a:xfrm>
            <a:off x="6986661" y="1356692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38D3B5-47E6-3F49-87BF-DA2C32E1CC6E}"/>
              </a:ext>
            </a:extLst>
          </p:cNvPr>
          <p:cNvSpPr/>
          <p:nvPr/>
        </p:nvSpPr>
        <p:spPr>
          <a:xfrm>
            <a:off x="491766" y="131955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D6869-567C-A447-A550-BFAB65B868D7}"/>
              </a:ext>
            </a:extLst>
          </p:cNvPr>
          <p:cNvSpPr/>
          <p:nvPr/>
        </p:nvSpPr>
        <p:spPr>
          <a:xfrm>
            <a:off x="3345515" y="131955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4EECB-7D7E-734C-8BC4-1C996B7D8BFC}"/>
              </a:ext>
            </a:extLst>
          </p:cNvPr>
          <p:cNvSpPr/>
          <p:nvPr/>
        </p:nvSpPr>
        <p:spPr>
          <a:xfrm>
            <a:off x="6215143" y="134946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5748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330FEB8E-C462-824C-B513-96F9FA621ECE}"/>
              </a:ext>
            </a:extLst>
          </p:cNvPr>
          <p:cNvGrpSpPr>
            <a:grpSpLocks noChangeAspect="1"/>
          </p:cNvGrpSpPr>
          <p:nvPr/>
        </p:nvGrpSpPr>
        <p:grpSpPr>
          <a:xfrm>
            <a:off x="298110" y="5352585"/>
            <a:ext cx="8547779" cy="1013716"/>
            <a:chOff x="2560632" y="372495"/>
            <a:chExt cx="6374686" cy="756000"/>
          </a:xfrm>
        </p:grpSpPr>
        <p:pic>
          <p:nvPicPr>
            <p:cNvPr id="7" name="Google Shape;92;p13">
              <a:extLst>
                <a:ext uri="{FF2B5EF4-FFF2-40B4-BE49-F238E27FC236}">
                  <a16:creationId xmlns:a16="http://schemas.microsoft.com/office/drawing/2014/main" id="{6CE196AD-6569-604E-AAA3-A9701BEDFBD3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3416146" y="372495"/>
              <a:ext cx="746280" cy="75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Google Shape;93;p13">
              <a:extLst>
                <a:ext uri="{FF2B5EF4-FFF2-40B4-BE49-F238E27FC236}">
                  <a16:creationId xmlns:a16="http://schemas.microsoft.com/office/drawing/2014/main" id="{B6352588-A127-D04B-BBEE-EA8F2E638D00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560632" y="372495"/>
              <a:ext cx="736560" cy="75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Google Shape;94;p13">
              <a:extLst>
                <a:ext uri="{FF2B5EF4-FFF2-40B4-BE49-F238E27FC236}">
                  <a16:creationId xmlns:a16="http://schemas.microsoft.com/office/drawing/2014/main" id="{4382BC74-B750-BF41-81C8-03D6E90C7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5548258" y="405002"/>
              <a:ext cx="2040411" cy="71624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oogle Shape;95;p13">
              <a:extLst>
                <a:ext uri="{FF2B5EF4-FFF2-40B4-BE49-F238E27FC236}">
                  <a16:creationId xmlns:a16="http://schemas.microsoft.com/office/drawing/2014/main" id="{F718AB1B-ED1B-C945-9AD1-7AAFACC9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/>
          </p:blipFill>
          <p:spPr>
            <a:xfrm>
              <a:off x="4231025" y="411360"/>
              <a:ext cx="1237320" cy="70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Google Shape;96;p13">
              <a:extLst>
                <a:ext uri="{FF2B5EF4-FFF2-40B4-BE49-F238E27FC236}">
                  <a16:creationId xmlns:a16="http://schemas.microsoft.com/office/drawing/2014/main" id="{546DF1B8-7C2B-B84C-AB04-AB5D40C3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/>
          </p:blipFill>
          <p:spPr>
            <a:xfrm>
              <a:off x="7668582" y="419079"/>
              <a:ext cx="1266736" cy="70784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10EB32-2D77-CB43-80C6-9D50A66C3C71}"/>
              </a:ext>
            </a:extLst>
          </p:cNvPr>
          <p:cNvGrpSpPr/>
          <p:nvPr/>
        </p:nvGrpSpPr>
        <p:grpSpPr>
          <a:xfrm>
            <a:off x="3451301" y="3213000"/>
            <a:ext cx="2241397" cy="432000"/>
            <a:chOff x="2304000" y="3602218"/>
            <a:chExt cx="2241397" cy="432000"/>
          </a:xfrm>
        </p:grpSpPr>
        <p:pic>
          <p:nvPicPr>
            <p:cNvPr id="15" name="Google Shape;57;p13">
              <a:extLst>
                <a:ext uri="{FF2B5EF4-FFF2-40B4-BE49-F238E27FC236}">
                  <a16:creationId xmlns:a16="http://schemas.microsoft.com/office/drawing/2014/main" id="{A4E2BFD6-53CE-1646-AE31-7F6166D39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2304000" y="3602218"/>
              <a:ext cx="432000" cy="432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CustomShape 6">
              <a:extLst>
                <a:ext uri="{FF2B5EF4-FFF2-40B4-BE49-F238E27FC236}">
                  <a16:creationId xmlns:a16="http://schemas.microsoft.com/office/drawing/2014/main" id="{6F322FAE-D1B3-914C-B2B4-0B08D2FCBCC8}"/>
                </a:ext>
              </a:extLst>
            </p:cNvPr>
            <p:cNvSpPr/>
            <p:nvPr/>
          </p:nvSpPr>
          <p:spPr>
            <a:xfrm>
              <a:off x="2640178" y="3688709"/>
              <a:ext cx="1905219" cy="25222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68400" rIns="68400" bIns="68400" anchor="ctr"/>
            <a:lstStyle/>
            <a:p>
              <a:pPr>
                <a:lnSpc>
                  <a:spcPct val="100000"/>
                </a:lnSpc>
              </a:pPr>
              <a:r>
                <a:rPr lang="en-GB" sz="2400" b="0" strike="noStrike" spc="-1" dirty="0">
                  <a:latin typeface="Avenir"/>
                  <a:ea typeface="Avenir"/>
                </a:rPr>
                <a:t>@</a:t>
              </a:r>
              <a:r>
                <a:rPr lang="en-GB" sz="2400" b="0" strike="noStrike" spc="-1" dirty="0" err="1">
                  <a:latin typeface="Avenir"/>
                  <a:ea typeface="Avenir"/>
                </a:rPr>
                <a:t>rvanmazijk</a:t>
              </a:r>
              <a:endParaRPr lang="en-GB" sz="24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34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95</Words>
  <Application>Microsoft Macintosh PowerPoint</Application>
  <PresentationFormat>On-screen Show (4:3)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Ruan Van Mazijk</dc:creator>
  <cp:lastModifiedBy>Ruan Van Mazijk</cp:lastModifiedBy>
  <cp:revision>13</cp:revision>
  <dcterms:created xsi:type="dcterms:W3CDTF">2020-02-19T18:20:46Z</dcterms:created>
  <dcterms:modified xsi:type="dcterms:W3CDTF">2020-02-20T11:19:11Z</dcterms:modified>
</cp:coreProperties>
</file>