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png" ContentType="image/png"/>
  <Override PartName="/ppt/media/image4.gif" ContentType="image/gif"/>
  <Override PartName="/ppt/media/image2.png" ContentType="image/png"/>
  <Override PartName="/ppt/media/image3.png" ContentType="image/png"/>
  <Override PartName="/ppt/media/image6.png" ContentType="image/png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43000" y="1122480"/>
            <a:ext cx="6857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8;p13" descr=""/>
          <p:cNvPicPr/>
          <p:nvPr/>
        </p:nvPicPr>
        <p:blipFill>
          <a:blip r:embed="rId1"/>
          <a:srcRect l="0" t="29433" r="0" b="0"/>
          <a:stretch/>
        </p:blipFill>
        <p:spPr>
          <a:xfrm>
            <a:off x="0" y="3764880"/>
            <a:ext cx="9143280" cy="30924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1683720"/>
            <a:ext cx="914328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Avenir"/>
                <a:ea typeface="Avenir"/>
              </a:rPr>
              <a:t>Environmental turnover predicts </a:t>
            </a:r>
            <a:br/>
            <a:r>
              <a:rPr b="1" lang="en-GB" sz="4000" spc="-1" strike="noStrike">
                <a:solidFill>
                  <a:srgbClr val="000000"/>
                </a:solidFill>
                <a:latin typeface="Avenir"/>
                <a:ea typeface="Avenir"/>
              </a:rPr>
              <a:t>plant species richness &amp; turnover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343240" y="4212000"/>
            <a:ext cx="4457160" cy="9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Avenir"/>
                <a:ea typeface="Avenir"/>
              </a:rPr>
              <a:t>Comparing the Greater Cape Floristic Region &amp;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Avenir"/>
                <a:ea typeface="Avenir"/>
              </a:rPr>
              <a:t>the Southwest Australia Floristic Region</a:t>
            </a:r>
            <a:endParaRPr b="0" lang="en-GB" sz="1600" spc="-1" strike="noStrike">
              <a:latin typeface="Arial"/>
            </a:endParaRPr>
          </a:p>
        </p:txBody>
      </p:sp>
      <p:grpSp>
        <p:nvGrpSpPr>
          <p:cNvPr id="41" name="Group 3"/>
          <p:cNvGrpSpPr/>
          <p:nvPr/>
        </p:nvGrpSpPr>
        <p:grpSpPr>
          <a:xfrm>
            <a:off x="229320" y="361800"/>
            <a:ext cx="8821080" cy="756000"/>
            <a:chOff x="229320" y="361800"/>
            <a:chExt cx="8821080" cy="756000"/>
          </a:xfrm>
        </p:grpSpPr>
        <p:pic>
          <p:nvPicPr>
            <p:cNvPr id="42" name="Google Shape;92;p13" descr=""/>
            <p:cNvPicPr/>
            <p:nvPr/>
          </p:nvPicPr>
          <p:blipFill>
            <a:blip r:embed="rId2"/>
            <a:stretch/>
          </p:blipFill>
          <p:spPr>
            <a:xfrm>
              <a:off x="1073520" y="361800"/>
              <a:ext cx="74628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Google Shape;93;p13" descr=""/>
            <p:cNvPicPr/>
            <p:nvPr/>
          </p:nvPicPr>
          <p:blipFill>
            <a:blip r:embed="rId3"/>
            <a:stretch/>
          </p:blipFill>
          <p:spPr>
            <a:xfrm>
              <a:off x="229320" y="361800"/>
              <a:ext cx="73656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Google Shape;94;p13" descr=""/>
            <p:cNvPicPr/>
            <p:nvPr/>
          </p:nvPicPr>
          <p:blipFill>
            <a:blip r:embed="rId4"/>
            <a:stretch/>
          </p:blipFill>
          <p:spPr>
            <a:xfrm>
              <a:off x="6392520" y="432000"/>
              <a:ext cx="1573200" cy="55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Google Shape;95;p13" descr=""/>
            <p:cNvPicPr/>
            <p:nvPr/>
          </p:nvPicPr>
          <p:blipFill>
            <a:blip r:embed="rId5"/>
            <a:stretch/>
          </p:blipFill>
          <p:spPr>
            <a:xfrm>
              <a:off x="5328000" y="439560"/>
              <a:ext cx="954000" cy="544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Google Shape;96;p13" descr=""/>
            <p:cNvPicPr/>
            <p:nvPr/>
          </p:nvPicPr>
          <p:blipFill>
            <a:blip r:embed="rId6"/>
            <a:stretch/>
          </p:blipFill>
          <p:spPr>
            <a:xfrm>
              <a:off x="8073720" y="435240"/>
              <a:ext cx="976680" cy="545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CustomShape 4"/>
          <p:cNvSpPr/>
          <p:nvPr/>
        </p:nvSpPr>
        <p:spPr>
          <a:xfrm>
            <a:off x="3246840" y="6553440"/>
            <a:ext cx="58964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/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venir"/>
                <a:ea typeface="Avenir"/>
              </a:rPr>
              <a:t>Silvermine, Table Mountain National Park, South Africa, 2017 © Ruan van Mazijk, Jonathan A. Drake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091240" y="288000"/>
            <a:ext cx="2005560" cy="8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35353"/>
                </a:solidFill>
                <a:latin typeface="Avenir"/>
                <a:ea typeface="Avenir"/>
              </a:rPr>
              <a:t>Supervised by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35353"/>
                </a:solidFill>
                <a:latin typeface="Avenir"/>
                <a:ea typeface="Avenir"/>
              </a:rPr>
              <a:t>Prof M.D. Cramer &amp;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35353"/>
                </a:solidFill>
                <a:latin typeface="Avenir"/>
                <a:ea typeface="Avenir"/>
              </a:rPr>
              <a:t>A/Prof G.A. Verboom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49" name="Google Shape;57;p13" descr=""/>
          <p:cNvPicPr/>
          <p:nvPr/>
        </p:nvPicPr>
        <p:blipFill>
          <a:blip r:embed="rId7"/>
          <a:stretch/>
        </p:blipFill>
        <p:spPr>
          <a:xfrm>
            <a:off x="5112000" y="3184200"/>
            <a:ext cx="382320" cy="382320"/>
          </a:xfrm>
          <a:prstGeom prst="rect">
            <a:avLst/>
          </a:prstGeom>
          <a:ln>
            <a:noFill/>
          </a:ln>
        </p:spPr>
      </p:pic>
      <p:sp>
        <p:nvSpPr>
          <p:cNvPr id="50" name="CustomShape 6"/>
          <p:cNvSpPr/>
          <p:nvPr/>
        </p:nvSpPr>
        <p:spPr>
          <a:xfrm>
            <a:off x="5370120" y="3242160"/>
            <a:ext cx="1188360" cy="2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aced"/>
                </a:solidFill>
                <a:latin typeface="Avenir"/>
                <a:ea typeface="Avenir"/>
              </a:rPr>
              <a:t>@rvanmazijk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2304000" y="3096720"/>
            <a:ext cx="274068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535353"/>
                </a:solidFill>
                <a:latin typeface="Avenir"/>
                <a:ea typeface="Avenir"/>
              </a:rPr>
              <a:t>Ruan van Mazijk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8"/>
          <a:stretch/>
        </p:blipFill>
        <p:spPr>
          <a:xfrm>
            <a:off x="4096800" y="288000"/>
            <a:ext cx="1231200" cy="7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Application>LibreOffice/6.1.2.1$MacOSX_X86_64 LibreOffice_project/65905a128db06ba48db947242809d14d3f9a93fe</Application>
  <Words>55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2019-01-06T11:37:25Z</dcterms:modified>
  <cp:revision>28</cp:revision>
  <dc:subject/>
  <dc:title>Environmental turnover predicts  plant species richness &amp; turnover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