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74" r:id="rId8"/>
    <p:sldId id="262" r:id="rId9"/>
    <p:sldId id="275" r:id="rId10"/>
    <p:sldId id="264" r:id="rId11"/>
    <p:sldId id="267" r:id="rId12"/>
    <p:sldId id="270" r:id="rId13"/>
    <p:sldId id="271" r:id="rId14"/>
    <p:sldId id="276" r:id="rId15"/>
    <p:sldId id="272" r:id="rId16"/>
    <p:sldId id="277" r:id="rId17"/>
    <p:sldId id="27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19"/>
    <p:restoredTop sz="63531"/>
  </p:normalViewPr>
  <p:slideViewPr>
    <p:cSldViewPr snapToGrid="0" snapToObjects="1">
      <p:cViewPr>
        <p:scale>
          <a:sx n="65" d="100"/>
          <a:sy n="65" d="100"/>
        </p:scale>
        <p:origin x="4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7E67D-3AAC-C64C-B668-837DCCA195CA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45BD-0C67-954E-BBAA-03E0EFAC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 of species and the study of speciation has always generated great enthusiasm, both within the scientific community as well as the general public.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 with growing interest in the subject, there is still a basic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 of agreement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fundamental mechanisms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driving the evolution of new species, and how these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entities should be organized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debate has even infiltrated the study of human evolution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paleoanthropologists currently recognize some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to 20 different species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early humans, however there are various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controversies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surrounding hominin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taxonomy and systematics. </a:t>
            </a: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example, how many taxa are represented in the hominin clade?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8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Orrorin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tugenensis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Senut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2001), recovered in 2000 from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Kenya.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morphology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three femoral fragments collected has been interpreted as suggesting that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tugenensis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obligate biped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various radiographs and CT scans of the femoral neck has indicated that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species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have utilized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mix of bipedal and non-bipedal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locomotion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addition, the postcranial bones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tugenensis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been shown to be 1.5 times larger than those of the more modern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Au. afarensis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yet its post-canines were found to be significantly smaller and thus more similar to those of extant humans.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its novel combination of ape and human traits,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tugenensis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was, and still is, classified as a separate genus.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recently recognized taxon in this grade is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Australopithecus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sediba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sediba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mixture of primitive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size, long arms and small cranial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capacity), place it other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australopithecines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derived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traits also found in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sediba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interesting find and thus placed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closer to homo grade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sediba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bears a strong resemblance to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africanus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another South African fossil species,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cranial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dental structures.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species differ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 the shape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 cranium and the face, suggesting that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sediba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derived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compared to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Africanus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 researchers to conclude that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sediba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descended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Africanus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ancestral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closely related to the ancestor, to the genus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this species has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greatly contested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some questioning whether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cranial and dental features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most important in defining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since some fossils, such as the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sediba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remains, contain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features.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grade includes hominin taxa conventionally included in the genus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Paranthropus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one Australopithecus species,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Australopithecus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megadontia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refers to both the absolute size of their teeth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up until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last half-decade, the majority of the scientific community included all the species of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Australopithecus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Paranthropus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single genus.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emergence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Paranthropus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could be either a display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divergent or convergent evolution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1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recent addition to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megadont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archaic hominin grade is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Australopithecus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specimen combines a primitive cranium with large-crowned post-canine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teeth therefore grouped with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megadont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unlike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megadonts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incisors and canines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lacks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enamel thickness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thus was grouped with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australapithacines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6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grade grouping includes Pleistocene Homo taxa that lack the derived and distinctive size and shape of the modern human cranium and postcranial skeleton.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individuals in these taxa possessed only medium-sized brains, yet they exhibit modern human-like body proportions.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7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2004 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to the genus Homo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floresiensis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only known from Liang Bua, a cave 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Indonesia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hominin displays a unique combination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Homo-like cranial and dental morphology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 unknown suite of pelvic and femoral features and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stature (1 m). 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first described researchers interpreted it as a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 erectus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had undergone endemic dwarfing,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recently researchers have suggested it could be a dwarfed Homo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habilis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-like transitional grade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65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recent fossil discovered to date is that of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Homo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naledi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effectLst/>
              </a:rPr>
              <a:t>The </a:t>
            </a:r>
            <a:r>
              <a:rPr lang="en-US" dirty="0" smtClean="0">
                <a:effectLst/>
              </a:rPr>
              <a:t>skeletal anatomy displayed </a:t>
            </a:r>
            <a:r>
              <a:rPr lang="en-US" dirty="0" smtClean="0">
                <a:effectLst/>
              </a:rPr>
              <a:t>both</a:t>
            </a:r>
            <a:r>
              <a:rPr lang="en-US" baseline="0" dirty="0" smtClean="0">
                <a:effectLst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plesiomorphic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found in the </a:t>
            </a:r>
            <a:r>
              <a:rPr lang="en-US" dirty="0" smtClean="0">
                <a:effectLst/>
              </a:rPr>
              <a:t>australopithecines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err="1" smtClean="0">
                <a:effectLst/>
              </a:rPr>
              <a:t>apomorphic</a:t>
            </a:r>
            <a:r>
              <a:rPr lang="en-US" dirty="0" smtClean="0">
                <a:effectLst/>
              </a:rPr>
              <a:t> traits of the genus </a:t>
            </a:r>
            <a:r>
              <a:rPr lang="en-US" i="1" dirty="0" smtClean="0">
                <a:effectLst/>
              </a:rPr>
              <a:t>Homo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this is its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 mechanics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the flared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of the pelvis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similar to that of australopithecines, whereas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structuring of the legs, feet and ankles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more similar to that of the genus 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i="1" dirty="0" smtClean="0">
                <a:effectLst/>
              </a:rPr>
              <a:t>H</a:t>
            </a:r>
            <a:r>
              <a:rPr lang="en-US" i="1" dirty="0" smtClean="0">
                <a:effectLst/>
              </a:rPr>
              <a:t>. </a:t>
            </a:r>
            <a:r>
              <a:rPr lang="en-US" i="1" dirty="0" err="1" smtClean="0">
                <a:effectLst/>
              </a:rPr>
              <a:t>naledi</a:t>
            </a:r>
            <a:r>
              <a:rPr lang="en-US" dirty="0" smtClean="0">
                <a:effectLst/>
              </a:rPr>
              <a:t> skeletons reflect the complexity of evolution, indicating that the origins of the genus </a:t>
            </a:r>
            <a:r>
              <a:rPr lang="en-US" i="1" dirty="0" smtClean="0">
                <a:effectLst/>
              </a:rPr>
              <a:t>Homo</a:t>
            </a:r>
            <a:r>
              <a:rPr lang="en-US" dirty="0" smtClean="0">
                <a:effectLst/>
              </a:rPr>
              <a:t> may be </a:t>
            </a:r>
            <a:r>
              <a:rPr lang="en-US" b="1" dirty="0" smtClean="0">
                <a:effectLst/>
              </a:rPr>
              <a:t>POLYPHYLETIC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evolved separately in different parts of Africa.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researchers agree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naledi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remains represent a new species, but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suggest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might represent the evolution of an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isolated population within South Africa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similar to that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floresiensis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relict population from the island of Flores in Indonesia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9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study of evolution as come a long way in recent past, and with new technical advances in s CT and </a:t>
            </a:r>
            <a:r>
              <a:rPr lang="en-US" baseline="0" dirty="0" err="1" smtClean="0"/>
              <a:t>microCT</a:t>
            </a:r>
            <a:r>
              <a:rPr lang="en-US" baseline="0" dirty="0" smtClean="0"/>
              <a:t> scans our understanding on the origin of the human species can only improve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understand speciation, you must first define what a species is </a:t>
            </a:r>
            <a:r>
              <a:rPr lang="mr-IN" baseline="0" dirty="0" smtClean="0"/>
              <a:t>–</a:t>
            </a:r>
            <a:r>
              <a:rPr lang="en-US" baseline="0" dirty="0" smtClean="0"/>
              <a:t> and this is achieved through species concepts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most widely used species concepts are those that are process based </a:t>
            </a:r>
          </a:p>
          <a:p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suggests that species are ‘groups of interbreeding natural populations reproductively isolated from other such groups’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one issue with this concept is that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to be made to at least one other species.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stresses mechanisms for maintaining genetic isolation, rather than emphasizing the features that conspecific individuals have in common.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this theory can often not be applied to analyzing human fossils, especially those that lack comparable fossils.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originated as an attempt to add a temporal dimension to the BSC.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this concept a species is ‘an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ancestral–descendant sequence of populations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evolving separately from others and with its own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evolutionary role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tendencies’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boundaries of these segments can be discontinuities in the fossil record, and are often interpreted as representing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cladogenic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focusses more on the processes that promote interbreeding, i.e. a species is ‘the most inclusive population of individual,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biparental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organisms which shares a common fertilization system’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difficult enough to apply process-related species definitions to living taxa, let alone to the fossil record. Therefore, most paleoanthropologists apply species concepts that are more pattern-related.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8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 focuses on a specific aspect of a specimens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 weight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all aspects of the phenotype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used to detect clusters of individual specimens that share the same, or similar, character expressions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emphasizes the unique suite of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symplesiomorphic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synapomorphic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characters that defines each species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is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‘the smallest aggregation of populations diagnosable by a unique combination of character states.’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under which the scope of the morphological evidence is narrower still, for under the MSC definition species are defined according to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autapomorphic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characters or specifically derived traits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species possesses.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MSC is the product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 reasoning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it assumes the observer knows which characters are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autapomorphic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in order to understand this one must apply cladistics theory, with would then require a species concept and so on.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1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species concepts considered thus far are all based 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‘bifurcating hierarchical’ model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one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splits into two (or more)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then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or may not become extinct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arise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geographically isolated subpopulations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 process called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allopatric speciation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interpreted very differently in so-called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reticulate evolution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interprets speciation as a process whereby a new species can form by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hybridization of two existing species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of evolution is close to how some researchers interpret evolution in geographically widespread groups like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baboons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thus many newer generations of paleoanthropologists are trying to adapt this concept when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 evolution.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even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applying a single species concept, variations in species number can still arise do to differing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evolutionary models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interpret the fossil record.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example, if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punctuated equilibrium 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of evolution is adopted along with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branching, or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cladogenetic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interpretation of the fossil record,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researchers will tend to divide the hominin fossil record into a larger rather a smaller number of species, and are often referred to as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“LUMPERS”.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Conversely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researchers who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phyletic gradualism model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emphasizes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morphological continuity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discontinuity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as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 lived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more prone to substantial changes in morphology through time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divide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hominin fossil record into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fewer, more inclusive, species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is often referred to as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diagram 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Pylogenetic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which, as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mentioned,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emphasizes the unique suite of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symplesiomorphic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(ancestral traits shared by taxa)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synapomorphic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(shared derived character or trait state that distinguishes a clade from other organisms)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morphology to infer bipedalism,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to infer brain size and skull crests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infer diet all of which can help place the fossil 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evolution time line.</a:t>
            </a:r>
            <a:r>
              <a:rPr lang="en-US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171450" lvl="0" indent="-171450">
              <a:buFont typeface="Arial" charset="0"/>
              <a:buChar char="•"/>
            </a:pPr>
            <a:endParaRPr lang="en-US" dirty="0" smtClean="0">
              <a:effectLst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>
                <a:effectLst/>
              </a:rPr>
              <a:t>All the species shown</a:t>
            </a:r>
            <a:r>
              <a:rPr lang="en-US" baseline="0" dirty="0" smtClean="0">
                <a:effectLst/>
              </a:rPr>
              <a:t> would be present under splitting methods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if one was a lumper then only the species in red would be recognized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for the purpose of this presentation I am going to be a splitter and look at the speciose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9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Clades which is a group generally evolved from a common ancestor are generally applied when dealing with process based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when using method based SC grades are more commonly used 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based on assessing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 of evolutionary history.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Taxa in the same grade: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sorts of foods and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the same posture and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mode(s) of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locomotion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judgment about how different two diets or two locomotor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strategies have to be before the taxa concerned are considered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belong to different grades is still a subjective one,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until we can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sure we are generating reliable hypotheses about the relationships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hominin taxa the grade concept helps sort taxa into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 functional categories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“Anatomically modern Homo”,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“Premodern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Homo”,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“Transitional hominins”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or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“Archaic hominins”,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Megadont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archaic hominins”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“Possible hominins”.</a:t>
            </a:r>
          </a:p>
          <a:p>
            <a:pPr marL="628650" lvl="1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purpose of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time, I am only going to go through a single species discovered in the last 30 years within these grades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Hominins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there has been various disagreements over the true classification of this clade in relation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homoplasy.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Homoplasy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when shared characters are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inherited directly from a common ancestor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instead evolved separately.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specimens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 more related than they really are.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 human taxonomy researcher take into account that the cranial and/or dental features they assume to be diagnostic of a human may in fact 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homoplasies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grade as been discovered in the last 30 years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A45BD-0C67-954E-BBAA-03E0EFAC14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1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7650-5789-F248-88F7-A2B62C647D20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863F-D7E4-584C-A4B5-B0FF2023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117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8318" y="4135437"/>
            <a:ext cx="7484533" cy="15081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</a:t>
            </a:r>
            <a:br>
              <a:rPr lang="en-US" dirty="0" smtClean="0"/>
            </a:br>
            <a:r>
              <a:rPr lang="en-US" dirty="0" smtClean="0"/>
              <a:t>SPECIATION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928" y="5643562"/>
            <a:ext cx="9144000" cy="1655762"/>
          </a:xfrm>
        </p:spPr>
        <p:txBody>
          <a:bodyPr/>
          <a:lstStyle/>
          <a:p>
            <a:r>
              <a:rPr lang="en-US" dirty="0" smtClean="0"/>
              <a:t>Michelle Pretorius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63782" y="2036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698435" y="3253409"/>
            <a:ext cx="4333461" cy="3604591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39129" y="3988904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Possible hominins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818243" y="5055704"/>
            <a:ext cx="357809" cy="33130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15" y="4035286"/>
            <a:ext cx="4196854" cy="2460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76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772051">
            <a:off x="733547" y="1348813"/>
            <a:ext cx="5094043" cy="3604591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938" y="5049078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Archaic </a:t>
            </a:r>
            <a:r>
              <a:rPr lang="en-US" dirty="0" smtClean="0">
                <a:solidFill>
                  <a:schemeClr val="bg1"/>
                </a:solidFill>
              </a:rPr>
              <a:t>Hominins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983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772051">
            <a:off x="733547" y="1348813"/>
            <a:ext cx="5094043" cy="3604591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938" y="5049078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Archaic </a:t>
            </a:r>
            <a:r>
              <a:rPr lang="en-US" dirty="0" smtClean="0">
                <a:solidFill>
                  <a:schemeClr val="bg1"/>
                </a:solidFill>
              </a:rPr>
              <a:t>Hominins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2475325" y="1422689"/>
            <a:ext cx="357809" cy="33130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7" y="3339548"/>
            <a:ext cx="3882140" cy="29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772051">
            <a:off x="3118471" y="2030781"/>
            <a:ext cx="1560198" cy="1527013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772051">
            <a:off x="9052100" y="882233"/>
            <a:ext cx="3054515" cy="3048858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87338" y="4015408"/>
            <a:ext cx="20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Megadont</a:t>
            </a:r>
            <a:r>
              <a:rPr lang="en-US" dirty="0">
                <a:solidFill>
                  <a:schemeClr val="bg1"/>
                </a:solidFill>
              </a:rPr>
              <a:t> Archaic Hominins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335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772051">
            <a:off x="3118471" y="2030781"/>
            <a:ext cx="1560198" cy="1527013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772051">
            <a:off x="9052100" y="882233"/>
            <a:ext cx="3054515" cy="3048858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87338" y="4015408"/>
            <a:ext cx="202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Megadont</a:t>
            </a:r>
            <a:r>
              <a:rPr lang="en-US" dirty="0">
                <a:solidFill>
                  <a:schemeClr val="bg1"/>
                </a:solidFill>
              </a:rPr>
              <a:t> Archaic Hominins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  <p:sp>
        <p:nvSpPr>
          <p:cNvPr id="7" name="5-Point Star 6"/>
          <p:cNvSpPr/>
          <p:nvPr/>
        </p:nvSpPr>
        <p:spPr>
          <a:xfrm>
            <a:off x="3540761" y="2794287"/>
            <a:ext cx="357809" cy="33130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95559" y="0"/>
            <a:ext cx="6226667" cy="3100603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85513" y="185529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Premodern Homo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541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95559" y="0"/>
            <a:ext cx="6226667" cy="3100603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85513" y="185529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Premodern Homo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6603823" y="554861"/>
            <a:ext cx="357809" cy="33130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3" y="3339547"/>
            <a:ext cx="4452730" cy="2968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726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95559" y="0"/>
            <a:ext cx="6226667" cy="3100603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85513" y="185529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Premodern Homo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4456970" y="1218997"/>
            <a:ext cx="357809" cy="33130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08" y="3392557"/>
            <a:ext cx="4546191" cy="302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752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9" y="1371087"/>
            <a:ext cx="4820128" cy="5486913"/>
          </a:xfrm>
        </p:spPr>
      </p:pic>
      <p:sp>
        <p:nvSpPr>
          <p:cNvPr id="9" name="Rectangle 8"/>
          <p:cNvSpPr/>
          <p:nvPr/>
        </p:nvSpPr>
        <p:spPr>
          <a:xfrm>
            <a:off x="357809" y="1371087"/>
            <a:ext cx="1292087" cy="398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Process-based Species Concepts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067" y="257386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Biological Species Concept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257386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Evolutionary Species Concept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839200" y="257386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Recognition Species Concept 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09333" y="1422400"/>
            <a:ext cx="3132667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42000" y="14224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42000" y="1422400"/>
            <a:ext cx="3132667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91267" y="3390574"/>
            <a:ext cx="0" cy="897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3534" y="3404863"/>
            <a:ext cx="0" cy="897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430934" y="3404863"/>
            <a:ext cx="0" cy="897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067" y="46183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Reproductive Isolation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830734" y="4618334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Interbreeding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07933" y="4618334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Temporal BSC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18655" y="180109"/>
            <a:ext cx="51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Method-based Species Concepts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067" y="257386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Phenetic</a:t>
            </a:r>
            <a:r>
              <a:rPr lang="en-US" sz="2400" dirty="0" smtClean="0"/>
              <a:t> Species Concept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35968" y="257386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Phylogenetic Species Concept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839200" y="257386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Monophyletic Species Concept 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09333" y="1422400"/>
            <a:ext cx="3132667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42000" y="14224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42000" y="1422400"/>
            <a:ext cx="3132667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91267" y="3390574"/>
            <a:ext cx="0" cy="897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3534" y="3404863"/>
            <a:ext cx="8466" cy="434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430934" y="3404863"/>
            <a:ext cx="0" cy="897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30734" y="4618334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Autapomorphic</a:t>
            </a:r>
            <a:endParaRPr lang="en-US" sz="2400" dirty="0" smtClean="0"/>
          </a:p>
          <a:p>
            <a:pPr algn="ctr"/>
            <a:r>
              <a:rPr lang="en-US" sz="2400" dirty="0" smtClean="0"/>
              <a:t>Traits 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663388" y="4787153"/>
            <a:ext cx="174812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5788" y="4939553"/>
            <a:ext cx="174812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90600" y="4787153"/>
            <a:ext cx="174812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8053" y="4975412"/>
            <a:ext cx="174812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0794" y="5169646"/>
            <a:ext cx="174812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62317" y="5118847"/>
            <a:ext cx="174812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12476" y="4953000"/>
            <a:ext cx="174812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5606" y="5374341"/>
            <a:ext cx="174812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37129" y="5325035"/>
            <a:ext cx="174812" cy="12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91115" y="5302624"/>
            <a:ext cx="174812" cy="1255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63424" y="5078506"/>
            <a:ext cx="174812" cy="1255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19933" y="5289553"/>
            <a:ext cx="174812" cy="1255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06485" y="4864767"/>
            <a:ext cx="174812" cy="1255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81297" y="5052319"/>
            <a:ext cx="174812" cy="1255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099170" y="5100918"/>
            <a:ext cx="174812" cy="1255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59767" y="6355975"/>
            <a:ext cx="174812" cy="1255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4680" y="6047448"/>
            <a:ext cx="174812" cy="1255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46870" y="6454586"/>
            <a:ext cx="174812" cy="1255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78639" y="6266329"/>
            <a:ext cx="174812" cy="1255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40856" y="6122894"/>
            <a:ext cx="174812" cy="1255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24778" y="6347011"/>
            <a:ext cx="174812" cy="1255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6341" y="6463552"/>
            <a:ext cx="174812" cy="1255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40857" y="4618334"/>
            <a:ext cx="0" cy="881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03194" y="5473707"/>
            <a:ext cx="1037663" cy="80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40857" y="5499847"/>
            <a:ext cx="1206252" cy="829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7286" y="4355672"/>
            <a:ext cx="10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Species 1 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80622" y="4327389"/>
            <a:ext cx="10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Species 2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04249" y="6287851"/>
            <a:ext cx="10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Species 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903935" y="4821666"/>
            <a:ext cx="174812" cy="1255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5805193" y="4039679"/>
            <a:ext cx="2294527" cy="156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531265" y="4039679"/>
            <a:ext cx="1258336" cy="1538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64389" y="4621306"/>
            <a:ext cx="787068" cy="1033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184735" y="5201872"/>
            <a:ext cx="352629" cy="401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66848" y="5364521"/>
            <a:ext cx="137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</a:t>
            </a:r>
          </a:p>
          <a:p>
            <a:r>
              <a:rPr lang="en-US" dirty="0" smtClean="0"/>
              <a:t>mammalian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43763" y="5671289"/>
            <a:ext cx="137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Egg laying mammals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23304" y="5641520"/>
            <a:ext cx="137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Marsupials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43227" y="5603653"/>
            <a:ext cx="137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Placental </a:t>
            </a:r>
          </a:p>
          <a:p>
            <a:r>
              <a:rPr lang="en-US" dirty="0" smtClean="0"/>
              <a:t>Mammals 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257923" y="3869453"/>
            <a:ext cx="393534" cy="434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06000" y="3248330"/>
            <a:ext cx="137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Mammary Glands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7113494" y="4466561"/>
            <a:ext cx="393534" cy="4344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07028" y="3883146"/>
            <a:ext cx="137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Mammary Glands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4" name="Circular Arrow 73"/>
          <p:cNvSpPr/>
          <p:nvPr/>
        </p:nvSpPr>
        <p:spPr>
          <a:xfrm rot="5400000" flipH="1">
            <a:off x="10617118" y="3281405"/>
            <a:ext cx="1265591" cy="1516546"/>
          </a:xfrm>
          <a:prstGeom prst="circularArrow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8655" y="180109"/>
            <a:ext cx="51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6340" y="2489200"/>
            <a:ext cx="6064348" cy="4090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746070" y="2481818"/>
            <a:ext cx="4392868" cy="4288632"/>
            <a:chOff x="7746070" y="2481818"/>
            <a:chExt cx="4392868" cy="4288632"/>
          </a:xfrm>
        </p:grpSpPr>
        <p:sp>
          <p:nvSpPr>
            <p:cNvPr id="57" name="Rectangle 56"/>
            <p:cNvSpPr/>
            <p:nvPr/>
          </p:nvSpPr>
          <p:spPr>
            <a:xfrm>
              <a:off x="9292431" y="2679558"/>
              <a:ext cx="2846507" cy="4090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746070" y="2481818"/>
              <a:ext cx="1981419" cy="1281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68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Reticulate </a:t>
            </a:r>
            <a:r>
              <a:rPr lang="en-US" dirty="0"/>
              <a:t>E</a:t>
            </a:r>
            <a:r>
              <a:rPr lang="en-US" dirty="0" smtClean="0"/>
              <a:t>volution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5" y="1825625"/>
            <a:ext cx="8560009" cy="4351338"/>
          </a:xfrm>
        </p:spPr>
      </p:pic>
      <p:sp>
        <p:nvSpPr>
          <p:cNvPr id="5" name="TextBox 4"/>
          <p:cNvSpPr txBox="1"/>
          <p:nvPr/>
        </p:nvSpPr>
        <p:spPr>
          <a:xfrm>
            <a:off x="318655" y="180109"/>
            <a:ext cx="51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5237018" y="1749612"/>
            <a:ext cx="2784764" cy="2715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468594" y="1749612"/>
            <a:ext cx="2211769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810015" y="1749612"/>
            <a:ext cx="1047985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84073" y="1749613"/>
            <a:ext cx="789709" cy="75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24393" y="1749613"/>
            <a:ext cx="318654" cy="27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4015" y="1749611"/>
            <a:ext cx="278550" cy="273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733313" y="1705535"/>
            <a:ext cx="690246" cy="652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07927" y="1624378"/>
            <a:ext cx="372609" cy="335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135090" y="1799530"/>
            <a:ext cx="372609" cy="335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9929" y="1597709"/>
            <a:ext cx="30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7289" y="1610762"/>
            <a:ext cx="30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29728" y="1633276"/>
            <a:ext cx="30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6476" y="1564003"/>
            <a:ext cx="30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909978" y="800575"/>
            <a:ext cx="2646218" cy="2299855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70526" y="1700578"/>
            <a:ext cx="30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3" name="Oval 32"/>
          <p:cNvSpPr/>
          <p:nvPr/>
        </p:nvSpPr>
        <p:spPr>
          <a:xfrm>
            <a:off x="3211329" y="1346107"/>
            <a:ext cx="1068242" cy="943670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82636" y="1346107"/>
            <a:ext cx="1068242" cy="943670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69620" y="772187"/>
            <a:ext cx="3311143" cy="2299855"/>
          </a:xfrm>
          <a:prstGeom prst="ellipse">
            <a:avLst/>
          </a:prstGeom>
          <a:solidFill>
            <a:schemeClr val="accent6">
              <a:alpha val="4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638307" y="1347215"/>
            <a:ext cx="1068242" cy="943670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61674" y="1320054"/>
            <a:ext cx="1068242" cy="943670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84972" y="1436390"/>
            <a:ext cx="1068242" cy="943670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41610" y="814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62384" y="814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85297" y="5180918"/>
            <a:ext cx="1512626" cy="5232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Lumpers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58549" y="5180918"/>
            <a:ext cx="1378231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Splitters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8655" y="180109"/>
            <a:ext cx="51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045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07028" y="1"/>
            <a:ext cx="1325216" cy="12523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050697" y="626166"/>
            <a:ext cx="1325216" cy="12523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51444" y="1520687"/>
            <a:ext cx="1325216" cy="12523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55967" y="1076739"/>
            <a:ext cx="1325216" cy="12523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46921" y="2329069"/>
            <a:ext cx="1325216" cy="12523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  <p:sp>
        <p:nvSpPr>
          <p:cNvPr id="8" name="Oval 7"/>
          <p:cNvSpPr/>
          <p:nvPr/>
        </p:nvSpPr>
        <p:spPr>
          <a:xfrm>
            <a:off x="2372137" y="2587487"/>
            <a:ext cx="1325216" cy="12523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76660" y="3742083"/>
            <a:ext cx="1325216" cy="12523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63782" y="2036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152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63782" y="2036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698435" y="3253409"/>
            <a:ext cx="4333461" cy="3604591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39129" y="3988904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Possible hominins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7384" y="2257384"/>
            <a:ext cx="1113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Kenyanthropus</a:t>
            </a:r>
            <a:r>
              <a:rPr lang="en-US" sz="1100" b="1" i="1" dirty="0"/>
              <a:t> </a:t>
            </a:r>
            <a:r>
              <a:rPr lang="en-US" sz="1100" b="1" i="1" dirty="0" err="1"/>
              <a:t>platyops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517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1748</Words>
  <Application>Microsoft Macintosh PowerPoint</Application>
  <PresentationFormat>Widescreen</PresentationFormat>
  <Paragraphs>186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Mangal</vt:lpstr>
      <vt:lpstr>Wingdings</vt:lpstr>
      <vt:lpstr>Arial</vt:lpstr>
      <vt:lpstr>Office Theme</vt:lpstr>
      <vt:lpstr>HUMAN  SPECIATION</vt:lpstr>
      <vt:lpstr>Process-based Species Concepts </vt:lpstr>
      <vt:lpstr>Method-based Species Concepts </vt:lpstr>
      <vt:lpstr>Reticulate Evolution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study of Human Evolution  within the last 30 years </dc:title>
  <dc:creator>Microsoft Office User</dc:creator>
  <cp:lastModifiedBy>Microsoft Office User</cp:lastModifiedBy>
  <cp:revision>28</cp:revision>
  <dcterms:created xsi:type="dcterms:W3CDTF">2017-08-10T13:39:07Z</dcterms:created>
  <dcterms:modified xsi:type="dcterms:W3CDTF">2017-08-11T10:47:34Z</dcterms:modified>
</cp:coreProperties>
</file>