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ED3F-CA7D-6E4F-BB47-99959236A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81191-0012-4F4E-BDB0-24EA5B7F6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E9CA4-5F89-6E42-A1A6-39E5B9B3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C49A-499C-1948-B7CF-0EA4B8A845C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AB2D-D616-5545-89CD-9083F0E5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242D7-A1A5-1F49-8DF4-BE85100B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482B-41A1-1843-84BB-91E37636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062E-E9D3-D443-A6C9-EFC95E5B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521F2-A001-8D4F-8348-FCAE78D93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0CCBE-2DF9-5B44-B06F-BF6E2186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C49A-499C-1948-B7CF-0EA4B8A845C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64D7-A0AE-8D4A-A8EB-2703659D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B8AF6-91B8-AD40-94D6-560485FD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482B-41A1-1843-84BB-91E37636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5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137E3-AD75-2F4F-907C-166CA4703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1FDE6-E379-6046-BAC7-4F973BF40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AD1C4-183D-9943-9E5F-32E39D14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C49A-499C-1948-B7CF-0EA4B8A845C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B9199-50CE-6847-8A18-D6A21093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521E-FD31-884A-BFB1-D2D95D37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482B-41A1-1843-84BB-91E37636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90F1-CDE8-1046-AC3B-260098E8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91FD-97B2-3F43-9EB2-0958B3F4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0BB0A-8F72-7341-8D2B-4CEF493C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C49A-499C-1948-B7CF-0EA4B8A845C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301B-2608-3B48-A211-9091CDBF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E0AB-4EA8-C840-A04C-A7BB01B7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482B-41A1-1843-84BB-91E37636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1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6F65-A00B-084A-848B-BA838A8B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A07BA-6C0D-D847-B2A6-7EA0928B4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27968-DEBE-EF4F-B449-CAC1634E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C49A-499C-1948-B7CF-0EA4B8A845C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F4620-E4A9-8D47-959F-FC35B5B2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45595-525C-DB40-9063-BD58516A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482B-41A1-1843-84BB-91E37636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E886-E602-924A-8648-55B9634C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867A-CB65-4546-9CC7-059FCFF54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17E5D-FBAC-D045-8A95-E13C43FF2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8068-B802-2845-BF47-30625A32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C49A-499C-1948-B7CF-0EA4B8A845C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C970-F05A-F647-85E3-7FA09A0F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19F19-B2CC-CF41-8C39-C020E549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482B-41A1-1843-84BB-91E37636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6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149B-7154-6C41-B4BF-E535CFA6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33CD3-C143-284B-924A-B14099D01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018B8-C0CF-D244-8839-3CD9D77FA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916BC-D1D2-404E-A6EF-CF60BFF08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726E6-C4B3-1E4F-9D6B-62EF8D248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A3809-4DAD-FA4F-B75B-B2E88370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C49A-499C-1948-B7CF-0EA4B8A845C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1728C-9BC8-C942-B094-C2231B93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0DDA4-1B07-C74D-A096-28D209E1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482B-41A1-1843-84BB-91E37636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2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C093-8875-BF45-A8DA-DA36CAB4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50AFC-F47A-7F4F-95B6-B3DD5801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C49A-499C-1948-B7CF-0EA4B8A845C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B579D-5519-D549-B35D-588D5299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45822-2530-AC4C-8934-4AE4DF57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482B-41A1-1843-84BB-91E37636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0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39195-A4CF-8143-BBA7-5707B43C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C49A-499C-1948-B7CF-0EA4B8A845C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0E5B7-D422-5841-816B-18A79D26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FF332-2899-1D4B-B11B-D1B80389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482B-41A1-1843-84BB-91E37636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1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58F6-FA27-4D4B-B4A1-25474F0D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CA7B-EDC1-CA42-B8A8-E5527D9F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3FE7-9535-BF40-866D-A36B844C5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9B1FA-E160-6240-937C-CEA6F45B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C49A-499C-1948-B7CF-0EA4B8A845C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C95B3-5D8A-FC48-B718-FC22BEA8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19772-CDA4-CE4B-81C9-761EA47B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482B-41A1-1843-84BB-91E37636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EFA5-C57E-B94E-8FA3-06CC87F3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B3D0C-E202-5346-A2B8-A416039D9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8B686-AFEA-F949-B769-04B39A15A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B7C1C-FC65-034E-BD14-72B0B8ED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C49A-499C-1948-B7CF-0EA4B8A845C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BB7CF-E9EC-FE41-BC4E-A6C89D3E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5B2F-0169-C145-907D-5CE972E5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482B-41A1-1843-84BB-91E37636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B6421-73D8-0C42-B47D-5EFCC66D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BFDF8-F072-934E-AEFE-1FD163125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5BA2C-2159-0F41-97A2-94DE270F6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C49A-499C-1948-B7CF-0EA4B8A845C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3BC0F-E6FC-074D-B0F3-43E82A3B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1790-1088-4748-90FE-8EFE6C7AE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1482B-41A1-1843-84BB-91E37636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9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F98F-4A1E-1947-90F6-F89388098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Grain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4A722-E21C-A340-90F7-DC962579E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Rajan</a:t>
            </a:r>
            <a:r>
              <a:rPr lang="en-US" dirty="0"/>
              <a:t> </a:t>
            </a:r>
            <a:r>
              <a:rPr lang="en-US" dirty="0" err="1"/>
              <a:t>Vatassery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1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293090-F2A0-6946-8BA4-8D886320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8818" cy="1325563"/>
          </a:xfrm>
        </p:spPr>
        <p:txBody>
          <a:bodyPr>
            <a:normAutofit/>
          </a:bodyPr>
          <a:lstStyle/>
          <a:p>
            <a:r>
              <a:rPr lang="en-US" dirty="0"/>
              <a:t>Kernel Weight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36E28-BA1C-DE49-98B0-8E37BDA97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297" y="2206995"/>
            <a:ext cx="3869405" cy="3224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D9C686-DB71-7F45-9C9E-13B2C377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6995"/>
            <a:ext cx="3869405" cy="3224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F7BDBF-44CA-854B-A1F6-0707D2747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595" y="0"/>
            <a:ext cx="3869405" cy="3224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AD44F0-ECAA-8B4B-AC77-55E35F8FE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594" y="3486373"/>
            <a:ext cx="3869405" cy="32245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0854A9-2D9F-CF47-8045-6773704BB505}"/>
              </a:ext>
            </a:extLst>
          </p:cNvPr>
          <p:cNvSpPr txBox="1"/>
          <p:nvPr/>
        </p:nvSpPr>
        <p:spPr>
          <a:xfrm>
            <a:off x="926275" y="5937662"/>
            <a:ext cx="6439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normRainT</a:t>
            </a:r>
            <a:r>
              <a:rPr lang="en-US" dirty="0"/>
              <a:t> = total </a:t>
            </a:r>
            <a:r>
              <a:rPr lang="en-US" dirty="0" err="1"/>
              <a:t>precip</a:t>
            </a:r>
            <a:r>
              <a:rPr lang="en-US" dirty="0"/>
              <a:t> normalized + </a:t>
            </a:r>
            <a:r>
              <a:rPr lang="en-US" dirty="0" err="1"/>
              <a:t>avg</a:t>
            </a:r>
            <a:r>
              <a:rPr lang="en-US" dirty="0"/>
              <a:t> rain normalized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 consists of reducing a variable’s range to (0 </a:t>
            </a:r>
            <a:r>
              <a:rPr lang="en-US" dirty="0">
                <a:sym typeface="Wingdings" pitchFamily="2" charset="2"/>
              </a:rPr>
              <a:t> 1)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8617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D60B8F-77EF-8E44-96A6-0BCF8393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8818" cy="1325563"/>
          </a:xfrm>
        </p:spPr>
        <p:txBody>
          <a:bodyPr>
            <a:normAutofit/>
          </a:bodyPr>
          <a:lstStyle/>
          <a:p>
            <a:r>
              <a:rPr lang="en-US" dirty="0"/>
              <a:t>Moisture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4DDA7-1768-604C-B441-2BB26FABE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19" y="2222857"/>
            <a:ext cx="3612898" cy="3010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9FACCA-ADAB-3D47-A9B5-95CD44359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800" y="2222857"/>
            <a:ext cx="3612898" cy="3010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669A99-DB8A-B144-A80D-5C473CE99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081" y="3105916"/>
            <a:ext cx="3612898" cy="30107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D434FD-F307-2D49-A1ED-8D23BCCE7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0081" y="0"/>
            <a:ext cx="3612898" cy="30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5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0CBB44-0C85-9640-BE2E-8FAF9337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8818" cy="1325563"/>
          </a:xfrm>
        </p:spPr>
        <p:txBody>
          <a:bodyPr>
            <a:normAutofit/>
          </a:bodyPr>
          <a:lstStyle/>
          <a:p>
            <a:r>
              <a:rPr lang="en-US" dirty="0"/>
              <a:t>Moisture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C5A51-0E9D-BC4E-BAAD-F4D6AB712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388" y="1899998"/>
            <a:ext cx="3612898" cy="3010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ECA15E-6C9F-304E-9754-F2FE17D34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2" y="1847982"/>
            <a:ext cx="3612898" cy="3010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027DB6-0F98-E742-A7C5-A36B1218F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260" y="394624"/>
            <a:ext cx="3612898" cy="3010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37ADBB-9F2F-DD45-9F28-CB76000F7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260" y="3750366"/>
            <a:ext cx="3612898" cy="30107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CB05AD-8066-D649-BA6C-52BDB3227067}"/>
              </a:ext>
            </a:extLst>
          </p:cNvPr>
          <p:cNvSpPr txBox="1"/>
          <p:nvPr/>
        </p:nvSpPr>
        <p:spPr>
          <a:xfrm>
            <a:off x="926275" y="5937662"/>
            <a:ext cx="6439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normRainT</a:t>
            </a:r>
            <a:r>
              <a:rPr lang="en-US" dirty="0"/>
              <a:t> = total </a:t>
            </a:r>
            <a:r>
              <a:rPr lang="en-US" dirty="0" err="1"/>
              <a:t>precip</a:t>
            </a:r>
            <a:r>
              <a:rPr lang="en-US" dirty="0"/>
              <a:t> normalized + </a:t>
            </a:r>
            <a:r>
              <a:rPr lang="en-US" dirty="0" err="1"/>
              <a:t>avg</a:t>
            </a:r>
            <a:r>
              <a:rPr lang="en-US" dirty="0"/>
              <a:t> rain normalized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 consists of reducing a variable’s range to (0 </a:t>
            </a:r>
            <a:r>
              <a:rPr lang="en-US" dirty="0">
                <a:sym typeface="Wingdings" pitchFamily="2" charset="2"/>
              </a:rPr>
              <a:t> 1)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797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790056-D84F-9A40-88F5-99C95DF4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8818" cy="1325563"/>
          </a:xfrm>
        </p:spPr>
        <p:txBody>
          <a:bodyPr>
            <a:normAutofit/>
          </a:bodyPr>
          <a:lstStyle/>
          <a:p>
            <a:r>
              <a:rPr lang="en-US" dirty="0"/>
              <a:t>Protein 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F63EE-481F-6A42-82B8-F5A2C7B0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74" y="1891933"/>
            <a:ext cx="3769652" cy="31413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4FAB60-868C-CA4C-AF56-50F749112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826" y="1891933"/>
            <a:ext cx="3769652" cy="31413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38A671-1286-0440-BDBF-B53B0075C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220" y="3260131"/>
            <a:ext cx="3769652" cy="31413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8A662C-3AA2-8849-B2EC-5057B8F9C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220" y="0"/>
            <a:ext cx="3769652" cy="314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1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C2517D-13D2-684D-869F-593A1717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8818" cy="1325563"/>
          </a:xfrm>
        </p:spPr>
        <p:txBody>
          <a:bodyPr>
            <a:normAutofit/>
          </a:bodyPr>
          <a:lstStyle/>
          <a:p>
            <a:r>
              <a:rPr lang="en-US" dirty="0"/>
              <a:t>Protein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2373D-0D2A-574C-B85F-16A4F8C32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652" y="2156934"/>
            <a:ext cx="3769652" cy="3141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ED833C-91E5-7741-9549-DC482677A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6935"/>
            <a:ext cx="3769652" cy="3141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93CFF0-76F7-6B40-9536-FC574D3D8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20" y="365125"/>
            <a:ext cx="3769652" cy="31413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43CF57-0FFB-754D-92D1-96BC82778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213" y="3506502"/>
            <a:ext cx="3769652" cy="3141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6332AF-8FE5-D741-9B17-AFAFB4A213EB}"/>
              </a:ext>
            </a:extLst>
          </p:cNvPr>
          <p:cNvSpPr txBox="1"/>
          <p:nvPr/>
        </p:nvSpPr>
        <p:spPr>
          <a:xfrm>
            <a:off x="926275" y="5937662"/>
            <a:ext cx="6439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normRainT</a:t>
            </a:r>
            <a:r>
              <a:rPr lang="en-US" dirty="0"/>
              <a:t> = total </a:t>
            </a:r>
            <a:r>
              <a:rPr lang="en-US" dirty="0" err="1"/>
              <a:t>precip</a:t>
            </a:r>
            <a:r>
              <a:rPr lang="en-US" dirty="0"/>
              <a:t> normalized + </a:t>
            </a:r>
            <a:r>
              <a:rPr lang="en-US" dirty="0" err="1"/>
              <a:t>avg</a:t>
            </a:r>
            <a:r>
              <a:rPr lang="en-US" dirty="0"/>
              <a:t> rain normalized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 consists of reducing a variable’s range to (0 </a:t>
            </a:r>
            <a:r>
              <a:rPr lang="en-US" dirty="0">
                <a:sym typeface="Wingdings" pitchFamily="2" charset="2"/>
              </a:rPr>
              <a:t> 1)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21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2605-8D5B-FD46-ABEE-DEBA82C2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Analysis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3781-6F0E-AC4F-B730-10DACA63F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Winter crop is only dependent on weather from days 0-180 in calendar year</a:t>
            </a:r>
          </a:p>
          <a:p>
            <a:pPr lvl="1"/>
            <a:r>
              <a:rPr lang="en-US" dirty="0"/>
              <a:t>Winter crop doesn’t depend on previous year’s weather</a:t>
            </a:r>
          </a:p>
          <a:p>
            <a:pPr lvl="1"/>
            <a:r>
              <a:rPr lang="en-US" dirty="0"/>
              <a:t>Zip code-to-county correlation used was only 2013’s</a:t>
            </a:r>
          </a:p>
          <a:p>
            <a:pPr lvl="1"/>
            <a:r>
              <a:rPr lang="en-US" dirty="0"/>
              <a:t>Precipitation is all rain</a:t>
            </a:r>
          </a:p>
          <a:p>
            <a:r>
              <a:rPr lang="en-US" dirty="0" err="1"/>
              <a:t>Unmatching</a:t>
            </a:r>
            <a:r>
              <a:rPr lang="en-US" dirty="0"/>
              <a:t> data removed (about 0.5% yield information lost)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5295-06DA-E64E-A0F2-7151536A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AF59-5CA4-E844-8DC1-4BD51607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Protein 12 is strongly influenced by sunlight (positively) and precipitation/humidity (negatively)</a:t>
            </a:r>
          </a:p>
          <a:p>
            <a:r>
              <a:rPr lang="en-US" dirty="0"/>
              <a:t>Moisture is driven by humidity and precipitation most strongly</a:t>
            </a:r>
          </a:p>
          <a:p>
            <a:r>
              <a:rPr lang="en-US" dirty="0"/>
              <a:t>Falling No appears to have a “sweet spot” parabolic correlation with the derived independent variable “</a:t>
            </a:r>
            <a:r>
              <a:rPr lang="en-US" dirty="0" err="1"/>
              <a:t>normRainT</a:t>
            </a:r>
            <a:r>
              <a:rPr lang="en-US" dirty="0"/>
              <a:t>” which appears to support intuition that Falling number is highest when moisture and temperature are “just right.” </a:t>
            </a:r>
          </a:p>
          <a:p>
            <a:r>
              <a:rPr lang="en-US" dirty="0"/>
              <a:t>Many trends are close to qualitative</a:t>
            </a:r>
          </a:p>
          <a:p>
            <a:pPr lvl="1"/>
            <a:r>
              <a:rPr lang="en-US" dirty="0"/>
              <a:t>This data set shows that there is a need for a comprehensive model to predict the dependent variables</a:t>
            </a:r>
          </a:p>
          <a:p>
            <a:pPr lvl="1"/>
            <a:r>
              <a:rPr lang="en-US" dirty="0"/>
              <a:t>ML model may provide some utility here, but fundamental understanding is important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438D-01AE-2D48-8774-ECAB78AE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Slides -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EB80-B2EB-7C41-8CD1-4EDE5CC5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normRainT</a:t>
            </a:r>
            <a:r>
              <a:rPr lang="en-US" dirty="0"/>
              <a:t> is a derived quantity that is obtained by normalizing the data range of both the aggregate total of </a:t>
            </a:r>
            <a:r>
              <a:rPr lang="en-US" dirty="0" err="1"/>
              <a:t>met_p_mm</a:t>
            </a:r>
            <a:r>
              <a:rPr lang="en-US" dirty="0"/>
              <a:t> and the mean of </a:t>
            </a:r>
            <a:r>
              <a:rPr lang="en-US" dirty="0" err="1"/>
              <a:t>met_avg_t</a:t>
            </a:r>
            <a:r>
              <a:rPr lang="en-US" dirty="0"/>
              <a:t>, then adding these two together. </a:t>
            </a:r>
          </a:p>
          <a:p>
            <a:r>
              <a:rPr lang="en-US" dirty="0"/>
              <a:t>The darker line is a linear fit</a:t>
            </a:r>
          </a:p>
          <a:p>
            <a:r>
              <a:rPr lang="en-US" dirty="0"/>
              <a:t>The lighter line is a 2</a:t>
            </a:r>
            <a:r>
              <a:rPr lang="en-US" baseline="30000" dirty="0"/>
              <a:t>nd</a:t>
            </a:r>
            <a:r>
              <a:rPr lang="en-US" dirty="0"/>
              <a:t> order polynomial fit</a:t>
            </a:r>
          </a:p>
          <a:p>
            <a:r>
              <a:rPr lang="en-US" dirty="0"/>
              <a:t>The Y axis is incorrectly labeled “Moisture” on all graphs. This can be ignored, and is largely cut off by the plotting of </a:t>
            </a:r>
            <a:r>
              <a:rPr lang="en-US" dirty="0" err="1"/>
              <a:t>xmgrace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9453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3DF4743-E801-B74E-8489-CE8618764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888" y="3692874"/>
            <a:ext cx="3798151" cy="31651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388FDF-2888-9646-8179-133923851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978" y="1976538"/>
            <a:ext cx="3798151" cy="31651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B19D16-E732-BE44-A26F-EA03AAB49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7" y="1976538"/>
            <a:ext cx="3798151" cy="3165126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3A179E7E-7698-7448-A41D-20E59DBA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8818" cy="1325563"/>
          </a:xfrm>
        </p:spPr>
        <p:txBody>
          <a:bodyPr>
            <a:normAutofit/>
          </a:bodyPr>
          <a:lstStyle/>
          <a:p>
            <a:r>
              <a:rPr lang="en-US" dirty="0"/>
              <a:t>Actual Wheat Ash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2612DE-2E22-3648-91D5-11AB67D4A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887" y="527748"/>
            <a:ext cx="3798151" cy="31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0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CFD6C3-1B37-7A41-9168-10BCF83A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041" y="3369532"/>
            <a:ext cx="3798151" cy="3165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DD213-9929-6D48-9AAE-857AA9A9C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16" y="44005"/>
            <a:ext cx="3798151" cy="3165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64D3F-22F2-D742-B835-11A79DA30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15" y="1798844"/>
            <a:ext cx="3798151" cy="3165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AF26A6-1298-2A42-A60A-F52B9F41F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366" y="1834555"/>
            <a:ext cx="3798151" cy="316512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FF1069A-2167-C449-A9F1-FA7EEDF4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8818" cy="1325563"/>
          </a:xfrm>
        </p:spPr>
        <p:txBody>
          <a:bodyPr>
            <a:normAutofit/>
          </a:bodyPr>
          <a:lstStyle/>
          <a:p>
            <a:r>
              <a:rPr lang="en-US" dirty="0"/>
              <a:t>Actual Wheat Ash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99A4A0-285A-5E44-BB02-26164230F826}"/>
              </a:ext>
            </a:extLst>
          </p:cNvPr>
          <p:cNvSpPr txBox="1"/>
          <p:nvPr/>
        </p:nvSpPr>
        <p:spPr>
          <a:xfrm>
            <a:off x="926275" y="5937662"/>
            <a:ext cx="6439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normRainT</a:t>
            </a:r>
            <a:r>
              <a:rPr lang="en-US" dirty="0"/>
              <a:t> = total </a:t>
            </a:r>
            <a:r>
              <a:rPr lang="en-US" dirty="0" err="1"/>
              <a:t>precip</a:t>
            </a:r>
            <a:r>
              <a:rPr lang="en-US" dirty="0"/>
              <a:t> normalized + </a:t>
            </a:r>
            <a:r>
              <a:rPr lang="en-US" dirty="0" err="1"/>
              <a:t>avg</a:t>
            </a:r>
            <a:r>
              <a:rPr lang="en-US" dirty="0"/>
              <a:t> rain normalized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 consists of reducing a variable’s range to (0 </a:t>
            </a:r>
            <a:r>
              <a:rPr lang="en-US" dirty="0">
                <a:sym typeface="Wingdings" pitchFamily="2" charset="2"/>
              </a:rPr>
              <a:t> 1)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735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7A7DF6-D36A-AA4A-8109-431CA907F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8818" cy="1325563"/>
          </a:xfrm>
        </p:spPr>
        <p:txBody>
          <a:bodyPr>
            <a:normAutofit/>
          </a:bodyPr>
          <a:lstStyle/>
          <a:p>
            <a:r>
              <a:rPr lang="en-US" dirty="0"/>
              <a:t>Falling Number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A3797AC-3D9F-AE49-968B-5D029D4B9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46" y="2252067"/>
            <a:ext cx="3349808" cy="27915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A78BD03-5CF8-AC41-86F6-B7F53DD46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755" y="2252067"/>
            <a:ext cx="3349808" cy="27915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BE4CAB4-E5C0-3142-AF92-5FFDB88B3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966" y="3395600"/>
            <a:ext cx="3349808" cy="27915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1D58159-1721-2047-9418-1B2B511FB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966" y="365125"/>
            <a:ext cx="3349808" cy="279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9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C4910C-66A9-E149-83E0-418553232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013" y="2440437"/>
            <a:ext cx="3349808" cy="2791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F19B5F-1F58-534E-8DEA-1C7FBD4E3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6" y="2440437"/>
            <a:ext cx="3349808" cy="2791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9D8EDC-3BEA-5145-BBCE-B1C83DA40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349" y="558596"/>
            <a:ext cx="3349808" cy="2791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631F7E-B1C1-EF45-B650-D8DFD5C83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0349" y="3920119"/>
            <a:ext cx="3349808" cy="27915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C238B82-1ABD-3647-918B-82FA69BB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8818" cy="1325563"/>
          </a:xfrm>
        </p:spPr>
        <p:txBody>
          <a:bodyPr>
            <a:normAutofit/>
          </a:bodyPr>
          <a:lstStyle/>
          <a:p>
            <a:r>
              <a:rPr lang="en-US" dirty="0"/>
              <a:t>Falling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55CA5-464B-8747-8722-8366F895952E}"/>
              </a:ext>
            </a:extLst>
          </p:cNvPr>
          <p:cNvSpPr txBox="1"/>
          <p:nvPr/>
        </p:nvSpPr>
        <p:spPr>
          <a:xfrm>
            <a:off x="926275" y="5937662"/>
            <a:ext cx="6439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normRainT</a:t>
            </a:r>
            <a:r>
              <a:rPr lang="en-US" dirty="0"/>
              <a:t> = total </a:t>
            </a:r>
            <a:r>
              <a:rPr lang="en-US" dirty="0" err="1"/>
              <a:t>precip</a:t>
            </a:r>
            <a:r>
              <a:rPr lang="en-US" dirty="0"/>
              <a:t> normalized + </a:t>
            </a:r>
            <a:r>
              <a:rPr lang="en-US" dirty="0" err="1"/>
              <a:t>avg</a:t>
            </a:r>
            <a:r>
              <a:rPr lang="en-US" dirty="0"/>
              <a:t> rain normalized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 consists of reducing a variable’s range to (0 </a:t>
            </a:r>
            <a:r>
              <a:rPr lang="en-US" dirty="0">
                <a:sym typeface="Wingdings" pitchFamily="2" charset="2"/>
              </a:rPr>
              <a:t> 1)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8721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45EDD5-8685-F94C-A3A4-810DBA04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8818" cy="1325563"/>
          </a:xfrm>
        </p:spPr>
        <p:txBody>
          <a:bodyPr>
            <a:normAutofit/>
          </a:bodyPr>
          <a:lstStyle/>
          <a:p>
            <a:r>
              <a:rPr lang="en-US" dirty="0"/>
              <a:t>Kernel Weight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269CB8-B148-BE4F-881C-4394C94EB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85" y="2318213"/>
            <a:ext cx="3869405" cy="3224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A67B80-71F2-A540-8F1E-6D206A17F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890" y="2318213"/>
            <a:ext cx="3869405" cy="32245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EEFFC3-F102-7F41-89AD-D6A39EE38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209" y="3338898"/>
            <a:ext cx="3869405" cy="32245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C311AB-81FA-DC40-A0DF-29846B83F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10" y="0"/>
            <a:ext cx="3869405" cy="32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1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3882</TotalTime>
  <Words>377</Words>
  <Application>Microsoft Macintosh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Grain Quality</vt:lpstr>
      <vt:lpstr>Data Analysis Fundamentals</vt:lpstr>
      <vt:lpstr>Critical Trends</vt:lpstr>
      <vt:lpstr>Data Slides - Explanations</vt:lpstr>
      <vt:lpstr>Actual Wheat Ash</vt:lpstr>
      <vt:lpstr>Actual Wheat Ash</vt:lpstr>
      <vt:lpstr>Falling Number</vt:lpstr>
      <vt:lpstr>Falling Number</vt:lpstr>
      <vt:lpstr>Kernel Weight</vt:lpstr>
      <vt:lpstr>Kernel Weight</vt:lpstr>
      <vt:lpstr>Moisture</vt:lpstr>
      <vt:lpstr>Moisture</vt:lpstr>
      <vt:lpstr>Protein 12</vt:lpstr>
      <vt:lpstr>Protein 12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Grain Quality</dc:title>
  <dc:creator>Microsoft Office User</dc:creator>
  <cp:lastModifiedBy>Microsoft Office User</cp:lastModifiedBy>
  <cp:revision>13</cp:revision>
  <dcterms:created xsi:type="dcterms:W3CDTF">2019-07-26T12:52:33Z</dcterms:created>
  <dcterms:modified xsi:type="dcterms:W3CDTF">2019-07-29T05:41:56Z</dcterms:modified>
</cp:coreProperties>
</file>