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10"/>
  </p:notesMasterIdLst>
  <p:sldIdLst>
    <p:sldId id="256" r:id="rId2"/>
    <p:sldId id="272" r:id="rId3"/>
    <p:sldId id="273" r:id="rId4"/>
    <p:sldId id="275" r:id="rId5"/>
    <p:sldId id="274" r:id="rId6"/>
    <p:sldId id="276" r:id="rId7"/>
    <p:sldId id="277" r:id="rId8"/>
    <p:sldId id="278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libri Light" panose="020F0302020204030204" pitchFamily="34" charset="0"/>
      <p:regular r:id="rId15"/>
      <p:italic r:id="rId16"/>
    </p:embeddedFont>
    <p:embeddedFont>
      <p:font typeface="Fira Sans" panose="020B060402020202020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2D0894-2E8B-482E-934C-0B6F838D7FB0}">
  <a:tblStyle styleId="{C22D0894-2E8B-482E-934C-0B6F838D7F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577850"/>
            <a:ext cx="8086725" cy="25146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600" spc="-9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3155157"/>
            <a:ext cx="6921151" cy="123444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9862632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8000791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521494"/>
            <a:ext cx="1971675" cy="3600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535782"/>
            <a:ext cx="5800725" cy="40505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9882775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bg>
      <p:bgPr>
        <a:solidFill>
          <a:srgbClr val="324158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06650" y="411425"/>
            <a:ext cx="7730700" cy="128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"/>
              <a:buNone/>
              <a:defRPr sz="60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9675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3382569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575564"/>
            <a:ext cx="8085582" cy="2516886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3153157"/>
            <a:ext cx="6919722" cy="12344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7521595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498601"/>
            <a:ext cx="3497580" cy="282549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8498" y="1498601"/>
            <a:ext cx="3497580" cy="282549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220812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1530350"/>
            <a:ext cx="3497580" cy="542550"/>
          </a:xfrm>
        </p:spPr>
        <p:txBody>
          <a:bodyPr anchor="ctr">
            <a:normAutofit/>
          </a:bodyPr>
          <a:lstStyle>
            <a:lvl1pPr marL="0" indent="0">
              <a:buNone/>
              <a:defRPr sz="165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064813"/>
            <a:ext cx="3497580" cy="24003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05706" y="1528826"/>
            <a:ext cx="3497580" cy="541782"/>
          </a:xfrm>
        </p:spPr>
        <p:txBody>
          <a:bodyPr anchor="ctr">
            <a:normAutofit/>
          </a:bodyPr>
          <a:lstStyle>
            <a:lvl1pPr marL="0" indent="0">
              <a:buNone/>
              <a:defRPr sz="165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05706" y="2063243"/>
            <a:ext cx="3497580" cy="24003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1036498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872526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1811235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406712"/>
            <a:ext cx="2537460" cy="144018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571500"/>
            <a:ext cx="4572000" cy="34290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1883860"/>
            <a:ext cx="2548890" cy="2345240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50">
                <a:solidFill>
                  <a:srgbClr val="262626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0025946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4064001"/>
            <a:ext cx="8085582" cy="459962"/>
          </a:xfrm>
        </p:spPr>
        <p:txBody>
          <a:bodyPr anchor="b">
            <a:normAutofit/>
          </a:bodyPr>
          <a:lstStyle>
            <a:lvl1pPr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3998214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600"/>
              </a:spcBef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4432301"/>
            <a:ext cx="6922008" cy="40005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050">
                <a:solidFill>
                  <a:srgbClr val="262626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33201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374650"/>
            <a:ext cx="8079581" cy="1243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1508760"/>
            <a:ext cx="8065294" cy="2824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3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3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945" y="4407310"/>
            <a:ext cx="2194560" cy="10477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7725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6429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4050" kern="1200" spc="-9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85000"/>
        </a:lnSpc>
        <a:spcBef>
          <a:spcPts val="975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60604" indent="-257175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411480" indent="-41148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5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17220" indent="-61722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22960" indent="-82296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0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2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3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>
            <a:spLocks noGrp="1"/>
          </p:cNvSpPr>
          <p:nvPr>
            <p:ph type="ctrTitle"/>
          </p:nvPr>
        </p:nvSpPr>
        <p:spPr>
          <a:xfrm>
            <a:off x="706650" y="251375"/>
            <a:ext cx="7730700" cy="128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dirty="0">
                <a:latin typeface="Calibri" panose="020F0502020204030204" pitchFamily="34" charset="0"/>
                <a:cs typeface="Calibri" panose="020F0502020204030204" pitchFamily="34" charset="0"/>
              </a:rPr>
              <a:t>Google 100 Billionth User </a:t>
            </a:r>
            <a:br>
              <a:rPr lang="en" sz="4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" sz="4200" dirty="0">
                <a:latin typeface="Calibri" panose="020F0502020204030204" pitchFamily="34" charset="0"/>
                <a:cs typeface="Calibri" panose="020F0502020204030204" pitchFamily="34" charset="0"/>
              </a:rPr>
              <a:t>Distributed Counter </a:t>
            </a:r>
            <a:endParaRPr sz="4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Google Shape;99;p23">
            <a:extLst>
              <a:ext uri="{FF2B5EF4-FFF2-40B4-BE49-F238E27FC236}">
                <a16:creationId xmlns:a16="http://schemas.microsoft.com/office/drawing/2014/main" id="{36CB9581-FE70-43BC-A954-FDE45A871FD1}"/>
              </a:ext>
            </a:extLst>
          </p:cNvPr>
          <p:cNvSpPr txBox="1">
            <a:spLocks/>
          </p:cNvSpPr>
          <p:nvPr/>
        </p:nvSpPr>
        <p:spPr>
          <a:xfrm>
            <a:off x="706650" y="3447325"/>
            <a:ext cx="7730700" cy="1287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ctr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"/>
              <a:buNone/>
              <a:defRPr sz="6000" b="1" kern="1200" spc="-90" baseline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Solution by Rahul Vats</a:t>
            </a:r>
          </a:p>
        </p:txBody>
      </p:sp>
      <p:sp>
        <p:nvSpPr>
          <p:cNvPr id="4" name="Google Shape;99;p23">
            <a:extLst>
              <a:ext uri="{FF2B5EF4-FFF2-40B4-BE49-F238E27FC236}">
                <a16:creationId xmlns:a16="http://schemas.microsoft.com/office/drawing/2014/main" id="{40DBDAEF-CDEF-4296-BF33-D54DC7FDF42D}"/>
              </a:ext>
            </a:extLst>
          </p:cNvPr>
          <p:cNvSpPr txBox="1">
            <a:spLocks/>
          </p:cNvSpPr>
          <p:nvPr/>
        </p:nvSpPr>
        <p:spPr>
          <a:xfrm>
            <a:off x="706650" y="1855498"/>
            <a:ext cx="7730700" cy="174932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ctr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"/>
              <a:buNone/>
              <a:defRPr sz="6000" b="1" kern="1200" spc="-90" baseline="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 algn="l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Design a system such that 100 billionth visitor on Google, gets a prize in raffle</a:t>
            </a:r>
          </a:p>
          <a:p>
            <a:pPr algn="l"/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i.e. when you think about it, you realize that they are looking for a good method of counting in a distributed manner. </a:t>
            </a:r>
          </a:p>
          <a:p>
            <a:pPr algn="l"/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Distributed counting is a hard problem. Not hard as in not solvable, but hard as in "I didn't realize it can become so complicated just to count!" hard.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4;p24">
            <a:extLst>
              <a:ext uri="{FF2B5EF4-FFF2-40B4-BE49-F238E27FC236}">
                <a16:creationId xmlns:a16="http://schemas.microsoft.com/office/drawing/2014/main" id="{3BB3873D-1379-4D3E-B50B-692C010C18E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6436" y="104138"/>
            <a:ext cx="7731125" cy="7034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Calibri" panose="020F0502020204030204" pitchFamily="34" charset="0"/>
                <a:cs typeface="Calibri" panose="020F0502020204030204" pitchFamily="34" charset="0"/>
              </a:rPr>
              <a:t>Clarifying Questions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D43C64-9B09-476F-8BF4-23AFB1047CE0}"/>
              </a:ext>
            </a:extLst>
          </p:cNvPr>
          <p:cNvSpPr txBox="1"/>
          <p:nvPr/>
        </p:nvSpPr>
        <p:spPr>
          <a:xfrm>
            <a:off x="706437" y="1007489"/>
            <a:ext cx="773112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Discuss with Interviewer(Clarifying Questions To Ask): </a:t>
            </a: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Functional Assumptions: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I count request to Gmail/Google/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Youtube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together or separately?</a:t>
            </a:r>
            <a:b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we going to do count my transaction or IP address?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Functional Requirements: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Increment a counter structure atomically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Consume Request (Visitor) from a message queue on an Aggregator machine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Retrieve counter value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 constraints: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Rate of incoming Requests (Visitor)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10s to 1000s of requests per second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{Google handles 60000 searches per second, each search resulting in increment request}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 - Rate of retrieval of the counter</a:t>
            </a:r>
          </a:p>
        </p:txBody>
      </p:sp>
    </p:spTree>
    <p:extLst>
      <p:ext uri="{BB962C8B-B14F-4D97-AF65-F5344CB8AC3E}">
        <p14:creationId xmlns:p14="http://schemas.microsoft.com/office/powerpoint/2010/main" val="1045571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4;p24">
            <a:extLst>
              <a:ext uri="{FF2B5EF4-FFF2-40B4-BE49-F238E27FC236}">
                <a16:creationId xmlns:a16="http://schemas.microsoft.com/office/drawing/2014/main" id="{3BB3873D-1379-4D3E-B50B-692C010C18E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6436" y="104138"/>
            <a:ext cx="7731125" cy="7034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Calibri" panose="020F0502020204030204" pitchFamily="34" charset="0"/>
                <a:cs typeface="Calibri" panose="020F0502020204030204" pitchFamily="34" charset="0"/>
              </a:rPr>
              <a:t>Micro Services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D43C64-9B09-476F-8BF4-23AFB1047CE0}"/>
              </a:ext>
            </a:extLst>
          </p:cNvPr>
          <p:cNvSpPr txBox="1"/>
          <p:nvPr/>
        </p:nvSpPr>
        <p:spPr>
          <a:xfrm>
            <a:off x="706437" y="1007489"/>
            <a:ext cx="77311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Services We Need: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Remember Microservices and SOA: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Microservices Architecture Pattern: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Publisher-Subscriber for request event collection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Services We should create: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Counter Service: 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1) Ingests and takes count of Requests from Publisher-Subscriber (From All Servers), Increments counter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2) Handles retrieval requests - Retrieve Counter Value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Additionally we may need to have a service for Raffle Generation and Intimation</a:t>
            </a:r>
          </a:p>
        </p:txBody>
      </p:sp>
    </p:spTree>
    <p:extLst>
      <p:ext uri="{BB962C8B-B14F-4D97-AF65-F5344CB8AC3E}">
        <p14:creationId xmlns:p14="http://schemas.microsoft.com/office/powerpoint/2010/main" val="767350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FED3A-6A4E-47F3-902B-1542C1C8A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650" y="151122"/>
            <a:ext cx="7730700" cy="649813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000" b="1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Logical Architecture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217F15-58B6-47B5-9F33-8C5576AA12BF}"/>
              </a:ext>
            </a:extLst>
          </p:cNvPr>
          <p:cNvSpPr/>
          <p:nvPr/>
        </p:nvSpPr>
        <p:spPr>
          <a:xfrm>
            <a:off x="507258" y="954447"/>
            <a:ext cx="574003" cy="820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800" dirty="0"/>
              <a:t>Node1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5F3E33-982E-4760-9419-5D09F9EE1063}"/>
              </a:ext>
            </a:extLst>
          </p:cNvPr>
          <p:cNvSpPr/>
          <p:nvPr/>
        </p:nvSpPr>
        <p:spPr>
          <a:xfrm>
            <a:off x="499470" y="2321597"/>
            <a:ext cx="574003" cy="820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800" dirty="0"/>
              <a:t>Node2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BACAA3-8580-4741-8EEF-4CB8DBE7F3CD}"/>
              </a:ext>
            </a:extLst>
          </p:cNvPr>
          <p:cNvSpPr/>
          <p:nvPr/>
        </p:nvSpPr>
        <p:spPr>
          <a:xfrm>
            <a:off x="507258" y="3688748"/>
            <a:ext cx="574003" cy="820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800" dirty="0"/>
              <a:t>Node3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6B9975C-A818-476E-89ED-8C44847A8A05}"/>
              </a:ext>
            </a:extLst>
          </p:cNvPr>
          <p:cNvSpPr/>
          <p:nvPr/>
        </p:nvSpPr>
        <p:spPr>
          <a:xfrm>
            <a:off x="66745" y="1211413"/>
            <a:ext cx="440513" cy="307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+2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60A11BC-683A-4903-9C43-4BD98D6BD33F}"/>
              </a:ext>
            </a:extLst>
          </p:cNvPr>
          <p:cNvSpPr/>
          <p:nvPr/>
        </p:nvSpPr>
        <p:spPr>
          <a:xfrm>
            <a:off x="66745" y="3945714"/>
            <a:ext cx="440513" cy="307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+3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7CBC15C-830D-46CE-BA08-BD52F3D2F6C3}"/>
              </a:ext>
            </a:extLst>
          </p:cNvPr>
          <p:cNvSpPr/>
          <p:nvPr/>
        </p:nvSpPr>
        <p:spPr>
          <a:xfrm>
            <a:off x="1141331" y="1243116"/>
            <a:ext cx="574003" cy="243617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C1=5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B455CF8-3ADA-4317-A95C-B429EDCB4F3B}"/>
              </a:ext>
            </a:extLst>
          </p:cNvPr>
          <p:cNvSpPr/>
          <p:nvPr/>
        </p:nvSpPr>
        <p:spPr>
          <a:xfrm>
            <a:off x="1141331" y="2610266"/>
            <a:ext cx="574003" cy="243617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C2=3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F851AB-5139-4394-9283-2C0BDF67A8EE}"/>
              </a:ext>
            </a:extLst>
          </p:cNvPr>
          <p:cNvSpPr/>
          <p:nvPr/>
        </p:nvSpPr>
        <p:spPr>
          <a:xfrm>
            <a:off x="1146032" y="3978780"/>
            <a:ext cx="574003" cy="24361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C3=6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CAC4AC3-8FB4-4924-9D67-866A5B7B51D4}"/>
              </a:ext>
            </a:extLst>
          </p:cNvPr>
          <p:cNvCxnSpPr>
            <a:stCxn id="8" idx="3"/>
          </p:cNvCxnSpPr>
          <p:nvPr/>
        </p:nvCxnSpPr>
        <p:spPr>
          <a:xfrm flipV="1">
            <a:off x="1715334" y="1364924"/>
            <a:ext cx="355921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C08F7FF-5371-4CF7-9743-ACD85F9176EA}"/>
              </a:ext>
            </a:extLst>
          </p:cNvPr>
          <p:cNvSpPr txBox="1"/>
          <p:nvPr/>
        </p:nvSpPr>
        <p:spPr>
          <a:xfrm>
            <a:off x="1655264" y="1128669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+2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987E2EF-68BA-4ADE-AF5D-17DC992F98C8}"/>
              </a:ext>
            </a:extLst>
          </p:cNvPr>
          <p:cNvSpPr/>
          <p:nvPr/>
        </p:nvSpPr>
        <p:spPr>
          <a:xfrm>
            <a:off x="2065642" y="1243116"/>
            <a:ext cx="574003" cy="243617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C1=7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7B3304B-6271-4C27-9799-6260C17D5E36}"/>
              </a:ext>
            </a:extLst>
          </p:cNvPr>
          <p:cNvCxnSpPr>
            <a:stCxn id="9" idx="3"/>
          </p:cNvCxnSpPr>
          <p:nvPr/>
        </p:nvCxnSpPr>
        <p:spPr>
          <a:xfrm flipV="1">
            <a:off x="1715334" y="2732074"/>
            <a:ext cx="7137721" cy="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899AEC5-EC70-4AD3-8B25-A9FE7AC3F876}"/>
              </a:ext>
            </a:extLst>
          </p:cNvPr>
          <p:cNvCxnSpPr/>
          <p:nvPr/>
        </p:nvCxnSpPr>
        <p:spPr>
          <a:xfrm flipV="1">
            <a:off x="1715334" y="4099223"/>
            <a:ext cx="355921" cy="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7B6586F-9863-4924-BF6A-837E0201D234}"/>
              </a:ext>
            </a:extLst>
          </p:cNvPr>
          <p:cNvSpPr txBox="1"/>
          <p:nvPr/>
        </p:nvSpPr>
        <p:spPr>
          <a:xfrm>
            <a:off x="1655264" y="3862968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+3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2BE34B8-7289-4983-AA07-16A9850544C7}"/>
              </a:ext>
            </a:extLst>
          </p:cNvPr>
          <p:cNvSpPr/>
          <p:nvPr/>
        </p:nvSpPr>
        <p:spPr>
          <a:xfrm>
            <a:off x="2065642" y="3977415"/>
            <a:ext cx="574003" cy="24361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C3=9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072EFB-8D84-4085-A20C-135E89270C13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2639645" y="4093370"/>
            <a:ext cx="6218111" cy="585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30DFB5-C315-41F6-A573-1920D2BEC99E}"/>
              </a:ext>
            </a:extLst>
          </p:cNvPr>
          <p:cNvCxnSpPr>
            <a:cxnSpLocks/>
          </p:cNvCxnSpPr>
          <p:nvPr/>
        </p:nvCxnSpPr>
        <p:spPr>
          <a:xfrm flipV="1">
            <a:off x="2639645" y="1357600"/>
            <a:ext cx="6218111" cy="58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5BEF2326-1647-482E-AA45-E4C52BBD1F83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639645" y="1364925"/>
            <a:ext cx="255955" cy="1359824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C1DD48C9-FED4-4686-A964-009EA4D68F1E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639645" y="1364925"/>
            <a:ext cx="920973" cy="2735663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E4D7B1ED-3BF1-432B-902A-57B7B08EA6C0}"/>
              </a:ext>
            </a:extLst>
          </p:cNvPr>
          <p:cNvCxnSpPr>
            <a:stCxn id="19" idx="3"/>
          </p:cNvCxnSpPr>
          <p:nvPr/>
        </p:nvCxnSpPr>
        <p:spPr>
          <a:xfrm flipV="1">
            <a:off x="2639645" y="1364924"/>
            <a:ext cx="1516719" cy="2734300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33945570-E050-4815-8A4B-6BFD5BBC2407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2639645" y="2732073"/>
            <a:ext cx="1357391" cy="1367151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324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4;p24">
            <a:extLst>
              <a:ext uri="{FF2B5EF4-FFF2-40B4-BE49-F238E27FC236}">
                <a16:creationId xmlns:a16="http://schemas.microsoft.com/office/drawing/2014/main" id="{3BB3873D-1379-4D3E-B50B-692C010C18E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6436" y="104138"/>
            <a:ext cx="7731125" cy="7034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Calibri" panose="020F0502020204030204" pitchFamily="34" charset="0"/>
                <a:cs typeface="Calibri" panose="020F0502020204030204" pitchFamily="34" charset="0"/>
              </a:rPr>
              <a:t>Solution 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D43C64-9B09-476F-8BF4-23AFB1047CE0}"/>
              </a:ext>
            </a:extLst>
          </p:cNvPr>
          <p:cNvSpPr txBox="1"/>
          <p:nvPr/>
        </p:nvSpPr>
        <p:spPr>
          <a:xfrm>
            <a:off x="706437" y="807609"/>
            <a:ext cx="7731124" cy="3857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Application Server will use In Memory Storage </a:t>
            </a:r>
            <a:endParaRPr lang="en-US" sz="14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Model: Counter id (K): Single Variable (Approach 1) or List of integers (V) (Approach 2)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Storage System: In point memory storage with checkpoints occasionally for disaster recovery</a:t>
            </a:r>
          </a:p>
          <a:p>
            <a:pPr fontAlgn="base"/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APIs</a:t>
            </a:r>
            <a:endParaRPr lang="en-US" sz="1600" b="1" i="0" u="none" strike="noStrike" dirty="0">
              <a:solidFill>
                <a:srgbClr val="FFFFF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600"/>
              </a:spcAft>
            </a:pP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All APIs are handled through in-memory storage. API Signature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IncrementCounter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Hash on one of the entries in the list and increment (Single Variable is simple)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ReadCounter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Sum total of integer entries in the list</a:t>
            </a:r>
            <a:endParaRPr lang="en-US" sz="1400" b="0" i="0" u="none" strike="noStrike" dirty="0">
              <a:solidFill>
                <a:srgbClr val="FFFFF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600"/>
              </a:spcAft>
            </a:pPr>
            <a:r>
              <a:rPr lang="en-US" sz="20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Thoughts on Scalability</a:t>
            </a:r>
          </a:p>
          <a:p>
            <a:pPr rtl="0" fontAlgn="base">
              <a:spcBef>
                <a:spcPts val="0"/>
              </a:spcBef>
              <a:spcAft>
                <a:spcPts val="1600"/>
              </a:spcAft>
            </a:pPr>
            <a:r>
              <a:rPr lang="en-US" sz="140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Need to scale for API parallelization – Yes</a:t>
            </a:r>
            <a:br>
              <a:rPr lang="en-US" sz="140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Read is an O(N) algorithm</a:t>
            </a:r>
            <a:br>
              <a:rPr lang="en-US" sz="140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Need to scale for throughput – Yes</a:t>
            </a:r>
            <a:br>
              <a:rPr lang="en-US" sz="14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Need to scale for API parallelization – No</a:t>
            </a:r>
            <a:br>
              <a:rPr lang="en-US" sz="14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Availability – yes</a:t>
            </a:r>
            <a:br>
              <a:rPr lang="en-US" sz="14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Geo-distribution - N/A</a:t>
            </a:r>
          </a:p>
        </p:txBody>
      </p:sp>
    </p:spTree>
    <p:extLst>
      <p:ext uri="{BB962C8B-B14F-4D97-AF65-F5344CB8AC3E}">
        <p14:creationId xmlns:p14="http://schemas.microsoft.com/office/powerpoint/2010/main" val="1525271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4;p24">
            <a:extLst>
              <a:ext uri="{FF2B5EF4-FFF2-40B4-BE49-F238E27FC236}">
                <a16:creationId xmlns:a16="http://schemas.microsoft.com/office/drawing/2014/main" id="{3BB3873D-1379-4D3E-B50B-692C010C18E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6436" y="104138"/>
            <a:ext cx="7731125" cy="7034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Calibri" panose="020F0502020204030204" pitchFamily="34" charset="0"/>
                <a:cs typeface="Calibri" panose="020F0502020204030204" pitchFamily="34" charset="0"/>
              </a:rPr>
              <a:t>Conflict Free Related Data Type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D43C64-9B09-476F-8BF4-23AFB1047CE0}"/>
              </a:ext>
            </a:extLst>
          </p:cNvPr>
          <p:cNvSpPr txBox="1"/>
          <p:nvPr/>
        </p:nvSpPr>
        <p:spPr>
          <a:xfrm>
            <a:off x="706437" y="807609"/>
            <a:ext cx="7731124" cy="4052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0"/>
              </a:spcBef>
              <a:spcAft>
                <a:spcPts val="1600"/>
              </a:spcAft>
            </a:pP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Fira Sans" panose="020B0604020202020204" charset="0"/>
              </a:rPr>
              <a:t>Each replica maintains a vector of counts</a:t>
            </a:r>
            <a:br>
              <a:rPr lang="en-US" sz="1600" b="0" dirty="0">
                <a:effectLst/>
              </a:rPr>
            </a:b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Fira Sans" panose="020B0604020202020204" charset="0"/>
              </a:rPr>
              <a:t>Let’s assume there are 7 replicas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Fira Sans" panose="020B0604020202020204" charset="0"/>
              </a:rPr>
              <a:t>Replica A: [its own counter][counter from replica B][C][D][E][F][G]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Fira Sans" panose="020B0604020202020204" charset="0"/>
              </a:rPr>
              <a:t>Replica B: [counter from replica A][its own counter][C][D][E][F][G]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Fira Sans" panose="020B0604020202020204" charset="0"/>
              </a:rPr>
              <a:t>B:[3][4][1][0][0][23][1]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Fira Sans" panose="020B0604020202020204" charset="0"/>
              </a:rPr>
              <a:t>From A: [5][1][7][0][0][24][2]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Fira Sans" panose="020B0604020202020204" charset="0"/>
              </a:rPr>
              <a:t>B:[5][4][7][0][0][24][2]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Fira Sans" panose="020B0604020202020204" charset="0"/>
              </a:rPr>
              <a:t>Whenever a write is applied to any replica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Fira Sans" panose="020B0604020202020204" charset="0"/>
              </a:rPr>
              <a:t>It increments its own counter and broadcasts the full vector to other replicas</a:t>
            </a:r>
            <a:endParaRPr lang="en-US" sz="1200" dirty="0">
              <a:solidFill>
                <a:srgbClr val="FFFFFF"/>
              </a:solidFill>
              <a:latin typeface="Fira Sans" panose="020B060402020202020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Fira Sans" panose="020B0604020202020204" charset="0"/>
              </a:rPr>
              <a:t>On receiving a message from other replica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Fira Sans" panose="020B0604020202020204" charset="0"/>
              </a:rPr>
              <a:t>The replica compares each entry in its own vector with that in the message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Fira Sans" panose="020B0604020202020204" charset="0"/>
              </a:rPr>
              <a:t>For (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Fira Sans" panose="020B0604020202020204" charset="0"/>
              </a:rPr>
              <a:t>i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Fira Sans" panose="020B0604020202020204" charset="0"/>
              </a:rPr>
              <a:t> = 0;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Fira Sans" panose="020B0604020202020204" charset="0"/>
              </a:rPr>
              <a:t>i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Fira Sans" panose="020B0604020202020204" charset="0"/>
              </a:rPr>
              <a:t> &lt; 7; ++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Fira Sans" panose="020B0604020202020204" charset="0"/>
              </a:rPr>
              <a:t>i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Fira Sans" panose="020B0604020202020204" charset="0"/>
              </a:rPr>
              <a:t>) 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Fira Sans" panose="020B0604020202020204" charset="0"/>
              </a:rPr>
              <a:t>If (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Fira Sans" panose="020B0604020202020204" charset="0"/>
              </a:rPr>
              <a:t>ownvector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Fira Sans" panose="020B0604020202020204" charset="0"/>
              </a:rPr>
              <a:t>[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Fira Sans" panose="020B0604020202020204" charset="0"/>
              </a:rPr>
              <a:t>i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Fira Sans" panose="020B0604020202020204" charset="0"/>
              </a:rPr>
              <a:t>] &lt;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Fira Sans" panose="020B0604020202020204" charset="0"/>
              </a:rPr>
              <a:t>messagevector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Fira Sans" panose="020B0604020202020204" charset="0"/>
              </a:rPr>
              <a:t>[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Fira Sans" panose="020B0604020202020204" charset="0"/>
              </a:rPr>
              <a:t>i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Fira Sans" panose="020B0604020202020204" charset="0"/>
              </a:rPr>
              <a:t>])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Fira Sans" panose="020B0604020202020204" charset="0"/>
              </a:rPr>
              <a:t>ownvector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Fira Sans" panose="020B0604020202020204" charset="0"/>
              </a:rPr>
              <a:t>[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Fira Sans" panose="020B0604020202020204" charset="0"/>
              </a:rPr>
              <a:t>i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Fira Sans" panose="020B0604020202020204" charset="0"/>
              </a:rPr>
              <a:t>] =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Fira Sans" panose="020B0604020202020204" charset="0"/>
              </a:rPr>
              <a:t>messagevector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Fira Sans" panose="020B0604020202020204" charset="0"/>
              </a:rPr>
              <a:t>[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Fira Sans" panose="020B0604020202020204" charset="0"/>
              </a:rPr>
              <a:t>i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Fira Sans" panose="020B0604020202020204" charset="0"/>
              </a:rPr>
              <a:t>];</a:t>
            </a:r>
            <a:br>
              <a:rPr lang="en-US" sz="1600" b="0" dirty="0">
                <a:effectLst/>
              </a:rPr>
            </a:b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Fira Sans" panose="020B0604020202020204" charset="0"/>
              </a:rPr>
              <a:t>Very easy to resolve conflict using the above function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Fira Sans" panose="020B0604020202020204" charset="0"/>
              </a:rPr>
              <a:t>Counters will always increment. If a counter from another replica is larger than the same counter in my replica, the other counter is more current, because counters are temporally incremental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Fira Sans" panose="020B0604020202020204" charset="0"/>
              </a:rPr>
              <a:t>Which is why, it is called Conflict-Free Replicated Data Type</a:t>
            </a:r>
          </a:p>
        </p:txBody>
      </p:sp>
    </p:spTree>
    <p:extLst>
      <p:ext uri="{BB962C8B-B14F-4D97-AF65-F5344CB8AC3E}">
        <p14:creationId xmlns:p14="http://schemas.microsoft.com/office/powerpoint/2010/main" val="478286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4;p24">
            <a:extLst>
              <a:ext uri="{FF2B5EF4-FFF2-40B4-BE49-F238E27FC236}">
                <a16:creationId xmlns:a16="http://schemas.microsoft.com/office/drawing/2014/main" id="{3BB3873D-1379-4D3E-B50B-692C010C18E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6436" y="104138"/>
            <a:ext cx="7731125" cy="7034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Calibri" panose="020F0502020204030204" pitchFamily="34" charset="0"/>
                <a:cs typeface="Calibri" panose="020F0502020204030204" pitchFamily="34" charset="0"/>
              </a:rPr>
              <a:t>Scaling Proposed Solution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D43C64-9B09-476F-8BF4-23AFB1047CE0}"/>
              </a:ext>
            </a:extLst>
          </p:cNvPr>
          <p:cNvSpPr txBox="1"/>
          <p:nvPr/>
        </p:nvSpPr>
        <p:spPr>
          <a:xfrm>
            <a:off x="706437" y="807609"/>
            <a:ext cx="77311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>
                <a:solidFill>
                  <a:schemeClr val="bg1"/>
                </a:solidFill>
              </a:rPr>
              <a:t>Similar to an analytics problem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>
                <a:solidFill>
                  <a:schemeClr val="bg1"/>
                </a:solidFill>
              </a:rPr>
              <a:t>Bottleneck is the size of the list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 dirty="0">
                <a:solidFill>
                  <a:schemeClr val="bg1"/>
                </a:solidFill>
              </a:rPr>
              <a:t>O(N), where N is the size of the list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>
                <a:solidFill>
                  <a:schemeClr val="bg1"/>
                </a:solidFill>
              </a:rPr>
              <a:t>Shard the list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 dirty="0">
                <a:solidFill>
                  <a:schemeClr val="bg1"/>
                </a:solidFill>
              </a:rPr>
              <a:t>Since list is the value, vertical </a:t>
            </a:r>
            <a:r>
              <a:rPr lang="en-US" sz="1400" dirty="0" err="1">
                <a:solidFill>
                  <a:schemeClr val="bg1"/>
                </a:solidFill>
              </a:rPr>
              <a:t>sharding</a:t>
            </a:r>
            <a:endParaRPr lang="en-US" sz="1400" dirty="0">
              <a:solidFill>
                <a:schemeClr val="bg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>
                <a:solidFill>
                  <a:schemeClr val="bg1"/>
                </a:solidFill>
              </a:rPr>
              <a:t>Each increment is forwarded to a single shard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>
                <a:solidFill>
                  <a:schemeClr val="bg1"/>
                </a:solidFill>
              </a:rPr>
              <a:t>Scatter gather to retrieve global value of the counter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>
                <a:solidFill>
                  <a:schemeClr val="bg1"/>
                </a:solidFill>
              </a:rPr>
              <a:t>Scatter gather is a throughput killer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 dirty="0">
                <a:solidFill>
                  <a:schemeClr val="bg1"/>
                </a:solidFill>
              </a:rPr>
              <a:t>So cache the global count and perform scatter gather in regular intervals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 dirty="0">
                <a:solidFill>
                  <a:schemeClr val="bg1"/>
                </a:solidFill>
              </a:rPr>
              <a:t>AP system</a:t>
            </a:r>
          </a:p>
        </p:txBody>
      </p:sp>
    </p:spTree>
    <p:extLst>
      <p:ext uri="{BB962C8B-B14F-4D97-AF65-F5344CB8AC3E}">
        <p14:creationId xmlns:p14="http://schemas.microsoft.com/office/powerpoint/2010/main" val="3486526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4;p24">
            <a:extLst>
              <a:ext uri="{FF2B5EF4-FFF2-40B4-BE49-F238E27FC236}">
                <a16:creationId xmlns:a16="http://schemas.microsoft.com/office/drawing/2014/main" id="{3BB3873D-1379-4D3E-B50B-692C010C18E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6436" y="104138"/>
            <a:ext cx="7731125" cy="7034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" sz="4000" dirty="0">
                <a:latin typeface="Calibri" panose="020F0502020204030204" pitchFamily="34" charset="0"/>
                <a:cs typeface="Calibri" panose="020F0502020204030204" pitchFamily="34" charset="0"/>
              </a:rPr>
              <a:t>P or AP systems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D43C64-9B09-476F-8BF4-23AFB1047CE0}"/>
              </a:ext>
            </a:extLst>
          </p:cNvPr>
          <p:cNvSpPr txBox="1"/>
          <p:nvPr/>
        </p:nvSpPr>
        <p:spPr>
          <a:xfrm>
            <a:off x="706437" y="807609"/>
            <a:ext cx="77311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>
                <a:solidFill>
                  <a:schemeClr val="bg1"/>
                </a:solidFill>
              </a:rPr>
              <a:t>Depending on the application, you may have to build CP or AP system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>
                <a:solidFill>
                  <a:schemeClr val="bg1"/>
                </a:solidFill>
              </a:rPr>
              <a:t>CP nearly infeasible in both approaches described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>
                <a:solidFill>
                  <a:schemeClr val="bg1"/>
                </a:solidFill>
              </a:rPr>
              <a:t>For example, in the billionth car problem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 dirty="0">
                <a:solidFill>
                  <a:schemeClr val="bg1"/>
                </a:solidFill>
              </a:rPr>
              <a:t>Follow either proposal 1 or proposal 2 (AP) for 99.9x% of increment requests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 dirty="0">
                <a:solidFill>
                  <a:schemeClr val="bg1"/>
                </a:solidFill>
              </a:rPr>
              <a:t>Then switch logic to CP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 dirty="0">
                <a:solidFill>
                  <a:schemeClr val="bg1"/>
                </a:solidFill>
              </a:rPr>
              <a:t>In proposal 1, start using one counter for increments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 dirty="0">
                <a:solidFill>
                  <a:schemeClr val="bg1"/>
                </a:solidFill>
              </a:rPr>
              <a:t>In proposal 2, start using one shard for increments</a:t>
            </a:r>
          </a:p>
        </p:txBody>
      </p:sp>
    </p:spTree>
    <p:extLst>
      <p:ext uri="{BB962C8B-B14F-4D97-AF65-F5344CB8AC3E}">
        <p14:creationId xmlns:p14="http://schemas.microsoft.com/office/powerpoint/2010/main" val="2752785863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74</TotalTime>
  <Words>811</Words>
  <Application>Microsoft Office PowerPoint</Application>
  <PresentationFormat>On-screen Show (16:9)</PresentationFormat>
  <Paragraphs>89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Fira Sans</vt:lpstr>
      <vt:lpstr>Calibri Light</vt:lpstr>
      <vt:lpstr>Calibri</vt:lpstr>
      <vt:lpstr>Arial</vt:lpstr>
      <vt:lpstr>Metropolitan</vt:lpstr>
      <vt:lpstr>Google 100 Billionth User  Distributed Counter </vt:lpstr>
      <vt:lpstr>Clarifying Questions</vt:lpstr>
      <vt:lpstr>Micro Services</vt:lpstr>
      <vt:lpstr>Logical Architecture</vt:lpstr>
      <vt:lpstr>Solution </vt:lpstr>
      <vt:lpstr>Conflict Free Related Data Type</vt:lpstr>
      <vt:lpstr>Scaling Proposed Solution</vt:lpstr>
      <vt:lpstr>CP or AP systems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100 Billionth User  Distributed Counter </dc:title>
  <cp:lastModifiedBy>Rahul</cp:lastModifiedBy>
  <cp:revision>16</cp:revision>
  <dcterms:modified xsi:type="dcterms:W3CDTF">2021-03-06T08:52:04Z</dcterms:modified>
</cp:coreProperties>
</file>