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1"/>
  </p:notesMasterIdLst>
  <p:sldIdLst>
    <p:sldId id="256" r:id="rId2"/>
    <p:sldId id="272" r:id="rId3"/>
    <p:sldId id="273" r:id="rId4"/>
    <p:sldId id="279" r:id="rId5"/>
    <p:sldId id="275" r:id="rId6"/>
    <p:sldId id="274" r:id="rId7"/>
    <p:sldId id="276" r:id="rId8"/>
    <p:sldId id="277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Fira Sans" panose="020B06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D0894-2E8B-482E-934C-0B6F838D7FB0}">
  <a:tblStyle styleId="{C22D0894-2E8B-482E-934C-0B6F838D7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6263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0007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8827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rgbClr val="324158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6650" y="411425"/>
            <a:ext cx="77307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6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6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38256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5215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08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3649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72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1123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0259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320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4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ctrTitle"/>
          </p:nvPr>
        </p:nvSpPr>
        <p:spPr>
          <a:xfrm>
            <a:off x="706650" y="251375"/>
            <a:ext cx="77307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latin typeface="Calibri" panose="020F0502020204030204" pitchFamily="34" charset="0"/>
                <a:cs typeface="Calibri" panose="020F0502020204030204" pitchFamily="34" charset="0"/>
              </a:rPr>
              <a:t>Google 100 Billionth User </a:t>
            </a:r>
            <a:br>
              <a:rPr lang="en" sz="4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4200" dirty="0">
                <a:latin typeface="Calibri" panose="020F0502020204030204" pitchFamily="34" charset="0"/>
                <a:cs typeface="Calibri" panose="020F0502020204030204" pitchFamily="34" charset="0"/>
              </a:rPr>
              <a:t>Distributed Counter </a:t>
            </a:r>
            <a:endParaRPr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23">
            <a:extLst>
              <a:ext uri="{FF2B5EF4-FFF2-40B4-BE49-F238E27FC236}">
                <a16:creationId xmlns:a16="http://schemas.microsoft.com/office/drawing/2014/main" id="{36CB9581-FE70-43BC-A954-FDE45A871FD1}"/>
              </a:ext>
            </a:extLst>
          </p:cNvPr>
          <p:cNvSpPr txBox="1">
            <a:spLocks/>
          </p:cNvSpPr>
          <p:nvPr/>
        </p:nvSpPr>
        <p:spPr>
          <a:xfrm>
            <a:off x="706650" y="3447325"/>
            <a:ext cx="7730700" cy="128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6000" b="1" kern="1200" spc="-90" baseline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Solution by Rahul Vats</a:t>
            </a:r>
          </a:p>
        </p:txBody>
      </p:sp>
      <p:sp>
        <p:nvSpPr>
          <p:cNvPr id="4" name="Google Shape;99;p23">
            <a:extLst>
              <a:ext uri="{FF2B5EF4-FFF2-40B4-BE49-F238E27FC236}">
                <a16:creationId xmlns:a16="http://schemas.microsoft.com/office/drawing/2014/main" id="{40DBDAEF-CDEF-4296-BF33-D54DC7FDF42D}"/>
              </a:ext>
            </a:extLst>
          </p:cNvPr>
          <p:cNvSpPr txBox="1">
            <a:spLocks/>
          </p:cNvSpPr>
          <p:nvPr/>
        </p:nvSpPr>
        <p:spPr>
          <a:xfrm>
            <a:off x="706650" y="1855498"/>
            <a:ext cx="7730700" cy="17493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6000" b="1" kern="1200" spc="-90" baseline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algn="l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Design a system such that 100 billionth visitor on Google, gets a prize in raffle</a:t>
            </a:r>
          </a:p>
          <a:p>
            <a:pPr algn="l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i.e. when you think about it, you realize that they are looking for a good method of counting in a distributed manner. </a:t>
            </a:r>
          </a:p>
          <a:p>
            <a:pPr algn="l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Distributed counting is a hard problem. Not hard as in not solvable, but hard as in "I didn't realize it can become so complicated just to count!" hard.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Clarifying Questions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1007489"/>
            <a:ext cx="77311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 with Interviewer(Clarifying Questions To Ask): 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Assumptions: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I count request to Gmail/Google/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together or separately?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we going to do count my transaction or IP address?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 a counter structure atomically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 Request (Visitor) from a message queue on an Aggregator machine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counter value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constraints: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of incoming Requests (Visitor)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10s to 1000s of requests per second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{Google handles 60000 searches per second, each search resulting in increment request}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- Rate of retrieval of the counter</a:t>
            </a:r>
          </a:p>
        </p:txBody>
      </p:sp>
    </p:spTree>
    <p:extLst>
      <p:ext uri="{BB962C8B-B14F-4D97-AF65-F5344CB8AC3E}">
        <p14:creationId xmlns:p14="http://schemas.microsoft.com/office/powerpoint/2010/main" val="104557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Micro Services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1007489"/>
            <a:ext cx="77311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Services We Need: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 Microservices and SOA: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 Architecture Pattern: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Publisher-Subscriber for request event collection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We should create: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Counter Service: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1) Ingests and takes count of Requests from Publisher-Subscriber (From All Servers), Increments counter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2) Handles retrieval requests - Retrieve Counter Value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Additionally we may need to have a service for Raffle Generation and Intimation</a:t>
            </a:r>
          </a:p>
        </p:txBody>
      </p:sp>
    </p:spTree>
    <p:extLst>
      <p:ext uri="{BB962C8B-B14F-4D97-AF65-F5344CB8AC3E}">
        <p14:creationId xmlns:p14="http://schemas.microsoft.com/office/powerpoint/2010/main" val="7673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844-6415-4D02-9106-0A1AF5E16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50" y="111075"/>
            <a:ext cx="7730700" cy="91011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FBF10F-F526-4BE2-BCDB-F287EE3A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2"/>
            <a:ext cx="9144000" cy="41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ED3A-6A4E-47F3-902B-1542C1C8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50" y="151122"/>
            <a:ext cx="7730700" cy="64981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Logical Architecture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17F15-58B6-47B5-9F33-8C5576AA12BF}"/>
              </a:ext>
            </a:extLst>
          </p:cNvPr>
          <p:cNvSpPr/>
          <p:nvPr/>
        </p:nvSpPr>
        <p:spPr>
          <a:xfrm>
            <a:off x="507258" y="954447"/>
            <a:ext cx="574003" cy="82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/>
              <a:t>Node1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F3E33-982E-4760-9419-5D09F9EE1063}"/>
              </a:ext>
            </a:extLst>
          </p:cNvPr>
          <p:cNvSpPr/>
          <p:nvPr/>
        </p:nvSpPr>
        <p:spPr>
          <a:xfrm>
            <a:off x="499470" y="2321597"/>
            <a:ext cx="574003" cy="82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/>
              <a:t>Node2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ACAA3-8580-4741-8EEF-4CB8DBE7F3CD}"/>
              </a:ext>
            </a:extLst>
          </p:cNvPr>
          <p:cNvSpPr/>
          <p:nvPr/>
        </p:nvSpPr>
        <p:spPr>
          <a:xfrm>
            <a:off x="507258" y="3688748"/>
            <a:ext cx="574003" cy="82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/>
              <a:t>Node3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B9975C-A818-476E-89ED-8C44847A8A05}"/>
              </a:ext>
            </a:extLst>
          </p:cNvPr>
          <p:cNvSpPr/>
          <p:nvPr/>
        </p:nvSpPr>
        <p:spPr>
          <a:xfrm>
            <a:off x="66745" y="1211413"/>
            <a:ext cx="440513" cy="30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0A11BC-683A-4903-9C43-4BD98D6BD33F}"/>
              </a:ext>
            </a:extLst>
          </p:cNvPr>
          <p:cNvSpPr/>
          <p:nvPr/>
        </p:nvSpPr>
        <p:spPr>
          <a:xfrm>
            <a:off x="66745" y="3945714"/>
            <a:ext cx="440513" cy="30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CBC15C-830D-46CE-BA08-BD52F3D2F6C3}"/>
              </a:ext>
            </a:extLst>
          </p:cNvPr>
          <p:cNvSpPr/>
          <p:nvPr/>
        </p:nvSpPr>
        <p:spPr>
          <a:xfrm>
            <a:off x="1141331" y="1243116"/>
            <a:ext cx="574003" cy="24361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C1=5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55CF8-3ADA-4317-A95C-B429EDCB4F3B}"/>
              </a:ext>
            </a:extLst>
          </p:cNvPr>
          <p:cNvSpPr/>
          <p:nvPr/>
        </p:nvSpPr>
        <p:spPr>
          <a:xfrm>
            <a:off x="1141331" y="2610266"/>
            <a:ext cx="574003" cy="24361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C2=3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F851AB-5139-4394-9283-2C0BDF67A8EE}"/>
              </a:ext>
            </a:extLst>
          </p:cNvPr>
          <p:cNvSpPr/>
          <p:nvPr/>
        </p:nvSpPr>
        <p:spPr>
          <a:xfrm>
            <a:off x="1146032" y="3978780"/>
            <a:ext cx="574003" cy="2436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C4AC3-8FB4-4924-9D67-866A5B7B51D4}"/>
              </a:ext>
            </a:extLst>
          </p:cNvPr>
          <p:cNvCxnSpPr>
            <a:stCxn id="8" idx="3"/>
          </p:cNvCxnSpPr>
          <p:nvPr/>
        </p:nvCxnSpPr>
        <p:spPr>
          <a:xfrm flipV="1">
            <a:off x="1715334" y="1364924"/>
            <a:ext cx="3559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08F7FF-5371-4CF7-9743-ACD85F9176EA}"/>
              </a:ext>
            </a:extLst>
          </p:cNvPr>
          <p:cNvSpPr txBox="1"/>
          <p:nvPr/>
        </p:nvSpPr>
        <p:spPr>
          <a:xfrm>
            <a:off x="1655264" y="112866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+2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7E2EF-68BA-4ADE-AF5D-17DC992F98C8}"/>
              </a:ext>
            </a:extLst>
          </p:cNvPr>
          <p:cNvSpPr/>
          <p:nvPr/>
        </p:nvSpPr>
        <p:spPr>
          <a:xfrm>
            <a:off x="2065642" y="1243116"/>
            <a:ext cx="574003" cy="24361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C1=7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B3304B-6271-4C27-9799-6260C17D5E36}"/>
              </a:ext>
            </a:extLst>
          </p:cNvPr>
          <p:cNvCxnSpPr>
            <a:stCxn id="9" idx="3"/>
          </p:cNvCxnSpPr>
          <p:nvPr/>
        </p:nvCxnSpPr>
        <p:spPr>
          <a:xfrm flipV="1">
            <a:off x="1715334" y="2732074"/>
            <a:ext cx="7137721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99AEC5-EC70-4AD3-8B25-A9FE7AC3F876}"/>
              </a:ext>
            </a:extLst>
          </p:cNvPr>
          <p:cNvCxnSpPr/>
          <p:nvPr/>
        </p:nvCxnSpPr>
        <p:spPr>
          <a:xfrm flipV="1">
            <a:off x="1715334" y="4099223"/>
            <a:ext cx="35592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B6586F-9863-4924-BF6A-837E0201D234}"/>
              </a:ext>
            </a:extLst>
          </p:cNvPr>
          <p:cNvSpPr txBox="1"/>
          <p:nvPr/>
        </p:nvSpPr>
        <p:spPr>
          <a:xfrm>
            <a:off x="1655264" y="38629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+3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BE34B8-7289-4983-AA07-16A9850544C7}"/>
              </a:ext>
            </a:extLst>
          </p:cNvPr>
          <p:cNvSpPr/>
          <p:nvPr/>
        </p:nvSpPr>
        <p:spPr>
          <a:xfrm>
            <a:off x="2065642" y="3977415"/>
            <a:ext cx="574003" cy="2436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C3=9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072EFB-8D84-4085-A20C-135E89270C1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639645" y="4093370"/>
            <a:ext cx="6218111" cy="58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30DFB5-C315-41F6-A573-1920D2BEC99E}"/>
              </a:ext>
            </a:extLst>
          </p:cNvPr>
          <p:cNvCxnSpPr>
            <a:cxnSpLocks/>
          </p:cNvCxnSpPr>
          <p:nvPr/>
        </p:nvCxnSpPr>
        <p:spPr>
          <a:xfrm flipV="1">
            <a:off x="2639645" y="1357600"/>
            <a:ext cx="6218111" cy="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BEF2326-1647-482E-AA45-E4C52BBD1F8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645" y="1364925"/>
            <a:ext cx="255955" cy="135982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1DD48C9-FED4-4686-A964-009EA4D68F1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645" y="1364925"/>
            <a:ext cx="920973" cy="27356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4D7B1ED-3BF1-432B-902A-57B7B08EA6C0}"/>
              </a:ext>
            </a:extLst>
          </p:cNvPr>
          <p:cNvCxnSpPr>
            <a:stCxn id="19" idx="3"/>
          </p:cNvCxnSpPr>
          <p:nvPr/>
        </p:nvCxnSpPr>
        <p:spPr>
          <a:xfrm flipV="1">
            <a:off x="2639645" y="1364924"/>
            <a:ext cx="1516719" cy="273430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3945570-E050-4815-8A4B-6BFD5BBC240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639645" y="2732073"/>
            <a:ext cx="1357391" cy="136715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2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 Server will use In Memory Storage 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Model: Counter id (K): Single Variable (Approach 1) or List of integers (V) (Approach 2)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Storage System: In point memory storage with checkpoints occasionally for disaster recovery</a:t>
            </a:r>
          </a:p>
          <a:p>
            <a:pPr fontAlgn="base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endParaRPr lang="en-US" sz="16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APIs are handled through in-memory storage. API Signature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IncrementCounter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Hash on one of the entries in the list and increment (Single Variable is simple)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ReadCounter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Sum total of integer entries in the list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Thoughts on Scalability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to scale for API parallelization – Yes</a:t>
            </a:r>
            <a:b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 is an O(N) algorithm</a:t>
            </a:r>
            <a:b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to scale for throughput – Yes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to scale for API parallelization – No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Availability – yes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Geo-distribution - N/A</a:t>
            </a:r>
          </a:p>
        </p:txBody>
      </p:sp>
    </p:spTree>
    <p:extLst>
      <p:ext uri="{BB962C8B-B14F-4D97-AF65-F5344CB8AC3E}">
        <p14:creationId xmlns:p14="http://schemas.microsoft.com/office/powerpoint/2010/main" val="152527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Conflict Free Related Data Type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Each replica maintains a vector of counts</a:t>
            </a:r>
            <a:br>
              <a:rPr lang="en-US" sz="1600" b="0" dirty="0">
                <a:effectLst/>
              </a:rPr>
            </a:b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Let’s assume there are 7 replicas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Replica A: [its own counter][counter from replica B][C][D][E][F][G]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Replica B: [counter from replica A][its own counter][C][D][E][F][G]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B:[3][4][1][0][0][23][1]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From A: [5][1][7][0][0][24][2]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B:[5][4][7][0][0][24][2]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Whenever a write is applied to any replica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It increments its own counter and broadcasts the full vector to other replicas</a:t>
            </a:r>
            <a:endParaRPr lang="en-US" sz="1200" dirty="0">
              <a:solidFill>
                <a:srgbClr val="FFFFFF"/>
              </a:solidFill>
              <a:latin typeface="Fira Sans" panose="020B060402020202020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On receiving a message from other replica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The replica compares each entry in its own vector with that in the message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For (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 = 0;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 &lt; 7; ++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) 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If (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ownvector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 &lt;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messagevector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])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ownvector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 =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messagevector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];</a:t>
            </a:r>
            <a:br>
              <a:rPr lang="en-US" sz="1600" b="0" dirty="0">
                <a:effectLst/>
              </a:rPr>
            </a:b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Very easy to resolve conflict using the above function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Counters will always increment. If a counter from another replica is larger than the same counter in my replica, the other counter is more current, because counters are temporally incremental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Which is why, it is called Conflict-Free Replicated Data Type</a:t>
            </a:r>
          </a:p>
        </p:txBody>
      </p:sp>
    </p:spTree>
    <p:extLst>
      <p:ext uri="{BB962C8B-B14F-4D97-AF65-F5344CB8AC3E}">
        <p14:creationId xmlns:p14="http://schemas.microsoft.com/office/powerpoint/2010/main" val="4782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Scaling Proposed Solution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Similar to an analytics problem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Bottleneck is the size of the list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O(N), where N is the size of the list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Shard the list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Since list is the value, vertical </a:t>
            </a:r>
            <a:r>
              <a:rPr lang="en-US" sz="1400" dirty="0" err="1">
                <a:solidFill>
                  <a:schemeClr val="bg1"/>
                </a:solidFill>
              </a:rPr>
              <a:t>sharding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Each increment is forwarded to a single shard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Scatter gather to retrieve global value of the counter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Scatter gather is a throughput killer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So cache the global count and perform scatter gather in regular intervals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AP system</a:t>
            </a:r>
          </a:p>
        </p:txBody>
      </p:sp>
    </p:spTree>
    <p:extLst>
      <p:ext uri="{BB962C8B-B14F-4D97-AF65-F5344CB8AC3E}">
        <p14:creationId xmlns:p14="http://schemas.microsoft.com/office/powerpoint/2010/main" val="348652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P or AP systems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Depending on the application, you may have to build CP or AP system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CP nearly infeasible in both approaches described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For example, in the billionth car problem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Follow either proposal 1 or proposal 2 (AP) for 99.9x% of increment requests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Then switch logic to CP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In proposal 1, start using one counter for increments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In proposal 2, start using one shard for increments</a:t>
            </a:r>
          </a:p>
        </p:txBody>
      </p:sp>
    </p:spTree>
    <p:extLst>
      <p:ext uri="{BB962C8B-B14F-4D97-AF65-F5344CB8AC3E}">
        <p14:creationId xmlns:p14="http://schemas.microsoft.com/office/powerpoint/2010/main" val="275278586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611</TotalTime>
  <Words>813</Words>
  <Application>Microsoft Office PowerPoint</Application>
  <PresentationFormat>On-screen Show (16:9)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</vt:lpstr>
      <vt:lpstr>Calibri Light</vt:lpstr>
      <vt:lpstr>Calibri</vt:lpstr>
      <vt:lpstr>Arial</vt:lpstr>
      <vt:lpstr>Metropolitan</vt:lpstr>
      <vt:lpstr>Google 100 Billionth User  Distributed Counter </vt:lpstr>
      <vt:lpstr>Clarifying Questions</vt:lpstr>
      <vt:lpstr>Micro Services</vt:lpstr>
      <vt:lpstr>Server Architecture</vt:lpstr>
      <vt:lpstr>Logical Architecture</vt:lpstr>
      <vt:lpstr>Solution </vt:lpstr>
      <vt:lpstr>Conflict Free Related Data Type</vt:lpstr>
      <vt:lpstr>Scaling Proposed Solution</vt:lpstr>
      <vt:lpstr>CP or AP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100 Billionth User  Distributed Counter </dc:title>
  <cp:lastModifiedBy>Rahul</cp:lastModifiedBy>
  <cp:revision>18</cp:revision>
  <dcterms:modified xsi:type="dcterms:W3CDTF">2021-03-07T03:32:05Z</dcterms:modified>
</cp:coreProperties>
</file>