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Fira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2D0894-2E8B-482E-934C-0B6F838D7FB0}">
  <a:tblStyle styleId="{C22D0894-2E8B-482E-934C-0B6F838D7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FiraSans-bold.fntdata"/><Relationship Id="rId23" Type="http://schemas.openxmlformats.org/officeDocument/2006/relationships/font" Target="fonts/Fira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FiraSans-boldItalic.fntdata"/><Relationship Id="rId25" Type="http://schemas.openxmlformats.org/officeDocument/2006/relationships/font" Target="fonts/Fira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4e5d2a0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4e5d2a0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4e5d2a08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4e5d2a08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4e5d2a08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4e5d2a08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4e5d2a08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4e5d2a08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4e5d2a08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4e5d2a08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4e5d2a08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4e5d2a08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4e5d2a08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4e5d2a08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e5d2a0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e5d2a0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4e5d2a0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4e5d2a0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4e5d2a0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4e5d2a0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4e5d2a0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4e5d2a0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4e5d2a08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4e5d2a08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4e5d2a08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4e5d2a0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4e5d2a08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4e5d2a08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4e5d2a08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4e5d2a08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24158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706650" y="411425"/>
            <a:ext cx="7730700" cy="12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b="1" sz="6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00600" y="1858950"/>
            <a:ext cx="6542801" cy="14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1512950" y="3755800"/>
            <a:ext cx="63303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(Light blue/White)" type="twoColTx">
  <p:cSld name="TITLE_AND_TWO_COLUMNS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3896D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311700" y="2857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Fira Sans"/>
              <a:buNone/>
              <a:defRPr sz="3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Fira Sans"/>
              <a:buChar char="●"/>
              <a:defRPr sz="2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937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Fira Sans"/>
              <a:buChar char="○"/>
              <a:defRPr sz="2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937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Fira Sans"/>
              <a:buChar char="■"/>
              <a:defRPr sz="2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937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Fira Sans"/>
              <a:buChar char="●"/>
              <a:defRPr sz="2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937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Fira Sans"/>
              <a:buChar char="○"/>
              <a:defRPr sz="2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937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Fira Sans"/>
              <a:buChar char="■"/>
              <a:defRPr sz="2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937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Fira Sans"/>
              <a:buChar char="●"/>
              <a:defRPr sz="2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937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Fira Sans"/>
              <a:buChar char="○"/>
              <a:defRPr sz="2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937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600"/>
              <a:buFont typeface="Fira Sans"/>
              <a:buChar char="■"/>
              <a:defRPr sz="2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●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93700" lvl="1" marL="914400">
              <a:spcBef>
                <a:spcPts val="160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○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93700" lvl="2" marL="1371600">
              <a:spcBef>
                <a:spcPts val="160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■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93700" lvl="3" marL="1828800">
              <a:spcBef>
                <a:spcPts val="160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●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93700" lvl="4" marL="2286000">
              <a:spcBef>
                <a:spcPts val="160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○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93700" lvl="5" marL="2743200">
              <a:spcBef>
                <a:spcPts val="160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■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93700" lvl="6" marL="3200400">
              <a:spcBef>
                <a:spcPts val="160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●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93700" lvl="7" marL="3657600">
              <a:spcBef>
                <a:spcPts val="160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○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93700" lvl="8" marL="4114800">
              <a:spcBef>
                <a:spcPts val="1600"/>
              </a:spcBef>
              <a:spcAft>
                <a:spcPts val="1600"/>
              </a:spcAft>
              <a:buClr>
                <a:srgbClr val="3896D2"/>
              </a:buClr>
              <a:buSzPts val="2600"/>
              <a:buFont typeface="Fira Sans"/>
              <a:buChar char="■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26629" l="18246" r="20317" t="27018"/>
          <a:stretch/>
        </p:blipFill>
        <p:spPr>
          <a:xfrm>
            <a:off x="8334575" y="4538825"/>
            <a:ext cx="686575" cy="5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idx="3" type="title"/>
          </p:nvPr>
        </p:nvSpPr>
        <p:spPr>
          <a:xfrm>
            <a:off x="4870950" y="2857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96D2"/>
              </a:buClr>
              <a:buSzPts val="3200"/>
              <a:buFont typeface="Fira Sans"/>
              <a:buNone/>
              <a:defRPr sz="32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(Light blue/White) (Sides Flipped)">
  <p:cSld name="TITLE_AND_TWO_COLUMNS_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>
            <a:off x="4584900" y="0"/>
            <a:ext cx="4572000" cy="5143500"/>
          </a:xfrm>
          <a:prstGeom prst="rect">
            <a:avLst/>
          </a:prstGeom>
          <a:solidFill>
            <a:srgbClr val="3896D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2"/>
          <p:cNvSpPr txBox="1"/>
          <p:nvPr>
            <p:ph type="title"/>
          </p:nvPr>
        </p:nvSpPr>
        <p:spPr>
          <a:xfrm>
            <a:off x="311700" y="2857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96D2"/>
              </a:buClr>
              <a:buSzPts val="3200"/>
              <a:buFont typeface="Fira Sans"/>
              <a:buNone/>
              <a:defRPr sz="32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●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93700" lvl="1" marL="914400" rtl="0">
              <a:spcBef>
                <a:spcPts val="160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○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93700" lvl="2" marL="1371600" rtl="0">
              <a:spcBef>
                <a:spcPts val="160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■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93700" lvl="3" marL="1828800" rtl="0">
              <a:spcBef>
                <a:spcPts val="160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●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93700" lvl="4" marL="2286000" rtl="0">
              <a:spcBef>
                <a:spcPts val="160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○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93700" lvl="5" marL="2743200" rtl="0">
              <a:spcBef>
                <a:spcPts val="160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■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93700" lvl="6" marL="3200400" rtl="0">
              <a:spcBef>
                <a:spcPts val="160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●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93700" lvl="7" marL="3657600" rtl="0">
              <a:spcBef>
                <a:spcPts val="160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○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93700" lvl="8" marL="4114800" rtl="0">
              <a:spcBef>
                <a:spcPts val="1600"/>
              </a:spcBef>
              <a:spcAft>
                <a:spcPts val="1600"/>
              </a:spcAft>
              <a:buClr>
                <a:srgbClr val="3896D2"/>
              </a:buClr>
              <a:buSzPts val="2600"/>
              <a:buFont typeface="Fira Sans"/>
              <a:buChar char="■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Fira Sans"/>
              <a:buChar char="●"/>
              <a:defRPr sz="2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937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Fira Sans"/>
              <a:buChar char="○"/>
              <a:defRPr sz="2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937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Fira Sans"/>
              <a:buChar char="■"/>
              <a:defRPr sz="2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937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Fira Sans"/>
              <a:buChar char="●"/>
              <a:defRPr sz="2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937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Fira Sans"/>
              <a:buChar char="○"/>
              <a:defRPr sz="2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937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Fira Sans"/>
              <a:buChar char="■"/>
              <a:defRPr sz="2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937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Fira Sans"/>
              <a:buChar char="●"/>
              <a:defRPr sz="2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937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Fira Sans"/>
              <a:buChar char="○"/>
              <a:defRPr sz="2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937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600"/>
              <a:buFont typeface="Fira Sans"/>
              <a:buChar char="■"/>
              <a:defRPr sz="2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60" name="Google Shape;60;p12"/>
          <p:cNvSpPr txBox="1"/>
          <p:nvPr>
            <p:ph idx="3" type="title"/>
          </p:nvPr>
        </p:nvSpPr>
        <p:spPr>
          <a:xfrm>
            <a:off x="4870950" y="2857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Fira Sans"/>
              <a:buNone/>
              <a:defRPr sz="3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Sans"/>
              <a:buNone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Sans"/>
              <a:buNone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Sans"/>
              <a:buNone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Sans"/>
              <a:buNone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Sans"/>
              <a:buNone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Sans"/>
              <a:buNone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Sans"/>
              <a:buNone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Sans"/>
              <a:buNone/>
              <a:def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27493" l="19166" r="18906" t="27353"/>
          <a:stretch/>
        </p:blipFill>
        <p:spPr>
          <a:xfrm>
            <a:off x="8351025" y="4568875"/>
            <a:ext cx="686830" cy="5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(Light Blue/White) (Black Text)">
  <p:cSld name="TITLE_AND_TWO_COLUMNS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3896D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2857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Fira Sans"/>
              <a:buNone/>
              <a:defRPr sz="32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"/>
              <a:buChar char="●"/>
              <a:defRPr sz="26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937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"/>
              <a:buChar char="○"/>
              <a:defRPr sz="26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937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"/>
              <a:buChar char="■"/>
              <a:defRPr sz="26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937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"/>
              <a:buChar char="●"/>
              <a:defRPr sz="26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937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"/>
              <a:buChar char="○"/>
              <a:defRPr sz="26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937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"/>
              <a:buChar char="■"/>
              <a:defRPr sz="26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937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"/>
              <a:buChar char="●"/>
              <a:defRPr sz="26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937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"/>
              <a:buChar char="○"/>
              <a:defRPr sz="26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937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Fira Sans"/>
              <a:buChar char="■"/>
              <a:defRPr sz="26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"/>
              <a:buChar char="●"/>
              <a:defRPr sz="2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937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"/>
              <a:buChar char="○"/>
              <a:defRPr sz="2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937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"/>
              <a:buChar char="■"/>
              <a:defRPr sz="2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937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"/>
              <a:buChar char="●"/>
              <a:defRPr sz="2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937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"/>
              <a:buChar char="○"/>
              <a:defRPr sz="2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937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"/>
              <a:buChar char="■"/>
              <a:defRPr sz="2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937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"/>
              <a:buChar char="●"/>
              <a:defRPr sz="2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937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"/>
              <a:buChar char="○"/>
              <a:defRPr sz="2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937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Fira Sans"/>
              <a:buChar char="■"/>
              <a:defRPr sz="2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2">
            <a:alphaModFix/>
          </a:blip>
          <a:srcRect b="26629" l="18246" r="20317" t="27018"/>
          <a:stretch/>
        </p:blipFill>
        <p:spPr>
          <a:xfrm>
            <a:off x="8334575" y="4538825"/>
            <a:ext cx="686575" cy="5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3" type="title"/>
          </p:nvPr>
        </p:nvSpPr>
        <p:spPr>
          <a:xfrm>
            <a:off x="4870950" y="28577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Font typeface="Fira Sans"/>
              <a:buNone/>
              <a:defRPr sz="32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Arrow (Light Blue Text)">
  <p:cSld name="TITLE_AND_TWO_COLUMNS_1_1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 rotWithShape="1">
          <a:blip r:embed="rId2">
            <a:alphaModFix/>
          </a:blip>
          <a:srcRect b="26629" l="18246" r="20317" t="27018"/>
          <a:stretch/>
        </p:blipFill>
        <p:spPr>
          <a:xfrm>
            <a:off x="8334575" y="4538825"/>
            <a:ext cx="686575" cy="5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239250" y="1832850"/>
            <a:ext cx="32643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96D2"/>
              </a:buClr>
              <a:buSzPts val="3200"/>
              <a:buFont typeface="Fira Sans"/>
              <a:buNone/>
              <a:defRPr b="1" sz="32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2" type="title"/>
          </p:nvPr>
        </p:nvSpPr>
        <p:spPr>
          <a:xfrm>
            <a:off x="5646400" y="1832850"/>
            <a:ext cx="32643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96D2"/>
              </a:buClr>
              <a:buSzPts val="3200"/>
              <a:buFont typeface="Fira Sans"/>
              <a:buNone/>
              <a:defRPr b="1" sz="32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3" name="Google Shape;73;p14"/>
          <p:cNvSpPr/>
          <p:nvPr/>
        </p:nvSpPr>
        <p:spPr>
          <a:xfrm>
            <a:off x="3795750" y="2040900"/>
            <a:ext cx="1552500" cy="106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24158"/>
          </a:solidFill>
          <a:ln cap="flat" cmpd="sng" w="9525">
            <a:solidFill>
              <a:srgbClr val="3241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Arrow (Black Text)">
  <p:cSld name="TITLE_AND_TWO_COLUMNS_1_1_1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2">
            <a:alphaModFix/>
          </a:blip>
          <a:srcRect b="26629" l="18246" r="20317" t="27018"/>
          <a:stretch/>
        </p:blipFill>
        <p:spPr>
          <a:xfrm>
            <a:off x="8334575" y="4538825"/>
            <a:ext cx="686575" cy="5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239250" y="1832850"/>
            <a:ext cx="32643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Font typeface="Fira Sans"/>
              <a:buNone/>
              <a:defRPr b="1" sz="32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2" type="title"/>
          </p:nvPr>
        </p:nvSpPr>
        <p:spPr>
          <a:xfrm>
            <a:off x="5646400" y="1832850"/>
            <a:ext cx="32643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Font typeface="Fira Sans"/>
              <a:buNone/>
              <a:defRPr b="1" sz="32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8" name="Google Shape;78;p15"/>
          <p:cNvSpPr/>
          <p:nvPr/>
        </p:nvSpPr>
        <p:spPr>
          <a:xfrm>
            <a:off x="3795750" y="2040900"/>
            <a:ext cx="1552500" cy="106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24158"/>
          </a:solidFill>
          <a:ln cap="flat" cmpd="sng" w="9525">
            <a:solidFill>
              <a:srgbClr val="3241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White)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Faded White)">
  <p:cSld name="BLANK_2">
    <p:bg>
      <p:bgPr>
        <a:solidFill>
          <a:srgbClr val="F0F3F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Navy Blue)">
  <p:cSld name="BLANK_1">
    <p:bg>
      <p:bgPr>
        <a:solidFill>
          <a:srgbClr val="324158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(Light Blue)">
  <p:cSld name="BLANK_1_1">
    <p:bg>
      <p:bgPr>
        <a:solidFill>
          <a:srgbClr val="3896D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(Centered)" type="secHead">
  <p:cSld name="SECTION_HEADER">
    <p:bg>
      <p:bgPr>
        <a:solidFill>
          <a:srgbClr val="324158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1592700"/>
            <a:ext cx="8520600" cy="19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b="1" sz="6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42719" l="18912" r="18131" t="42830"/>
          <a:stretch/>
        </p:blipFill>
        <p:spPr>
          <a:xfrm>
            <a:off x="7020575" y="4582450"/>
            <a:ext cx="2066925" cy="4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9" name="Google Shape;8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4">
  <p:cSld name="TITLE_AND_BODY_4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SECTION_HEADER_3">
    <p:bg>
      <p:bgPr>
        <a:solidFill>
          <a:srgbClr val="324158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42719" l="18912" r="18131" t="42830"/>
          <a:stretch/>
        </p:blipFill>
        <p:spPr>
          <a:xfrm>
            <a:off x="7020575" y="4582450"/>
            <a:ext cx="2066925" cy="4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/>
        </p:nvSpPr>
        <p:spPr>
          <a:xfrm>
            <a:off x="1132350" y="2061225"/>
            <a:ext cx="68793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Thank You!</a:t>
            </a:r>
            <a:endParaRPr b="1" sz="6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(White/Light Blue)(Centered)">
  <p:cSld name="SECTION_HEADER_2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1592700"/>
            <a:ext cx="8520600" cy="19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96D2"/>
              </a:buClr>
              <a:buSzPts val="6000"/>
              <a:buFont typeface="Fira Sans"/>
              <a:buNone/>
              <a:defRPr b="1" sz="60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42975" l="19166" r="19166" t="43091"/>
          <a:stretch/>
        </p:blipFill>
        <p:spPr>
          <a:xfrm>
            <a:off x="7044925" y="4610363"/>
            <a:ext cx="1976225" cy="4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&amp; Minimal Text (Centered)">
  <p:cSld name="SECTION_HEADER_2_1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1592700"/>
            <a:ext cx="8520600" cy="19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96D2"/>
              </a:buClr>
              <a:buSzPts val="6000"/>
              <a:buFont typeface="Fira Sans"/>
              <a:buNone/>
              <a:defRPr b="1" sz="60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6"/>
          <p:cNvSpPr txBox="1"/>
          <p:nvPr>
            <p:ph idx="1" type="subTitle"/>
          </p:nvPr>
        </p:nvSpPr>
        <p:spPr>
          <a:xfrm>
            <a:off x="2096875" y="3649625"/>
            <a:ext cx="49236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42975" l="19166" r="19166" t="43091"/>
          <a:stretch/>
        </p:blipFill>
        <p:spPr>
          <a:xfrm>
            <a:off x="7044925" y="4610363"/>
            <a:ext cx="1976225" cy="4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/Title (Top)">
  <p:cSld name="SECTION_HEADER_1">
    <p:bg>
      <p:bgPr>
        <a:solidFill>
          <a:srgbClr val="324158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398275"/>
            <a:ext cx="8520600" cy="19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b="1" sz="6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42719" l="18912" r="18131" t="42830"/>
          <a:stretch/>
        </p:blipFill>
        <p:spPr>
          <a:xfrm>
            <a:off x="7020575" y="4582450"/>
            <a:ext cx="2066925" cy="4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(1 column) (Black text)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2309100" cy="5143500"/>
          </a:xfrm>
          <a:prstGeom prst="rect">
            <a:avLst/>
          </a:prstGeom>
          <a:solidFill>
            <a:srgbClr val="3896D2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 b="26629" l="18246" r="20317" t="27018"/>
          <a:stretch/>
        </p:blipFill>
        <p:spPr>
          <a:xfrm>
            <a:off x="8334575" y="4538825"/>
            <a:ext cx="686575" cy="5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238800" y="477750"/>
            <a:ext cx="1831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2471825" y="477750"/>
            <a:ext cx="5700000" cy="4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"/>
              <a:buChar char="●"/>
              <a:defRPr sz="26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937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"/>
              <a:buChar char="○"/>
              <a:defRPr sz="26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937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"/>
              <a:buChar char="■"/>
              <a:defRPr sz="26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937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"/>
              <a:buChar char="●"/>
              <a:defRPr sz="26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937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"/>
              <a:buChar char="○"/>
              <a:defRPr sz="26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937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"/>
              <a:buChar char="■"/>
              <a:defRPr sz="26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937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"/>
              <a:buChar char="●"/>
              <a:defRPr sz="26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937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Fira Sans"/>
              <a:buChar char="○"/>
              <a:defRPr sz="26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937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Fira Sans"/>
              <a:buChar char="■"/>
              <a:defRPr sz="260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lank (1 column) ">
  <p:cSld name="TITLE_AND_BODY_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0" y="0"/>
            <a:ext cx="2309100" cy="5143500"/>
          </a:xfrm>
          <a:prstGeom prst="rect">
            <a:avLst/>
          </a:prstGeom>
          <a:solidFill>
            <a:srgbClr val="3896D2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b="26629" l="18246" r="20317" t="27018"/>
          <a:stretch/>
        </p:blipFill>
        <p:spPr>
          <a:xfrm>
            <a:off x="8334575" y="4538825"/>
            <a:ext cx="686575" cy="5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38800" y="477750"/>
            <a:ext cx="1831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(1 column) (Light Blue text)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0" y="0"/>
            <a:ext cx="2309100" cy="5143500"/>
          </a:xfrm>
          <a:prstGeom prst="rect">
            <a:avLst/>
          </a:prstGeom>
          <a:solidFill>
            <a:srgbClr val="3896D2"/>
          </a:solid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45" name="Google Shape;45;p10"/>
          <p:cNvPicPr preferRelativeResize="0"/>
          <p:nvPr/>
        </p:nvPicPr>
        <p:blipFill rotWithShape="1">
          <a:blip r:embed="rId2">
            <a:alphaModFix/>
          </a:blip>
          <a:srcRect b="26629" l="18246" r="20317" t="27018"/>
          <a:stretch/>
        </p:blipFill>
        <p:spPr>
          <a:xfrm>
            <a:off x="8334575" y="4538825"/>
            <a:ext cx="686575" cy="5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 txBox="1"/>
          <p:nvPr>
            <p:ph idx="1" type="subTitle"/>
          </p:nvPr>
        </p:nvSpPr>
        <p:spPr>
          <a:xfrm>
            <a:off x="238800" y="477750"/>
            <a:ext cx="1831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2471825" y="477750"/>
            <a:ext cx="5700000" cy="4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●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93700" lvl="1" marL="914400" rtl="0">
              <a:spcBef>
                <a:spcPts val="160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○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93700" lvl="2" marL="1371600" rtl="0">
              <a:spcBef>
                <a:spcPts val="160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■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93700" lvl="3" marL="1828800" rtl="0">
              <a:spcBef>
                <a:spcPts val="160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●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93700" lvl="4" marL="2286000" rtl="0">
              <a:spcBef>
                <a:spcPts val="160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○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93700" lvl="5" marL="2743200" rtl="0">
              <a:spcBef>
                <a:spcPts val="160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■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93700" lvl="6" marL="3200400" rtl="0">
              <a:spcBef>
                <a:spcPts val="160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●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93700" lvl="7" marL="3657600" rtl="0">
              <a:spcBef>
                <a:spcPts val="1600"/>
              </a:spcBef>
              <a:spcAft>
                <a:spcPts val="0"/>
              </a:spcAft>
              <a:buClr>
                <a:srgbClr val="3896D2"/>
              </a:buClr>
              <a:buSzPts val="2600"/>
              <a:buFont typeface="Fira Sans"/>
              <a:buChar char="○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93700" lvl="8" marL="4114800" rtl="0">
              <a:spcBef>
                <a:spcPts val="1600"/>
              </a:spcBef>
              <a:spcAft>
                <a:spcPts val="1600"/>
              </a:spcAft>
              <a:buClr>
                <a:srgbClr val="3896D2"/>
              </a:buClr>
              <a:buSzPts val="2600"/>
              <a:buFont typeface="Fira Sans"/>
              <a:buChar char="■"/>
              <a:defRPr sz="2600">
                <a:solidFill>
                  <a:srgbClr val="3896D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32415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Fira Sans"/>
              <a:buNone/>
              <a:defRPr b="1" sz="4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Fira Sans"/>
              <a:buNone/>
              <a:defRPr b="1" sz="4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Fira Sans"/>
              <a:buNone/>
              <a:defRPr b="1" sz="4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Fira Sans"/>
              <a:buNone/>
              <a:defRPr b="1" sz="4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Fira Sans"/>
              <a:buNone/>
              <a:defRPr b="1" sz="4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Fira Sans"/>
              <a:buNone/>
              <a:defRPr b="1" sz="4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Fira Sans"/>
              <a:buNone/>
              <a:defRPr b="1" sz="4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Fira Sans"/>
              <a:buNone/>
              <a:defRPr b="1" sz="4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Fira Sans"/>
              <a:buNone/>
              <a:defRPr b="1" sz="4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42719" l="18912" r="18131" t="42830"/>
          <a:stretch/>
        </p:blipFill>
        <p:spPr>
          <a:xfrm>
            <a:off x="7020575" y="4582450"/>
            <a:ext cx="2066925" cy="474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ctrTitle"/>
          </p:nvPr>
        </p:nvSpPr>
        <p:spPr>
          <a:xfrm>
            <a:off x="706650" y="251375"/>
            <a:ext cx="7730700" cy="12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Distributed Counter</a:t>
            </a:r>
            <a:endParaRPr sz="4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CRDT</a:t>
            </a:r>
            <a:endParaRPr/>
          </a:p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replica maintains a vector of counts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Let’s assume there are 7 replicas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Replica A: [its own counter][counter from replica B][C][D][E][F][G]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Replica B: [counter from replica A][its own counter][</a:t>
            </a:r>
            <a:r>
              <a:rPr lang="en"/>
              <a:t>C][D][E][F][G]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B:[3][4][1][0][0][23][1]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From A: [5][1][7][0][0][24][2]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B:[5][4][7][0][0][24][2]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Whenever a write is applied to any replica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increments its own counter and broadcasts the full vector to other replicas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CRDT</a:t>
            </a:r>
            <a:endParaRPr/>
          </a:p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receiving a message from other replica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replica compares each entry in its own vector with that in the message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(i = 0; i &lt; 7; ++i)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(ownvector[i] &lt; messagevector[i]) ownvector[i] = messagevector[i];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Very easy to resolve conflict using the above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Counters will always increment. If a counter from another replica is larger than the same counter in my replica, the other counter is more current, because counters are temporally incremental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is why, it is called Conflict-Free Replicated Data Type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Logic: Proposal 2</a:t>
            </a:r>
            <a:endParaRPr/>
          </a:p>
        </p:txBody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App-server tier/In-memory tier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Consumes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Model: Counter id (K): List of integers (V)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Storage tier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Checkpoint occasionally for disaster recovery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IncrementCounter: Hash on one of the entries in the list and increment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ReadCounter: Sum total of integer entries in the list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APIs handled through in-memory tier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Scale: Proposal 2</a:t>
            </a:r>
            <a:endParaRPr/>
          </a:p>
        </p:txBody>
      </p:sp>
      <p:sp>
        <p:nvSpPr>
          <p:cNvPr id="169" name="Google Shape;16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 to scale for storage - No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 to scale for throughput - Yes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 to scale for hotspot reduction - 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server logic takes care of hotspot reduction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 to scale for API parallelization - Yes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 is an O(N) algorithm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Availability - yes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Geo-distribution - N/A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Scale: Proposal 2</a:t>
            </a:r>
            <a:endParaRPr/>
          </a:p>
        </p:txBody>
      </p:sp>
      <p:sp>
        <p:nvSpPr>
          <p:cNvPr id="175" name="Google Shape;17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Similar to an analytics problem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Bottleneck is the size of the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O(N), where N is the size of the list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Shard the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list is the value, vertical sharding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increment is forwarded to a single shard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Scatter gather to retrieve global value of the counter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Scatter gather is a throughput killer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cache the global count and perform scatter gather in regular intervals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 system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1 vs Proposal 2</a:t>
            </a:r>
            <a:endParaRPr/>
          </a:p>
        </p:txBody>
      </p:sp>
      <p:graphicFrame>
        <p:nvGraphicFramePr>
          <p:cNvPr id="181" name="Google Shape;181;p3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{C22D0894-2E8B-482E-934C-0B6F838D7FB0}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Proposal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 scatter gather for reads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Chatty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Proposal 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Non-chatty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catter gather for reads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 or AP</a:t>
            </a:r>
            <a:endParaRPr/>
          </a:p>
        </p:txBody>
      </p:sp>
      <p:sp>
        <p:nvSpPr>
          <p:cNvPr id="187" name="Google Shape;18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Depending on the application, you may have to build CP or AP system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CP nearly infeasible in both approaches described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example, in the billionth car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Follow either proposal 1 or proposal 2 (AP) for 99.9x% of increment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switch logic to CP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proposal 1, start using one counter for increments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proposal 2, start using one shard for increments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Increment a counter structure atomically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Consume update request from a message queue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Retrieve counter value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constraints</a:t>
            </a:r>
            <a:endParaRPr/>
          </a:p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Rate of incoming requests to update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10s of 1000s per second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handles 60000 searches per second, each search resulting in increment request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Rate of retrieval off counter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above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	</a:t>
            </a:r>
            <a:endParaRPr/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Pub-sub for request event collection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need to focus on for this problem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Counter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Ingests request from pub-sub, increments counter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Handles retrieval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on this microservice for this problem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311700" y="1592700"/>
            <a:ext cx="8520600" cy="19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Architecture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1592700"/>
            <a:ext cx="8520600" cy="19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 Microservice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Logic: Proposal 1</a:t>
            </a:r>
            <a:endParaRPr/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App-server tier/In-memory tier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Consumes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Model: Counter id (K): A single integer (V)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a single integer variable in memory atomically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Storage tier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Checkpoint </a:t>
            </a:r>
            <a:r>
              <a:rPr lang="en"/>
              <a:t>occasionally</a:t>
            </a:r>
            <a:r>
              <a:rPr lang="en"/>
              <a:t> for disaster recovery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IncrementCounter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ReadCounter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APIs handled through in-memory tier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Scale: Proposal 1</a:t>
            </a:r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 to scale for storage - No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 to scale for throughput - Yes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 to scale for hotspot reduction - Definitely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 to scale for API parallelization - No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Availability - yes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Geo-distribution - N/A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</a:t>
            </a:r>
            <a:r>
              <a:rPr lang="en"/>
              <a:t> to Scale: Proposal 1</a:t>
            </a:r>
            <a:endParaRPr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Single counter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Cannot be sharded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replicated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Replication using CRDT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Multiple replicas of the counter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 = numerous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However, increments are applied only one replica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 =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Read API also uses one replica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 =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So, R + W &lt; N, an AP system, eventually consistent system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