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80"/>
  </p:notesMasterIdLst>
  <p:sldIdLst>
    <p:sldId id="31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16" r:id="rId12"/>
    <p:sldId id="265" r:id="rId13"/>
    <p:sldId id="266" r:id="rId14"/>
    <p:sldId id="317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18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319" r:id="rId47"/>
    <p:sldId id="297" r:id="rId48"/>
    <p:sldId id="298" r:id="rId49"/>
    <p:sldId id="299" r:id="rId50"/>
    <p:sldId id="322" r:id="rId51"/>
    <p:sldId id="323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20" r:id="rId60"/>
    <p:sldId id="307" r:id="rId61"/>
    <p:sldId id="308" r:id="rId62"/>
    <p:sldId id="309" r:id="rId63"/>
    <p:sldId id="321" r:id="rId64"/>
    <p:sldId id="310" r:id="rId65"/>
    <p:sldId id="311" r:id="rId66"/>
    <p:sldId id="312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5" r:id="rId78"/>
    <p:sldId id="313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notesMaster" Target="notesMasters/notes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993ED-944C-8E4D-9C2B-FA356C674F62}" type="datetimeFigureOut">
              <a:rPr lang="en-US" smtClean="0"/>
              <a:t>9/13/12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354FA-C042-1148-A49C-21EF19411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7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6E12B-7C78-41E2-AA21-8865DA5DB38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96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40734447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3949284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06630491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60637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71559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0216865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58150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18371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73935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655571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4818109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90675072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755785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81139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31178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733282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36183464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7336839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56264548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55204680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1927070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395063513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 defTabSz="914400"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  <a:latin typeface="AUdimat"/>
              </a:rPr>
              <a:pPr defTabSz="914400"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99439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57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>
    <p:dissolve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66875" y="3406775"/>
            <a:ext cx="7227888" cy="708025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CS4290/CS6290/ECE4100/ECE6100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00200" y="4114800"/>
            <a:ext cx="3200399" cy="609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 dirty="0" smtClean="0"/>
              <a:t>Fall 2012</a:t>
            </a:r>
          </a:p>
          <a:p>
            <a:pPr marL="0" indent="0">
              <a:buFontTx/>
              <a:buNone/>
            </a:pPr>
            <a:r>
              <a:rPr lang="en-US" sz="2000" dirty="0" smtClean="0"/>
              <a:t>Prof. </a:t>
            </a:r>
            <a:r>
              <a:rPr lang="en-US" sz="2000" dirty="0" err="1" smtClean="0"/>
              <a:t>Hyesoon</a:t>
            </a:r>
            <a:r>
              <a:rPr lang="en-US" sz="2000" dirty="0" smtClean="0"/>
              <a:t> Kim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697029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219200" y="54864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819400" y="5576887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10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381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800" y="19050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9648" y="5531941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19400" y="5576887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45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6041279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11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381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33800" y="27432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Miss!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41583" y="5395913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983" y="5319713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6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9424556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12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381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33800" y="27432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Miss!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5590555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4400" y="5514355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371600" y="48006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7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7876080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13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381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33800" y="27432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Miss!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5590555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4400" y="5514355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88897" y="499022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7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1652641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111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381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05200" y="27432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Miss!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10000" y="42672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17120" y="54102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64720" y="5410200"/>
            <a:ext cx="251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111+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40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7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7537813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112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381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10200" y="19050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57600" y="13716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 0x010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48200" y="42672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 0x010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rcRect l="-19973" r="-19973"/>
          <a:stretch>
            <a:fillRect/>
          </a:stretch>
        </p:blipFill>
        <p:spPr>
          <a:xfrm rot="3547789">
            <a:off x="4829069" y="2779477"/>
            <a:ext cx="2012714" cy="1208088"/>
          </a:xfrm>
        </p:spPr>
      </p:pic>
      <p:sp>
        <p:nvSpPr>
          <p:cNvPr id="38" name="Rectangle 37"/>
          <p:cNvSpPr/>
          <p:nvPr/>
        </p:nvSpPr>
        <p:spPr>
          <a:xfrm>
            <a:off x="33528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33500" y="5355136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81100" y="5355136"/>
            <a:ext cx="251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111+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40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9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3" name="Rectangle 52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4" name="Rectangle 53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352495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8288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3505200" y="2895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113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381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1400" y="1828800"/>
            <a:ext cx="1905000" cy="609600"/>
          </a:xfrm>
          <a:prstGeom prst="rect">
            <a:avLst/>
          </a:prstGeom>
          <a:solidFill>
            <a:srgbClr val="3333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333500" y="5355136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81100" y="5355136"/>
            <a:ext cx="251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111+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40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01000" y="1295400"/>
            <a:ext cx="92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Retire!!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762" y="2438400"/>
            <a:ext cx="1752600" cy="17526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7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3745332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8288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3505200" y="2895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152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381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10000" y="43434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1" name="Rectangle 40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44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3667468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8288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3505200" y="2895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153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381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50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10200" y="23622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038600" y="17526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pic>
        <p:nvPicPr>
          <p:cNvPr id="35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rcRect l="-19973" r="-19973"/>
          <a:stretch>
            <a:fillRect/>
          </a:stretch>
        </p:blipFill>
        <p:spPr>
          <a:xfrm>
            <a:off x="4876800" y="3581400"/>
            <a:ext cx="2012714" cy="1208088"/>
          </a:xfrm>
        </p:spPr>
      </p:pic>
      <p:sp>
        <p:nvSpPr>
          <p:cNvPr id="41" name="Rectangle 40"/>
          <p:cNvSpPr/>
          <p:nvPr/>
        </p:nvSpPr>
        <p:spPr>
          <a:xfrm>
            <a:off x="4724400" y="47244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45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4768082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8288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3505200" y="2895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154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381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50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91400" y="18288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01000" y="1295400"/>
            <a:ext cx="92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Retire!! 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762" y="2438400"/>
            <a:ext cx="1752600" cy="175260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1" name="Rectangle 40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44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696507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#2: Memory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Components </a:t>
            </a:r>
          </a:p>
          <a:p>
            <a:pPr lvl="1"/>
            <a:r>
              <a:rPr lang="en-US" dirty="0" smtClean="0"/>
              <a:t>Complete </a:t>
            </a:r>
            <a:r>
              <a:rPr lang="en-US" dirty="0" err="1" smtClean="0"/>
              <a:t>dcache</a:t>
            </a:r>
            <a:endParaRPr lang="en-US" dirty="0" smtClean="0"/>
          </a:p>
          <a:p>
            <a:pPr lvl="1"/>
            <a:r>
              <a:rPr lang="en-US" dirty="0" smtClean="0"/>
              <a:t>Complete MSHR handling </a:t>
            </a:r>
          </a:p>
          <a:p>
            <a:pPr lvl="1"/>
            <a:r>
              <a:rPr lang="en-US" dirty="0" smtClean="0"/>
              <a:t>Complete DRAM handling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Sufficiently longer than Lab #1, so please start early.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16222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#2:Hit under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11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15240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0x0010: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0x0020: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Inst3: LD R3 0x0040: hit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33800" y="27432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Miss!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70700" y="5534248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1130" y="5469716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6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586887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#2:Hit under misses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12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25742" y="54864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12250" y="488369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97142" y="5410200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82221" y="4864994"/>
            <a:ext cx="202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??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2000" y="1905000"/>
            <a:ext cx="1905000" cy="609600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0x040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19800" y="15240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Inst3: LD R3 0x0040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0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4" name="Rectangle 53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5194190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#2:Hit under misses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79700" y="53340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56388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43000" y="5060293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4400" y="5562600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49672" y="4985266"/>
            <a:ext cx="202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??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05400" y="1143000"/>
            <a:ext cx="1905000" cy="609600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0x040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95800" y="16002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Hit!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019800" y="15240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Inst3: LD R3 0x0040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51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6" name="Rectangle 55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011174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#2:Hit under misses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16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19200" y="54864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64770" y="488369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04748" y="5421868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12370" y="4883690"/>
            <a:ext cx="202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??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91400" y="1600200"/>
            <a:ext cx="1905000" cy="609600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0x040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400" y="1295400"/>
            <a:ext cx="92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Retire!! 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2209800"/>
            <a:ext cx="1752600" cy="175260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6019800" y="15240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Inst3: LD R3 0x0040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6" name="Rectangle 55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7" name="Rectangle 56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009875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#3: MSHR Full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20383" y="5181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63383" y="5181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11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15240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Inst3: LD R3 0x0040 miss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33800" y="27432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Miss!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83683" y="54864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55083" y="5410200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6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9177602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</a:t>
            </a:r>
            <a:r>
              <a:rPr lang="en-US" dirty="0" smtClean="0"/>
              <a:t>3: </a:t>
            </a:r>
            <a:r>
              <a:rPr lang="en-US" dirty="0"/>
              <a:t>MSHR Full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12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70699" y="54864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43000" y="48768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2099" y="5410200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90600" y="4876800"/>
            <a:ext cx="202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??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2000" y="1905000"/>
            <a:ext cx="1905000" cy="609600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0x040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19800" y="15240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Inst3: LD R3 0x0040 miss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0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4" name="Rectangle 53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2818093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6019800" y="15240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Inst3: LD R3 0x0040 miss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</a:t>
            </a:r>
            <a:r>
              <a:rPr lang="en-US" dirty="0" smtClean="0"/>
              <a:t>3: </a:t>
            </a:r>
            <a:r>
              <a:rPr lang="en-US" dirty="0"/>
              <a:t>MSHR Full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70699" y="55499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77596" y="4997046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2099" y="5473700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5196" y="4997046"/>
            <a:ext cx="202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??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371600" y="2362200"/>
            <a:ext cx="1905000" cy="609600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0x040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429000" y="25908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Miss!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8738" b="-8738"/>
          <a:stretch>
            <a:fillRect/>
          </a:stretch>
        </p:blipFill>
        <p:spPr>
          <a:xfrm>
            <a:off x="1676400" y="381000"/>
            <a:ext cx="7010400" cy="3733800"/>
          </a:xfrm>
        </p:spPr>
      </p:pic>
      <p:sp>
        <p:nvSpPr>
          <p:cNvPr id="14" name="TextBox 13"/>
          <p:cNvSpPr txBox="1"/>
          <p:nvPr/>
        </p:nvSpPr>
        <p:spPr>
          <a:xfrm>
            <a:off x="2362200" y="1676400"/>
            <a:ext cx="5452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7200" dirty="0">
                <a:solidFill>
                  <a:srgbClr val="FFFFFF"/>
                </a:solidFill>
                <a:latin typeface="AUdimat"/>
              </a:rPr>
              <a:t>No SPACE!!! 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51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6" name="Rectangle 55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497182" y="5969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053345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</a:t>
            </a:r>
            <a:r>
              <a:rPr lang="en-US" dirty="0" smtClean="0"/>
              <a:t>3: </a:t>
            </a:r>
            <a:r>
              <a:rPr lang="en-US" dirty="0"/>
              <a:t>MSHR Full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243152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77250" y="546777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41583" y="5591385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0567" y="4981785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983" y="5515185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8167" y="4981785"/>
            <a:ext cx="202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??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</a:t>
            </a:r>
            <a:r>
              <a:rPr lang="en-US" dirty="0" smtClean="0">
                <a:solidFill>
                  <a:srgbClr val="000000"/>
                </a:solidFill>
              </a:rPr>
              <a:t>cycles</a:t>
            </a:r>
            <a:endParaRPr lang="en-US" dirty="0">
              <a:solidFill>
                <a:srgbClr val="000000"/>
              </a:solidFill>
              <a:latin typeface="AUdimat"/>
            </a:endParaRP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3400" y="1905000"/>
            <a:ext cx="1905000" cy="609600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0x040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429000" y="25908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Miss!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447800"/>
            <a:ext cx="1673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800" b="1" dirty="0">
                <a:solidFill>
                  <a:srgbClr val="800000"/>
                </a:solidFill>
                <a:latin typeface="AUdimat"/>
              </a:rPr>
              <a:t>STALL!!!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19800" y="15240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Inst3: LD R3 0x0040 miss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9845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51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6" name="Rectangle 55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805334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</a:t>
            </a:r>
            <a:r>
              <a:rPr lang="en-US" dirty="0" smtClean="0"/>
              <a:t>3: </a:t>
            </a:r>
            <a:r>
              <a:rPr lang="en-US" dirty="0"/>
              <a:t>MSHR Full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3400" y="1905000"/>
            <a:ext cx="1905000" cy="609600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0x040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447800"/>
            <a:ext cx="1673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800" b="1" dirty="0">
                <a:solidFill>
                  <a:srgbClr val="800000"/>
                </a:solidFill>
                <a:latin typeface="AUdimat"/>
              </a:rPr>
              <a:t>STALL!!!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19800" y="15240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Inst3: LD R3 0x0040 miss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0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4" name="Rectangle 53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6" name="Rectangle 55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277250" y="546777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41583" y="5591385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70567" y="4981785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2983" y="5515185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18167" y="4981785"/>
            <a:ext cx="202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?? 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9845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416152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</a:t>
            </a:r>
            <a:r>
              <a:rPr lang="en-US" dirty="0" smtClean="0"/>
              <a:t>3: </a:t>
            </a:r>
            <a:r>
              <a:rPr lang="en-US" dirty="0"/>
              <a:t>MSHR Full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3400" y="1905000"/>
            <a:ext cx="1905000" cy="609600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0x040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447800"/>
            <a:ext cx="1673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800" b="1" dirty="0">
                <a:solidFill>
                  <a:srgbClr val="800000"/>
                </a:solidFill>
                <a:latin typeface="AUdimat"/>
              </a:rPr>
              <a:t>STALL!!!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19800" y="15240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Inst3: LD R3 0x0040 miss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0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4" name="Rectangle 53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6" name="Rectangle 55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277250" y="546777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41583" y="5591385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70567" y="4981785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2983" y="5515185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18167" y="4981785"/>
            <a:ext cx="202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?? 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9845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0218597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22700" y="7929723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DRAM_IN_QUEUE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4" name="Rectangle 33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34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9" name="Rectangle 38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3803528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</a:t>
            </a:r>
            <a:r>
              <a:rPr lang="en-US" dirty="0" smtClean="0"/>
              <a:t>3: </a:t>
            </a:r>
            <a:r>
              <a:rPr lang="en-US" dirty="0"/>
              <a:t>MSHR Full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111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10000" y="42672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19200" y="5452659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66800" y="5452659"/>
            <a:ext cx="251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111+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40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33400" y="1905000"/>
            <a:ext cx="1905000" cy="609600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0x040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3400" y="1447800"/>
            <a:ext cx="1673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800" b="1" dirty="0">
                <a:solidFill>
                  <a:srgbClr val="800000"/>
                </a:solidFill>
                <a:latin typeface="AUdimat"/>
              </a:rPr>
              <a:t>STALL!!!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19800" y="15240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Inst3: LD R3 0x0040 miss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0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4" name="Rectangle 53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1505974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</a:t>
            </a:r>
            <a:r>
              <a:rPr lang="en-US" dirty="0" smtClean="0"/>
              <a:t>3: </a:t>
            </a:r>
            <a:r>
              <a:rPr lang="en-US" dirty="0"/>
              <a:t>MSHR Full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112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10200" y="19050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57600" y="13716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 0x010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48200" y="42672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 0x010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rcRect l="-19973" r="-19973"/>
          <a:stretch>
            <a:fillRect/>
          </a:stretch>
        </p:blipFill>
        <p:spPr>
          <a:xfrm rot="3547789">
            <a:off x="4829069" y="2779477"/>
            <a:ext cx="2012714" cy="1208088"/>
          </a:xfrm>
        </p:spPr>
      </p:pic>
      <p:sp>
        <p:nvSpPr>
          <p:cNvPr id="38" name="Rectangle 37"/>
          <p:cNvSpPr/>
          <p:nvPr/>
        </p:nvSpPr>
        <p:spPr>
          <a:xfrm>
            <a:off x="33528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41747" y="5457494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89347" y="5457494"/>
            <a:ext cx="251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111+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40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47800" y="3276600"/>
            <a:ext cx="1905000" cy="609600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0x040</a:t>
            </a:r>
          </a:p>
        </p:txBody>
      </p:sp>
      <p:sp>
        <p:nvSpPr>
          <p:cNvPr id="45" name="Rectangle 44"/>
          <p:cNvSpPr/>
          <p:nvPr/>
        </p:nvSpPr>
        <p:spPr>
          <a:xfrm rot="5400000">
            <a:off x="-495300" y="1485900"/>
            <a:ext cx="1905000" cy="609600"/>
          </a:xfrm>
          <a:prstGeom prst="rect">
            <a:avLst/>
          </a:prstGeom>
          <a:solidFill>
            <a:srgbClr val="66006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FFFFFF"/>
                </a:solidFill>
                <a:latin typeface="AUdimat"/>
              </a:rPr>
              <a:t>inst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 4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19800" y="15240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Inst3: LD R3 0x0040 miss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6" name="Rectangle 55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7" name="Rectangle 56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7283332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</a:t>
            </a:r>
            <a:r>
              <a:rPr lang="en-US" dirty="0" smtClean="0"/>
              <a:t>3: </a:t>
            </a:r>
            <a:r>
              <a:rPr lang="en-US" dirty="0"/>
              <a:t>MSHR Full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8288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3505200" y="2895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113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1400" y="1828800"/>
            <a:ext cx="1905000" cy="609600"/>
          </a:xfrm>
          <a:prstGeom prst="rect">
            <a:avLst/>
          </a:prstGeom>
          <a:solidFill>
            <a:srgbClr val="3333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528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9500" y="5537953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7100" y="5537953"/>
            <a:ext cx="251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111+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40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01000" y="1295400"/>
            <a:ext cx="92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Retire!!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762" y="2438400"/>
            <a:ext cx="1752600" cy="17526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47800" y="3276600"/>
            <a:ext cx="1905000" cy="609600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0x040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71600" y="41910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0x040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19800" y="15240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Inst3: LD R3 0x0040 miss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85800" y="1447800"/>
            <a:ext cx="1905000" cy="609600"/>
          </a:xfrm>
          <a:prstGeom prst="rect">
            <a:avLst/>
          </a:prstGeom>
          <a:solidFill>
            <a:srgbClr val="66006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FFFFFF"/>
                </a:solidFill>
                <a:latin typeface="AUdimat"/>
              </a:rPr>
              <a:t>inst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 4 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51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6" name="Rectangle 55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6434358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</a:t>
            </a:r>
            <a:r>
              <a:rPr lang="en-US" dirty="0" smtClean="0"/>
              <a:t>3: </a:t>
            </a:r>
            <a:r>
              <a:rPr lang="en-US" dirty="0"/>
              <a:t>MSHR Full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8288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3505200" y="2895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114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528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9500" y="5537953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7100" y="5537953"/>
            <a:ext cx="251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111+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40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47800" y="3276600"/>
            <a:ext cx="1905000" cy="609600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0x040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66800" y="49530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0x040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19800" y="15240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Inst3: LD R3 0x0040 miss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85800" y="1447800"/>
            <a:ext cx="1905000" cy="609600"/>
          </a:xfrm>
          <a:prstGeom prst="rect">
            <a:avLst/>
          </a:prstGeom>
          <a:solidFill>
            <a:srgbClr val="66006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FFFFFF"/>
                </a:solidFill>
                <a:latin typeface="AUdimat"/>
              </a:rPr>
              <a:t>inst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 4 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51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6" name="Rectangle 55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62022" y="4953000"/>
            <a:ext cx="189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?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448678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#4:MSHR Hit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11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15240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0x0010: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0x0020: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Inst3: LD R3 0x0011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33800" y="27432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Miss!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79500" y="5424488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50900" y="5348288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6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2683149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#4:MSHR Hit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12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79500" y="5424488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62980" y="48006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0900" y="5348288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0580" y="4800600"/>
            <a:ext cx="202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??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2000" y="1905000"/>
            <a:ext cx="1905000" cy="609600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19800" y="15240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Inst3: LD R3 0x0011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0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4" name="Rectangle 53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9740954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#4:MSHR Hit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15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51820" y="5395913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65433" y="48006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3220" y="5319713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13033" y="4800600"/>
            <a:ext cx="202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??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47800" y="2362200"/>
            <a:ext cx="1905000" cy="609600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0x11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429000" y="27432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Miss!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019800" y="15240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Inst3: LD R3 0x0011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51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6" name="Rectangle 55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1553826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#4:MSHR Hit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15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54864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9500" y="4897936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4400" y="5410200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7100" y="4897936"/>
            <a:ext cx="202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??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219200" y="2971800"/>
            <a:ext cx="1905000" cy="609600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0x11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429000" y="27432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Miss!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019800" y="15240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Inst3: LD R3 0x0011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42465" r="-42465"/>
          <a:stretch>
            <a:fillRect/>
          </a:stretch>
        </p:blipFill>
        <p:spPr>
          <a:xfrm>
            <a:off x="2629223" y="1295400"/>
            <a:ext cx="5331972" cy="3200400"/>
          </a:xfrm>
        </p:spPr>
      </p:pic>
      <p:sp>
        <p:nvSpPr>
          <p:cNvPr id="14" name="TextBox 13"/>
          <p:cNvSpPr txBox="1"/>
          <p:nvPr/>
        </p:nvSpPr>
        <p:spPr>
          <a:xfrm>
            <a:off x="1219200" y="24384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b="1" dirty="0">
                <a:solidFill>
                  <a:srgbClr val="008000"/>
                </a:solidFill>
                <a:latin typeface="AUdimat"/>
              </a:rPr>
              <a:t>Piggyback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51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6" name="Rectangle 55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307578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#4:MSHR Hit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111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05200" y="27432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Miss!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10000" y="42672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66739" y="5407595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759" y="5421868"/>
            <a:ext cx="252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111+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40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19800" y="15240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Inst3: LD R3 0x0011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219200" y="2971800"/>
            <a:ext cx="1905000" cy="609600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0x11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9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3" name="Rectangle 52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4" name="Rectangle 53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9718138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#4:MSHR Hit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112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10200" y="19050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57600" y="13716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 0x010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48200" y="42672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 0x010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rcRect l="-19973" r="-19973"/>
          <a:stretch>
            <a:fillRect/>
          </a:stretch>
        </p:blipFill>
        <p:spPr>
          <a:xfrm rot="3547789">
            <a:off x="4829069" y="2779477"/>
            <a:ext cx="2012714" cy="1208088"/>
          </a:xfrm>
        </p:spPr>
      </p:pic>
      <p:sp>
        <p:nvSpPr>
          <p:cNvPr id="38" name="Rectangle 37"/>
          <p:cNvSpPr/>
          <p:nvPr/>
        </p:nvSpPr>
        <p:spPr>
          <a:xfrm>
            <a:off x="33528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79500" y="5433753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27100" y="5433753"/>
            <a:ext cx="251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111+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40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19800" y="15240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Inst3: LD R3 0x0011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10200" y="1524000"/>
            <a:ext cx="1905000" cy="609600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0x11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51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6" name="Rectangle 55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4689721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Stall-at-Issue </a:t>
            </a:r>
            <a:r>
              <a:rPr lang="en-US" dirty="0" err="1" smtClean="0"/>
              <a:t>vs</a:t>
            </a:r>
            <a:r>
              <a:rPr lang="en-US" dirty="0" smtClean="0"/>
              <a:t> Stall-at-Use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Stall when there is a cache miss</a:t>
            </a:r>
          </a:p>
          <a:p>
            <a:r>
              <a:rPr lang="en-US" dirty="0" smtClean="0"/>
              <a:t>Stall when a data is not ready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93911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#4:MSHR Hit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8288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3505200" y="2895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113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1400" y="2362200"/>
            <a:ext cx="1905000" cy="609600"/>
          </a:xfrm>
          <a:prstGeom prst="rect">
            <a:avLst/>
          </a:prstGeom>
          <a:solidFill>
            <a:srgbClr val="3333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9500" y="5267065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7100" y="5267065"/>
            <a:ext cx="251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111+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40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01000" y="1295400"/>
            <a:ext cx="92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Retire!!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2971800"/>
            <a:ext cx="1752600" cy="17526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019800" y="15240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Inst3: LD R3 0x0011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91400" y="1752600"/>
            <a:ext cx="1905000" cy="609600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0x11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9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3" name="Rectangle 52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4" name="Rectangle 53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1541476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#5: Store-Load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4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1905000"/>
            <a:ext cx="1905000" cy="609600"/>
          </a:xfrm>
          <a:prstGeom prst="rect">
            <a:avLst/>
          </a:prstGeom>
          <a:solidFill>
            <a:srgbClr val="3333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ST 0x010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19800" y="152400"/>
            <a:ext cx="28956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ST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0x0010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9" name="Rectangle 38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1" name="Rectangle 40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42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5177947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#5: Store-Load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7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05200" y="27432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Miss!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ST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R1,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019800" y="152400"/>
            <a:ext cx="28956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ST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0x0010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45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67300" y="1485900"/>
            <a:ext cx="1905000" cy="609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ST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R1, 0x010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2448" y="2257692"/>
            <a:ext cx="2172751" cy="1477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MSHR has an empty </a:t>
            </a:r>
            <a:r>
              <a:rPr lang="en-US" dirty="0" err="1" smtClean="0">
                <a:solidFill>
                  <a:srgbClr val="800000"/>
                </a:solidFill>
              </a:rPr>
              <a:t>req</a:t>
            </a:r>
            <a:r>
              <a:rPr lang="en-US" dirty="0" smtClean="0">
                <a:solidFill>
                  <a:srgbClr val="800000"/>
                </a:solidFill>
              </a:rPr>
              <a:t> ops pointer and the op pointer is moved to MEM latch 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714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#5: Store-Load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8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800" y="19050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ST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71600" y="41910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ST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19800" y="152400"/>
            <a:ext cx="28956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ST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0x0010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45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716838" y="3023288"/>
            <a:ext cx="1905000" cy="609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ST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R1, 0x010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838" y="1270688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23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#5: Store-Load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9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800" y="19050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ST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5562666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ST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19800" y="152400"/>
            <a:ext cx="28956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ST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0x0010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6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3675133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#5: Store-Load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55900" y="5227234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10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800" y="19050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ST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19200" y="5532034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ST 0x010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3264" y="5421868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19800" y="152400"/>
            <a:ext cx="28956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ST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0x0010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6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9397004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#5: Store-Load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11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9200" y="25908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24200" y="25146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Miss!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ST 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87836" y="5424488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ST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9236" y="5348288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14" name="Smiley Face 13"/>
          <p:cNvSpPr/>
          <p:nvPr/>
        </p:nvSpPr>
        <p:spPr>
          <a:xfrm>
            <a:off x="3962400" y="2590800"/>
            <a:ext cx="1295400" cy="12192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FFFFFF"/>
              </a:solidFill>
              <a:latin typeface="AUdima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2209800"/>
            <a:ext cx="2583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 Hit ! 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Store-load forwarding!!!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19800" y="152400"/>
            <a:ext cx="28956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ST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0x0010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7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4838201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#5: Store-Load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11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9200" y="2667000"/>
            <a:ext cx="1905000" cy="609600"/>
          </a:xfrm>
          <a:prstGeom prst="rect">
            <a:avLst/>
          </a:prstGeom>
          <a:pattFill prst="lgCheck">
            <a:fgClr>
              <a:srgbClr val="3366FF"/>
            </a:fgClr>
            <a:bgClr>
              <a:srgbClr val="008000"/>
            </a:bgClr>
          </a:patt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5400" y="21336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Hit!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ST 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19200" y="54102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ST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0600" y="5334000"/>
            <a:ext cx="248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=10+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19800" y="152400"/>
            <a:ext cx="28956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ST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0x0010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7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6398343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#5: Store-Load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12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1400" y="2362200"/>
            <a:ext cx="1905000" cy="609600"/>
          </a:xfrm>
          <a:prstGeom prst="rect">
            <a:avLst/>
          </a:prstGeom>
          <a:pattFill prst="lgCheck">
            <a:fgClr>
              <a:srgbClr val="3366FF"/>
            </a:fgClr>
            <a:bgClr>
              <a:srgbClr val="008000"/>
            </a:bgClr>
          </a:patt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ST 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54864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ST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4400" y="5410200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24800" y="1905000"/>
            <a:ext cx="92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Retire!! 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2971800"/>
            <a:ext cx="1752600" cy="17526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6019800" y="152400"/>
            <a:ext cx="28956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ST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0x0010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9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3" name="Rectangle 52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4" name="Rectangle 53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7538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#5: Store-Load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111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ST 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31639" y="51054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ST 0x010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19800" y="152400"/>
            <a:ext cx="28956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ST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0x0010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9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3" name="Rectangle 52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4" name="Rectangle 53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5457727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MSHR size is 2, 16B cache block size</a:t>
            </a:r>
          </a:p>
          <a:p>
            <a:r>
              <a:rPr lang="en-US" sz="2400" dirty="0" smtClean="0"/>
              <a:t>DARM row buffer size is 4KB.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95339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#5: Store-Load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112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22700" y="16002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Cache  block: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19800" y="152400"/>
            <a:ext cx="28956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ST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0x0010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9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3" name="Rectangle 52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4" name="Rectangle 53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0065882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#6: Different DRAM 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4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1905000"/>
            <a:ext cx="1905000" cy="609600"/>
          </a:xfrm>
          <a:prstGeom prst="rect">
            <a:avLst/>
          </a:prstGeom>
          <a:solidFill>
            <a:srgbClr val="3333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48400" y="0"/>
            <a:ext cx="31242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0x0010: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0x2010: miss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9" name="Rectangle 38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1" name="Rectangle 40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42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2695342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#6: Different DRAM </a:t>
            </a:r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7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05200" y="27432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Miss!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48400" y="0"/>
            <a:ext cx="31242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0x0010: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0x2010: miss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45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1587931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#6: Different DRAM </a:t>
            </a:r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8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800" y="19050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0x2010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71600" y="41910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48400" y="0"/>
            <a:ext cx="31242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0x0010: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0x2010: miss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45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7224195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#6: Different DRAM </a:t>
            </a:r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9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800" y="19050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0x2010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71600" y="5453273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48400" y="0"/>
            <a:ext cx="31242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0x0010: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0x2010: miss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6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8985807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#6: Different DRAM </a:t>
            </a:r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11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0x2010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33800" y="27432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Miss!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19200" y="5415245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3796" y="5301734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48400" y="0"/>
            <a:ext cx="31242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0x0010: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0x2010: miss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7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7767209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#6: Different DRAM </a:t>
            </a:r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12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0x2010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33800" y="27432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Miss!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25482" y="5500754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6882" y="5424554"/>
            <a:ext cx="252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11+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371600" y="48006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0x2010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48400" y="0"/>
            <a:ext cx="31242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0x0010: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0x2010: miss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48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3" name="Rectangle 52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809972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#6: Different DRAM </a:t>
            </a:r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13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0x2010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59056" y="5534248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0456" y="5458048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076700" y="55626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0x2010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48400" y="0"/>
            <a:ext cx="31242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0x0010: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0x2010: miss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9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3" name="Rectangle 52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4" name="Rectangle 53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5494184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#6: Different DRAM </a:t>
            </a:r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14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0x2010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59056" y="5534248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0456" y="5458048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076700" y="55626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0x2010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48400" y="0"/>
            <a:ext cx="31242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0x0010: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0x2010: miss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03737" y="5117068"/>
            <a:ext cx="26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b="1" dirty="0" err="1">
                <a:solidFill>
                  <a:srgbClr val="800000"/>
                </a:solidFill>
                <a:latin typeface="AUdimat"/>
              </a:rPr>
              <a:t>Ready_cycle</a:t>
            </a:r>
            <a:r>
              <a:rPr lang="en-US" b="1" dirty="0">
                <a:solidFill>
                  <a:srgbClr val="800000"/>
                </a:solidFill>
                <a:latin typeface="AUdimat"/>
              </a:rPr>
              <a:t> = </a:t>
            </a:r>
            <a:r>
              <a:rPr lang="en-US" b="1" dirty="0" smtClean="0">
                <a:solidFill>
                  <a:srgbClr val="800000"/>
                </a:solidFill>
                <a:latin typeface="AUdimat"/>
              </a:rPr>
              <a:t>14+</a:t>
            </a:r>
            <a:r>
              <a:rPr lang="en-US" b="1" dirty="0">
                <a:solidFill>
                  <a:srgbClr val="800000"/>
                </a:solidFill>
                <a:latin typeface="AUdimat"/>
              </a:rPr>
              <a:t>100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9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3" name="Rectangle 52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4" name="Rectangle 53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2594153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#6: Different DRAM </a:t>
            </a:r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111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10000" y="42672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0x2010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48400" y="0"/>
            <a:ext cx="31242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0x0010: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0x2010: miss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994884" y="5424488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0x2010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42484" y="5348288"/>
            <a:ext cx="26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b="1" dirty="0" err="1">
                <a:solidFill>
                  <a:srgbClr val="800000"/>
                </a:solidFill>
                <a:latin typeface="AUdimat"/>
              </a:rPr>
              <a:t>Ready_cycle</a:t>
            </a:r>
            <a:r>
              <a:rPr lang="en-US" b="1" dirty="0">
                <a:solidFill>
                  <a:srgbClr val="800000"/>
                </a:solidFill>
                <a:latin typeface="AUdimat"/>
              </a:rPr>
              <a:t> = </a:t>
            </a:r>
            <a:r>
              <a:rPr lang="en-US" b="1" dirty="0" smtClean="0">
                <a:solidFill>
                  <a:srgbClr val="800000"/>
                </a:solidFill>
                <a:latin typeface="AUdimat"/>
              </a:rPr>
              <a:t>14+</a:t>
            </a:r>
            <a:r>
              <a:rPr lang="en-US" b="1" dirty="0">
                <a:solidFill>
                  <a:srgbClr val="800000"/>
                </a:solidFill>
                <a:latin typeface="AUdimat"/>
              </a:rPr>
              <a:t>100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48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3" name="Rectangle 52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660430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4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381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1905000"/>
            <a:ext cx="1905000" cy="609600"/>
          </a:xfrm>
          <a:prstGeom prst="rect">
            <a:avLst/>
          </a:prstGeom>
          <a:solidFill>
            <a:srgbClr val="3333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4 cycles</a:t>
            </a:r>
            <a:endParaRPr lang="en-US" dirty="0">
              <a:solidFill>
                <a:srgbClr val="000000"/>
              </a:solidFill>
              <a:latin typeface="AUdimat"/>
            </a:endParaRP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7" name="Rectangle 36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9" name="Rectangle 38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1" name="Rectangle 40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41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8478694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#6: Different DRAM </a:t>
            </a:r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112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10200" y="19050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57600" y="13716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 0x010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48200" y="42672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 0x010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rcRect l="-19973" r="-19973"/>
          <a:stretch>
            <a:fillRect/>
          </a:stretch>
        </p:blipFill>
        <p:spPr>
          <a:xfrm rot="3547789">
            <a:off x="4829069" y="2779477"/>
            <a:ext cx="2012714" cy="1208088"/>
          </a:xfrm>
        </p:spPr>
      </p:pic>
      <p:sp>
        <p:nvSpPr>
          <p:cNvPr id="38" name="Rectangle 37"/>
          <p:cNvSpPr/>
          <p:nvPr/>
        </p:nvSpPr>
        <p:spPr>
          <a:xfrm>
            <a:off x="33528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0x2010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48400" y="0"/>
            <a:ext cx="31242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0x0010: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0x2010: miss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48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3" name="Rectangle 52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94884" y="5424488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0x2010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42484" y="5348288"/>
            <a:ext cx="26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b="1" dirty="0" err="1">
                <a:solidFill>
                  <a:srgbClr val="800000"/>
                </a:solidFill>
                <a:latin typeface="AUdimat"/>
              </a:rPr>
              <a:t>Ready_cycle</a:t>
            </a:r>
            <a:r>
              <a:rPr lang="en-US" b="1" dirty="0">
                <a:solidFill>
                  <a:srgbClr val="800000"/>
                </a:solidFill>
                <a:latin typeface="AUdimat"/>
              </a:rPr>
              <a:t> = </a:t>
            </a:r>
            <a:r>
              <a:rPr lang="en-US" b="1" dirty="0" smtClean="0">
                <a:solidFill>
                  <a:srgbClr val="800000"/>
                </a:solidFill>
                <a:latin typeface="AUdimat"/>
              </a:rPr>
              <a:t>14+</a:t>
            </a:r>
            <a:r>
              <a:rPr lang="en-US" b="1" dirty="0">
                <a:solidFill>
                  <a:srgbClr val="800000"/>
                </a:solidFill>
                <a:latin typeface="AUdimat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2490322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#6: Different DRAM </a:t>
            </a:r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8288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3505200" y="2895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113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1400" y="1828800"/>
            <a:ext cx="1905000" cy="609600"/>
          </a:xfrm>
          <a:prstGeom prst="rect">
            <a:avLst/>
          </a:prstGeom>
          <a:solidFill>
            <a:srgbClr val="3333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01000" y="1295400"/>
            <a:ext cx="92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Retire!!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762" y="2438400"/>
            <a:ext cx="1752600" cy="17526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48400" y="0"/>
            <a:ext cx="31242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0x0010: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0x2010: miss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76700" y="54864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0x2010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24300" y="5410200"/>
            <a:ext cx="26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b="1" dirty="0" err="1">
                <a:solidFill>
                  <a:srgbClr val="800000"/>
                </a:solidFill>
                <a:latin typeface="AUdimat"/>
              </a:rPr>
              <a:t>Ready_cycle</a:t>
            </a:r>
            <a:r>
              <a:rPr lang="en-US" b="1" dirty="0">
                <a:solidFill>
                  <a:srgbClr val="800000"/>
                </a:solidFill>
                <a:latin typeface="AUdimat"/>
              </a:rPr>
              <a:t> = </a:t>
            </a:r>
            <a:r>
              <a:rPr lang="en-US" b="1" dirty="0" smtClean="0">
                <a:solidFill>
                  <a:srgbClr val="800000"/>
                </a:solidFill>
                <a:latin typeface="AUdimat"/>
              </a:rPr>
              <a:t>14+</a:t>
            </a:r>
            <a:r>
              <a:rPr lang="en-US" b="1" dirty="0">
                <a:solidFill>
                  <a:srgbClr val="800000"/>
                </a:solidFill>
                <a:latin typeface="AUdimat"/>
              </a:rPr>
              <a:t>100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48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3" name="Rectangle 52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5503571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#6: Different DRAM </a:t>
            </a:r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8288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3505200" y="2895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114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48400" y="0"/>
            <a:ext cx="31242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0x0010: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0x2010: miss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76700" y="54864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0x2010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24300" y="5410200"/>
            <a:ext cx="26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b="1" dirty="0" err="1">
                <a:solidFill>
                  <a:srgbClr val="800000"/>
                </a:solidFill>
                <a:latin typeface="AUdimat"/>
              </a:rPr>
              <a:t>Ready_cycle</a:t>
            </a:r>
            <a:r>
              <a:rPr lang="en-US" b="1" dirty="0">
                <a:solidFill>
                  <a:srgbClr val="800000"/>
                </a:solidFill>
                <a:latin typeface="AUdimat"/>
              </a:rPr>
              <a:t> = </a:t>
            </a:r>
            <a:r>
              <a:rPr lang="en-US" b="1" dirty="0" smtClean="0">
                <a:solidFill>
                  <a:srgbClr val="800000"/>
                </a:solidFill>
                <a:latin typeface="AUdimat"/>
              </a:rPr>
              <a:t>14+</a:t>
            </a:r>
            <a:r>
              <a:rPr lang="en-US" b="1" dirty="0">
                <a:solidFill>
                  <a:srgbClr val="800000"/>
                </a:solidFill>
                <a:latin typeface="AUdimat"/>
              </a:rPr>
              <a:t>100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48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3" name="Rectangle 52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1851333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#6: Different DRAM </a:t>
            </a:r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8288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3505200" y="2895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115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24200" y="32766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0x2010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10000" y="43434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0x2010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48400" y="0"/>
            <a:ext cx="31242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0x0010: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0x2010: miss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45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1952806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#6: Different DRAM </a:t>
            </a:r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8288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3505200" y="2895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116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50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10200" y="23622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0x2010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038600" y="17526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0x2010</a:t>
            </a:r>
          </a:p>
        </p:txBody>
      </p:sp>
      <p:pic>
        <p:nvPicPr>
          <p:cNvPr id="35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rcRect l="-19973" r="-19973"/>
          <a:stretch>
            <a:fillRect/>
          </a:stretch>
        </p:blipFill>
        <p:spPr>
          <a:xfrm>
            <a:off x="4876800" y="3581400"/>
            <a:ext cx="2012714" cy="1208088"/>
          </a:xfrm>
        </p:spPr>
      </p:pic>
      <p:sp>
        <p:nvSpPr>
          <p:cNvPr id="41" name="Rectangle 40"/>
          <p:cNvSpPr/>
          <p:nvPr/>
        </p:nvSpPr>
        <p:spPr>
          <a:xfrm>
            <a:off x="4724400" y="47244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0x2010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48400" y="0"/>
            <a:ext cx="31242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0x0010: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0x2010: miss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6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2164843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#6: Different DRAM </a:t>
            </a:r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8288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3505200" y="2895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117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50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91400" y="18288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0x2010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01000" y="1295400"/>
            <a:ext cx="92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Retire!! 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762" y="2438400"/>
            <a:ext cx="1752600" cy="17526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6248400" y="0"/>
            <a:ext cx="31242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0x0010: miss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0x2010: miss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45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4876667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Limit#1: </a:t>
            </a:r>
            <a:r>
              <a:rPr lang="en-US" dirty="0" err="1" smtClean="0"/>
              <a:t>Load</a:t>
            </a:r>
            <a:r>
              <a:rPr lang="en-US" dirty="0" err="1" smtClean="0">
                <a:sym typeface="Wingdings"/>
              </a:rPr>
              <a:t>StoreLoad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4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1905000"/>
            <a:ext cx="1905000" cy="609600"/>
          </a:xfrm>
          <a:prstGeom prst="rect">
            <a:avLst/>
          </a:prstGeom>
          <a:solidFill>
            <a:srgbClr val="3333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05600" y="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nst2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ST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R2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0x0011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Inst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3: LD R1 0x0012 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9" name="Rectangle 38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1" name="Rectangle 40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42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0670046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Limit#1</a:t>
            </a:r>
            <a:r>
              <a:rPr lang="en-US" dirty="0" smtClean="0"/>
              <a:t>: </a:t>
            </a:r>
            <a:r>
              <a:rPr lang="en-US" dirty="0" err="1"/>
              <a:t>Load</a:t>
            </a:r>
            <a:r>
              <a:rPr lang="en-US" dirty="0" err="1">
                <a:sym typeface="Wingdings"/>
              </a:rPr>
              <a:t>StoreLoad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7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05200" y="27432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Miss!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R1,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45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05600" y="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nst2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ST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R2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0x0011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Inst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3: LD R1 0x0012 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6858670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Limit#1</a:t>
            </a:r>
            <a:r>
              <a:rPr lang="en-US" dirty="0" smtClean="0"/>
              <a:t>: </a:t>
            </a:r>
            <a:r>
              <a:rPr lang="en-US" dirty="0" err="1"/>
              <a:t>Load</a:t>
            </a:r>
            <a:r>
              <a:rPr lang="en-US" dirty="0" err="1">
                <a:sym typeface="Wingdings"/>
              </a:rPr>
              <a:t>StoreLoad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8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800" y="19050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ST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R1, 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0x011</a:t>
            </a:r>
            <a:endParaRPr lang="en-US" dirty="0">
              <a:solidFill>
                <a:srgbClr val="FFFFFF"/>
              </a:solidFill>
              <a:latin typeface="AUdima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71600" y="41910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45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05600" y="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nst2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ST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R2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0x0011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Inst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3: LD R1 0x0012 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5135178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Limit#1</a:t>
            </a:r>
            <a:r>
              <a:rPr lang="en-US" dirty="0" smtClean="0"/>
              <a:t>: </a:t>
            </a:r>
            <a:r>
              <a:rPr lang="en-US" dirty="0" err="1"/>
              <a:t>Load</a:t>
            </a:r>
            <a:r>
              <a:rPr lang="en-US" dirty="0" err="1">
                <a:sym typeface="Wingdings"/>
              </a:rPr>
              <a:t>StoreLoad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9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800" y="19050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ST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R1, 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0x011</a:t>
            </a:r>
            <a:endParaRPr lang="en-US" dirty="0">
              <a:solidFill>
                <a:srgbClr val="FFFFFF"/>
              </a:solidFill>
              <a:latin typeface="AUdima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5562666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6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05600" y="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nst2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ST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R2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0x0011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Inst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3: LD R1 0x0012 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4935125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7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381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05200" y="27432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Miss!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1" name="Rectangle 40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44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923866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Limit#1</a:t>
            </a:r>
            <a:r>
              <a:rPr lang="en-US" dirty="0" smtClean="0"/>
              <a:t>: </a:t>
            </a:r>
            <a:r>
              <a:rPr lang="en-US" dirty="0" err="1"/>
              <a:t>Load</a:t>
            </a:r>
            <a:r>
              <a:rPr lang="en-US" dirty="0" err="1">
                <a:sym typeface="Wingdings"/>
              </a:rPr>
              <a:t>StoreLoad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55900" y="5227234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10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800" y="19050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ST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R1, 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0x011</a:t>
            </a:r>
            <a:endParaRPr lang="en-US" dirty="0">
              <a:solidFill>
                <a:srgbClr val="FFFFFF"/>
              </a:solidFill>
              <a:latin typeface="AUdima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19200" y="5532034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3264" y="5421868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6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05600" y="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nst2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ST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R2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0x0011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Inst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3: LD R1 0x0012 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8426158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Limit#1</a:t>
            </a:r>
            <a:r>
              <a:rPr lang="en-US" dirty="0" smtClean="0"/>
              <a:t>: </a:t>
            </a:r>
            <a:r>
              <a:rPr lang="en-US" dirty="0" err="1"/>
              <a:t>Load</a:t>
            </a:r>
            <a:r>
              <a:rPr lang="en-US" dirty="0" err="1">
                <a:sym typeface="Wingdings"/>
              </a:rPr>
              <a:t>StoreLoad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11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9200" y="2722096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ST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R1, 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0x011</a:t>
            </a:r>
            <a:endParaRPr lang="en-US" dirty="0">
              <a:solidFill>
                <a:srgbClr val="FFFFFF"/>
              </a:solidFill>
              <a:latin typeface="AUdima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24200" y="25146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Miss!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87836" y="5424488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9236" y="5348288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8200" y="2209800"/>
            <a:ext cx="225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 Hit ! 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(but no forwarding!!)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7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05600" y="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nst2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ST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R2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0x0011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Inst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3: LD R1 0x0012 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993523" y="2859974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ST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R1, 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0x011</a:t>
            </a:r>
            <a:endParaRPr lang="en-US" dirty="0">
              <a:solidFill>
                <a:srgbClr val="FFFFFF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829340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Limit#1</a:t>
            </a:r>
            <a:r>
              <a:rPr lang="en-US" dirty="0" smtClean="0"/>
              <a:t>: </a:t>
            </a:r>
            <a:r>
              <a:rPr lang="en-US" dirty="0" err="1"/>
              <a:t>Load</a:t>
            </a:r>
            <a:r>
              <a:rPr lang="en-US" dirty="0" err="1">
                <a:sym typeface="Wingdings"/>
              </a:rPr>
              <a:t>StoreLoad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12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87836" y="5424488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9236" y="5348288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7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42900" y="1880209"/>
            <a:ext cx="1905000" cy="609600"/>
          </a:xfrm>
          <a:prstGeom prst="rect">
            <a:avLst/>
          </a:prstGeom>
          <a:solidFill>
            <a:srgbClr val="8A844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 0x012</a:t>
            </a:r>
            <a:endParaRPr lang="en-US" dirty="0">
              <a:solidFill>
                <a:srgbClr val="FFFFFF"/>
              </a:solidFill>
              <a:latin typeface="AUdima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705600" y="0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nst2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ST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R2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0x0011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Inst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3: LD R1 0x0012 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96200" y="2999236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ST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R1, 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0x011</a:t>
            </a:r>
            <a:endParaRPr lang="en-US" dirty="0">
              <a:solidFill>
                <a:srgbClr val="FFFFFF"/>
              </a:solidFill>
              <a:latin typeface="AUdima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246636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179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Limit#1</a:t>
            </a:r>
            <a:r>
              <a:rPr lang="en-US" dirty="0" smtClean="0"/>
              <a:t>: </a:t>
            </a:r>
            <a:r>
              <a:rPr lang="en-US" dirty="0" err="1"/>
              <a:t>Load</a:t>
            </a:r>
            <a:r>
              <a:rPr lang="en-US" dirty="0" err="1">
                <a:sym typeface="Wingdings"/>
              </a:rPr>
              <a:t>StoreLoad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15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87836" y="5424488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9236" y="5348288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Ready_cycle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10+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100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8200" y="2209800"/>
            <a:ext cx="225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 Hit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again!  </a:t>
            </a:r>
            <a:endParaRPr lang="en-US" dirty="0">
              <a:solidFill>
                <a:srgbClr val="000000"/>
              </a:solidFill>
              <a:latin typeface="AUdimat"/>
            </a:endParaRP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(but no forwarding!!)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7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32299" y="2962869"/>
            <a:ext cx="4313239" cy="452431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MSHR hit 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But no forwarding again. 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In reality, yes, the load should get the data from the store but because we simplified the simulator such that we do not change the memory type after a memory request is created. Hence, 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the memory request in the MSHR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still has 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MDRT_DFETCH type, so the second load does not even know the existence of the old store instruction. </a:t>
            </a:r>
          </a:p>
          <a:p>
            <a:pPr defTabSz="914400"/>
            <a:endParaRPr lang="en-US" dirty="0">
              <a:solidFill>
                <a:srgbClr val="000000"/>
              </a:solidFill>
              <a:latin typeface="AUdimat"/>
            </a:endParaRP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We do not test this case.  This is just to explain what it will happen because of our simulator simplifications. 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24200" y="25146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0000"/>
                </a:solidFill>
                <a:latin typeface="AUdimat"/>
              </a:rPr>
              <a:t>Miss!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219200" y="2674020"/>
            <a:ext cx="1905000" cy="609600"/>
          </a:xfrm>
          <a:prstGeom prst="rect">
            <a:avLst/>
          </a:prstGeom>
          <a:solidFill>
            <a:srgbClr val="8A844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 0x012</a:t>
            </a:r>
            <a:endParaRPr lang="en-US" dirty="0">
              <a:solidFill>
                <a:srgbClr val="FFFFFF"/>
              </a:solidFill>
              <a:latin typeface="AUdima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05600" y="152995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nst2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ST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R2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0x0011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Inst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3: LD R1 0x0012 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0708140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Limit#1</a:t>
            </a:r>
            <a:r>
              <a:rPr lang="en-US" dirty="0" smtClean="0"/>
              <a:t>: </a:t>
            </a:r>
            <a:r>
              <a:rPr lang="en-US" dirty="0" err="1"/>
              <a:t>Load</a:t>
            </a:r>
            <a:r>
              <a:rPr lang="en-US" dirty="0" err="1">
                <a:sym typeface="Wingdings"/>
              </a:rPr>
              <a:t>StoreLoad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111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71900" y="49530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7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19200" y="2696700"/>
            <a:ext cx="1905000" cy="609600"/>
          </a:xfrm>
          <a:prstGeom prst="rect">
            <a:avLst/>
          </a:prstGeom>
          <a:solidFill>
            <a:srgbClr val="8A844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 0x012</a:t>
            </a:r>
            <a:endParaRPr lang="en-US" dirty="0">
              <a:solidFill>
                <a:srgbClr val="FFFFFF"/>
              </a:solidFill>
              <a:latin typeface="AUdima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05600" y="152995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nst2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ST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R2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0x0011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Inst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3: LD R1 0x0012 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3810312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Limit#1</a:t>
            </a:r>
            <a:r>
              <a:rPr lang="en-US" dirty="0" smtClean="0"/>
              <a:t>: </a:t>
            </a:r>
            <a:r>
              <a:rPr lang="en-US" dirty="0" err="1"/>
              <a:t>Load</a:t>
            </a:r>
            <a:r>
              <a:rPr lang="en-US" dirty="0" err="1">
                <a:sym typeface="Wingdings"/>
              </a:rPr>
              <a:t>StoreLoad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84500" y="38100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112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65394" y="22860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0600" y="4557242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7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74115" y="1676400"/>
            <a:ext cx="1905000" cy="609600"/>
          </a:xfrm>
          <a:prstGeom prst="rect">
            <a:avLst/>
          </a:prstGeom>
          <a:solidFill>
            <a:srgbClr val="8A844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 0x012</a:t>
            </a:r>
            <a:endParaRPr lang="en-US" dirty="0">
              <a:solidFill>
                <a:srgbClr val="FFFFFF"/>
              </a:solidFill>
              <a:latin typeface="AUdima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05600" y="152995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nst2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ST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R2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0x0011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Inst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3: LD R1 0x0012 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pic>
        <p:nvPicPr>
          <p:cNvPr id="54" name="Content Placeholder 15"/>
          <p:cNvPicPr>
            <a:picLocks noChangeAspect="1"/>
          </p:cNvPicPr>
          <p:nvPr/>
        </p:nvPicPr>
        <p:blipFill>
          <a:blip r:embed="rId2"/>
          <a:srcRect l="-19973" r="-19973"/>
          <a:stretch>
            <a:fillRect/>
          </a:stretch>
        </p:blipFill>
        <p:spPr bwMode="auto">
          <a:xfrm rot="3547789">
            <a:off x="4829069" y="3205957"/>
            <a:ext cx="2012714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36159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Limit#1</a:t>
            </a:r>
            <a:r>
              <a:rPr lang="en-US" dirty="0" smtClean="0"/>
              <a:t>: </a:t>
            </a:r>
            <a:r>
              <a:rPr lang="en-US" dirty="0" err="1"/>
              <a:t>Load</a:t>
            </a:r>
            <a:r>
              <a:rPr lang="en-US" dirty="0" err="1">
                <a:sym typeface="Wingdings"/>
              </a:rPr>
              <a:t>StoreLoad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84500" y="38100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113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87417" y="22860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 </a:t>
            </a:r>
            <a:r>
              <a:rPr lang="en-US" dirty="0">
                <a:solidFill>
                  <a:srgbClr val="FFFFFF"/>
                </a:solidFill>
                <a:latin typeface="AUdimat"/>
              </a:rPr>
              <a:t>0x010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7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396138" y="1676400"/>
            <a:ext cx="1905000" cy="609600"/>
          </a:xfrm>
          <a:prstGeom prst="rect">
            <a:avLst/>
          </a:prstGeom>
          <a:solidFill>
            <a:srgbClr val="8A844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FFFFFF"/>
                </a:solidFill>
                <a:latin typeface="AUdimat"/>
              </a:rPr>
              <a:t>  0x012</a:t>
            </a:r>
            <a:endParaRPr lang="en-US" dirty="0">
              <a:solidFill>
                <a:srgbClr val="FFFFFF"/>
              </a:solidFill>
              <a:latin typeface="AUdima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05600" y="152995"/>
            <a:ext cx="28956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LD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nst2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ST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R2 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0x0011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Inst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3: LD R1 0x0012 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262" y="293370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221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STB 0x010 </a:t>
            </a:r>
          </a:p>
          <a:p>
            <a:r>
              <a:rPr lang="en-US" dirty="0" smtClean="0"/>
              <a:t>LDB 0x010 </a:t>
            </a:r>
          </a:p>
          <a:p>
            <a:endParaRPr lang="en-US" dirty="0"/>
          </a:p>
          <a:p>
            <a:r>
              <a:rPr lang="en-US" dirty="0" smtClean="0"/>
              <a:t>STW 0x010</a:t>
            </a:r>
          </a:p>
          <a:p>
            <a:r>
              <a:rPr lang="en-US" dirty="0" smtClean="0"/>
              <a:t>LDB  0x011</a:t>
            </a:r>
          </a:p>
          <a:p>
            <a:endParaRPr lang="en-US" dirty="0"/>
          </a:p>
          <a:p>
            <a:r>
              <a:rPr lang="en-US" dirty="0" smtClean="0"/>
              <a:t>STB 0x010</a:t>
            </a:r>
          </a:p>
          <a:p>
            <a:r>
              <a:rPr lang="en-US" dirty="0" smtClean="0"/>
              <a:t>LDW 0x010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97324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8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381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800" y="19050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71600" y="4191000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1" name="Rectangle 40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44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8849455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159500"/>
            <a:ext cx="4024312" cy="1651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295400"/>
            <a:ext cx="2438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MSHR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2336800" y="45339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DRAM_IN_QUEUE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3479800" y="46101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  <a:latin typeface="AUdimat"/>
              </a:rPr>
              <a:t>DRAM_OUT_QUEU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4859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EXE_latch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62500" y="3238500"/>
            <a:ext cx="4495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MEM_latch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1905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505200" y="2895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8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51300" y="3886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27500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6" idx="3"/>
          </p:cNvCxnSpPr>
          <p:nvPr/>
        </p:nvCxnSpPr>
        <p:spPr>
          <a:xfrm rot="5400000" flipH="1" flipV="1">
            <a:off x="3340100" y="2882900"/>
            <a:ext cx="2171700" cy="596900"/>
          </a:xfrm>
          <a:prstGeom prst="bentConnector4">
            <a:avLst>
              <a:gd name="adj1" fmla="val 6250"/>
              <a:gd name="adj2" fmla="val 215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1" idx="0"/>
          </p:cNvCxnSpPr>
          <p:nvPr/>
        </p:nvCxnSpPr>
        <p:spPr>
          <a:xfrm flipV="1">
            <a:off x="4724400" y="3543300"/>
            <a:ext cx="1981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1295400" y="6005513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Udimat"/>
              </a:rPr>
              <a:t>9</a:t>
            </a:r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323850" y="60340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rgbClr val="000000"/>
                </a:solidFill>
                <a:latin typeface="AUdimat"/>
              </a:rPr>
              <a:t>Cycle: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381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Inst1: LD R1 0x0010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inst2: LD R2 0x0020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800" y="1905000"/>
            <a:ext cx="1905000" cy="6096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6019800"/>
            <a:ext cx="33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3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3276600"/>
            <a:ext cx="1905000" cy="609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R1, 0x010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04385" y="5439381"/>
            <a:ext cx="1905000" cy="609600"/>
          </a:xfrm>
          <a:prstGeom prst="rect">
            <a:avLst/>
          </a:prstGeom>
          <a:solidFill>
            <a:srgbClr val="B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AUdimat"/>
              </a:rPr>
              <a:t>LD 0x010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49690" y="5486400"/>
            <a:ext cx="379784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00"/>
                </a:solidFill>
                <a:latin typeface="AUdimat"/>
              </a:rPr>
              <a:t>Dcache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 access latency: </a:t>
            </a:r>
            <a:r>
              <a:rPr lang="en-US" dirty="0">
                <a:solidFill>
                  <a:srgbClr val="000000"/>
                </a:solidFill>
              </a:rPr>
              <a:t>4 cycles</a:t>
            </a:r>
          </a:p>
          <a:p>
            <a:pPr defTabSz="914400"/>
            <a:r>
              <a:rPr lang="en-US" dirty="0" smtClean="0">
                <a:solidFill>
                  <a:srgbClr val="000000"/>
                </a:solidFill>
                <a:latin typeface="AUdimat"/>
              </a:rPr>
              <a:t>DRAM </a:t>
            </a:r>
            <a:r>
              <a:rPr lang="en-US" dirty="0">
                <a:solidFill>
                  <a:srgbClr val="000000"/>
                </a:solidFill>
                <a:latin typeface="AUdimat"/>
              </a:rPr>
              <a:t>Row buffer miss: 100 cycles</a:t>
            </a:r>
          </a:p>
          <a:p>
            <a:pPr defTabSz="914400"/>
            <a:r>
              <a:rPr lang="en-US" dirty="0">
                <a:solidFill>
                  <a:srgbClr val="000000"/>
                </a:solidFill>
                <a:latin typeface="AUdimat"/>
              </a:rPr>
              <a:t>DRAM Row buffer hit: 40 cycles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4500" y="5486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162491" y="5562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5400000">
            <a:off x="2533440" y="6061696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2959952" y="6060049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3395622" y="6061941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822134" y="6056344"/>
            <a:ext cx="861103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DRAM </a:t>
            </a:r>
          </a:p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BANK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2885421" y="6567626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04748" y="6540129"/>
            <a:ext cx="25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45" idx="2"/>
          </p:cNvCxnSpPr>
          <p:nvPr/>
        </p:nvCxnSpPr>
        <p:spPr>
          <a:xfrm>
            <a:off x="1994083" y="6780883"/>
            <a:ext cx="75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5400000">
            <a:off x="3320059" y="6567048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741360" y="6565981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4175998" y="6565403"/>
            <a:ext cx="154045" cy="42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srgbClr val="000000"/>
                </a:solidFill>
                <a:latin typeface="AUdimat"/>
              </a:rPr>
              <a:t>ROW</a:t>
            </a:r>
            <a:endParaRPr lang="en-US" sz="16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1090371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owerpoint_FINAL">
  <a:themeElements>
    <a:clrScheme name="1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_FINAL">
      <a:majorFont>
        <a:latin typeface="AUdimat"/>
        <a:ea typeface=""/>
        <a:cs typeface="Arial"/>
      </a:majorFont>
      <a:minorFont>
        <a:latin typeface="AUdima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11525</TotalTime>
  <Words>6200</Words>
  <Application>Microsoft Macintosh PowerPoint</Application>
  <PresentationFormat>On-screen Show (4:3)</PresentationFormat>
  <Paragraphs>2474</Paragraphs>
  <Slides>77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79" baseType="lpstr">
      <vt:lpstr>2_Powerpoint_FINAL</vt:lpstr>
      <vt:lpstr>1_Powerpoint_FINAL</vt:lpstr>
      <vt:lpstr>CS4290/CS6290/ECE4100/ECE6100</vt:lpstr>
      <vt:lpstr>Lab #2: Memory Systems </vt:lpstr>
      <vt:lpstr>Memory System</vt:lpstr>
      <vt:lpstr>Stall-at-Issue vs Stall-at-Use</vt:lpstr>
      <vt:lpstr>Examples</vt:lpstr>
      <vt:lpstr>Memory System</vt:lpstr>
      <vt:lpstr>Memory System</vt:lpstr>
      <vt:lpstr>Memory System</vt:lpstr>
      <vt:lpstr>Memory System</vt:lpstr>
      <vt:lpstr>Memory System</vt:lpstr>
      <vt:lpstr>Memory System</vt:lpstr>
      <vt:lpstr>Memory System</vt:lpstr>
      <vt:lpstr>Memory System</vt:lpstr>
      <vt:lpstr>Memory System</vt:lpstr>
      <vt:lpstr>Memory System</vt:lpstr>
      <vt:lpstr>Memory System</vt:lpstr>
      <vt:lpstr>Memory System</vt:lpstr>
      <vt:lpstr>Memory System</vt:lpstr>
      <vt:lpstr>Memory System</vt:lpstr>
      <vt:lpstr>Case #2:Hit under misses</vt:lpstr>
      <vt:lpstr>Case #2:Hit under misses</vt:lpstr>
      <vt:lpstr>Case #2:Hit under misses</vt:lpstr>
      <vt:lpstr>Case #2:Hit under misses</vt:lpstr>
      <vt:lpstr>Case #3: MSHR Full</vt:lpstr>
      <vt:lpstr>Case #3: MSHR Full</vt:lpstr>
      <vt:lpstr>Case #3: MSHR Full</vt:lpstr>
      <vt:lpstr>Case #3: MSHR Full</vt:lpstr>
      <vt:lpstr>Case #3: MSHR Full</vt:lpstr>
      <vt:lpstr>Case #3: MSHR Full</vt:lpstr>
      <vt:lpstr>Case #3: MSHR Full</vt:lpstr>
      <vt:lpstr>Case #3: MSHR Full</vt:lpstr>
      <vt:lpstr>Case #3: MSHR Full</vt:lpstr>
      <vt:lpstr>Case #3: MSHR Full</vt:lpstr>
      <vt:lpstr>Case #4:MSHR Hit</vt:lpstr>
      <vt:lpstr>Case #4:MSHR Hit</vt:lpstr>
      <vt:lpstr>Case #4:MSHR Hit</vt:lpstr>
      <vt:lpstr>Case #4:MSHR Hit</vt:lpstr>
      <vt:lpstr>Case #4:MSHR Hit</vt:lpstr>
      <vt:lpstr>Case #4:MSHR Hit</vt:lpstr>
      <vt:lpstr>Case #4:MSHR Hit</vt:lpstr>
      <vt:lpstr>Case #5: Store-Load</vt:lpstr>
      <vt:lpstr>Case #5: Store-Load</vt:lpstr>
      <vt:lpstr>Case #5: Store-Load</vt:lpstr>
      <vt:lpstr>Case #5: Store-Load</vt:lpstr>
      <vt:lpstr>Case #5: Store-Load</vt:lpstr>
      <vt:lpstr>Case #5: Store-Load</vt:lpstr>
      <vt:lpstr>Case #5: Store-Load</vt:lpstr>
      <vt:lpstr>Case #5: Store-Load</vt:lpstr>
      <vt:lpstr>Case #5: Store-Load</vt:lpstr>
      <vt:lpstr>Case #5: Store-Load</vt:lpstr>
      <vt:lpstr>Case #6: Different DRAM Banks</vt:lpstr>
      <vt:lpstr>Case #6: Different DRAM Banks</vt:lpstr>
      <vt:lpstr>Case #6: Different DRAM Banks</vt:lpstr>
      <vt:lpstr>Case #6: Different DRAM Banks</vt:lpstr>
      <vt:lpstr>Case #6: Different DRAM Banks</vt:lpstr>
      <vt:lpstr>Case #6: Different DRAM Banks</vt:lpstr>
      <vt:lpstr>Case #6: Different DRAM Banks</vt:lpstr>
      <vt:lpstr>Case #6: Different DRAM Banks</vt:lpstr>
      <vt:lpstr>Case #6: Different DRAM Banks</vt:lpstr>
      <vt:lpstr>Case #6: Different DRAM Banks</vt:lpstr>
      <vt:lpstr>Case #6: Different DRAM Banks</vt:lpstr>
      <vt:lpstr>Case #6: Different DRAM Banks</vt:lpstr>
      <vt:lpstr>Case #6: Different DRAM Banks</vt:lpstr>
      <vt:lpstr>Case #6: Different DRAM Banks</vt:lpstr>
      <vt:lpstr>Case #6: Different DRAM Banks</vt:lpstr>
      <vt:lpstr>Limit#1: LoadStoreLoad</vt:lpstr>
      <vt:lpstr>Limit#1: LoadStoreLoad</vt:lpstr>
      <vt:lpstr>Limit#1: LoadStoreLoad</vt:lpstr>
      <vt:lpstr>Limit#1: LoadStoreLoad</vt:lpstr>
      <vt:lpstr>Limit#1: LoadStoreLoad</vt:lpstr>
      <vt:lpstr>Limit#1: LoadStoreLoad</vt:lpstr>
      <vt:lpstr>Limit#1: LoadStoreLoad</vt:lpstr>
      <vt:lpstr>Limit#1: LoadStoreLoad</vt:lpstr>
      <vt:lpstr>Limit#1: LoadStoreLoad</vt:lpstr>
      <vt:lpstr>Limit#1: LoadStoreLoad</vt:lpstr>
      <vt:lpstr>Limit#1: LoadStoreLoad</vt:lpstr>
      <vt:lpstr>Load Forwarding 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CS4290/CS6290/ECE4100/ECE6100</dc:title>
  <dc:creator>Hyesoon Kim</dc:creator>
  <cp:lastModifiedBy>Hyesoon Kim</cp:lastModifiedBy>
  <cp:revision>45</cp:revision>
  <dcterms:created xsi:type="dcterms:W3CDTF">2012-09-06T04:24:32Z</dcterms:created>
  <dcterms:modified xsi:type="dcterms:W3CDTF">2012-09-14T13:01:49Z</dcterms:modified>
</cp:coreProperties>
</file>