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  <p:sldMasterId id="2147483711" r:id="rId2"/>
    <p:sldMasterId id="2147483713" r:id="rId3"/>
    <p:sldMasterId id="2147483741" r:id="rId4"/>
  </p:sldMasterIdLst>
  <p:notesMasterIdLst>
    <p:notesMasterId r:id="rId26"/>
  </p:notesMasterIdLst>
  <p:sldIdLst>
    <p:sldId id="256" r:id="rId5"/>
    <p:sldId id="258" r:id="rId6"/>
    <p:sldId id="260" r:id="rId7"/>
    <p:sldId id="263" r:id="rId8"/>
    <p:sldId id="264" r:id="rId9"/>
    <p:sldId id="266" r:id="rId10"/>
    <p:sldId id="268" r:id="rId11"/>
    <p:sldId id="265" r:id="rId12"/>
    <p:sldId id="267" r:id="rId13"/>
    <p:sldId id="279" r:id="rId14"/>
    <p:sldId id="269" r:id="rId15"/>
    <p:sldId id="261" r:id="rId16"/>
    <p:sldId id="275" r:id="rId17"/>
    <p:sldId id="273" r:id="rId18"/>
    <p:sldId id="270" r:id="rId19"/>
    <p:sldId id="271" r:id="rId20"/>
    <p:sldId id="272" r:id="rId21"/>
    <p:sldId id="262" r:id="rId22"/>
    <p:sldId id="277" r:id="rId23"/>
    <p:sldId id="278" r:id="rId24"/>
    <p:sldId id="276" r:id="rId25"/>
  </p:sldIdLst>
  <p:sldSz cx="12192000" cy="6858000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A4A3A4"/>
          </p15:clr>
        </p15:guide>
        <p15:guide id="3" orient="horz" pos="21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819" autoAdjust="0"/>
  </p:normalViewPr>
  <p:slideViewPr>
    <p:cSldViewPr snapToGrid="0">
      <p:cViewPr varScale="1">
        <p:scale>
          <a:sx n="91" d="100"/>
          <a:sy n="91" d="100"/>
        </p:scale>
        <p:origin x="1359" y="57"/>
      </p:cViewPr>
      <p:guideLst>
        <p:guide pos="384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2E1C3-2648-489D-943F-F4229C58021B}" type="datetimeFigureOut">
              <a:rPr lang="de-DE" smtClean="0"/>
              <a:t>06.03.2025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103EE-7804-400C-A274-2FB42AC753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884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Geplant war </a:t>
            </a:r>
            <a:r>
              <a:rPr lang="de-DE" dirty="0" err="1"/>
              <a:t>Scrum</a:t>
            </a:r>
            <a:r>
              <a:rPr lang="de-DE" dirty="0"/>
              <a:t>, hat sich jedoch zu etwas </a:t>
            </a:r>
            <a:r>
              <a:rPr lang="de-DE" dirty="0" err="1"/>
              <a:t>scrum</a:t>
            </a:r>
            <a:r>
              <a:rPr lang="de-DE" dirty="0"/>
              <a:t>-ähnlichem entwickelt, Erklärung dazu in Retrospektive</a:t>
            </a:r>
          </a:p>
          <a:p>
            <a:r>
              <a:rPr lang="de-DE" dirty="0"/>
              <a:t>Struktur grundlegend gleich geblieben, besonders am Grundgerüst Sprint mit täglichem Meeting hat sich nichts geändert</a:t>
            </a:r>
          </a:p>
          <a:p>
            <a:r>
              <a:rPr lang="de-DE" dirty="0"/>
              <a:t>Unterschiede liegen darin, dass es nicht täglich tägliche Meetings gab, was vor allem dem geschuldet ist, dass Meetings fast immer in Unipausen </a:t>
            </a:r>
            <a:r>
              <a:rPr lang="de-DE" dirty="0" err="1"/>
              <a:t>face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face</a:t>
            </a:r>
            <a:r>
              <a:rPr lang="de-DE" dirty="0"/>
              <a:t> gemacht wurden</a:t>
            </a:r>
          </a:p>
          <a:p>
            <a:r>
              <a:rPr lang="de-DE" dirty="0"/>
              <a:t>Durch </a:t>
            </a:r>
            <a:r>
              <a:rPr lang="de-DE" dirty="0" err="1"/>
              <a:t>Wahlpflichmodule</a:t>
            </a:r>
            <a:r>
              <a:rPr lang="de-DE" dirty="0"/>
              <a:t> und daraus resultierende freie Tage </a:t>
            </a:r>
            <a:r>
              <a:rPr lang="de-DE" dirty="0" err="1"/>
              <a:t>bzw</a:t>
            </a:r>
            <a:r>
              <a:rPr lang="de-DE" dirty="0"/>
              <a:t> Entfall konnten aber nicht immer alle daran teilnehmen. Selten wurde das tägliche Meeting auch übersprungen, z.B. wenn alle frei hatten</a:t>
            </a:r>
          </a:p>
          <a:p>
            <a:r>
              <a:rPr lang="de-DE" dirty="0"/>
              <a:t>Weiterhin wurde teilweise für den nächsten Sprint vorgearbeitet, um zeiteffizient zu bleiben, wie nachfolgend zu sehen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103EE-7804-400C-A274-2FB42AC7538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815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103EE-7804-400C-A274-2FB42AC7538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5256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103EE-7804-400C-A274-2FB42AC7538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834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Geplant in 4 Sprints: Erstellung Pflichtenheft &amp; Aufgabenverteilung, Kick-Off und schaffen der Grundlagen, Ausbau der Produktfunktionen, Qualitätskontrolle und Abschluss mit Rückblick auf Gute und Schlechte Dinge</a:t>
            </a:r>
          </a:p>
          <a:p>
            <a:r>
              <a:rPr lang="de-DE" dirty="0"/>
              <a:t>Großes X: Ziel, was in diesem Sprint geschafft werden soll</a:t>
            </a:r>
          </a:p>
          <a:p>
            <a:r>
              <a:rPr lang="de-DE" dirty="0"/>
              <a:t>Kleines X: wenn Mitglied vorher schon mit Aufgaben fertig, dann Vorarbeiten für nächsten Sprint</a:t>
            </a:r>
          </a:p>
          <a:p>
            <a:r>
              <a:rPr lang="de-DE" dirty="0"/>
              <a:t>1. Sprint war einfachster und kürzester, da hier alles theoretische geschaffen wurde</a:t>
            </a:r>
          </a:p>
          <a:p>
            <a:r>
              <a:rPr lang="de-DE" dirty="0"/>
              <a:t>Nach 80-20 Regel wurden etwa 80% im 2. Sprint geschaffen</a:t>
            </a:r>
          </a:p>
          <a:p>
            <a:r>
              <a:rPr lang="de-DE" dirty="0"/>
              <a:t>Dazu gehören Datenbankstruktur, alle Inhalte aus API, Grundgerüst der Webapp mit ersten rudimentären Funktionen (testweise Filter)</a:t>
            </a:r>
          </a:p>
          <a:p>
            <a:r>
              <a:rPr lang="de-DE" dirty="0"/>
              <a:t>Im 3. Sprint wurden die restlichen 20% geschafft: fehlerhafte oder fehlende Daten aus Daten der API herausfiltern bzw. hinzufügen, Suchfunktionen, Filterfunktion, Detailanzeige und etwaige Bugfixes</a:t>
            </a:r>
          </a:p>
          <a:p>
            <a:r>
              <a:rPr lang="de-DE" dirty="0"/>
              <a:t>In Sprint 4 drehte sich alles um die Qualitätskontrolle mittels Tests und den Abschluss des gesamten Projekts. Dabei wurde unter anderem eine Retrospektive auf das Projekt ausgearbeitet, welche später vorgestellt wird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103EE-7804-400C-A274-2FB42AC7538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598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TODO wenn fertig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103EE-7804-400C-A274-2FB42AC7538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319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TODO wenn fertig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103EE-7804-400C-A274-2FB42AC7538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033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TODO wenn fertig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103EE-7804-400C-A274-2FB42AC7538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1617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TODO wenn fertig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103EE-7804-400C-A274-2FB42AC7538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599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TODO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103EE-7804-400C-A274-2FB42AC7538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1513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Pull </a:t>
            </a:r>
            <a:r>
              <a:rPr lang="de-DE" dirty="0" err="1"/>
              <a:t>Requests</a:t>
            </a:r>
            <a:r>
              <a:rPr lang="de-DE" dirty="0"/>
              <a:t> über </a:t>
            </a:r>
            <a:r>
              <a:rPr lang="de-DE" dirty="0" err="1"/>
              <a:t>Github</a:t>
            </a:r>
            <a:endParaRPr lang="de-DE" dirty="0"/>
          </a:p>
          <a:p>
            <a:r>
              <a:rPr lang="de-DE" dirty="0"/>
              <a:t>	- jeweils zwei weitere Entwickler involviert</a:t>
            </a:r>
          </a:p>
          <a:p>
            <a:r>
              <a:rPr lang="de-DE" dirty="0"/>
              <a:t>	-&gt; 6-Augen-Prinzip</a:t>
            </a:r>
          </a:p>
          <a:p>
            <a:r>
              <a:rPr lang="de-DE" dirty="0"/>
              <a:t>Komponententests</a:t>
            </a:r>
          </a:p>
          <a:p>
            <a:r>
              <a:rPr lang="de-DE" dirty="0"/>
              <a:t>	- neue Features bzw. Komponenten werden alleinstehend getestet</a:t>
            </a:r>
          </a:p>
          <a:p>
            <a:r>
              <a:rPr lang="de-DE" dirty="0"/>
              <a:t>	- </a:t>
            </a:r>
            <a:r>
              <a:rPr lang="de-DE" dirty="0" err="1"/>
              <a:t>bsp.</a:t>
            </a:r>
            <a:r>
              <a:rPr lang="de-DE" dirty="0"/>
              <a:t> Datenabfrage von API, Suchfunktion, …</a:t>
            </a:r>
          </a:p>
          <a:p>
            <a:r>
              <a:rPr lang="de-DE" dirty="0"/>
              <a:t>Integrationstests</a:t>
            </a:r>
          </a:p>
          <a:p>
            <a:r>
              <a:rPr lang="de-DE" dirty="0"/>
              <a:t>	- Test des Zusammenspiels von Komponenten</a:t>
            </a:r>
          </a:p>
          <a:p>
            <a:r>
              <a:rPr lang="de-DE" dirty="0" err="1"/>
              <a:t>PHPStan</a:t>
            </a:r>
            <a:endParaRPr lang="de-DE" dirty="0"/>
          </a:p>
          <a:p>
            <a:r>
              <a:rPr lang="de-DE" dirty="0"/>
              <a:t>	-automatisierte Codeanalyse nach potentiellen Bugs (ohne Ausführung des Codes)</a:t>
            </a:r>
          </a:p>
          <a:p>
            <a:r>
              <a:rPr lang="de-DE" dirty="0"/>
              <a:t>	-&gt; verbesserte Codequalität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103EE-7804-400C-A274-2FB42AC7538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952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CFF64-01E5-E14D-9E1A-EE3C74BCF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32FE2AA-4514-1B84-868F-38BA2704C9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304BD0A-BA5A-56DA-8C6A-1396801894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Suchen</a:t>
            </a:r>
          </a:p>
          <a:p>
            <a:r>
              <a:rPr lang="de-DE" dirty="0"/>
              <a:t>Durch Suchbegriff Eingrenzung auf ? Items aus der Datenbank</a:t>
            </a:r>
          </a:p>
          <a:p>
            <a:r>
              <a:rPr lang="de-DE" dirty="0"/>
              <a:t>Anzeige dieser Items</a:t>
            </a:r>
          </a:p>
          <a:p>
            <a:endParaRPr lang="de-DE" dirty="0"/>
          </a:p>
          <a:p>
            <a:r>
              <a:rPr lang="de-DE" dirty="0"/>
              <a:t>Filtern </a:t>
            </a:r>
          </a:p>
          <a:p>
            <a:r>
              <a:rPr lang="de-DE" dirty="0"/>
              <a:t>Je nach Nutzerwunsch für Verwendung der Items kann vordefinierter Filter schon bei Suche angewendet werden</a:t>
            </a:r>
          </a:p>
          <a:p>
            <a:endParaRPr lang="de-DE" dirty="0"/>
          </a:p>
          <a:p>
            <a:r>
              <a:rPr lang="de-DE" dirty="0"/>
              <a:t>Details anzeigen</a:t>
            </a:r>
          </a:p>
          <a:p>
            <a:r>
              <a:rPr lang="de-DE" dirty="0"/>
              <a:t>Durch klick öffnet sich Detailansicht mit Informationen über Herstellung wertvollerer Items mit Hilfe des ausgewählten Items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CD8003-D553-DDF8-ABB8-B0D3955B09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103EE-7804-400C-A274-2FB42AC7538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449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://www.freepik.com/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3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://www.freepik.com/" TargetMode="Externa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950967" y="1462400"/>
            <a:ext cx="5344400" cy="32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0967" y="4733467"/>
            <a:ext cx="51488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6099667" y="-2267"/>
            <a:ext cx="6110000" cy="6866400"/>
          </a:xfrm>
          <a:prstGeom prst="homePlate">
            <a:avLst>
              <a:gd name="adj" fmla="val 1639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1960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656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946167" y="1547187"/>
            <a:ext cx="45720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1"/>
          </p:nvPr>
        </p:nvSpPr>
        <p:spPr>
          <a:xfrm>
            <a:off x="950967" y="4057633"/>
            <a:ext cx="3512000" cy="12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1296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accen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0" y="-2267"/>
            <a:ext cx="12192000" cy="6866400"/>
          </a:xfrm>
          <a:prstGeom prst="homePlate">
            <a:avLst>
              <a:gd name="adj" fmla="val 1336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950967" y="597408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ExtraBold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950608" y="3755136"/>
            <a:ext cx="315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2"/>
          </p:nvPr>
        </p:nvSpPr>
        <p:spPr>
          <a:xfrm>
            <a:off x="4516659" y="3755136"/>
            <a:ext cx="315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3"/>
          </p:nvPr>
        </p:nvSpPr>
        <p:spPr>
          <a:xfrm>
            <a:off x="8082192" y="3755136"/>
            <a:ext cx="315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4"/>
          </p:nvPr>
        </p:nvSpPr>
        <p:spPr>
          <a:xfrm>
            <a:off x="951408" y="4306931"/>
            <a:ext cx="3157600" cy="15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5"/>
          </p:nvPr>
        </p:nvSpPr>
        <p:spPr>
          <a:xfrm>
            <a:off x="4517659" y="4306931"/>
            <a:ext cx="3157600" cy="15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6"/>
          </p:nvPr>
        </p:nvSpPr>
        <p:spPr>
          <a:xfrm>
            <a:off x="8081992" y="4306931"/>
            <a:ext cx="3157600" cy="15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 idx="7" hasCustomPrompt="1"/>
          </p:nvPr>
        </p:nvSpPr>
        <p:spPr>
          <a:xfrm>
            <a:off x="2176631" y="2506969"/>
            <a:ext cx="707200" cy="7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 idx="8" hasCustomPrompt="1"/>
          </p:nvPr>
        </p:nvSpPr>
        <p:spPr>
          <a:xfrm>
            <a:off x="9309636" y="2504952"/>
            <a:ext cx="707200" cy="7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 idx="9" hasCustomPrompt="1"/>
          </p:nvPr>
        </p:nvSpPr>
        <p:spPr>
          <a:xfrm>
            <a:off x="5742664" y="2506969"/>
            <a:ext cx="707200" cy="7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507545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0" y="-2267"/>
            <a:ext cx="12192000" cy="6866400"/>
          </a:xfrm>
          <a:prstGeom prst="homePlate">
            <a:avLst>
              <a:gd name="adj" fmla="val 1336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950967" y="597408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945983" y="3749587"/>
            <a:ext cx="219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2"/>
          </p:nvPr>
        </p:nvSpPr>
        <p:spPr>
          <a:xfrm>
            <a:off x="3637916" y="3749587"/>
            <a:ext cx="219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3"/>
          </p:nvPr>
        </p:nvSpPr>
        <p:spPr>
          <a:xfrm>
            <a:off x="6341033" y="3749587"/>
            <a:ext cx="219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4"/>
          </p:nvPr>
        </p:nvSpPr>
        <p:spPr>
          <a:xfrm>
            <a:off x="9038900" y="3749587"/>
            <a:ext cx="219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5"/>
          </p:nvPr>
        </p:nvSpPr>
        <p:spPr>
          <a:xfrm>
            <a:off x="806384" y="4301300"/>
            <a:ext cx="2475600" cy="12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6"/>
          </p:nvPr>
        </p:nvSpPr>
        <p:spPr>
          <a:xfrm>
            <a:off x="3498317" y="4301300"/>
            <a:ext cx="2475600" cy="12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7"/>
          </p:nvPr>
        </p:nvSpPr>
        <p:spPr>
          <a:xfrm>
            <a:off x="6201500" y="4301300"/>
            <a:ext cx="2475600" cy="12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8"/>
          </p:nvPr>
        </p:nvSpPr>
        <p:spPr>
          <a:xfrm>
            <a:off x="8899300" y="4301300"/>
            <a:ext cx="2475600" cy="12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 idx="9" hasCustomPrompt="1"/>
          </p:nvPr>
        </p:nvSpPr>
        <p:spPr>
          <a:xfrm>
            <a:off x="1697173" y="2485376"/>
            <a:ext cx="707200" cy="7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 idx="13" hasCustomPrompt="1"/>
          </p:nvPr>
        </p:nvSpPr>
        <p:spPr>
          <a:xfrm>
            <a:off x="7092245" y="2483357"/>
            <a:ext cx="707200" cy="7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 idx="14" hasCustomPrompt="1"/>
          </p:nvPr>
        </p:nvSpPr>
        <p:spPr>
          <a:xfrm>
            <a:off x="4395707" y="2485376"/>
            <a:ext cx="707200" cy="7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 idx="15" hasCustomPrompt="1"/>
          </p:nvPr>
        </p:nvSpPr>
        <p:spPr>
          <a:xfrm>
            <a:off x="9788777" y="2483357"/>
            <a:ext cx="707200" cy="7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120809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0" y="-2267"/>
            <a:ext cx="12192000" cy="6866400"/>
          </a:xfrm>
          <a:prstGeom prst="homePlate">
            <a:avLst>
              <a:gd name="adj" fmla="val 1336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951000" y="597408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2323591" y="2353600"/>
            <a:ext cx="37724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2638520" y="2372029"/>
            <a:ext cx="31724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None/>
              <a:defRPr b="1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2"/>
          </p:nvPr>
        </p:nvSpPr>
        <p:spPr>
          <a:xfrm>
            <a:off x="2638520" y="2909933"/>
            <a:ext cx="31724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7468557" y="2353600"/>
            <a:ext cx="37724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3"/>
          </p:nvPr>
        </p:nvSpPr>
        <p:spPr>
          <a:xfrm>
            <a:off x="7783487" y="2372029"/>
            <a:ext cx="31696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None/>
              <a:defRPr b="1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4"/>
          </p:nvPr>
        </p:nvSpPr>
        <p:spPr>
          <a:xfrm>
            <a:off x="7783487" y="2909929"/>
            <a:ext cx="31696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2326757" y="4207923"/>
            <a:ext cx="37724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5"/>
          </p:nvPr>
        </p:nvSpPr>
        <p:spPr>
          <a:xfrm>
            <a:off x="2641687" y="4216808"/>
            <a:ext cx="31724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None/>
              <a:defRPr b="1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6"/>
          </p:nvPr>
        </p:nvSpPr>
        <p:spPr>
          <a:xfrm>
            <a:off x="2641687" y="4754709"/>
            <a:ext cx="31724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7471724" y="4207923"/>
            <a:ext cx="37724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7"/>
          </p:nvPr>
        </p:nvSpPr>
        <p:spPr>
          <a:xfrm>
            <a:off x="7786147" y="4216811"/>
            <a:ext cx="31696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None/>
              <a:defRPr b="1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8"/>
          </p:nvPr>
        </p:nvSpPr>
        <p:spPr>
          <a:xfrm>
            <a:off x="7786147" y="4754711"/>
            <a:ext cx="31696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9" hasCustomPrompt="1"/>
          </p:nvPr>
        </p:nvSpPr>
        <p:spPr>
          <a:xfrm>
            <a:off x="1463040" y="2458748"/>
            <a:ext cx="7680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 sz="42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6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6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6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6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6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6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6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6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 idx="13" hasCustomPrompt="1"/>
          </p:nvPr>
        </p:nvSpPr>
        <p:spPr>
          <a:xfrm>
            <a:off x="6608064" y="2465348"/>
            <a:ext cx="7680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 sz="42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6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6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6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6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6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6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6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6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 idx="14" hasCustomPrompt="1"/>
          </p:nvPr>
        </p:nvSpPr>
        <p:spPr>
          <a:xfrm>
            <a:off x="1463040" y="4311932"/>
            <a:ext cx="7680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 sz="42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6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6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6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6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6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6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6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6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15" hasCustomPrompt="1"/>
          </p:nvPr>
        </p:nvSpPr>
        <p:spPr>
          <a:xfrm>
            <a:off x="6608064" y="4311932"/>
            <a:ext cx="7680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 sz="42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6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6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6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6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6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6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6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6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92534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bg>
      <p:bgPr>
        <a:solidFill>
          <a:schemeClr val="accen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>
            <a:off x="0" y="-2267"/>
            <a:ext cx="12192000" cy="6866400"/>
          </a:xfrm>
          <a:prstGeom prst="homePlate">
            <a:avLst>
              <a:gd name="adj" fmla="val 1336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950967" y="597408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ubTitle" idx="1"/>
          </p:nvPr>
        </p:nvSpPr>
        <p:spPr>
          <a:xfrm>
            <a:off x="951316" y="3949984"/>
            <a:ext cx="219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2"/>
          </p:nvPr>
        </p:nvSpPr>
        <p:spPr>
          <a:xfrm>
            <a:off x="3644469" y="3949984"/>
            <a:ext cx="219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3"/>
          </p:nvPr>
        </p:nvSpPr>
        <p:spPr>
          <a:xfrm>
            <a:off x="6347592" y="3949984"/>
            <a:ext cx="219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4"/>
          </p:nvPr>
        </p:nvSpPr>
        <p:spPr>
          <a:xfrm>
            <a:off x="9044233" y="3949984"/>
            <a:ext cx="219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5"/>
          </p:nvPr>
        </p:nvSpPr>
        <p:spPr>
          <a:xfrm>
            <a:off x="952316" y="4508329"/>
            <a:ext cx="2194400" cy="15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6"/>
          </p:nvPr>
        </p:nvSpPr>
        <p:spPr>
          <a:xfrm>
            <a:off x="3645469" y="4508329"/>
            <a:ext cx="2194400" cy="15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7"/>
          </p:nvPr>
        </p:nvSpPr>
        <p:spPr>
          <a:xfrm>
            <a:off x="6348592" y="4508329"/>
            <a:ext cx="2194400" cy="15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8"/>
          </p:nvPr>
        </p:nvSpPr>
        <p:spPr>
          <a:xfrm>
            <a:off x="9045233" y="4508329"/>
            <a:ext cx="2194400" cy="15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94392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solidFill>
          <a:schemeClr val="accen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0" y="-2267"/>
            <a:ext cx="12192000" cy="6866400"/>
          </a:xfrm>
          <a:prstGeom prst="homePlate">
            <a:avLst>
              <a:gd name="adj" fmla="val 1336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2529800" y="597408"/>
            <a:ext cx="713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1"/>
          </p:nvPr>
        </p:nvSpPr>
        <p:spPr>
          <a:xfrm>
            <a:off x="1616567" y="4763503"/>
            <a:ext cx="2192000" cy="5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2"/>
          </p:nvPr>
        </p:nvSpPr>
        <p:spPr>
          <a:xfrm>
            <a:off x="5000139" y="4763499"/>
            <a:ext cx="2192000" cy="5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3"/>
          </p:nvPr>
        </p:nvSpPr>
        <p:spPr>
          <a:xfrm>
            <a:off x="8383433" y="4763499"/>
            <a:ext cx="2192000" cy="5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4"/>
          </p:nvPr>
        </p:nvSpPr>
        <p:spPr>
          <a:xfrm>
            <a:off x="1616567" y="2322200"/>
            <a:ext cx="2192000" cy="5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5"/>
          </p:nvPr>
        </p:nvSpPr>
        <p:spPr>
          <a:xfrm>
            <a:off x="5000000" y="2322200"/>
            <a:ext cx="2192000" cy="5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6"/>
          </p:nvPr>
        </p:nvSpPr>
        <p:spPr>
          <a:xfrm>
            <a:off x="8383433" y="2322200"/>
            <a:ext cx="2192000" cy="5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7"/>
          </p:nvPr>
        </p:nvSpPr>
        <p:spPr>
          <a:xfrm>
            <a:off x="1617133" y="2886564"/>
            <a:ext cx="2191200" cy="8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8"/>
          </p:nvPr>
        </p:nvSpPr>
        <p:spPr>
          <a:xfrm>
            <a:off x="5000693" y="2886567"/>
            <a:ext cx="2191200" cy="8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9"/>
          </p:nvPr>
        </p:nvSpPr>
        <p:spPr>
          <a:xfrm>
            <a:off x="8383988" y="2886567"/>
            <a:ext cx="2190800" cy="8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13"/>
          </p:nvPr>
        </p:nvSpPr>
        <p:spPr>
          <a:xfrm>
            <a:off x="1617121" y="5322933"/>
            <a:ext cx="2191200" cy="8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14"/>
          </p:nvPr>
        </p:nvSpPr>
        <p:spPr>
          <a:xfrm>
            <a:off x="5000693" y="5322929"/>
            <a:ext cx="2191200" cy="8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15"/>
          </p:nvPr>
        </p:nvSpPr>
        <p:spPr>
          <a:xfrm>
            <a:off x="8383988" y="5322929"/>
            <a:ext cx="2190800" cy="8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9347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6096000" y="2051600"/>
            <a:ext cx="5145200" cy="13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Montserrat Black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ubTitle" idx="1"/>
          </p:nvPr>
        </p:nvSpPr>
        <p:spPr>
          <a:xfrm>
            <a:off x="6770067" y="3428800"/>
            <a:ext cx="4471200" cy="16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05175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accen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/>
          <p:nvPr/>
        </p:nvSpPr>
        <p:spPr>
          <a:xfrm rot="5400000">
            <a:off x="2845767" y="-191400"/>
            <a:ext cx="6488400" cy="6866400"/>
          </a:xfrm>
          <a:prstGeom prst="homePlate">
            <a:avLst>
              <a:gd name="adj" fmla="val 1639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20"/>
          <p:cNvSpPr txBox="1">
            <a:spLocks noGrp="1"/>
          </p:cNvSpPr>
          <p:nvPr>
            <p:ph type="title" hasCustomPrompt="1"/>
          </p:nvPr>
        </p:nvSpPr>
        <p:spPr>
          <a:xfrm>
            <a:off x="2682843" y="719333"/>
            <a:ext cx="6826400" cy="10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"/>
          </p:nvPr>
        </p:nvSpPr>
        <p:spPr>
          <a:xfrm>
            <a:off x="2682667" y="1721729"/>
            <a:ext cx="6826400" cy="4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title" idx="2" hasCustomPrompt="1"/>
          </p:nvPr>
        </p:nvSpPr>
        <p:spPr>
          <a:xfrm>
            <a:off x="2682843" y="2356321"/>
            <a:ext cx="6826400" cy="10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3"/>
          </p:nvPr>
        </p:nvSpPr>
        <p:spPr>
          <a:xfrm>
            <a:off x="2682667" y="3357131"/>
            <a:ext cx="6826400" cy="4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title" idx="4" hasCustomPrompt="1"/>
          </p:nvPr>
        </p:nvSpPr>
        <p:spPr>
          <a:xfrm>
            <a:off x="2682723" y="3946475"/>
            <a:ext cx="6826400" cy="10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5"/>
          </p:nvPr>
        </p:nvSpPr>
        <p:spPr>
          <a:xfrm>
            <a:off x="2682667" y="4948867"/>
            <a:ext cx="6826400" cy="4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20476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 rot="5400000">
            <a:off x="2845767" y="-191400"/>
            <a:ext cx="6488400" cy="6866400"/>
          </a:xfrm>
          <a:prstGeom prst="homePlate">
            <a:avLst>
              <a:gd name="adj" fmla="val 1639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21"/>
          <p:cNvSpPr txBox="1">
            <a:spLocks noGrp="1"/>
          </p:cNvSpPr>
          <p:nvPr>
            <p:ph type="subTitle" idx="1"/>
          </p:nvPr>
        </p:nvSpPr>
        <p:spPr>
          <a:xfrm>
            <a:off x="3517367" y="4498848"/>
            <a:ext cx="5145200" cy="11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3007967" y="1787100"/>
            <a:ext cx="6196000" cy="25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19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951000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951000" y="1579816"/>
            <a:ext cx="10290000" cy="45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AutoNum type="arabicPeriod"/>
              <a:defRPr sz="1533"/>
            </a:lvl1pPr>
            <a:lvl2pPr lvl="1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AutoNum type="alphaLcPeriod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AutoNum type="romanLcPeriod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AutoNum type="arabicPeriod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AutoNum type="alphaLcPeriod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AutoNum type="romanLcPeriod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AutoNum type="arabicPeriod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AutoNum type="alphaLcPeriod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200"/>
              <a:buFont typeface="Montserrat Medium"/>
              <a:buAutoNum type="romanLcPeriod"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9635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bg>
      <p:bgPr>
        <a:solidFill>
          <a:schemeClr val="accen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/>
          <p:nvPr/>
        </p:nvSpPr>
        <p:spPr>
          <a:xfrm>
            <a:off x="0" y="-2267"/>
            <a:ext cx="12192000" cy="6866400"/>
          </a:xfrm>
          <a:prstGeom prst="homePlate">
            <a:avLst>
              <a:gd name="adj" fmla="val 1336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950700" y="597400"/>
            <a:ext cx="1034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subTitle" idx="1"/>
          </p:nvPr>
        </p:nvSpPr>
        <p:spPr>
          <a:xfrm>
            <a:off x="948867" y="3490868"/>
            <a:ext cx="31940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419985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bg>
      <p:bgPr>
        <a:solidFill>
          <a:schemeClr val="accen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/>
          <p:nvPr/>
        </p:nvSpPr>
        <p:spPr>
          <a:xfrm flipH="1">
            <a:off x="0" y="-2267"/>
            <a:ext cx="12192000" cy="6866400"/>
          </a:xfrm>
          <a:prstGeom prst="homePlate">
            <a:avLst>
              <a:gd name="adj" fmla="val 1336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950967" y="597400"/>
            <a:ext cx="102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subTitle" idx="1"/>
          </p:nvPr>
        </p:nvSpPr>
        <p:spPr>
          <a:xfrm>
            <a:off x="8026967" y="3490972"/>
            <a:ext cx="32140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666168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solidFill>
          <a:schemeClr val="accen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/>
          <p:nvPr/>
        </p:nvSpPr>
        <p:spPr>
          <a:xfrm flipH="1">
            <a:off x="9908700" y="1079267"/>
            <a:ext cx="1350000" cy="1092800"/>
          </a:xfrm>
          <a:prstGeom prst="homePlate">
            <a:avLst>
              <a:gd name="adj" fmla="val 3191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2"/>
              </a:solidFill>
            </a:endParaRPr>
          </a:p>
        </p:txBody>
      </p:sp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6666667" y="2263200"/>
            <a:ext cx="4574400" cy="13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BA68C8"/>
              </a:buClr>
              <a:buSzPts val="3600"/>
              <a:buFont typeface="Montserrat ExtraBold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subTitle" idx="1"/>
          </p:nvPr>
        </p:nvSpPr>
        <p:spPr>
          <a:xfrm>
            <a:off x="7893767" y="3455633"/>
            <a:ext cx="3347200" cy="1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867"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title" idx="2" hasCustomPrompt="1"/>
          </p:nvPr>
        </p:nvSpPr>
        <p:spPr>
          <a:xfrm>
            <a:off x="10002567" y="1190133"/>
            <a:ext cx="1238400" cy="8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Montserrat ExtraBold"/>
              <a:buNone/>
              <a:defRPr sz="4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24"/>
          <p:cNvSpPr/>
          <p:nvPr/>
        </p:nvSpPr>
        <p:spPr>
          <a:xfrm rot="10800000" flipH="1">
            <a:off x="0" y="-2267"/>
            <a:ext cx="6110000" cy="6866400"/>
          </a:xfrm>
          <a:prstGeom prst="homePlate">
            <a:avLst>
              <a:gd name="adj" fmla="val 1639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919467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xfrm>
            <a:off x="960533" y="942800"/>
            <a:ext cx="5145200" cy="9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subTitle" idx="1"/>
          </p:nvPr>
        </p:nvSpPr>
        <p:spPr>
          <a:xfrm>
            <a:off x="960533" y="1974600"/>
            <a:ext cx="3510800" cy="14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55" name="Google Shape;155;p25"/>
          <p:cNvSpPr txBox="1"/>
          <p:nvPr/>
        </p:nvSpPr>
        <p:spPr>
          <a:xfrm>
            <a:off x="960533" y="4476067"/>
            <a:ext cx="4000000" cy="1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presentation template was created by </a:t>
            </a:r>
            <a:r>
              <a:rPr lang="en" sz="1467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</a:t>
            </a:r>
            <a:r>
              <a:rPr lang="en" sz="1467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467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467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illustrations by </a:t>
            </a:r>
            <a:r>
              <a:rPr lang="en" sz="1467" b="1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/>
              </a:rPr>
              <a:t>Stories</a:t>
            </a:r>
            <a:endParaRPr sz="1467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329885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951000" y="597408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"/>
          </p:nvPr>
        </p:nvSpPr>
        <p:spPr>
          <a:xfrm>
            <a:off x="963168" y="1706880"/>
            <a:ext cx="10290000" cy="3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2"/>
          </p:nvPr>
        </p:nvSpPr>
        <p:spPr>
          <a:xfrm>
            <a:off x="937867" y="5462016"/>
            <a:ext cx="3072400" cy="4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subTitle" idx="3"/>
          </p:nvPr>
        </p:nvSpPr>
        <p:spPr>
          <a:xfrm>
            <a:off x="4558059" y="5462016"/>
            <a:ext cx="3072400" cy="4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4"/>
          </p:nvPr>
        </p:nvSpPr>
        <p:spPr>
          <a:xfrm>
            <a:off x="8178233" y="5462016"/>
            <a:ext cx="3072400" cy="4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56061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963500" y="597408"/>
            <a:ext cx="514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subTitle" idx="1"/>
          </p:nvPr>
        </p:nvSpPr>
        <p:spPr>
          <a:xfrm>
            <a:off x="6698833" y="2232063"/>
            <a:ext cx="4542000" cy="40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 Medium"/>
              <a:buChar char="●"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Font typeface="Roboto Medium"/>
              <a:buChar char="○"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Roboto Medium"/>
              <a:buChar char="■"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Roboto Medium"/>
              <a:buChar char="●"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Roboto Medium"/>
              <a:buChar char="○"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Roboto Medium"/>
              <a:buChar char="■"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Roboto Medium"/>
              <a:buChar char="●"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Roboto Medium"/>
              <a:buChar char="○"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Roboto Medium"/>
              <a:buChar char="■"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subTitle" idx="2"/>
          </p:nvPr>
        </p:nvSpPr>
        <p:spPr>
          <a:xfrm>
            <a:off x="950967" y="2232063"/>
            <a:ext cx="4542000" cy="40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 Medium"/>
              <a:buChar char="●"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Font typeface="Roboto Medium"/>
              <a:buChar char="○"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Roboto Medium"/>
              <a:buChar char="■"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Roboto Medium"/>
              <a:buChar char="●"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Roboto Medium"/>
              <a:buChar char="○"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Roboto Medium"/>
              <a:buChar char="■"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Roboto Medium"/>
              <a:buChar char="●"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Roboto Medium"/>
              <a:buChar char="○"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Roboto Medium"/>
              <a:buChar char="■"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subTitle" idx="3"/>
          </p:nvPr>
        </p:nvSpPr>
        <p:spPr>
          <a:xfrm>
            <a:off x="963500" y="1914300"/>
            <a:ext cx="2143200" cy="4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Roboto Medium"/>
              <a:buNone/>
              <a:defRPr b="1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Font typeface="Roboto Medium"/>
              <a:buNone/>
              <a:defRPr sz="2133"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Roboto Medium"/>
              <a:buNone/>
              <a:defRPr sz="2133"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Roboto Medium"/>
              <a:buNone/>
              <a:defRPr sz="2133"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Roboto Medium"/>
              <a:buNone/>
              <a:defRPr sz="2133"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Roboto Medium"/>
              <a:buNone/>
              <a:defRPr sz="2133"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Roboto Medium"/>
              <a:buNone/>
              <a:defRPr sz="2133"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Roboto Medium"/>
              <a:buNone/>
              <a:defRPr sz="2133"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Roboto Medium"/>
              <a:buNone/>
              <a:defRPr sz="2133"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ubTitle" idx="4"/>
          </p:nvPr>
        </p:nvSpPr>
        <p:spPr>
          <a:xfrm>
            <a:off x="6695067" y="1916680"/>
            <a:ext cx="21432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Roboto Medium"/>
              <a:buNone/>
              <a:defRPr b="1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Font typeface="Roboto Medium"/>
              <a:buNone/>
              <a:defRPr sz="2133"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Roboto Medium"/>
              <a:buNone/>
              <a:defRPr sz="2133"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Roboto Medium"/>
              <a:buNone/>
              <a:defRPr sz="2133"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Roboto Medium"/>
              <a:buNone/>
              <a:defRPr sz="2133"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Roboto Medium"/>
              <a:buNone/>
              <a:defRPr sz="2133"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Roboto Medium"/>
              <a:buNone/>
              <a:defRPr sz="2133"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Roboto Medium"/>
              <a:buNone/>
              <a:defRPr sz="2133"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Roboto Medium"/>
              <a:buNone/>
              <a:defRPr sz="2133"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68" name="Google Shape;168;p27"/>
          <p:cNvSpPr/>
          <p:nvPr/>
        </p:nvSpPr>
        <p:spPr>
          <a:xfrm rot="10800000">
            <a:off x="5392467" y="-2267"/>
            <a:ext cx="6817200" cy="6866400"/>
          </a:xfrm>
          <a:prstGeom prst="homePlate">
            <a:avLst>
              <a:gd name="adj" fmla="val 1639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84840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accen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/>
          <p:nvPr/>
        </p:nvSpPr>
        <p:spPr>
          <a:xfrm rot="10800000">
            <a:off x="6099667" y="-2267"/>
            <a:ext cx="6110000" cy="6866400"/>
          </a:xfrm>
          <a:prstGeom prst="homePlate">
            <a:avLst>
              <a:gd name="adj" fmla="val 1639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628111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Image Placeholder" descr="Placeholder title image" title="Title image">
            <a:extLst>
              <a:ext uri="{FF2B5EF4-FFF2-40B4-BE49-F238E27FC236}">
                <a16:creationId xmlns:a16="http://schemas.microsoft.com/office/drawing/2014/main" id="{65C0C718-2146-4591-9E4E-FD0046E4D7E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" y="0"/>
            <a:ext cx="12195174" cy="3430006"/>
          </a:xfrm>
          <a:noFill/>
        </p:spPr>
        <p:txBody>
          <a:bodyPr tIns="50400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title image or illustration</a:t>
            </a:r>
          </a:p>
        </p:txBody>
      </p:sp>
      <p:sp>
        <p:nvSpPr>
          <p:cNvPr id="13" name="Speaker">
            <a:extLst>
              <a:ext uri="{FF2B5EF4-FFF2-40B4-BE49-F238E27FC236}">
                <a16:creationId xmlns:a16="http://schemas.microsoft.com/office/drawing/2014/main" id="{B1CCCD12-FC01-43D0-B1E5-477F2B3BA7C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4963" y="5130489"/>
            <a:ext cx="10899174" cy="927411"/>
          </a:xfrm>
        </p:spPr>
        <p:txBody>
          <a:bodyPr wrap="square" anchor="t" anchorCtr="0">
            <a:noAutofit/>
          </a:bodyPr>
          <a:lstStyle>
            <a:lvl1pPr marL="0" marR="0" indent="0" algn="l" defTabSz="1088558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400" b="0" baseline="0">
                <a:solidFill>
                  <a:schemeClr val="tx1"/>
                </a:solidFill>
              </a:defRPr>
            </a:lvl1pPr>
            <a:lvl2pPr marL="544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Name des Sprechers</a:t>
            </a:r>
          </a:p>
          <a:p>
            <a:r>
              <a:rPr lang="de-DE" dirty="0"/>
              <a:t>Monat 00, 2021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8C4D9E5A-09C2-4790-8E8D-FA9579E5BA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4024430"/>
            <a:ext cx="10899174" cy="9971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lnSpc>
                <a:spcPct val="90000"/>
              </a:lnSpc>
              <a:defRPr lang="de-DE" sz="3600" dirty="0"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</a:lstStyle>
          <a:p>
            <a:pPr lvl="0"/>
            <a:r>
              <a:rPr lang="en-US" dirty="0"/>
              <a:t>Presentation Title </a:t>
            </a:r>
            <a:br>
              <a:rPr lang="en-US" dirty="0"/>
            </a:br>
            <a:r>
              <a:rPr lang="en-US" dirty="0"/>
              <a:t>Goes Here and Here.</a:t>
            </a:r>
          </a:p>
        </p:txBody>
      </p:sp>
    </p:spTree>
    <p:extLst>
      <p:ext uri="{BB962C8B-B14F-4D97-AF65-F5344CB8AC3E}">
        <p14:creationId xmlns:p14="http://schemas.microsoft.com/office/powerpoint/2010/main" val="35745986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84665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950967" y="1079267"/>
            <a:ext cx="1350000" cy="1092800"/>
          </a:xfrm>
          <a:prstGeom prst="homePlate">
            <a:avLst>
              <a:gd name="adj" fmla="val 3191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2"/>
              </a:solidFill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950967" y="2263200"/>
            <a:ext cx="4126400" cy="13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A68C8"/>
              </a:buClr>
              <a:buSzPts val="3600"/>
              <a:buFont typeface="Montserrat ExtraBold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50967" y="3451900"/>
            <a:ext cx="3347200" cy="1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1190133"/>
            <a:ext cx="1238400" cy="8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Montserrat ExtraBold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/>
          <p:nvPr/>
        </p:nvSpPr>
        <p:spPr>
          <a:xfrm rot="10800000">
            <a:off x="6099667" y="-2267"/>
            <a:ext cx="6110000" cy="6866400"/>
          </a:xfrm>
          <a:prstGeom prst="homePlate">
            <a:avLst>
              <a:gd name="adj" fmla="val 1639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584019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accen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-2267"/>
            <a:ext cx="12192000" cy="6866400"/>
          </a:xfrm>
          <a:prstGeom prst="homePlate">
            <a:avLst>
              <a:gd name="adj" fmla="val 1336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51000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1763959" y="3750767"/>
            <a:ext cx="372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6698841" y="3750767"/>
            <a:ext cx="372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1763959" y="4310800"/>
            <a:ext cx="3729200" cy="19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6700841" y="4310792"/>
            <a:ext cx="3725200" cy="19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5" hasCustomPrompt="1"/>
          </p:nvPr>
        </p:nvSpPr>
        <p:spPr>
          <a:xfrm>
            <a:off x="3285448" y="2487168"/>
            <a:ext cx="707200" cy="7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6" hasCustomPrompt="1"/>
          </p:nvPr>
        </p:nvSpPr>
        <p:spPr>
          <a:xfrm>
            <a:off x="8217616" y="2480568"/>
            <a:ext cx="707200" cy="7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665214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951000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951000" y="1579816"/>
            <a:ext cx="10290000" cy="45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AutoNum type="arabicPeriod"/>
              <a:defRPr sz="1533"/>
            </a:lvl1pPr>
            <a:lvl2pPr lvl="1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AutoNum type="alphaLcPeriod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AutoNum type="romanLcPeriod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AutoNum type="arabicPeriod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AutoNum type="alphaLcPeriod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AutoNum type="romanLcPeriod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AutoNum type="arabicPeriod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AutoNum type="alphaLcPeriod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200"/>
              <a:buFont typeface="Montserrat Medium"/>
              <a:buAutoNum type="romanLcPeriod"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828656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accen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-2267"/>
            <a:ext cx="12192000" cy="6866400"/>
          </a:xfrm>
          <a:prstGeom prst="homePlate">
            <a:avLst>
              <a:gd name="adj" fmla="val 1336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51000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1763959" y="3750767"/>
            <a:ext cx="372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6698841" y="3750767"/>
            <a:ext cx="372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1763959" y="4310800"/>
            <a:ext cx="3729200" cy="19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6700841" y="4310792"/>
            <a:ext cx="3725200" cy="19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5" hasCustomPrompt="1"/>
          </p:nvPr>
        </p:nvSpPr>
        <p:spPr>
          <a:xfrm>
            <a:off x="3285448" y="2487168"/>
            <a:ext cx="707200" cy="7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6" hasCustomPrompt="1"/>
          </p:nvPr>
        </p:nvSpPr>
        <p:spPr>
          <a:xfrm>
            <a:off x="8217616" y="2480568"/>
            <a:ext cx="707200" cy="7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8621504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951000" y="597408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53980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952900" y="561767"/>
            <a:ext cx="5145200" cy="13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952900" y="3261032"/>
            <a:ext cx="5145200" cy="28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69305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 rot="5400000">
            <a:off x="2845767" y="-191400"/>
            <a:ext cx="6488400" cy="6866400"/>
          </a:xfrm>
          <a:prstGeom prst="homePlate">
            <a:avLst>
              <a:gd name="adj" fmla="val 1639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925033" y="2397067"/>
            <a:ext cx="6342000" cy="1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de-DE"/>
              <a:t>Mastertitelformat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781386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950967" y="597400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950967" y="2593828"/>
            <a:ext cx="5127200" cy="34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400"/>
              <a:buChar char="■"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050029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2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6827767" y="719333"/>
            <a:ext cx="4413200" cy="1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A68C8"/>
              </a:buClr>
              <a:buSzPts val="4000"/>
              <a:buFont typeface="Montserrat Black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006831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0" y="2021800"/>
            <a:ext cx="11240800" cy="2814400"/>
          </a:xfrm>
          <a:prstGeom prst="homePlate">
            <a:avLst>
              <a:gd name="adj" fmla="val 3564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951000" y="2259293"/>
            <a:ext cx="10290000" cy="14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2906000" y="3894707"/>
            <a:ext cx="6380000" cy="7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015318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60099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946167" y="1547187"/>
            <a:ext cx="45720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1"/>
          </p:nvPr>
        </p:nvSpPr>
        <p:spPr>
          <a:xfrm>
            <a:off x="950967" y="4057633"/>
            <a:ext cx="3512000" cy="12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908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951000" y="597408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64805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accen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0" y="-2267"/>
            <a:ext cx="12192000" cy="6866400"/>
          </a:xfrm>
          <a:prstGeom prst="homePlate">
            <a:avLst>
              <a:gd name="adj" fmla="val 1336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950967" y="597408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ExtraBold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950608" y="3755136"/>
            <a:ext cx="315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2"/>
          </p:nvPr>
        </p:nvSpPr>
        <p:spPr>
          <a:xfrm>
            <a:off x="4516659" y="3755136"/>
            <a:ext cx="315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3"/>
          </p:nvPr>
        </p:nvSpPr>
        <p:spPr>
          <a:xfrm>
            <a:off x="8082192" y="3755136"/>
            <a:ext cx="315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4"/>
          </p:nvPr>
        </p:nvSpPr>
        <p:spPr>
          <a:xfrm>
            <a:off x="951408" y="4306931"/>
            <a:ext cx="3157600" cy="15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5"/>
          </p:nvPr>
        </p:nvSpPr>
        <p:spPr>
          <a:xfrm>
            <a:off x="4517659" y="4306931"/>
            <a:ext cx="3157600" cy="15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6"/>
          </p:nvPr>
        </p:nvSpPr>
        <p:spPr>
          <a:xfrm>
            <a:off x="8081992" y="4306931"/>
            <a:ext cx="3157600" cy="15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 idx="7" hasCustomPrompt="1"/>
          </p:nvPr>
        </p:nvSpPr>
        <p:spPr>
          <a:xfrm>
            <a:off x="2176631" y="2506969"/>
            <a:ext cx="707200" cy="7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 idx="8" hasCustomPrompt="1"/>
          </p:nvPr>
        </p:nvSpPr>
        <p:spPr>
          <a:xfrm>
            <a:off x="9309636" y="2504952"/>
            <a:ext cx="707200" cy="7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 idx="9" hasCustomPrompt="1"/>
          </p:nvPr>
        </p:nvSpPr>
        <p:spPr>
          <a:xfrm>
            <a:off x="5742664" y="2506969"/>
            <a:ext cx="707200" cy="7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9202056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0" y="-2267"/>
            <a:ext cx="12192000" cy="6866400"/>
          </a:xfrm>
          <a:prstGeom prst="homePlate">
            <a:avLst>
              <a:gd name="adj" fmla="val 1336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950967" y="597408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945983" y="3749587"/>
            <a:ext cx="219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2"/>
          </p:nvPr>
        </p:nvSpPr>
        <p:spPr>
          <a:xfrm>
            <a:off x="3637916" y="3749587"/>
            <a:ext cx="219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3"/>
          </p:nvPr>
        </p:nvSpPr>
        <p:spPr>
          <a:xfrm>
            <a:off x="6341033" y="3749587"/>
            <a:ext cx="219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4"/>
          </p:nvPr>
        </p:nvSpPr>
        <p:spPr>
          <a:xfrm>
            <a:off x="9038900" y="3749587"/>
            <a:ext cx="219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5"/>
          </p:nvPr>
        </p:nvSpPr>
        <p:spPr>
          <a:xfrm>
            <a:off x="806384" y="4301300"/>
            <a:ext cx="2475600" cy="12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6"/>
          </p:nvPr>
        </p:nvSpPr>
        <p:spPr>
          <a:xfrm>
            <a:off x="3498317" y="4301300"/>
            <a:ext cx="2475600" cy="12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7"/>
          </p:nvPr>
        </p:nvSpPr>
        <p:spPr>
          <a:xfrm>
            <a:off x="6201500" y="4301300"/>
            <a:ext cx="2475600" cy="12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8"/>
          </p:nvPr>
        </p:nvSpPr>
        <p:spPr>
          <a:xfrm>
            <a:off x="8899300" y="4301300"/>
            <a:ext cx="2475600" cy="12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 idx="9" hasCustomPrompt="1"/>
          </p:nvPr>
        </p:nvSpPr>
        <p:spPr>
          <a:xfrm>
            <a:off x="1697173" y="2485376"/>
            <a:ext cx="707200" cy="7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 idx="13" hasCustomPrompt="1"/>
          </p:nvPr>
        </p:nvSpPr>
        <p:spPr>
          <a:xfrm>
            <a:off x="7092245" y="2483357"/>
            <a:ext cx="707200" cy="7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 idx="14" hasCustomPrompt="1"/>
          </p:nvPr>
        </p:nvSpPr>
        <p:spPr>
          <a:xfrm>
            <a:off x="4395707" y="2485376"/>
            <a:ext cx="707200" cy="7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 idx="15" hasCustomPrompt="1"/>
          </p:nvPr>
        </p:nvSpPr>
        <p:spPr>
          <a:xfrm>
            <a:off x="9788777" y="2483357"/>
            <a:ext cx="707200" cy="7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64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8903931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bg>
      <p:bgPr>
        <a:solidFill>
          <a:schemeClr val="accen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>
            <a:off x="0" y="-2267"/>
            <a:ext cx="12192000" cy="6866400"/>
          </a:xfrm>
          <a:prstGeom prst="homePlate">
            <a:avLst>
              <a:gd name="adj" fmla="val 1336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950967" y="597408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ubTitle" idx="1"/>
          </p:nvPr>
        </p:nvSpPr>
        <p:spPr>
          <a:xfrm>
            <a:off x="951316" y="3949984"/>
            <a:ext cx="219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2"/>
          </p:nvPr>
        </p:nvSpPr>
        <p:spPr>
          <a:xfrm>
            <a:off x="3644469" y="3949984"/>
            <a:ext cx="219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3"/>
          </p:nvPr>
        </p:nvSpPr>
        <p:spPr>
          <a:xfrm>
            <a:off x="6347592" y="3949984"/>
            <a:ext cx="219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4"/>
          </p:nvPr>
        </p:nvSpPr>
        <p:spPr>
          <a:xfrm>
            <a:off x="9044233" y="3949984"/>
            <a:ext cx="219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5"/>
          </p:nvPr>
        </p:nvSpPr>
        <p:spPr>
          <a:xfrm>
            <a:off x="952316" y="4508329"/>
            <a:ext cx="2194400" cy="15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6"/>
          </p:nvPr>
        </p:nvSpPr>
        <p:spPr>
          <a:xfrm>
            <a:off x="3645469" y="4508329"/>
            <a:ext cx="2194400" cy="15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7"/>
          </p:nvPr>
        </p:nvSpPr>
        <p:spPr>
          <a:xfrm>
            <a:off x="6348592" y="4508329"/>
            <a:ext cx="2194400" cy="15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8"/>
          </p:nvPr>
        </p:nvSpPr>
        <p:spPr>
          <a:xfrm>
            <a:off x="9045233" y="4508329"/>
            <a:ext cx="2194400" cy="15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48454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solidFill>
          <a:schemeClr val="accen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0" y="-2267"/>
            <a:ext cx="12192000" cy="6866400"/>
          </a:xfrm>
          <a:prstGeom prst="homePlate">
            <a:avLst>
              <a:gd name="adj" fmla="val 1336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2529800" y="597408"/>
            <a:ext cx="713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1"/>
          </p:nvPr>
        </p:nvSpPr>
        <p:spPr>
          <a:xfrm>
            <a:off x="1616567" y="4763503"/>
            <a:ext cx="2192000" cy="5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2"/>
          </p:nvPr>
        </p:nvSpPr>
        <p:spPr>
          <a:xfrm>
            <a:off x="5000139" y="4763499"/>
            <a:ext cx="2192000" cy="5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3"/>
          </p:nvPr>
        </p:nvSpPr>
        <p:spPr>
          <a:xfrm>
            <a:off x="8383433" y="4763499"/>
            <a:ext cx="2192000" cy="5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4"/>
          </p:nvPr>
        </p:nvSpPr>
        <p:spPr>
          <a:xfrm>
            <a:off x="1616567" y="2322200"/>
            <a:ext cx="2192000" cy="5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5"/>
          </p:nvPr>
        </p:nvSpPr>
        <p:spPr>
          <a:xfrm>
            <a:off x="5000000" y="2322200"/>
            <a:ext cx="2192000" cy="5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6"/>
          </p:nvPr>
        </p:nvSpPr>
        <p:spPr>
          <a:xfrm>
            <a:off x="8383433" y="2322200"/>
            <a:ext cx="2192000" cy="5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7"/>
          </p:nvPr>
        </p:nvSpPr>
        <p:spPr>
          <a:xfrm>
            <a:off x="1617133" y="2886564"/>
            <a:ext cx="2191200" cy="8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8"/>
          </p:nvPr>
        </p:nvSpPr>
        <p:spPr>
          <a:xfrm>
            <a:off x="5000693" y="2886567"/>
            <a:ext cx="2191200" cy="8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9"/>
          </p:nvPr>
        </p:nvSpPr>
        <p:spPr>
          <a:xfrm>
            <a:off x="8383988" y="2886567"/>
            <a:ext cx="2190800" cy="8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13"/>
          </p:nvPr>
        </p:nvSpPr>
        <p:spPr>
          <a:xfrm>
            <a:off x="1617121" y="5322933"/>
            <a:ext cx="2191200" cy="8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14"/>
          </p:nvPr>
        </p:nvSpPr>
        <p:spPr>
          <a:xfrm>
            <a:off x="5000693" y="5322929"/>
            <a:ext cx="2191200" cy="8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15"/>
          </p:nvPr>
        </p:nvSpPr>
        <p:spPr>
          <a:xfrm>
            <a:off x="8383988" y="5322929"/>
            <a:ext cx="2190800" cy="8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89184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6096000" y="2051600"/>
            <a:ext cx="5145200" cy="13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Montserrat Black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ubTitle" idx="1"/>
          </p:nvPr>
        </p:nvSpPr>
        <p:spPr>
          <a:xfrm>
            <a:off x="6770067" y="3428800"/>
            <a:ext cx="4471200" cy="16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81565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accen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/>
          <p:nvPr/>
        </p:nvSpPr>
        <p:spPr>
          <a:xfrm rot="5400000">
            <a:off x="2845767" y="-191400"/>
            <a:ext cx="6488400" cy="6866400"/>
          </a:xfrm>
          <a:prstGeom prst="homePlate">
            <a:avLst>
              <a:gd name="adj" fmla="val 1639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8" name="Google Shape;128;p20"/>
          <p:cNvSpPr txBox="1">
            <a:spLocks noGrp="1"/>
          </p:cNvSpPr>
          <p:nvPr>
            <p:ph type="title" hasCustomPrompt="1"/>
          </p:nvPr>
        </p:nvSpPr>
        <p:spPr>
          <a:xfrm>
            <a:off x="2682843" y="719333"/>
            <a:ext cx="6826400" cy="10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"/>
          </p:nvPr>
        </p:nvSpPr>
        <p:spPr>
          <a:xfrm>
            <a:off x="2682667" y="1721729"/>
            <a:ext cx="6826400" cy="4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title" idx="2" hasCustomPrompt="1"/>
          </p:nvPr>
        </p:nvSpPr>
        <p:spPr>
          <a:xfrm>
            <a:off x="2682843" y="2356321"/>
            <a:ext cx="6826400" cy="10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3"/>
          </p:nvPr>
        </p:nvSpPr>
        <p:spPr>
          <a:xfrm>
            <a:off x="2682667" y="3357131"/>
            <a:ext cx="6826400" cy="4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title" idx="4" hasCustomPrompt="1"/>
          </p:nvPr>
        </p:nvSpPr>
        <p:spPr>
          <a:xfrm>
            <a:off x="2682723" y="3946475"/>
            <a:ext cx="6826400" cy="10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5"/>
          </p:nvPr>
        </p:nvSpPr>
        <p:spPr>
          <a:xfrm>
            <a:off x="2682667" y="4948867"/>
            <a:ext cx="6826400" cy="4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688751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 rot="5400000">
            <a:off x="2845767" y="-191400"/>
            <a:ext cx="6488400" cy="6866400"/>
          </a:xfrm>
          <a:prstGeom prst="homePlate">
            <a:avLst>
              <a:gd name="adj" fmla="val 1639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6" name="Google Shape;136;p21"/>
          <p:cNvSpPr txBox="1">
            <a:spLocks noGrp="1"/>
          </p:cNvSpPr>
          <p:nvPr>
            <p:ph type="subTitle" idx="1"/>
          </p:nvPr>
        </p:nvSpPr>
        <p:spPr>
          <a:xfrm>
            <a:off x="3517367" y="4498848"/>
            <a:ext cx="5145200" cy="11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3007967" y="1787100"/>
            <a:ext cx="6196000" cy="25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063444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bg>
      <p:bgPr>
        <a:solidFill>
          <a:schemeClr val="accen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/>
          <p:nvPr/>
        </p:nvSpPr>
        <p:spPr>
          <a:xfrm>
            <a:off x="0" y="-2267"/>
            <a:ext cx="12192000" cy="6866400"/>
          </a:xfrm>
          <a:prstGeom prst="homePlate">
            <a:avLst>
              <a:gd name="adj" fmla="val 1336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950700" y="597400"/>
            <a:ext cx="1034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subTitle" idx="1"/>
          </p:nvPr>
        </p:nvSpPr>
        <p:spPr>
          <a:xfrm>
            <a:off x="948867" y="3490868"/>
            <a:ext cx="31940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734600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bg>
      <p:bgPr>
        <a:solidFill>
          <a:schemeClr val="accen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/>
          <p:nvPr/>
        </p:nvSpPr>
        <p:spPr>
          <a:xfrm flipH="1">
            <a:off x="0" y="-2267"/>
            <a:ext cx="12192000" cy="6866400"/>
          </a:xfrm>
          <a:prstGeom prst="homePlate">
            <a:avLst>
              <a:gd name="adj" fmla="val 1336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950967" y="597400"/>
            <a:ext cx="102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subTitle" idx="1"/>
          </p:nvPr>
        </p:nvSpPr>
        <p:spPr>
          <a:xfrm>
            <a:off x="8026967" y="3490972"/>
            <a:ext cx="32140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28639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solidFill>
          <a:schemeClr val="accen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/>
          <p:nvPr/>
        </p:nvSpPr>
        <p:spPr>
          <a:xfrm flipH="1">
            <a:off x="9908700" y="1079267"/>
            <a:ext cx="1350000" cy="1092800"/>
          </a:xfrm>
          <a:prstGeom prst="homePlate">
            <a:avLst>
              <a:gd name="adj" fmla="val 3191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2"/>
              </a:solidFill>
            </a:endParaRPr>
          </a:p>
        </p:txBody>
      </p:sp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6666667" y="2263200"/>
            <a:ext cx="4574400" cy="13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BA68C8"/>
              </a:buClr>
              <a:buSzPts val="3600"/>
              <a:buFont typeface="Montserrat ExtraBold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subTitle" idx="1"/>
          </p:nvPr>
        </p:nvSpPr>
        <p:spPr>
          <a:xfrm>
            <a:off x="7893767" y="3455633"/>
            <a:ext cx="3347200" cy="1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867"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title" idx="2" hasCustomPrompt="1"/>
          </p:nvPr>
        </p:nvSpPr>
        <p:spPr>
          <a:xfrm>
            <a:off x="10002567" y="1190133"/>
            <a:ext cx="1238400" cy="8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Montserrat ExtraBold"/>
              <a:buNone/>
              <a:defRPr sz="4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24"/>
          <p:cNvSpPr/>
          <p:nvPr/>
        </p:nvSpPr>
        <p:spPr>
          <a:xfrm rot="10800000" flipH="1">
            <a:off x="0" y="-2267"/>
            <a:ext cx="6110000" cy="6866400"/>
          </a:xfrm>
          <a:prstGeom prst="homePlate">
            <a:avLst>
              <a:gd name="adj" fmla="val 1639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9455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952900" y="561767"/>
            <a:ext cx="5145200" cy="13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952900" y="3261032"/>
            <a:ext cx="5145200" cy="28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238646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xfrm>
            <a:off x="960533" y="942800"/>
            <a:ext cx="5145200" cy="9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subTitle" idx="1"/>
          </p:nvPr>
        </p:nvSpPr>
        <p:spPr>
          <a:xfrm>
            <a:off x="960533" y="1974600"/>
            <a:ext cx="3510800" cy="14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55" name="Google Shape;155;p25"/>
          <p:cNvSpPr txBox="1"/>
          <p:nvPr/>
        </p:nvSpPr>
        <p:spPr>
          <a:xfrm>
            <a:off x="960533" y="4476067"/>
            <a:ext cx="4000000" cy="1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presentation template was created by </a:t>
            </a:r>
            <a:r>
              <a:rPr lang="en" sz="1467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</a:t>
            </a:r>
            <a:r>
              <a:rPr lang="en" sz="1467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467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467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illustrations by </a:t>
            </a:r>
            <a:r>
              <a:rPr lang="en" sz="1467" b="1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/>
              </a:rPr>
              <a:t>Stories</a:t>
            </a:r>
            <a:endParaRPr sz="1467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1018820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951000" y="597408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"/>
          </p:nvPr>
        </p:nvSpPr>
        <p:spPr>
          <a:xfrm>
            <a:off x="963168" y="1706880"/>
            <a:ext cx="10290000" cy="3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2"/>
          </p:nvPr>
        </p:nvSpPr>
        <p:spPr>
          <a:xfrm>
            <a:off x="937867" y="5462016"/>
            <a:ext cx="3072400" cy="4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subTitle" idx="3"/>
          </p:nvPr>
        </p:nvSpPr>
        <p:spPr>
          <a:xfrm>
            <a:off x="4558059" y="5462016"/>
            <a:ext cx="3072400" cy="4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4"/>
          </p:nvPr>
        </p:nvSpPr>
        <p:spPr>
          <a:xfrm>
            <a:off x="8178233" y="5462016"/>
            <a:ext cx="3072400" cy="4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8104112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963500" y="597408"/>
            <a:ext cx="514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subTitle" idx="1"/>
          </p:nvPr>
        </p:nvSpPr>
        <p:spPr>
          <a:xfrm>
            <a:off x="6698833" y="2232063"/>
            <a:ext cx="4542000" cy="40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 Medium"/>
              <a:buChar char="●"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Font typeface="Roboto Medium"/>
              <a:buChar char="○"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Roboto Medium"/>
              <a:buChar char="■"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Roboto Medium"/>
              <a:buChar char="●"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Roboto Medium"/>
              <a:buChar char="○"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Roboto Medium"/>
              <a:buChar char="■"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Roboto Medium"/>
              <a:buChar char="●"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Roboto Medium"/>
              <a:buChar char="○"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Roboto Medium"/>
              <a:buChar char="■"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subTitle" idx="2"/>
          </p:nvPr>
        </p:nvSpPr>
        <p:spPr>
          <a:xfrm>
            <a:off x="950967" y="2232063"/>
            <a:ext cx="4542000" cy="40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 Medium"/>
              <a:buChar char="●"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Font typeface="Roboto Medium"/>
              <a:buChar char="○"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Roboto Medium"/>
              <a:buChar char="■"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Roboto Medium"/>
              <a:buChar char="●"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Roboto Medium"/>
              <a:buChar char="○"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Roboto Medium"/>
              <a:buChar char="■"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Roboto Medium"/>
              <a:buChar char="●"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Roboto Medium"/>
              <a:buChar char="○"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Roboto Medium"/>
              <a:buChar char="■"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subTitle" idx="3"/>
          </p:nvPr>
        </p:nvSpPr>
        <p:spPr>
          <a:xfrm>
            <a:off x="963500" y="1914300"/>
            <a:ext cx="2143200" cy="4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Roboto Medium"/>
              <a:buNone/>
              <a:defRPr b="1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Font typeface="Roboto Medium"/>
              <a:buNone/>
              <a:defRPr sz="2133"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Roboto Medium"/>
              <a:buNone/>
              <a:defRPr sz="2133"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Roboto Medium"/>
              <a:buNone/>
              <a:defRPr sz="2133"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Roboto Medium"/>
              <a:buNone/>
              <a:defRPr sz="2133"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Roboto Medium"/>
              <a:buNone/>
              <a:defRPr sz="2133"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Roboto Medium"/>
              <a:buNone/>
              <a:defRPr sz="2133"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Roboto Medium"/>
              <a:buNone/>
              <a:defRPr sz="2133"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Roboto Medium"/>
              <a:buNone/>
              <a:defRPr sz="2133"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ubTitle" idx="4"/>
          </p:nvPr>
        </p:nvSpPr>
        <p:spPr>
          <a:xfrm>
            <a:off x="6695067" y="1916680"/>
            <a:ext cx="21432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Roboto Medium"/>
              <a:buNone/>
              <a:defRPr b="1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Font typeface="Roboto Medium"/>
              <a:buNone/>
              <a:defRPr sz="2133"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Roboto Medium"/>
              <a:buNone/>
              <a:defRPr sz="2133"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Roboto Medium"/>
              <a:buNone/>
              <a:defRPr sz="2133"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Roboto Medium"/>
              <a:buNone/>
              <a:defRPr sz="2133"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Roboto Medium"/>
              <a:buNone/>
              <a:defRPr sz="2133"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Roboto Medium"/>
              <a:buNone/>
              <a:defRPr sz="2133"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Roboto Medium"/>
              <a:buNone/>
              <a:defRPr sz="2133"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Roboto Medium"/>
              <a:buNone/>
              <a:defRPr sz="2133"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68" name="Google Shape;168;p27"/>
          <p:cNvSpPr/>
          <p:nvPr/>
        </p:nvSpPr>
        <p:spPr>
          <a:xfrm rot="10800000">
            <a:off x="5392467" y="-2267"/>
            <a:ext cx="6817200" cy="6866400"/>
          </a:xfrm>
          <a:prstGeom prst="homePlate">
            <a:avLst>
              <a:gd name="adj" fmla="val 1639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43837797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accen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/>
          <p:nvPr/>
        </p:nvSpPr>
        <p:spPr>
          <a:xfrm rot="10800000">
            <a:off x="6099667" y="-2267"/>
            <a:ext cx="6110000" cy="6866400"/>
          </a:xfrm>
          <a:prstGeom prst="homePlate">
            <a:avLst>
              <a:gd name="adj" fmla="val 1639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0925340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481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 rot="5400000">
            <a:off x="2845767" y="-191400"/>
            <a:ext cx="6488400" cy="6866400"/>
          </a:xfrm>
          <a:prstGeom prst="homePlate">
            <a:avLst>
              <a:gd name="adj" fmla="val 1639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925033" y="2397067"/>
            <a:ext cx="6342000" cy="1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de-DE"/>
              <a:t>Mastertitelformat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16306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950967" y="597400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950967" y="2593828"/>
            <a:ext cx="5127200" cy="34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400"/>
              <a:buChar char="■"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122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2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6827767" y="719333"/>
            <a:ext cx="4413200" cy="1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A68C8"/>
              </a:buClr>
              <a:buSzPts val="4000"/>
              <a:buFont typeface="Montserrat Black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4511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0" y="2021800"/>
            <a:ext cx="11240800" cy="2814400"/>
          </a:xfrm>
          <a:prstGeom prst="homePlate">
            <a:avLst>
              <a:gd name="adj" fmla="val 3564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951000" y="2259293"/>
            <a:ext cx="10290000" cy="14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2906000" y="3894707"/>
            <a:ext cx="6380000" cy="7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56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969383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  <p:sldLayoutId id="2147483708" r:id="rId25"/>
    <p:sldLayoutId id="2147483709" r:id="rId26"/>
    <p:sldLayoutId id="2147483710" r:id="rId2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5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6322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40947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  <p:sldLayoutId id="2147483735" r:id="rId20"/>
    <p:sldLayoutId id="2147483736" r:id="rId21"/>
    <p:sldLayoutId id="2147483737" r:id="rId22"/>
    <p:sldLayoutId id="2147483738" r:id="rId23"/>
    <p:sldLayoutId id="2147483739" r:id="rId24"/>
    <p:sldLayoutId id="2147483740" r:id="rId2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5">
          <p15:clr>
            <a:srgbClr val="EA4335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66484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BA1E2-0AF6-014F-CC24-43BEAB7D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082777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B0303E0-4E3A-B98C-719D-77B2757C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DD8D3029-4953-44B6-42DE-278F1B9F42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Guild Wars 2 API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7D2D7BF8-451E-90D8-2E8D-ED5084516AF2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46C875A2-73DE-87FB-3A88-9E5E657EFACD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E62524F4-66E9-893E-1BD2-9F2595634928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Fehlerhafte Daten,</a:t>
            </a: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unzureichende</a:t>
            </a: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Kategorisierung der</a:t>
            </a: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Items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90747202-2A00-3AAC-20CB-8B8BF4EBF4AD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Untertitel 9">
            <a:extLst>
              <a:ext uri="{FF2B5EF4-FFF2-40B4-BE49-F238E27FC236}">
                <a16:creationId xmlns:a16="http://schemas.microsoft.com/office/drawing/2014/main" id="{D9484E39-C12B-6A38-67CC-C913E8653B29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66795B00-CAE6-2416-E9C4-5E00033F4F8E}"/>
              </a:ext>
            </a:extLst>
          </p:cNvPr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de-DE" dirty="0"/>
              <a:t>?</a:t>
            </a:r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E15A5439-53A3-A883-14FB-23018123FB33}"/>
              </a:ext>
            </a:extLst>
          </p:cNvPr>
          <p:cNvSpPr>
            <a:spLocks noGrp="1"/>
          </p:cNvSpPr>
          <p:nvPr>
            <p:ph type="title" idx="9"/>
          </p:nvPr>
        </p:nvSpPr>
        <p:spPr/>
        <p:txBody>
          <a:bodyPr/>
          <a:lstStyle/>
          <a:p>
            <a:r>
              <a:rPr lang="de-DE" dirty="0"/>
              <a:t>?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405E9914-BC23-6340-5BC2-73FCC5197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941" y="2168285"/>
            <a:ext cx="1380534" cy="138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17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A12C9FB-2911-87E3-4058-65249BCF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Qualitätskontrolle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329C8A69-57FA-3007-5418-CD577C369C9B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773112" y="4269512"/>
            <a:ext cx="2192000" cy="564400"/>
          </a:xfrm>
        </p:spPr>
        <p:txBody>
          <a:bodyPr/>
          <a:lstStyle/>
          <a:p>
            <a:r>
              <a:rPr lang="de-DE" dirty="0" err="1"/>
              <a:t>PHPStan</a:t>
            </a:r>
            <a:endParaRPr lang="de-DE" dirty="0"/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817911E5-7850-01AE-3C66-EFAA84E2EFD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224734" y="1946124"/>
            <a:ext cx="2192000" cy="564400"/>
          </a:xfrm>
        </p:spPr>
        <p:txBody>
          <a:bodyPr/>
          <a:lstStyle/>
          <a:p>
            <a:r>
              <a:rPr lang="de-DE" dirty="0"/>
              <a:t>Pull </a:t>
            </a:r>
            <a:r>
              <a:rPr lang="de-DE" dirty="0" err="1"/>
              <a:t>Requests</a:t>
            </a:r>
            <a:endParaRPr lang="de-DE" dirty="0"/>
          </a:p>
        </p:txBody>
      </p:sp>
      <p:sp>
        <p:nvSpPr>
          <p:cNvPr id="10" name="Untertitel 9">
            <a:extLst>
              <a:ext uri="{FF2B5EF4-FFF2-40B4-BE49-F238E27FC236}">
                <a16:creationId xmlns:a16="http://schemas.microsoft.com/office/drawing/2014/main" id="{D96BE87F-1564-1919-54C3-1856084111DC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7773112" y="1920438"/>
            <a:ext cx="2269522" cy="564400"/>
          </a:xfrm>
        </p:spPr>
        <p:txBody>
          <a:bodyPr/>
          <a:lstStyle/>
          <a:p>
            <a:r>
              <a:rPr lang="de-DE" dirty="0"/>
              <a:t>Komponententests</a:t>
            </a:r>
          </a:p>
        </p:txBody>
      </p:sp>
      <p:sp>
        <p:nvSpPr>
          <p:cNvPr id="11" name="Untertitel 10">
            <a:extLst>
              <a:ext uri="{FF2B5EF4-FFF2-40B4-BE49-F238E27FC236}">
                <a16:creationId xmlns:a16="http://schemas.microsoft.com/office/drawing/2014/main" id="{2AC00428-404B-F6E1-E2D1-BC52B32F375C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1656025" y="2507541"/>
            <a:ext cx="3329417" cy="1599057"/>
          </a:xfrm>
        </p:spPr>
        <p:txBody>
          <a:bodyPr/>
          <a:lstStyle/>
          <a:p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Github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zwei weitere</a:t>
            </a: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Entwickler involviert</a:t>
            </a:r>
          </a:p>
        </p:txBody>
      </p:sp>
      <p:sp>
        <p:nvSpPr>
          <p:cNvPr id="13" name="Untertitel 12">
            <a:extLst>
              <a:ext uri="{FF2B5EF4-FFF2-40B4-BE49-F238E27FC236}">
                <a16:creationId xmlns:a16="http://schemas.microsoft.com/office/drawing/2014/main" id="{32B2865B-801B-8A32-E5C6-285CC18317E6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7205462" y="2507541"/>
            <a:ext cx="3328809" cy="1606242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Komponenten alleinstehend</a:t>
            </a: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testen</a:t>
            </a:r>
          </a:p>
        </p:txBody>
      </p:sp>
      <p:sp>
        <p:nvSpPr>
          <p:cNvPr id="14" name="Untertitel 13">
            <a:extLst>
              <a:ext uri="{FF2B5EF4-FFF2-40B4-BE49-F238E27FC236}">
                <a16:creationId xmlns:a16="http://schemas.microsoft.com/office/drawing/2014/main" id="{EAC028D7-C6A9-88C3-95E4-787274B3012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656025" y="4931160"/>
            <a:ext cx="3329417" cy="1606242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Zusammenspiel von</a:t>
            </a: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Komponenten testen</a:t>
            </a:r>
          </a:p>
        </p:txBody>
      </p:sp>
      <p:sp>
        <p:nvSpPr>
          <p:cNvPr id="16" name="Untertitel 15">
            <a:extLst>
              <a:ext uri="{FF2B5EF4-FFF2-40B4-BE49-F238E27FC236}">
                <a16:creationId xmlns:a16="http://schemas.microsoft.com/office/drawing/2014/main" id="{7B027F31-8A7B-96E4-DBF7-EB651BDE093C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7205062" y="4905470"/>
            <a:ext cx="3328809" cy="1606242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Analysetool für</a:t>
            </a: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Programmcode</a:t>
            </a:r>
          </a:p>
        </p:txBody>
      </p:sp>
      <p:sp>
        <p:nvSpPr>
          <p:cNvPr id="18" name="Untertitel 17">
            <a:extLst>
              <a:ext uri="{FF2B5EF4-FFF2-40B4-BE49-F238E27FC236}">
                <a16:creationId xmlns:a16="http://schemas.microsoft.com/office/drawing/2014/main" id="{32406654-BA36-769C-60BB-B5233F4C8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4734" y="4295202"/>
            <a:ext cx="2192000" cy="564400"/>
          </a:xfrm>
        </p:spPr>
        <p:txBody>
          <a:bodyPr/>
          <a:lstStyle/>
          <a:p>
            <a:r>
              <a:rPr lang="de-DE" dirty="0"/>
              <a:t>Integrationstests</a:t>
            </a:r>
          </a:p>
        </p:txBody>
      </p:sp>
    </p:spTree>
    <p:extLst>
      <p:ext uri="{BB962C8B-B14F-4D97-AF65-F5344CB8AC3E}">
        <p14:creationId xmlns:p14="http://schemas.microsoft.com/office/powerpoint/2010/main" val="3417318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425BA-8121-1D9A-95A8-5E11FAE15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DD7D753-6A8C-E0FB-5390-16AC85945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92" y="2695980"/>
            <a:ext cx="10290000" cy="2685241"/>
          </a:xfrm>
        </p:spPr>
        <p:txBody>
          <a:bodyPr/>
          <a:lstStyle/>
          <a:p>
            <a:r>
              <a:rPr lang="de-DE" sz="8000" dirty="0"/>
              <a:t>Produktfunktionen</a:t>
            </a:r>
          </a:p>
        </p:txBody>
      </p:sp>
    </p:spTree>
    <p:extLst>
      <p:ext uri="{BB962C8B-B14F-4D97-AF65-F5344CB8AC3E}">
        <p14:creationId xmlns:p14="http://schemas.microsoft.com/office/powerpoint/2010/main" val="1869615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D0740-8EB5-888A-786B-36277AA44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6F4D3CC-5282-6668-4DF0-BC7DD6C5D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Fortune Seller</a:t>
            </a:r>
          </a:p>
        </p:txBody>
      </p:sp>
      <p:sp>
        <p:nvSpPr>
          <p:cNvPr id="18" name="Untertitel 17">
            <a:extLst>
              <a:ext uri="{FF2B5EF4-FFF2-40B4-BE49-F238E27FC236}">
                <a16:creationId xmlns:a16="http://schemas.microsoft.com/office/drawing/2014/main" id="{D9BBF859-1F6D-CE80-41E3-74E553972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0967" y="2665400"/>
            <a:ext cx="3159200" cy="763600"/>
          </a:xfrm>
        </p:spPr>
        <p:txBody>
          <a:bodyPr/>
          <a:lstStyle/>
          <a:p>
            <a:r>
              <a:rPr lang="de-DE" sz="2800" dirty="0"/>
              <a:t>Suchen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F65B9775-849C-4A96-8E8B-460F42B1599E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517018" y="2665400"/>
            <a:ext cx="3159200" cy="763600"/>
          </a:xfrm>
        </p:spPr>
        <p:txBody>
          <a:bodyPr/>
          <a:lstStyle/>
          <a:p>
            <a:r>
              <a:rPr lang="de-DE" sz="2800" dirty="0"/>
              <a:t>Filtern</a:t>
            </a:r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ED60E9DA-9DE1-03D2-F585-135EC1C3FAF0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8082551" y="2665400"/>
            <a:ext cx="3159200" cy="763600"/>
          </a:xfrm>
        </p:spPr>
        <p:txBody>
          <a:bodyPr/>
          <a:lstStyle/>
          <a:p>
            <a:r>
              <a:rPr lang="de-DE" sz="2800" dirty="0"/>
              <a:t>Details anzeigen</a:t>
            </a:r>
          </a:p>
        </p:txBody>
      </p:sp>
      <p:sp>
        <p:nvSpPr>
          <p:cNvPr id="10" name="Untertitel 9">
            <a:extLst>
              <a:ext uri="{FF2B5EF4-FFF2-40B4-BE49-F238E27FC236}">
                <a16:creationId xmlns:a16="http://schemas.microsoft.com/office/drawing/2014/main" id="{B0ADE1DC-BA3C-D59C-3662-85234CD59F9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953567" y="3429000"/>
            <a:ext cx="3157600" cy="1597200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Suche nach Items aus der</a:t>
            </a: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Datenbank</a:t>
            </a:r>
          </a:p>
        </p:txBody>
      </p:sp>
      <p:sp>
        <p:nvSpPr>
          <p:cNvPr id="11" name="Untertitel 10">
            <a:extLst>
              <a:ext uri="{FF2B5EF4-FFF2-40B4-BE49-F238E27FC236}">
                <a16:creationId xmlns:a16="http://schemas.microsoft.com/office/drawing/2014/main" id="{6E83075C-54B7-BC2F-17A3-B83E55C7DCA9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4519818" y="3429000"/>
            <a:ext cx="3157600" cy="1597200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Filtern der Ergebnisse nach</a:t>
            </a: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vordefinierten Filtern</a:t>
            </a:r>
          </a:p>
        </p:txBody>
      </p:sp>
      <p:sp>
        <p:nvSpPr>
          <p:cNvPr id="13" name="Untertitel 12">
            <a:extLst>
              <a:ext uri="{FF2B5EF4-FFF2-40B4-BE49-F238E27FC236}">
                <a16:creationId xmlns:a16="http://schemas.microsoft.com/office/drawing/2014/main" id="{5B3CFCF5-0DC8-F2F5-3F16-28FDF1C19964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8084151" y="3429000"/>
            <a:ext cx="3157600" cy="1597200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Auf Wunsch eine</a:t>
            </a: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Detailanzeige</a:t>
            </a:r>
          </a:p>
        </p:txBody>
      </p:sp>
    </p:spTree>
    <p:extLst>
      <p:ext uri="{BB962C8B-B14F-4D97-AF65-F5344CB8AC3E}">
        <p14:creationId xmlns:p14="http://schemas.microsoft.com/office/powerpoint/2010/main" val="3658371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B4BB382-09CA-489C-3005-85734BC3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Startseite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5DBEB89-E887-A25B-1407-0226ED8A35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9051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BA434FC-29B4-E9A9-4781-C6FD1EE9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Suchfunktion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85897358-E862-6FE9-07E5-DC380F6B76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53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C2EE8-031A-0294-46C6-68447B1F0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3967344-F879-17FB-813F-61A56389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Filter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C4D1841F-D8A8-0ED0-186A-4D92EE5FF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588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D1C36-1EFC-8920-9FA2-8D23521C9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BD317DC-6C25-3212-550D-FB45EF91A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Detailanzeige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EA9B317B-30BB-D4DC-5AEC-0F6F4EEFF4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732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B532D-F401-A43C-581B-CCED0386C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F1C889C-D4C1-F3AF-6097-42A7CC271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133" y="2086379"/>
            <a:ext cx="10290000" cy="2685241"/>
          </a:xfrm>
        </p:spPr>
        <p:txBody>
          <a:bodyPr/>
          <a:lstStyle/>
          <a:p>
            <a:r>
              <a:rPr lang="de-DE" sz="8000" dirty="0"/>
              <a:t>Retrospektive und Ausblick</a:t>
            </a:r>
          </a:p>
        </p:txBody>
      </p:sp>
    </p:spTree>
    <p:extLst>
      <p:ext uri="{BB962C8B-B14F-4D97-AF65-F5344CB8AC3E}">
        <p14:creationId xmlns:p14="http://schemas.microsoft.com/office/powerpoint/2010/main" val="2118085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F5551F2-E72F-709F-B1FB-13725E03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Retrospektive: Gut lief…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8ADBE1BC-8D16-CD62-F2B0-6D8909A0FC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Kommunikation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6606C87C-8C5F-9BC2-65EA-B9F3CA8D75AB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de-DE" dirty="0"/>
              <a:t>Gegenseitige Hilfe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8703F2E7-9FFE-B52B-17F3-AAB7DFE442E5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de-DE" dirty="0"/>
              <a:t>Erlernte Skills</a:t>
            </a:r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41B10456-56D5-50E3-E860-6F4200A3EF10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795D4490-37EC-6181-FAE9-BCEB722F900E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Untertitel 9">
            <a:extLst>
              <a:ext uri="{FF2B5EF4-FFF2-40B4-BE49-F238E27FC236}">
                <a16:creationId xmlns:a16="http://schemas.microsoft.com/office/drawing/2014/main" id="{E3A24FCC-8DDB-8869-8D6E-57C4FD0352E8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2B3C2C60-2DD5-6E5F-2C96-AEB54F664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85" y="2147297"/>
            <a:ext cx="1328045" cy="142250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960C332-614D-247D-1500-8506C1B397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5331433" y="2098022"/>
            <a:ext cx="1521057" cy="1521057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BF5CC5B1-BFD1-CAED-5427-8D3E882CF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391" y="1823820"/>
            <a:ext cx="2596802" cy="202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1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>
            <a:extLst>
              <a:ext uri="{FF2B5EF4-FFF2-40B4-BE49-F238E27FC236}">
                <a16:creationId xmlns:a16="http://schemas.microsoft.com/office/drawing/2014/main" id="{B65348F8-9DFC-9BB9-D4C3-403A044A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/>
              <a:t>Gliederung</a:t>
            </a:r>
          </a:p>
        </p:txBody>
      </p:sp>
      <p:sp>
        <p:nvSpPr>
          <p:cNvPr id="16" name="Untertitel 15">
            <a:extLst>
              <a:ext uri="{FF2B5EF4-FFF2-40B4-BE49-F238E27FC236}">
                <a16:creationId xmlns:a16="http://schemas.microsoft.com/office/drawing/2014/main" id="{8925DDC4-9A46-5AB0-9CB0-159547FC6F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Organisation des Projekts</a:t>
            </a:r>
          </a:p>
        </p:txBody>
      </p:sp>
      <p:sp>
        <p:nvSpPr>
          <p:cNvPr id="17" name="Untertitel 16">
            <a:extLst>
              <a:ext uri="{FF2B5EF4-FFF2-40B4-BE49-F238E27FC236}">
                <a16:creationId xmlns:a16="http://schemas.microsoft.com/office/drawing/2014/main" id="{2E18E8E4-9CD0-4F52-1262-EA9C9DBBAA37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de-DE" dirty="0"/>
              <a:t>Produktfunktionen</a:t>
            </a:r>
          </a:p>
        </p:txBody>
      </p:sp>
      <p:sp>
        <p:nvSpPr>
          <p:cNvPr id="18" name="Untertitel 17">
            <a:extLst>
              <a:ext uri="{FF2B5EF4-FFF2-40B4-BE49-F238E27FC236}">
                <a16:creationId xmlns:a16="http://schemas.microsoft.com/office/drawing/2014/main" id="{5DAC15FF-E80A-463B-01FB-1D7E0EC5139E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de-DE" dirty="0"/>
              <a:t>Retrospektive und Ausblick</a:t>
            </a:r>
          </a:p>
        </p:txBody>
      </p:sp>
      <p:sp>
        <p:nvSpPr>
          <p:cNvPr id="19" name="Untertitel 18">
            <a:extLst>
              <a:ext uri="{FF2B5EF4-FFF2-40B4-BE49-F238E27FC236}">
                <a16:creationId xmlns:a16="http://schemas.microsoft.com/office/drawing/2014/main" id="{478B1685-8EE9-AD15-5470-A5AABAD71F1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952783" y="4518736"/>
            <a:ext cx="3157600" cy="1597200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Modell, Software,</a:t>
            </a:r>
          </a:p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Plattformen und</a:t>
            </a:r>
          </a:p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Qualitätskontrolle</a:t>
            </a:r>
          </a:p>
        </p:txBody>
      </p:sp>
      <p:sp>
        <p:nvSpPr>
          <p:cNvPr id="20" name="Untertitel 19">
            <a:extLst>
              <a:ext uri="{FF2B5EF4-FFF2-40B4-BE49-F238E27FC236}">
                <a16:creationId xmlns:a16="http://schemas.microsoft.com/office/drawing/2014/main" id="{64A9EC7A-1540-9211-0E05-8EE07535C668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4519034" y="4518736"/>
            <a:ext cx="3157600" cy="1597200"/>
          </a:xfrm>
        </p:spPr>
        <p:txBody>
          <a:bodyPr/>
          <a:lstStyle/>
          <a:p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Itemsuche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Filter und</a:t>
            </a:r>
          </a:p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Detailansicht</a:t>
            </a:r>
          </a:p>
        </p:txBody>
      </p:sp>
      <p:sp>
        <p:nvSpPr>
          <p:cNvPr id="21" name="Untertitel 20">
            <a:extLst>
              <a:ext uri="{FF2B5EF4-FFF2-40B4-BE49-F238E27FC236}">
                <a16:creationId xmlns:a16="http://schemas.microsoft.com/office/drawing/2014/main" id="{BBEA0FAC-ED2D-49F1-07DF-00F602BDC8BB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8083367" y="4518736"/>
            <a:ext cx="3157600" cy="1597200"/>
          </a:xfrm>
        </p:spPr>
        <p:txBody>
          <a:bodyPr/>
          <a:lstStyle/>
          <a:p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Lessons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Learned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und </a:t>
            </a:r>
          </a:p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Best Practices</a:t>
            </a:r>
          </a:p>
        </p:txBody>
      </p:sp>
      <p:sp>
        <p:nvSpPr>
          <p:cNvPr id="22" name="Titel 21">
            <a:extLst>
              <a:ext uri="{FF2B5EF4-FFF2-40B4-BE49-F238E27FC236}">
                <a16:creationId xmlns:a16="http://schemas.microsoft.com/office/drawing/2014/main" id="{8806305E-2FC2-1127-04B6-5FAC5707DF07}"/>
              </a:ext>
            </a:extLst>
          </p:cNvPr>
          <p:cNvSpPr>
            <a:spLocks noGrp="1"/>
          </p:cNvSpPr>
          <p:nvPr>
            <p:ph type="title" idx="7"/>
          </p:nvPr>
        </p:nvSpPr>
        <p:spPr>
          <a:xfrm>
            <a:off x="2049236" y="2504952"/>
            <a:ext cx="961943" cy="707200"/>
          </a:xfrm>
        </p:spPr>
        <p:txBody>
          <a:bodyPr/>
          <a:lstStyle/>
          <a:p>
            <a:r>
              <a:rPr lang="de-DE" dirty="0"/>
              <a:t>01</a:t>
            </a:r>
          </a:p>
        </p:txBody>
      </p:sp>
      <p:sp>
        <p:nvSpPr>
          <p:cNvPr id="23" name="Titel 22">
            <a:extLst>
              <a:ext uri="{FF2B5EF4-FFF2-40B4-BE49-F238E27FC236}">
                <a16:creationId xmlns:a16="http://schemas.microsoft.com/office/drawing/2014/main" id="{7EC0DC53-7CC6-0BE6-BF5A-099741D0454C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9180821" y="2504952"/>
            <a:ext cx="961943" cy="707200"/>
          </a:xfrm>
        </p:spPr>
        <p:txBody>
          <a:bodyPr/>
          <a:lstStyle/>
          <a:p>
            <a:r>
              <a:rPr lang="de-DE" dirty="0"/>
              <a:t>03</a:t>
            </a:r>
          </a:p>
        </p:txBody>
      </p:sp>
      <p:sp>
        <p:nvSpPr>
          <p:cNvPr id="24" name="Titel 23">
            <a:extLst>
              <a:ext uri="{FF2B5EF4-FFF2-40B4-BE49-F238E27FC236}">
                <a16:creationId xmlns:a16="http://schemas.microsoft.com/office/drawing/2014/main" id="{69ED8525-6CC0-7C9C-CF37-65E8F29545CF}"/>
              </a:ext>
            </a:extLst>
          </p:cNvPr>
          <p:cNvSpPr>
            <a:spLocks noGrp="1"/>
          </p:cNvSpPr>
          <p:nvPr>
            <p:ph type="title" idx="9"/>
          </p:nvPr>
        </p:nvSpPr>
        <p:spPr>
          <a:xfrm>
            <a:off x="5614995" y="2504952"/>
            <a:ext cx="961943" cy="707200"/>
          </a:xfrm>
        </p:spPr>
        <p:txBody>
          <a:bodyPr/>
          <a:lstStyle/>
          <a:p>
            <a:r>
              <a:rPr lang="de-DE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340867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C3890-D76E-165A-D600-3943645FA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9C17DD-2DE6-4CF4-866D-F33D95030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Retrospektive: Schlecht lief…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42EF596A-0E38-FD2C-3DE3-E9373FB427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Scrum</a:t>
            </a:r>
            <a:endParaRPr lang="de-DE" dirty="0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69F49E54-00A5-880A-0373-45276DE46CDA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de-DE" dirty="0"/>
              <a:t>?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E46F970A-6788-47F9-10E0-00612B6CAF84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de-DE"/>
              <a:t>?</a:t>
            </a:r>
            <a:endParaRPr lang="de-DE" dirty="0"/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7B2C6EFB-CC4B-9722-9F9E-937FA98CA6FA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05D7B27C-D355-A1DA-ECE3-78626E156F01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Untertitel 9">
            <a:extLst>
              <a:ext uri="{FF2B5EF4-FFF2-40B4-BE49-F238E27FC236}">
                <a16:creationId xmlns:a16="http://schemas.microsoft.com/office/drawing/2014/main" id="{D07FABD5-B057-86D3-9FAE-5A49130A9681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EBF83D6-EE26-2ED9-2F46-A3736798E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355" y="1980395"/>
            <a:ext cx="1953706" cy="195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43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CF9D497-1F88-2CD9-94FB-511E767B0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6621" y="1021504"/>
            <a:ext cx="4118757" cy="2407496"/>
          </a:xfrm>
        </p:spPr>
        <p:txBody>
          <a:bodyPr/>
          <a:lstStyle/>
          <a:p>
            <a:r>
              <a:rPr lang="de-DE" sz="10000" dirty="0"/>
              <a:t>Danke!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F635F3B-16E9-4539-F542-0EBA0AA0DCB6}"/>
              </a:ext>
            </a:extLst>
          </p:cNvPr>
          <p:cNvSpPr txBox="1"/>
          <p:nvPr/>
        </p:nvSpPr>
        <p:spPr>
          <a:xfrm>
            <a:off x="5097517" y="3573518"/>
            <a:ext cx="2081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Fragen</a:t>
            </a:r>
            <a:r>
              <a:rPr lang="de-DE" sz="4000" b="1" i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1067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7E0D2B5-08D5-A82F-1907-7E75E3FD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133" y="2086379"/>
            <a:ext cx="10290000" cy="2685241"/>
          </a:xfrm>
        </p:spPr>
        <p:txBody>
          <a:bodyPr/>
          <a:lstStyle/>
          <a:p>
            <a:r>
              <a:rPr lang="de-DE" sz="8000" dirty="0"/>
              <a:t>Organisation des Projekts</a:t>
            </a:r>
          </a:p>
        </p:txBody>
      </p:sp>
    </p:spTree>
    <p:extLst>
      <p:ext uri="{BB962C8B-B14F-4D97-AF65-F5344CB8AC3E}">
        <p14:creationId xmlns:p14="http://schemas.microsoft.com/office/powerpoint/2010/main" val="4151192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68600CF-E60B-5947-A5BC-E89B3D358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Scrum</a:t>
            </a:r>
            <a:r>
              <a:rPr lang="de-DE" dirty="0"/>
              <a:t>-ähnliches Vorgehen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56EB15ED-32C8-2946-E8CB-61531142A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298" y="2378760"/>
            <a:ext cx="3993695" cy="2864624"/>
          </a:xfrm>
        </p:spPr>
        <p:txBody>
          <a:bodyPr/>
          <a:lstStyle/>
          <a:p>
            <a:r>
              <a:rPr lang="de-DE" dirty="0"/>
              <a:t>-Anlehnung an </a:t>
            </a:r>
            <a:r>
              <a:rPr lang="de-DE" dirty="0" err="1"/>
              <a:t>Scrum</a:t>
            </a:r>
            <a:endParaRPr lang="de-DE" dirty="0"/>
          </a:p>
          <a:p>
            <a:endParaRPr lang="de-DE" dirty="0"/>
          </a:p>
          <a:p>
            <a:r>
              <a:rPr lang="de-DE" dirty="0"/>
              <a:t>-Struktur grundlegend gleich:</a:t>
            </a:r>
          </a:p>
          <a:p>
            <a:r>
              <a:rPr lang="de-DE" dirty="0"/>
              <a:t>	Sprints</a:t>
            </a:r>
          </a:p>
          <a:p>
            <a:r>
              <a:rPr lang="de-DE" dirty="0"/>
              <a:t>	versuchte tägliche Meetings</a:t>
            </a:r>
          </a:p>
          <a:p>
            <a:endParaRPr lang="de-DE" dirty="0"/>
          </a:p>
          <a:p>
            <a:r>
              <a:rPr lang="de-DE" dirty="0"/>
              <a:t>-Unterschiede in</a:t>
            </a:r>
          </a:p>
          <a:p>
            <a:r>
              <a:rPr lang="de-DE" dirty="0"/>
              <a:t>	Häufigkeit Meetings</a:t>
            </a:r>
          </a:p>
          <a:p>
            <a:r>
              <a:rPr lang="de-DE" dirty="0"/>
              <a:t>	Vorarbeiten für nächsten Sprint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C4851E3-5BBA-B89F-B254-9114E80D6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852" y="1637097"/>
            <a:ext cx="6128169" cy="370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0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77134-A503-4667-43C0-50AB560A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 Sprint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EF87849A-900F-C8C2-C6CE-962D8416F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960307"/>
              </p:ext>
            </p:extLst>
          </p:nvPr>
        </p:nvGraphicFramePr>
        <p:xfrm>
          <a:off x="871854" y="2224825"/>
          <a:ext cx="10448291" cy="24083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90795">
                  <a:extLst>
                    <a:ext uri="{9D8B030D-6E8A-4147-A177-3AD203B41FA5}">
                      <a16:colId xmlns:a16="http://schemas.microsoft.com/office/drawing/2014/main" val="409470891"/>
                    </a:ext>
                  </a:extLst>
                </a:gridCol>
                <a:gridCol w="1814374">
                  <a:extLst>
                    <a:ext uri="{9D8B030D-6E8A-4147-A177-3AD203B41FA5}">
                      <a16:colId xmlns:a16="http://schemas.microsoft.com/office/drawing/2014/main" val="4199685282"/>
                    </a:ext>
                  </a:extLst>
                </a:gridCol>
                <a:gridCol w="1814374">
                  <a:extLst>
                    <a:ext uri="{9D8B030D-6E8A-4147-A177-3AD203B41FA5}">
                      <a16:colId xmlns:a16="http://schemas.microsoft.com/office/drawing/2014/main" val="778468841"/>
                    </a:ext>
                  </a:extLst>
                </a:gridCol>
                <a:gridCol w="1814374">
                  <a:extLst>
                    <a:ext uri="{9D8B030D-6E8A-4147-A177-3AD203B41FA5}">
                      <a16:colId xmlns:a16="http://schemas.microsoft.com/office/drawing/2014/main" val="2029368271"/>
                    </a:ext>
                  </a:extLst>
                </a:gridCol>
                <a:gridCol w="1814374">
                  <a:extLst>
                    <a:ext uri="{9D8B030D-6E8A-4147-A177-3AD203B41FA5}">
                      <a16:colId xmlns:a16="http://schemas.microsoft.com/office/drawing/2014/main" val="1002308129"/>
                    </a:ext>
                  </a:extLst>
                </a:gridCol>
              </a:tblGrid>
              <a:tr h="469235">
                <a:tc>
                  <a:txBody>
                    <a:bodyPr/>
                    <a:lstStyle/>
                    <a:p>
                      <a:pPr algn="l" fontAlgn="b"/>
                      <a:endParaRPr lang="de-DE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66" marR="5866" marT="58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500" u="none" strike="noStrike" dirty="0">
                          <a:effectLst/>
                        </a:rPr>
                        <a:t>Sprint 1</a:t>
                      </a:r>
                      <a:endParaRPr lang="de-DE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66" marR="5866" marT="58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500" u="none" strike="noStrike" dirty="0">
                          <a:effectLst/>
                        </a:rPr>
                        <a:t>Sprint 2</a:t>
                      </a:r>
                      <a:endParaRPr lang="de-DE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66" marR="5866" marT="58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500" u="none" strike="noStrike">
                          <a:effectLst/>
                        </a:rPr>
                        <a:t>Sprint 3</a:t>
                      </a:r>
                      <a:endParaRPr lang="de-DE" sz="2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66" marR="5866" marT="58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500" u="none" strike="noStrike">
                          <a:effectLst/>
                        </a:rPr>
                        <a:t>Sprint 4</a:t>
                      </a:r>
                      <a:endParaRPr lang="de-DE" sz="2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66" marR="5866" marT="5866" marB="0" anchor="b"/>
                </a:tc>
                <a:extLst>
                  <a:ext uri="{0D108BD9-81ED-4DB2-BD59-A6C34878D82A}">
                    <a16:rowId xmlns:a16="http://schemas.microsoft.com/office/drawing/2014/main" val="587876847"/>
                  </a:ext>
                </a:extLst>
              </a:tr>
              <a:tr h="531409"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u="none" strike="noStrike">
                          <a:effectLst/>
                        </a:rPr>
                        <a:t>Pflichtenheft, Aufgabenverteilung</a:t>
                      </a:r>
                      <a:endParaRPr lang="de-DE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66" marR="5866" marT="58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700" u="none" strike="noStrike">
                          <a:effectLst/>
                        </a:rPr>
                        <a:t>X</a:t>
                      </a:r>
                      <a:endParaRPr lang="de-DE" sz="2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66" marR="5866" marT="586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66" marR="5866" marT="586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66" marR="5866" marT="586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66" marR="5866" marT="5866" marB="0" anchor="b"/>
                </a:tc>
                <a:extLst>
                  <a:ext uri="{0D108BD9-81ED-4DB2-BD59-A6C34878D82A}">
                    <a16:rowId xmlns:a16="http://schemas.microsoft.com/office/drawing/2014/main" val="2104358278"/>
                  </a:ext>
                </a:extLst>
              </a:tr>
              <a:tr h="469235"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u="none" strike="noStrike" dirty="0">
                          <a:effectLst/>
                        </a:rPr>
                        <a:t>Kick-Off, Grundlagen</a:t>
                      </a:r>
                      <a:endParaRPr lang="de-DE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66" marR="5866" marT="58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X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66" marR="5866" marT="58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500" u="none" strike="noStrike">
                          <a:effectLst/>
                        </a:rPr>
                        <a:t>X</a:t>
                      </a:r>
                      <a:endParaRPr lang="de-DE" sz="2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66" marR="5866" marT="586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66" marR="5866" marT="586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66" marR="5866" marT="5866" marB="0" anchor="b"/>
                </a:tc>
                <a:extLst>
                  <a:ext uri="{0D108BD9-81ED-4DB2-BD59-A6C34878D82A}">
                    <a16:rowId xmlns:a16="http://schemas.microsoft.com/office/drawing/2014/main" val="1321707521"/>
                  </a:ext>
                </a:extLst>
              </a:tr>
              <a:tr h="469235"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u="none" strike="noStrike">
                          <a:effectLst/>
                        </a:rPr>
                        <a:t>Ausbau Produktfuntionen</a:t>
                      </a:r>
                      <a:endParaRPr lang="de-DE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66" marR="5866" marT="586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66" marR="5866" marT="58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X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66" marR="5866" marT="58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500" u="none" strike="noStrike">
                          <a:effectLst/>
                        </a:rPr>
                        <a:t>X</a:t>
                      </a:r>
                      <a:endParaRPr lang="de-DE" sz="2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66" marR="5866" marT="586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66" marR="5866" marT="5866" marB="0" anchor="b"/>
                </a:tc>
                <a:extLst>
                  <a:ext uri="{0D108BD9-81ED-4DB2-BD59-A6C34878D82A}">
                    <a16:rowId xmlns:a16="http://schemas.microsoft.com/office/drawing/2014/main" val="2268792284"/>
                  </a:ext>
                </a:extLst>
              </a:tr>
              <a:tr h="469235"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u="none" strike="noStrike">
                          <a:effectLst/>
                        </a:rPr>
                        <a:t>Qualitätskontrolle, Abschluss</a:t>
                      </a:r>
                      <a:endParaRPr lang="de-DE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66" marR="5866" marT="586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66" marR="5866" marT="586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66" marR="5866" marT="58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X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66" marR="5866" marT="58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500" u="none" strike="noStrike" dirty="0">
                          <a:effectLst/>
                        </a:rPr>
                        <a:t>X</a:t>
                      </a:r>
                      <a:endParaRPr lang="de-DE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66" marR="5866" marT="5866" marB="0" anchor="b"/>
                </a:tc>
                <a:extLst>
                  <a:ext uri="{0D108BD9-81ED-4DB2-BD59-A6C34878D82A}">
                    <a16:rowId xmlns:a16="http://schemas.microsoft.com/office/drawing/2014/main" val="2539300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999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8F6994-C3AE-194D-DD3B-04770CAA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49009651-0A53-414D-FC14-64C6DAF127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Symfony</a:t>
            </a:r>
            <a:endParaRPr lang="de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85344B1B-A700-7447-79AA-2639B1719BB0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de-DE" dirty="0"/>
              <a:t>Python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A7F060C5-3B8F-7616-1A90-503972A0378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341032" y="3749587"/>
            <a:ext cx="2272195" cy="763600"/>
          </a:xfrm>
        </p:spPr>
        <p:txBody>
          <a:bodyPr/>
          <a:lstStyle/>
          <a:p>
            <a:r>
              <a:rPr lang="de-DE" dirty="0"/>
              <a:t>PHP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54412D1F-F723-75F5-958C-6F6773CF047B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9038899" y="3749587"/>
            <a:ext cx="2272195" cy="763600"/>
          </a:xfrm>
        </p:spPr>
        <p:txBody>
          <a:bodyPr/>
          <a:lstStyle/>
          <a:p>
            <a:r>
              <a:rPr lang="de-DE" dirty="0"/>
              <a:t>Visual Studio Code</a:t>
            </a:r>
          </a:p>
          <a:p>
            <a:endParaRPr lang="de-DE" dirty="0"/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B787F2BE-FE86-6713-9013-C2A160BD7776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832660" y="4301300"/>
            <a:ext cx="2475600" cy="1263600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Framework für</a:t>
            </a: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Webapp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80200624-DB90-AD81-59B8-1F678A2EB9EE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3524593" y="4301300"/>
            <a:ext cx="2475600" cy="1263600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Datenabfrage und </a:t>
            </a: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Datenverarbeitung</a:t>
            </a:r>
          </a:p>
        </p:txBody>
      </p:sp>
      <p:sp>
        <p:nvSpPr>
          <p:cNvPr id="10" name="Untertitel 9">
            <a:extLst>
              <a:ext uri="{FF2B5EF4-FFF2-40B4-BE49-F238E27FC236}">
                <a16:creationId xmlns:a16="http://schemas.microsoft.com/office/drawing/2014/main" id="{56BA9D87-44B8-00BC-C4D6-8B4CCCF8F506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6227776" y="4301300"/>
            <a:ext cx="2475600" cy="1263600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Programmierung</a:t>
            </a: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der Webapp</a:t>
            </a:r>
          </a:p>
        </p:txBody>
      </p:sp>
      <p:sp>
        <p:nvSpPr>
          <p:cNvPr id="11" name="Untertitel 10">
            <a:extLst>
              <a:ext uri="{FF2B5EF4-FFF2-40B4-BE49-F238E27FC236}">
                <a16:creationId xmlns:a16="http://schemas.microsoft.com/office/drawing/2014/main" id="{E6F78876-32AF-91BC-291E-AE4C7CB924BF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8925576" y="4301300"/>
            <a:ext cx="2475600" cy="1263600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Programmierung in</a:t>
            </a: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 und PHP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047A97B6-30F8-48F0-F0D3-F123C744D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69" y="2205443"/>
            <a:ext cx="1263028" cy="126302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8E123F12-3567-C5DD-5040-FC43ACC55F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242" y="2205443"/>
            <a:ext cx="1319885" cy="1319885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0FD9847E-B3B9-265A-D6D5-9619DBC0D8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011" y="2147752"/>
            <a:ext cx="1384177" cy="137841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AE4EA190-7839-214F-816B-47A8F7D980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230" y="2356634"/>
            <a:ext cx="2007798" cy="101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27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ED111-ACF0-9801-FAD6-90F2DD5C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 Studio Code</a:t>
            </a:r>
          </a:p>
        </p:txBody>
      </p:sp>
      <p:sp>
        <p:nvSpPr>
          <p:cNvPr id="15" name="Untertitel 14">
            <a:extLst>
              <a:ext uri="{FF2B5EF4-FFF2-40B4-BE49-F238E27FC236}">
                <a16:creationId xmlns:a16="http://schemas.microsoft.com/office/drawing/2014/main" id="{CB8AAAD0-A1B2-3827-7DCF-6133B22FB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9000" y="2891778"/>
            <a:ext cx="3194000" cy="1828800"/>
          </a:xfrm>
        </p:spPr>
        <p:txBody>
          <a:bodyPr/>
          <a:lstStyle/>
          <a:p>
            <a:r>
              <a:rPr lang="de-DE" dirty="0"/>
              <a:t>Hier screen von </a:t>
            </a:r>
            <a:r>
              <a:rPr lang="de-DE" dirty="0" err="1"/>
              <a:t>iwas</a:t>
            </a:r>
            <a:r>
              <a:rPr lang="de-DE" dirty="0"/>
              <a:t> coolem @Robin </a:t>
            </a:r>
            <a:r>
              <a:rPr lang="de-DE" dirty="0">
                <a:sym typeface="Wingdings" panose="05000000000000000000" pitchFamily="2" charset="2"/>
              </a:rPr>
              <a:t>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Gern auch mehrere auf mehreren </a:t>
            </a:r>
            <a:r>
              <a:rPr lang="de-DE" dirty="0" err="1">
                <a:sym typeface="Wingdings" panose="05000000000000000000" pitchFamily="2" charset="2"/>
              </a:rPr>
              <a:t>folien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0480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58FEA4E-D6E8-EB6D-A1A0-D8D2CCE1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Plattformen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22FBE84D-5C83-1AF5-045A-AF647BE9E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Discord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1F0D762D-D139-030B-111A-88D1717AEA69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endParaRPr lang="de-DE"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3B4E3FAE-3C4C-576B-6C1D-6F31D8E3C344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9C220F57-C9A5-3F7D-6ED8-44202C81F141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Kommunikation, schneller</a:t>
            </a:r>
          </a:p>
          <a:p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Datentranfer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D732E896-EF4B-A267-5C40-7A3B75C34BC8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Datensicherung,</a:t>
            </a: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Versionsverwaltung</a:t>
            </a:r>
          </a:p>
        </p:txBody>
      </p:sp>
      <p:sp>
        <p:nvSpPr>
          <p:cNvPr id="10" name="Untertitel 9">
            <a:extLst>
              <a:ext uri="{FF2B5EF4-FFF2-40B4-BE49-F238E27FC236}">
                <a16:creationId xmlns:a16="http://schemas.microsoft.com/office/drawing/2014/main" id="{153EE0A0-284E-F92F-AF95-D7F5038B9C7A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Memes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schicken für Abwechslung</a:t>
            </a:r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68994911-4CEC-9698-6EC7-98FECC460219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9309636" y="2504952"/>
            <a:ext cx="1043054" cy="707200"/>
          </a:xfrm>
        </p:spPr>
        <p:txBody>
          <a:bodyPr/>
          <a:lstStyle/>
          <a:p>
            <a:r>
              <a:rPr lang="de-DE" dirty="0"/>
              <a:t>3.?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7AF8051-1483-B0C3-364B-028008CA0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808" y="2241069"/>
            <a:ext cx="1234966" cy="123496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DF6655F-A4B7-2E08-7647-CBEEF8339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321" y="1859324"/>
            <a:ext cx="1949291" cy="194929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AE0AC25F-A59A-7C5B-52A2-1C5866E101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312" y="1173559"/>
            <a:ext cx="1254959" cy="125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7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90A70870-DF7D-5990-A069-3C4EE38FB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274BE25-DC0E-934E-93EC-D8F11098CB31}"/>
              </a:ext>
            </a:extLst>
          </p:cNvPr>
          <p:cNvSpPr txBox="1"/>
          <p:nvPr/>
        </p:nvSpPr>
        <p:spPr>
          <a:xfrm>
            <a:off x="4593021" y="3121223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Hier screen </a:t>
            </a:r>
            <a:r>
              <a:rPr lang="de-DE" dirty="0" err="1"/>
              <a:t>github</a:t>
            </a:r>
            <a:r>
              <a:rPr lang="de-DE" dirty="0"/>
              <a:t> wenn </a:t>
            </a:r>
            <a:r>
              <a:rPr lang="de-DE" dirty="0" err="1"/>
              <a:t>readme</a:t>
            </a:r>
            <a:r>
              <a:rPr lang="de-DE" dirty="0"/>
              <a:t> fertig</a:t>
            </a:r>
          </a:p>
          <a:p>
            <a:endParaRPr lang="de-DE" dirty="0"/>
          </a:p>
          <a:p>
            <a:r>
              <a:rPr lang="de-DE" dirty="0"/>
              <a:t>Eventuell auch noch von anderen dingen (welchen?)</a:t>
            </a:r>
          </a:p>
        </p:txBody>
      </p:sp>
    </p:spTree>
    <p:extLst>
      <p:ext uri="{BB962C8B-B14F-4D97-AF65-F5344CB8AC3E}">
        <p14:creationId xmlns:p14="http://schemas.microsoft.com/office/powerpoint/2010/main" val="4286437216"/>
      </p:ext>
    </p:extLst>
  </p:cSld>
  <p:clrMapOvr>
    <a:masterClrMapping/>
  </p:clrMapOvr>
</p:sld>
</file>

<file path=ppt/theme/theme1.xml><?xml version="1.0" encoding="utf-8"?>
<a:theme xmlns:a="http://schemas.openxmlformats.org/drawingml/2006/main" name="Digital Marketing Proposal by Slidesgo">
  <a:themeElements>
    <a:clrScheme name="Simple Light">
      <a:dk1>
        <a:srgbClr val="000000"/>
      </a:dk1>
      <a:lt1>
        <a:srgbClr val="FFFFFF"/>
      </a:lt1>
      <a:dk2>
        <a:srgbClr val="EFEFEF"/>
      </a:dk2>
      <a:lt2>
        <a:srgbClr val="4D5061"/>
      </a:lt2>
      <a:accent1>
        <a:srgbClr val="61C7D0"/>
      </a:accent1>
      <a:accent2>
        <a:srgbClr val="48BFBF"/>
      </a:accent2>
      <a:accent3>
        <a:srgbClr val="46A3AB"/>
      </a:accent3>
      <a:accent4>
        <a:srgbClr val="438C97"/>
      </a:accent4>
      <a:accent5>
        <a:srgbClr val="4D5061"/>
      </a:accent5>
      <a:accent6>
        <a:srgbClr val="30323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igital Marketing Proposal by Slidesgo">
  <a:themeElements>
    <a:clrScheme name="Simple Light">
      <a:dk1>
        <a:srgbClr val="000000"/>
      </a:dk1>
      <a:lt1>
        <a:srgbClr val="FFFFFF"/>
      </a:lt1>
      <a:dk2>
        <a:srgbClr val="EFEFEF"/>
      </a:dk2>
      <a:lt2>
        <a:srgbClr val="4D5061"/>
      </a:lt2>
      <a:accent1>
        <a:srgbClr val="61C7D0"/>
      </a:accent1>
      <a:accent2>
        <a:srgbClr val="48BFBF"/>
      </a:accent2>
      <a:accent3>
        <a:srgbClr val="46A3AB"/>
      </a:accent3>
      <a:accent4>
        <a:srgbClr val="438C97"/>
      </a:accent4>
      <a:accent5>
        <a:srgbClr val="4D5061"/>
      </a:accent5>
      <a:accent6>
        <a:srgbClr val="30323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Marketing Proposal Blue by Slidesgo</Template>
  <TotalTime>0</TotalTime>
  <Words>661</Words>
  <Application>Microsoft Office PowerPoint</Application>
  <PresentationFormat>Breitbild</PresentationFormat>
  <Paragraphs>168</Paragraphs>
  <Slides>21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14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21</vt:i4>
      </vt:variant>
    </vt:vector>
  </HeadingPairs>
  <TitlesOfParts>
    <vt:vector size="39" baseType="lpstr">
      <vt:lpstr>Arial</vt:lpstr>
      <vt:lpstr>Calibri</vt:lpstr>
      <vt:lpstr>Montserrat</vt:lpstr>
      <vt:lpstr>Montserrat Black</vt:lpstr>
      <vt:lpstr>Montserrat ExtraBold</vt:lpstr>
      <vt:lpstr>Montserrat Medium</vt:lpstr>
      <vt:lpstr>Montserrat SemiBold</vt:lpstr>
      <vt:lpstr>Proxima Nova</vt:lpstr>
      <vt:lpstr>Proxima Nova Semibold</vt:lpstr>
      <vt:lpstr>Roboto</vt:lpstr>
      <vt:lpstr>Roboto Black</vt:lpstr>
      <vt:lpstr>Roboto Medium</vt:lpstr>
      <vt:lpstr>Verdana</vt:lpstr>
      <vt:lpstr>Wingdings</vt:lpstr>
      <vt:lpstr>Digital Marketing Proposal by Slidesgo</vt:lpstr>
      <vt:lpstr>Slidesgo Final Pages</vt:lpstr>
      <vt:lpstr>1_Digital Marketing Proposal by Slidesgo</vt:lpstr>
      <vt:lpstr>1_Slidesgo Final Pages</vt:lpstr>
      <vt:lpstr>LOGO</vt:lpstr>
      <vt:lpstr>Gliederung</vt:lpstr>
      <vt:lpstr>Organisation des Projekts</vt:lpstr>
      <vt:lpstr>Scrum-ähnliches Vorgehen</vt:lpstr>
      <vt:lpstr>Planung Sprint</vt:lpstr>
      <vt:lpstr>Software</vt:lpstr>
      <vt:lpstr>Visual Studio Code</vt:lpstr>
      <vt:lpstr>Plattformen</vt:lpstr>
      <vt:lpstr>Github</vt:lpstr>
      <vt:lpstr>Probleme</vt:lpstr>
      <vt:lpstr>Qualitätskontrolle</vt:lpstr>
      <vt:lpstr>Produktfunktionen</vt:lpstr>
      <vt:lpstr>Fortune Seller</vt:lpstr>
      <vt:lpstr>Startseite</vt:lpstr>
      <vt:lpstr>Suchfunktion</vt:lpstr>
      <vt:lpstr>Filter</vt:lpstr>
      <vt:lpstr>Detailanzeige</vt:lpstr>
      <vt:lpstr>Retrospektive und Ausblick</vt:lpstr>
      <vt:lpstr>Retrospektive: Gut lief…</vt:lpstr>
      <vt:lpstr>Retrospektive: Schlecht lief…</vt:lpstr>
      <vt:lpstr>Danke!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Pascal Wusterhausen</dc:creator>
  <cp:lastModifiedBy>Pascal W</cp:lastModifiedBy>
  <cp:revision>29</cp:revision>
  <dcterms:created xsi:type="dcterms:W3CDTF">2025-03-04T08:06:28Z</dcterms:created>
  <dcterms:modified xsi:type="dcterms:W3CDTF">2025-03-06T19:36:52Z</dcterms:modified>
</cp:coreProperties>
</file>