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0" r:id="rId5"/>
  </p:sldMasterIdLst>
  <p:notesMasterIdLst>
    <p:notesMasterId r:id="rId62"/>
  </p:notesMasterIdLst>
  <p:handoutMasterIdLst>
    <p:handoutMasterId r:id="rId63"/>
  </p:handoutMasterIdLst>
  <p:sldIdLst>
    <p:sldId id="266" r:id="rId6"/>
    <p:sldId id="312" r:id="rId7"/>
    <p:sldId id="285" r:id="rId8"/>
    <p:sldId id="300" r:id="rId9"/>
    <p:sldId id="258" r:id="rId10"/>
    <p:sldId id="313" r:id="rId11"/>
    <p:sldId id="348" r:id="rId12"/>
    <p:sldId id="314" r:id="rId13"/>
    <p:sldId id="337" r:id="rId14"/>
    <p:sldId id="268" r:id="rId15"/>
    <p:sldId id="338" r:id="rId16"/>
    <p:sldId id="295" r:id="rId17"/>
    <p:sldId id="349" r:id="rId18"/>
    <p:sldId id="350" r:id="rId19"/>
    <p:sldId id="352" r:id="rId20"/>
    <p:sldId id="351" r:id="rId21"/>
    <p:sldId id="354" r:id="rId22"/>
    <p:sldId id="353"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36" r:id="rId37"/>
    <p:sldId id="297" r:id="rId38"/>
    <p:sldId id="335" r:id="rId39"/>
    <p:sldId id="298" r:id="rId40"/>
    <p:sldId id="334" r:id="rId41"/>
    <p:sldId id="296" r:id="rId42"/>
    <p:sldId id="333" r:id="rId43"/>
    <p:sldId id="302" r:id="rId44"/>
    <p:sldId id="301" r:id="rId45"/>
    <p:sldId id="290" r:id="rId46"/>
    <p:sldId id="288" r:id="rId47"/>
    <p:sldId id="284" r:id="rId48"/>
    <p:sldId id="287" r:id="rId49"/>
    <p:sldId id="269" r:id="rId50"/>
    <p:sldId id="286" r:id="rId51"/>
    <p:sldId id="259" r:id="rId52"/>
    <p:sldId id="267" r:id="rId53"/>
    <p:sldId id="368" r:id="rId54"/>
    <p:sldId id="270" r:id="rId55"/>
    <p:sldId id="289" r:id="rId56"/>
    <p:sldId id="273" r:id="rId57"/>
    <p:sldId id="278" r:id="rId58"/>
    <p:sldId id="303" r:id="rId59"/>
    <p:sldId id="274" r:id="rId60"/>
    <p:sldId id="27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3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8" autoAdjust="0"/>
    <p:restoredTop sz="86332" autoAdjust="0"/>
  </p:normalViewPr>
  <p:slideViewPr>
    <p:cSldViewPr snapToGrid="0">
      <p:cViewPr>
        <p:scale>
          <a:sx n="100" d="100"/>
          <a:sy n="100" d="100"/>
        </p:scale>
        <p:origin x="488" y="-5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2" d="100"/>
          <a:sy n="52" d="100"/>
        </p:scale>
        <p:origin x="-2678"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63" Type="http://schemas.openxmlformats.org/officeDocument/2006/relationships/handoutMaster" Target="handoutMasters/handout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notesMaster" Target="notesMasters/notes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82F129-B292-4B5E-846F-5C25D809D5F8}" type="datetimeFigureOut">
              <a:rPr lang="en-US" smtClean="0"/>
              <a:pPr/>
              <a:t>8/10/17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Test</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4010A8-C37E-459A-9049-00CC733EF440}" type="slidenum">
              <a:rPr lang="en-US" smtClean="0"/>
              <a:pPr/>
              <a:t>‹#›</a:t>
            </a:fld>
            <a:endParaRPr lang="en-US"/>
          </a:p>
        </p:txBody>
      </p:sp>
    </p:spTree>
    <p:extLst>
      <p:ext uri="{BB962C8B-B14F-4D97-AF65-F5344CB8AC3E}">
        <p14:creationId xmlns:p14="http://schemas.microsoft.com/office/powerpoint/2010/main" val="33655648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F1FB2-04BA-40AE-AE7F-4719F08BC3AC}" type="datetimeFigureOut">
              <a:rPr lang="en-US" smtClean="0"/>
              <a:pPr/>
              <a:t>8/10/17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Test</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653A0-45E6-40D0-9174-E55EC25D1659}" type="slidenum">
              <a:rPr lang="en-US" smtClean="0"/>
              <a:pPr/>
              <a:t>‹#›</a:t>
            </a:fld>
            <a:endParaRPr lang="en-US"/>
          </a:p>
        </p:txBody>
      </p:sp>
    </p:spTree>
    <p:extLst>
      <p:ext uri="{BB962C8B-B14F-4D97-AF65-F5344CB8AC3E}">
        <p14:creationId xmlns:p14="http://schemas.microsoft.com/office/powerpoint/2010/main" val="215475132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1</a:t>
            </a:fld>
            <a:endParaRPr lang="en-US"/>
          </a:p>
        </p:txBody>
      </p:sp>
    </p:spTree>
    <p:extLst>
      <p:ext uri="{BB962C8B-B14F-4D97-AF65-F5344CB8AC3E}">
        <p14:creationId xmlns:p14="http://schemas.microsoft.com/office/powerpoint/2010/main" val="696843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9653A0-45E6-40D0-9174-E55EC25D1659}" type="slidenum">
              <a:rPr lang="en-US" smtClean="0">
                <a:solidFill>
                  <a:prstClr val="black"/>
                </a:solidFill>
              </a:rPr>
              <a:pPr/>
              <a:t>15</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Test</a:t>
            </a:r>
            <a:endParaRPr lang="en-US">
              <a:solidFill>
                <a:prstClr val="black"/>
              </a:solidFill>
            </a:endParaRPr>
          </a:p>
        </p:txBody>
      </p:sp>
    </p:spTree>
    <p:extLst>
      <p:ext uri="{BB962C8B-B14F-4D97-AF65-F5344CB8AC3E}">
        <p14:creationId xmlns:p14="http://schemas.microsoft.com/office/powerpoint/2010/main" val="7078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solidFill>
                  <a:prstClr val="black"/>
                </a:solidFill>
              </a:rPr>
              <a:pPr/>
              <a:t>16</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Test</a:t>
            </a:r>
            <a:endParaRPr lang="en-US">
              <a:solidFill>
                <a:prstClr val="black"/>
              </a:solidFill>
            </a:endParaRPr>
          </a:p>
        </p:txBody>
      </p:sp>
    </p:spTree>
    <p:extLst>
      <p:ext uri="{BB962C8B-B14F-4D97-AF65-F5344CB8AC3E}">
        <p14:creationId xmlns:p14="http://schemas.microsoft.com/office/powerpoint/2010/main" val="1298748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solidFill>
                  <a:prstClr val="black"/>
                </a:solidFill>
              </a:rPr>
              <a:pPr/>
              <a:t>17</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Test</a:t>
            </a:r>
            <a:endParaRPr lang="en-US">
              <a:solidFill>
                <a:prstClr val="black"/>
              </a:solidFill>
            </a:endParaRPr>
          </a:p>
        </p:txBody>
      </p:sp>
    </p:spTree>
    <p:extLst>
      <p:ext uri="{BB962C8B-B14F-4D97-AF65-F5344CB8AC3E}">
        <p14:creationId xmlns:p14="http://schemas.microsoft.com/office/powerpoint/2010/main" val="1899932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solidFill>
                  <a:prstClr val="black"/>
                </a:solidFill>
              </a:rPr>
              <a:pPr/>
              <a:t>18</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Test</a:t>
            </a:r>
            <a:endParaRPr lang="en-US">
              <a:solidFill>
                <a:prstClr val="black"/>
              </a:solidFill>
            </a:endParaRPr>
          </a:p>
        </p:txBody>
      </p:sp>
    </p:spTree>
    <p:extLst>
      <p:ext uri="{BB962C8B-B14F-4D97-AF65-F5344CB8AC3E}">
        <p14:creationId xmlns:p14="http://schemas.microsoft.com/office/powerpoint/2010/main" val="972989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solidFill>
                  <a:prstClr val="black"/>
                </a:solidFill>
              </a:rPr>
              <a:pPr/>
              <a:t>19</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Test</a:t>
            </a:r>
            <a:endParaRPr lang="en-US">
              <a:solidFill>
                <a:prstClr val="black"/>
              </a:solidFill>
            </a:endParaRPr>
          </a:p>
        </p:txBody>
      </p:sp>
    </p:spTree>
    <p:extLst>
      <p:ext uri="{BB962C8B-B14F-4D97-AF65-F5344CB8AC3E}">
        <p14:creationId xmlns:p14="http://schemas.microsoft.com/office/powerpoint/2010/main" val="2040178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solidFill>
                  <a:prstClr val="black"/>
                </a:solidFill>
              </a:rPr>
              <a:pPr/>
              <a:t>20</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Test</a:t>
            </a:r>
            <a:endParaRPr lang="en-US">
              <a:solidFill>
                <a:prstClr val="black"/>
              </a:solidFill>
            </a:endParaRPr>
          </a:p>
        </p:txBody>
      </p:sp>
    </p:spTree>
    <p:extLst>
      <p:ext uri="{BB962C8B-B14F-4D97-AF65-F5344CB8AC3E}">
        <p14:creationId xmlns:p14="http://schemas.microsoft.com/office/powerpoint/2010/main" val="860923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9653A0-45E6-40D0-9174-E55EC25D1659}" type="slidenum">
              <a:rPr lang="en-US" smtClean="0">
                <a:solidFill>
                  <a:prstClr val="black"/>
                </a:solidFill>
              </a:rPr>
              <a:pPr/>
              <a:t>21</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Test</a:t>
            </a:r>
            <a:endParaRPr lang="en-US">
              <a:solidFill>
                <a:prstClr val="black"/>
              </a:solidFill>
            </a:endParaRPr>
          </a:p>
        </p:txBody>
      </p:sp>
    </p:spTree>
    <p:extLst>
      <p:ext uri="{BB962C8B-B14F-4D97-AF65-F5344CB8AC3E}">
        <p14:creationId xmlns:p14="http://schemas.microsoft.com/office/powerpoint/2010/main" val="1098914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499653A0-45E6-40D0-9174-E55EC25D1659}" type="slidenum">
              <a:rPr lang="en-US" smtClean="0"/>
              <a:pPr/>
              <a:t>22</a:t>
            </a:fld>
            <a:endParaRPr lang="en-US"/>
          </a:p>
        </p:txBody>
      </p:sp>
    </p:spTree>
    <p:extLst>
      <p:ext uri="{BB962C8B-B14F-4D97-AF65-F5344CB8AC3E}">
        <p14:creationId xmlns:p14="http://schemas.microsoft.com/office/powerpoint/2010/main" val="766348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1871342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1825564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499653A0-45E6-40D0-9174-E55EC25D1659}" type="slidenum">
              <a:rPr lang="en-US" smtClean="0"/>
              <a:pPr/>
              <a:t>2</a:t>
            </a:fld>
            <a:endParaRPr lang="en-US"/>
          </a:p>
        </p:txBody>
      </p:sp>
    </p:spTree>
    <p:extLst>
      <p:ext uri="{BB962C8B-B14F-4D97-AF65-F5344CB8AC3E}">
        <p14:creationId xmlns:p14="http://schemas.microsoft.com/office/powerpoint/2010/main" val="833534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99874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1744874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371554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9653A0-45E6-40D0-9174-E55EC25D1659}" type="slidenum">
              <a:rPr lang="en-US" smtClean="0">
                <a:solidFill>
                  <a:prstClr val="black"/>
                </a:solidFill>
              </a:rPr>
              <a:pPr/>
              <a:t>28</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Test</a:t>
            </a:r>
            <a:endParaRPr lang="en-US">
              <a:solidFill>
                <a:prstClr val="black"/>
              </a:solidFill>
            </a:endParaRPr>
          </a:p>
        </p:txBody>
      </p:sp>
    </p:spTree>
    <p:extLst>
      <p:ext uri="{BB962C8B-B14F-4D97-AF65-F5344CB8AC3E}">
        <p14:creationId xmlns:p14="http://schemas.microsoft.com/office/powerpoint/2010/main" val="3814346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solidFill>
                  <a:prstClr val="black"/>
                </a:solidFill>
              </a:rPr>
              <a:pPr/>
              <a:t>29</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Test</a:t>
            </a:r>
            <a:endParaRPr lang="en-US">
              <a:solidFill>
                <a:prstClr val="black"/>
              </a:solidFill>
            </a:endParaRPr>
          </a:p>
        </p:txBody>
      </p:sp>
    </p:spTree>
    <p:extLst>
      <p:ext uri="{BB962C8B-B14F-4D97-AF65-F5344CB8AC3E}">
        <p14:creationId xmlns:p14="http://schemas.microsoft.com/office/powerpoint/2010/main" val="2031563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solidFill>
                  <a:prstClr val="black"/>
                </a:solidFill>
              </a:rPr>
              <a:pPr/>
              <a:t>31</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Test</a:t>
            </a:r>
            <a:endParaRPr lang="en-US">
              <a:solidFill>
                <a:prstClr val="black"/>
              </a:solidFill>
            </a:endParaRPr>
          </a:p>
        </p:txBody>
      </p:sp>
    </p:spTree>
    <p:extLst>
      <p:ext uri="{BB962C8B-B14F-4D97-AF65-F5344CB8AC3E}">
        <p14:creationId xmlns:p14="http://schemas.microsoft.com/office/powerpoint/2010/main" val="1453276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solidFill>
                  <a:prstClr val="black"/>
                </a:solidFill>
              </a:rPr>
              <a:pPr/>
              <a:t>33</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Test</a:t>
            </a:r>
            <a:endParaRPr lang="en-US">
              <a:solidFill>
                <a:prstClr val="black"/>
              </a:solidFill>
            </a:endParaRPr>
          </a:p>
        </p:txBody>
      </p:sp>
    </p:spTree>
    <p:extLst>
      <p:ext uri="{BB962C8B-B14F-4D97-AF65-F5344CB8AC3E}">
        <p14:creationId xmlns:p14="http://schemas.microsoft.com/office/powerpoint/2010/main" val="2747934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499653A0-45E6-40D0-9174-E55EC25D1659}" type="slidenum">
              <a:rPr lang="en-US" smtClean="0"/>
              <a:pPr/>
              <a:t>34</a:t>
            </a:fld>
            <a:endParaRPr lang="en-US"/>
          </a:p>
        </p:txBody>
      </p:sp>
    </p:spTree>
    <p:extLst>
      <p:ext uri="{BB962C8B-B14F-4D97-AF65-F5344CB8AC3E}">
        <p14:creationId xmlns:p14="http://schemas.microsoft.com/office/powerpoint/2010/main" val="30517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9653A0-45E6-40D0-9174-E55EC25D1659}" type="slidenum">
              <a:rPr lang="en-US" smtClean="0">
                <a:solidFill>
                  <a:prstClr val="black"/>
                </a:solidFill>
              </a:rPr>
              <a:pPr/>
              <a:t>35</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black"/>
                </a:solidFill>
              </a:rPr>
              <a:t>Test</a:t>
            </a:r>
            <a:endParaRPr lang="en-US">
              <a:solidFill>
                <a:prstClr val="black"/>
              </a:solidFill>
            </a:endParaRPr>
          </a:p>
        </p:txBody>
      </p:sp>
    </p:spTree>
    <p:extLst>
      <p:ext uri="{BB962C8B-B14F-4D97-AF65-F5344CB8AC3E}">
        <p14:creationId xmlns:p14="http://schemas.microsoft.com/office/powerpoint/2010/main" val="13161012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9653A0-45E6-40D0-9174-E55EC25D1659}"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1683413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4</a:t>
            </a:fld>
            <a:endParaRPr lang="en-US"/>
          </a:p>
        </p:txBody>
      </p:sp>
    </p:spTree>
    <p:extLst>
      <p:ext uri="{BB962C8B-B14F-4D97-AF65-F5344CB8AC3E}">
        <p14:creationId xmlns:p14="http://schemas.microsoft.com/office/powerpoint/2010/main" val="1751511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9653A0-45E6-40D0-9174-E55EC25D1659}"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343612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40</a:t>
            </a:fld>
            <a:endParaRPr lang="en-US"/>
          </a:p>
        </p:txBody>
      </p:sp>
    </p:spTree>
    <p:extLst>
      <p:ext uri="{BB962C8B-B14F-4D97-AF65-F5344CB8AC3E}">
        <p14:creationId xmlns:p14="http://schemas.microsoft.com/office/powerpoint/2010/main" val="41700710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41</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3831278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842035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842035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12076238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8158186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1906118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3240316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815818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8158186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49</a:t>
            </a:fld>
            <a:endParaRPr lang="en-US"/>
          </a:p>
        </p:txBody>
      </p:sp>
    </p:spTree>
    <p:extLst>
      <p:ext uri="{BB962C8B-B14F-4D97-AF65-F5344CB8AC3E}">
        <p14:creationId xmlns:p14="http://schemas.microsoft.com/office/powerpoint/2010/main" val="3066357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50</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23391209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51</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6443252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499653A0-45E6-40D0-9174-E55EC25D1659}" type="slidenum">
              <a:rPr lang="en-US" smtClean="0"/>
              <a:pPr/>
              <a:t>52</a:t>
            </a:fld>
            <a:endParaRPr lang="en-US"/>
          </a:p>
        </p:txBody>
      </p:sp>
    </p:spTree>
    <p:extLst>
      <p:ext uri="{BB962C8B-B14F-4D97-AF65-F5344CB8AC3E}">
        <p14:creationId xmlns:p14="http://schemas.microsoft.com/office/powerpoint/2010/main" val="2023694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1044379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7</a:t>
            </a:fld>
            <a:endParaRPr lang="en-US"/>
          </a:p>
        </p:txBody>
      </p:sp>
    </p:spTree>
    <p:extLst>
      <p:ext uri="{BB962C8B-B14F-4D97-AF65-F5344CB8AC3E}">
        <p14:creationId xmlns:p14="http://schemas.microsoft.com/office/powerpoint/2010/main" val="705772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3023267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9653A0-45E6-40D0-9174-E55EC25D1659}"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Test</a:t>
            </a:r>
            <a:endParaRPr lang="en-US"/>
          </a:p>
        </p:txBody>
      </p:sp>
    </p:spTree>
    <p:extLst>
      <p:ext uri="{BB962C8B-B14F-4D97-AF65-F5344CB8AC3E}">
        <p14:creationId xmlns:p14="http://schemas.microsoft.com/office/powerpoint/2010/main" val="4011776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Test</a:t>
            </a:r>
            <a:endParaRPr lang="en-US"/>
          </a:p>
        </p:txBody>
      </p:sp>
      <p:sp>
        <p:nvSpPr>
          <p:cNvPr id="5" name="Slide Number Placeholder 4"/>
          <p:cNvSpPr>
            <a:spLocks noGrp="1"/>
          </p:cNvSpPr>
          <p:nvPr>
            <p:ph type="sldNum" sz="quarter" idx="11"/>
          </p:nvPr>
        </p:nvSpPr>
        <p:spPr/>
        <p:txBody>
          <a:bodyPr/>
          <a:lstStyle/>
          <a:p>
            <a:fld id="{499653A0-45E6-40D0-9174-E55EC25D1659}" type="slidenum">
              <a:rPr lang="en-US" smtClean="0"/>
              <a:pPr/>
              <a:t>14</a:t>
            </a:fld>
            <a:endParaRPr lang="en-US"/>
          </a:p>
        </p:txBody>
      </p:sp>
    </p:spTree>
    <p:extLst>
      <p:ext uri="{BB962C8B-B14F-4D97-AF65-F5344CB8AC3E}">
        <p14:creationId xmlns:p14="http://schemas.microsoft.com/office/powerpoint/2010/main" val="12256423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4" Type="http://schemas.openxmlformats.org/officeDocument/2006/relationships/slideMaster" Target="../slideMasters/slideMaster1.xml"/><Relationship Id="rId5" Type="http://schemas.openxmlformats.org/officeDocument/2006/relationships/image" Target="../media/image2.jpeg"/><Relationship Id="rId6" Type="http://schemas.openxmlformats.org/officeDocument/2006/relationships/image" Target="../media/image3.emf"/><Relationship Id="rId7" Type="http://schemas.openxmlformats.org/officeDocument/2006/relationships/image" Target="../media/image4.jpeg"/><Relationship Id="rId1" Type="http://schemas.openxmlformats.org/officeDocument/2006/relationships/tags" Target="../tags/tag3.xml"/><Relationship Id="rId2"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oleObject" Target="../embeddings/oleObject4.bin"/><Relationship Id="rId5" Type="http://schemas.openxmlformats.org/officeDocument/2006/relationships/image" Target="../media/image10.emf"/><Relationship Id="rId1" Type="http://schemas.openxmlformats.org/officeDocument/2006/relationships/vmlDrawing" Target="../drawings/vmlDrawing4.vml"/><Relationship Id="rId2"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slideMaster" Target="../slideMasters/slideMaster1.xml"/><Relationship Id="rId6" Type="http://schemas.openxmlformats.org/officeDocument/2006/relationships/oleObject" Target="../embeddings/oleObject5.bin"/><Relationship Id="rId7" Type="http://schemas.openxmlformats.org/officeDocument/2006/relationships/image" Target="../media/image5.emf"/><Relationship Id="rId1" Type="http://schemas.openxmlformats.org/officeDocument/2006/relationships/vmlDrawing" Target="../drawings/vmlDrawing5.vml"/><Relationship Id="rId2"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11" Type="http://schemas.openxmlformats.org/officeDocument/2006/relationships/oleObject" Target="../embeddings/oleObject6.bin"/><Relationship Id="rId12" Type="http://schemas.openxmlformats.org/officeDocument/2006/relationships/image" Target="../media/image5.emf"/><Relationship Id="rId13" Type="http://schemas.openxmlformats.org/officeDocument/2006/relationships/image" Target="../media/image11.png"/><Relationship Id="rId14" Type="http://schemas.openxmlformats.org/officeDocument/2006/relationships/oleObject" Target="../embeddings/oleObject7.bin"/><Relationship Id="rId1" Type="http://schemas.openxmlformats.org/officeDocument/2006/relationships/vmlDrawing" Target="../drawings/vmlDrawing6.vml"/><Relationship Id="rId2" Type="http://schemas.openxmlformats.org/officeDocument/2006/relationships/tags" Target="../tags/tag25.xml"/><Relationship Id="rId3" Type="http://schemas.openxmlformats.org/officeDocument/2006/relationships/tags" Target="../tags/tag26.xml"/><Relationship Id="rId4" Type="http://schemas.openxmlformats.org/officeDocument/2006/relationships/tags" Target="../tags/tag27.xml"/><Relationship Id="rId5" Type="http://schemas.openxmlformats.org/officeDocument/2006/relationships/tags" Target="../tags/tag28.xml"/><Relationship Id="rId6" Type="http://schemas.openxmlformats.org/officeDocument/2006/relationships/tags" Target="../tags/tag29.xml"/><Relationship Id="rId7" Type="http://schemas.openxmlformats.org/officeDocument/2006/relationships/tags" Target="../tags/tag30.xml"/><Relationship Id="rId8" Type="http://schemas.openxmlformats.org/officeDocument/2006/relationships/tags" Target="../tags/tag31.xml"/><Relationship Id="rId9" Type="http://schemas.openxmlformats.org/officeDocument/2006/relationships/tags" Target="../tags/tag32.xml"/><Relationship Id="rId10"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1" Type="http://schemas.openxmlformats.org/officeDocument/2006/relationships/image" Target="../media/image5.emf"/><Relationship Id="rId12" Type="http://schemas.openxmlformats.org/officeDocument/2006/relationships/image" Target="../media/image3.emf"/><Relationship Id="rId13" Type="http://schemas.openxmlformats.org/officeDocument/2006/relationships/image" Target="../media/image4.jpeg"/><Relationship Id="rId1" Type="http://schemas.openxmlformats.org/officeDocument/2006/relationships/vmlDrawing" Target="../drawings/vmlDrawing1.vml"/><Relationship Id="rId2" Type="http://schemas.openxmlformats.org/officeDocument/2006/relationships/tags" Target="../tags/tag6.xml"/><Relationship Id="rId3" Type="http://schemas.openxmlformats.org/officeDocument/2006/relationships/tags" Target="../tags/tag7.xml"/><Relationship Id="rId4" Type="http://schemas.openxmlformats.org/officeDocument/2006/relationships/tags" Target="../tags/tag8.xml"/><Relationship Id="rId5" Type="http://schemas.openxmlformats.org/officeDocument/2006/relationships/tags" Target="../tags/tag9.xml"/><Relationship Id="rId6" Type="http://schemas.openxmlformats.org/officeDocument/2006/relationships/tags" Target="../tags/tag10.xml"/><Relationship Id="rId7" Type="http://schemas.openxmlformats.org/officeDocument/2006/relationships/tags" Target="../tags/tag11.xml"/><Relationship Id="rId8" Type="http://schemas.openxmlformats.org/officeDocument/2006/relationships/slideMaster" Target="../slideMasters/slideMaster1.xml"/><Relationship Id="rId9" Type="http://schemas.openxmlformats.org/officeDocument/2006/relationships/image" Target="../media/image6.jpeg"/><Relationship Id="rId10" Type="http://schemas.openxmlformats.org/officeDocument/2006/relationships/oleObject" Target="../embeddings/oleObject1.bin"/></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7.xml"/><Relationship Id="rId4" Type="http://schemas.openxmlformats.org/officeDocument/2006/relationships/slideMaster" Target="../slideMasters/slideMaster2.xml"/><Relationship Id="rId5" Type="http://schemas.openxmlformats.org/officeDocument/2006/relationships/image" Target="../media/image12.jpeg"/><Relationship Id="rId6" Type="http://schemas.openxmlformats.org/officeDocument/2006/relationships/image" Target="../media/image3.emf"/><Relationship Id="rId7" Type="http://schemas.openxmlformats.org/officeDocument/2006/relationships/image" Target="../media/image4.jpeg"/><Relationship Id="rId1" Type="http://schemas.openxmlformats.org/officeDocument/2006/relationships/tags" Target="../tags/tag35.xml"/><Relationship Id="rId2" Type="http://schemas.openxmlformats.org/officeDocument/2006/relationships/tags" Target="../tags/tag36.xml"/></Relationships>
</file>

<file path=ppt/slideLayouts/_rels/slideLayout21.xml.rels><?xml version="1.0" encoding="UTF-8" standalone="yes"?>
<Relationships xmlns="http://schemas.openxmlformats.org/package/2006/relationships"><Relationship Id="rId11" Type="http://schemas.openxmlformats.org/officeDocument/2006/relationships/image" Target="../media/image5.emf"/><Relationship Id="rId12" Type="http://schemas.openxmlformats.org/officeDocument/2006/relationships/image" Target="../media/image3.emf"/><Relationship Id="rId13" Type="http://schemas.openxmlformats.org/officeDocument/2006/relationships/image" Target="../media/image4.jpeg"/><Relationship Id="rId1" Type="http://schemas.openxmlformats.org/officeDocument/2006/relationships/vmlDrawing" Target="../drawings/vmlDrawing7.vml"/><Relationship Id="rId2" Type="http://schemas.openxmlformats.org/officeDocument/2006/relationships/tags" Target="../tags/tag38.xml"/><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tags" Target="../tags/tag41.xml"/><Relationship Id="rId6" Type="http://schemas.openxmlformats.org/officeDocument/2006/relationships/tags" Target="../tags/tag42.xml"/><Relationship Id="rId7" Type="http://schemas.openxmlformats.org/officeDocument/2006/relationships/tags" Target="../tags/tag43.xml"/><Relationship Id="rId8" Type="http://schemas.openxmlformats.org/officeDocument/2006/relationships/slideMaster" Target="../slideMasters/slideMaster2.xml"/><Relationship Id="rId9" Type="http://schemas.openxmlformats.org/officeDocument/2006/relationships/image" Target="../media/image6.jpeg"/><Relationship Id="rId10" Type="http://schemas.openxmlformats.org/officeDocument/2006/relationships/oleObject" Target="../embeddings/oleObject8.bin"/></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tags" Target="../tags/tag46.xml"/><Relationship Id="rId5" Type="http://schemas.openxmlformats.org/officeDocument/2006/relationships/tags" Target="../tags/tag47.xml"/><Relationship Id="rId6" Type="http://schemas.openxmlformats.org/officeDocument/2006/relationships/slideMaster" Target="../slideMasters/slideMaster2.xml"/><Relationship Id="rId7" Type="http://schemas.openxmlformats.org/officeDocument/2006/relationships/image" Target="../media/image7.jpeg"/><Relationship Id="rId8" Type="http://schemas.openxmlformats.org/officeDocument/2006/relationships/oleObject" Target="../embeddings/oleObject9.bin"/><Relationship Id="rId9" Type="http://schemas.openxmlformats.org/officeDocument/2006/relationships/image" Target="../media/image5.emf"/><Relationship Id="rId1" Type="http://schemas.openxmlformats.org/officeDocument/2006/relationships/vmlDrawing" Target="../drawings/vmlDrawing8.vml"/><Relationship Id="rId2" Type="http://schemas.openxmlformats.org/officeDocument/2006/relationships/tags" Target="../tags/tag4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4" Type="http://schemas.openxmlformats.org/officeDocument/2006/relationships/image" Target="../media/image8.jpeg"/><Relationship Id="rId1" Type="http://schemas.openxmlformats.org/officeDocument/2006/relationships/tags" Target="../tags/tag48.xml"/><Relationship Id="rId2" Type="http://schemas.openxmlformats.org/officeDocument/2006/relationships/tags" Target="../tags/tag49.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51.xml"/><Relationship Id="rId4" Type="http://schemas.openxmlformats.org/officeDocument/2006/relationships/tags" Target="../tags/tag52.xml"/><Relationship Id="rId5" Type="http://schemas.openxmlformats.org/officeDocument/2006/relationships/slideMaster" Target="../slideMasters/slideMaster2.xml"/><Relationship Id="rId6" Type="http://schemas.openxmlformats.org/officeDocument/2006/relationships/image" Target="../media/image9.jpeg"/><Relationship Id="rId7" Type="http://schemas.openxmlformats.org/officeDocument/2006/relationships/oleObject" Target="../embeddings/oleObject10.bin"/><Relationship Id="rId8" Type="http://schemas.openxmlformats.org/officeDocument/2006/relationships/image" Target="../media/image5.emf"/><Relationship Id="rId1" Type="http://schemas.openxmlformats.org/officeDocument/2006/relationships/vmlDrawing" Target="../drawings/vmlDrawing9.vml"/><Relationship Id="rId2" Type="http://schemas.openxmlformats.org/officeDocument/2006/relationships/tags" Target="../tags/tag5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4" Type="http://schemas.openxmlformats.org/officeDocument/2006/relationships/tags" Target="../tags/tag14.xml"/><Relationship Id="rId5" Type="http://schemas.openxmlformats.org/officeDocument/2006/relationships/tags" Target="../tags/tag15.xml"/><Relationship Id="rId6" Type="http://schemas.openxmlformats.org/officeDocument/2006/relationships/slideMaster" Target="../slideMasters/slideMaster1.xml"/><Relationship Id="rId7" Type="http://schemas.openxmlformats.org/officeDocument/2006/relationships/image" Target="../media/image7.jpeg"/><Relationship Id="rId8" Type="http://schemas.openxmlformats.org/officeDocument/2006/relationships/oleObject" Target="../embeddings/oleObject2.bin"/><Relationship Id="rId9" Type="http://schemas.openxmlformats.org/officeDocument/2006/relationships/image" Target="../media/image5.emf"/><Relationship Id="rId1" Type="http://schemas.openxmlformats.org/officeDocument/2006/relationships/vmlDrawing" Target="../drawings/vmlDrawing2.vml"/><Relationship Id="rId2" Type="http://schemas.openxmlformats.org/officeDocument/2006/relationships/tags" Target="../tags/tag1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2.xml"/><Relationship Id="rId4" Type="http://schemas.openxmlformats.org/officeDocument/2006/relationships/oleObject" Target="../embeddings/oleObject11.bin"/><Relationship Id="rId5" Type="http://schemas.openxmlformats.org/officeDocument/2006/relationships/image" Target="../media/image10.emf"/><Relationship Id="rId1" Type="http://schemas.openxmlformats.org/officeDocument/2006/relationships/vmlDrawing" Target="../drawings/vmlDrawing10.vml"/><Relationship Id="rId2" Type="http://schemas.openxmlformats.org/officeDocument/2006/relationships/tags" Target="../tags/tag5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55.xml"/><Relationship Id="rId4" Type="http://schemas.openxmlformats.org/officeDocument/2006/relationships/tags" Target="../tags/tag56.xml"/><Relationship Id="rId5" Type="http://schemas.openxmlformats.org/officeDocument/2006/relationships/slideMaster" Target="../slideMasters/slideMaster2.xml"/><Relationship Id="rId6" Type="http://schemas.openxmlformats.org/officeDocument/2006/relationships/oleObject" Target="../embeddings/oleObject12.bin"/><Relationship Id="rId7" Type="http://schemas.openxmlformats.org/officeDocument/2006/relationships/image" Target="../media/image5.emf"/><Relationship Id="rId1" Type="http://schemas.openxmlformats.org/officeDocument/2006/relationships/vmlDrawing" Target="../drawings/vmlDrawing11.vml"/><Relationship Id="rId2" Type="http://schemas.openxmlformats.org/officeDocument/2006/relationships/tags" Target="../tags/tag5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4" Type="http://schemas.openxmlformats.org/officeDocument/2006/relationships/image" Target="../media/image8.jpeg"/><Relationship Id="rId1" Type="http://schemas.openxmlformats.org/officeDocument/2006/relationships/tags" Target="../tags/tag16.xml"/><Relationship Id="rId2"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9.xml"/><Relationship Id="rId4" Type="http://schemas.openxmlformats.org/officeDocument/2006/relationships/tags" Target="../tags/tag20.xml"/><Relationship Id="rId5" Type="http://schemas.openxmlformats.org/officeDocument/2006/relationships/slideMaster" Target="../slideMasters/slideMaster1.xml"/><Relationship Id="rId6" Type="http://schemas.openxmlformats.org/officeDocument/2006/relationships/image" Target="../media/image9.jpeg"/><Relationship Id="rId7" Type="http://schemas.openxmlformats.org/officeDocument/2006/relationships/oleObject" Target="../embeddings/oleObject3.bin"/><Relationship Id="rId8" Type="http://schemas.openxmlformats.org/officeDocument/2006/relationships/image" Target="../media/image5.emf"/><Relationship Id="rId1" Type="http://schemas.openxmlformats.org/officeDocument/2006/relationships/vmlDrawing" Target="../drawings/vmlDrawing3.vml"/><Relationship Id="rId2"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50000">
              <a:schemeClr val="accent2"/>
            </a:gs>
            <a:gs pos="50000">
              <a:schemeClr val="accent1">
                <a:tint val="44500"/>
                <a:satMod val="160000"/>
              </a:schemeClr>
            </a:gs>
            <a:gs pos="100000">
              <a:schemeClr val="accent1">
                <a:tint val="23500"/>
                <a:satMod val="160000"/>
              </a:schemeClr>
            </a:gs>
          </a:gsLst>
          <a:lin ang="2700000" scaled="0"/>
        </a:gradFill>
        <a:effectLst/>
      </p:bgPr>
    </p:bg>
    <p:spTree>
      <p:nvGrpSpPr>
        <p:cNvPr id="1" name=""/>
        <p:cNvGrpSpPr/>
        <p:nvPr/>
      </p:nvGrpSpPr>
      <p:grpSpPr>
        <a:xfrm>
          <a:off x="0" y="0"/>
          <a:ext cx="0" cy="0"/>
          <a:chOff x="0" y="0"/>
          <a:chExt cx="0" cy="0"/>
        </a:xfrm>
      </p:grpSpPr>
      <p:pic>
        <p:nvPicPr>
          <p:cNvPr id="9" name="Picture 8" descr="route1.jpg"/>
          <p:cNvPicPr>
            <a:picLocks noChangeAspect="1"/>
          </p:cNvPicPr>
          <p:nvPr userDrawn="1"/>
        </p:nvPicPr>
        <p:blipFill>
          <a:blip r:embed="rId5" cstate="print"/>
          <a:stretch>
            <a:fillRect/>
          </a:stretch>
        </p:blipFill>
        <p:spPr>
          <a:xfrm>
            <a:off x="0" y="994046"/>
            <a:ext cx="12192000" cy="5867400"/>
          </a:xfrm>
          <a:prstGeom prst="rect">
            <a:avLst/>
          </a:prstGeom>
        </p:spPr>
      </p:pic>
      <p:sp>
        <p:nvSpPr>
          <p:cNvPr id="16" name="Rectangle 15"/>
          <p:cNvSpPr/>
          <p:nvPr>
            <p:custDataLst>
              <p:tags r:id="rId1"/>
            </p:custDataLst>
          </p:nvPr>
        </p:nvSpPr>
        <p:spPr>
          <a:xfrm>
            <a:off x="0" y="6400876"/>
            <a:ext cx="12192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sp>
        <p:nvSpPr>
          <p:cNvPr id="17" name="Rectangle 7"/>
          <p:cNvSpPr/>
          <p:nvPr>
            <p:custDataLst>
              <p:tags r:id="rId2"/>
            </p:custDataLst>
          </p:nvPr>
        </p:nvSpPr>
        <p:spPr bwMode="auto">
          <a:xfrm>
            <a:off x="-2736" y="0"/>
            <a:ext cx="12194736" cy="24766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2" name="Title 1"/>
          <p:cNvSpPr>
            <a:spLocks noGrp="1"/>
          </p:cNvSpPr>
          <p:nvPr>
            <p:ph type="ctrTitle"/>
          </p:nvPr>
        </p:nvSpPr>
        <p:spPr>
          <a:xfrm>
            <a:off x="0" y="2476689"/>
            <a:ext cx="6502400" cy="1965770"/>
          </a:xfrm>
        </p:spPr>
        <p:txBody>
          <a:bodyPr lIns="228600"/>
          <a:lstStyle>
            <a:lvl1pPr>
              <a:defRPr sz="2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0" y="4442459"/>
            <a:ext cx="6502400" cy="914400"/>
          </a:xfrm>
        </p:spPr>
        <p:txBody>
          <a:bodyPr lIns="228600" rIns="0">
            <a:noAutofit/>
          </a:bodyPr>
          <a:lstStyle>
            <a:lvl1pPr marL="0" indent="0" algn="l">
              <a:buNone/>
              <a:defRPr sz="2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104" descr="C:\Users\UserSim\Desktop\Capgemini\moto.emf"/>
          <p:cNvPicPr>
            <a:picLocks noChangeAspect="1" noChangeArrowheads="1"/>
          </p:cNvPicPr>
          <p:nvPr>
            <p:custDataLst>
              <p:tags r:id="rId3"/>
            </p:custDataLst>
          </p:nvPr>
        </p:nvPicPr>
        <p:blipFill>
          <a:blip r:embed="rId6" cstate="email"/>
          <a:srcRect/>
          <a:stretch>
            <a:fillRect/>
          </a:stretch>
        </p:blipFill>
        <p:spPr bwMode="auto">
          <a:xfrm>
            <a:off x="7559183" y="6518279"/>
            <a:ext cx="4184084" cy="249903"/>
          </a:xfrm>
          <a:prstGeom prst="rect">
            <a:avLst/>
          </a:prstGeom>
          <a:noFill/>
        </p:spPr>
      </p:pic>
      <p:pic>
        <p:nvPicPr>
          <p:cNvPr id="11" name="Picture 10" descr="capgemini_rgb.jpg"/>
          <p:cNvPicPr>
            <a:picLocks noChangeAspect="1"/>
          </p:cNvPicPr>
          <p:nvPr userDrawn="1"/>
        </p:nvPicPr>
        <p:blipFill>
          <a:blip r:embed="rId7" cstate="screen"/>
          <a:stretch>
            <a:fillRect/>
          </a:stretch>
        </p:blipFill>
        <p:spPr>
          <a:xfrm>
            <a:off x="858935" y="514697"/>
            <a:ext cx="4181440" cy="958698"/>
          </a:xfrm>
          <a:prstGeom prst="rect">
            <a:avLst/>
          </a:prstGeom>
        </p:spPr>
      </p:pic>
    </p:spTree>
    <p:extLst>
      <p:ext uri="{BB962C8B-B14F-4D97-AF65-F5344CB8AC3E}">
        <p14:creationId xmlns:p14="http://schemas.microsoft.com/office/powerpoint/2010/main" val="424071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2347787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74312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200" b="1"/>
            </a:lvl1pPr>
          </a:lstStyle>
          <a:p>
            <a:r>
              <a:rPr lang="en-US" smtClean="0"/>
              <a:t>Click to edit Master title style</a:t>
            </a:r>
            <a:endParaRPr lang="en-US" dirty="0"/>
          </a:p>
        </p:txBody>
      </p:sp>
      <p:sp>
        <p:nvSpPr>
          <p:cNvPr id="3" name="Content Placeholder 2"/>
          <p:cNvSpPr>
            <a:spLocks noGrp="1"/>
          </p:cNvSpPr>
          <p:nvPr>
            <p:ph idx="1"/>
          </p:nvPr>
        </p:nvSpPr>
        <p:spPr>
          <a:xfrm>
            <a:off x="4766734" y="273052"/>
            <a:ext cx="6815668" cy="5853113"/>
          </a:xfrm>
        </p:spPr>
        <p:txBody>
          <a:bodyPr>
            <a:no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2" y="1573621"/>
            <a:ext cx="4011084" cy="477054"/>
          </a:xfrm>
        </p:spPr>
        <p:txBody>
          <a:bodyPr/>
          <a:lstStyle>
            <a:lvl1pPr marL="0" indent="0">
              <a:buNone/>
              <a:defRPr sz="1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pic>
        <p:nvPicPr>
          <p:cNvPr id="8" name="Picture 4" descr="capgemini_rgb-[Converted]"/>
          <p:cNvPicPr>
            <a:picLocks noChangeAspect="1" noChangeArrowheads="1"/>
          </p:cNvPicPr>
          <p:nvPr/>
        </p:nvPicPr>
        <p:blipFill>
          <a:blip r:embed="rId2" cstate="screen"/>
          <a:srcRect/>
          <a:stretch>
            <a:fillRect/>
          </a:stretch>
        </p:blipFill>
        <p:spPr bwMode="gray">
          <a:xfrm>
            <a:off x="364066" y="6451602"/>
            <a:ext cx="1718735" cy="301625"/>
          </a:xfrm>
          <a:prstGeom prst="rect">
            <a:avLst/>
          </a:prstGeom>
          <a:noFill/>
          <a:ln w="9525">
            <a:noFill/>
            <a:miter lim="800000"/>
            <a:headEnd/>
            <a:tailEnd/>
          </a:ln>
        </p:spPr>
      </p:pic>
      <p:sp>
        <p:nvSpPr>
          <p:cNvPr id="9" name="Text Box 5"/>
          <p:cNvSpPr txBox="1">
            <a:spLocks noChangeArrowheads="1"/>
          </p:cNvSpPr>
          <p:nvPr/>
        </p:nvSpPr>
        <p:spPr bwMode="gray">
          <a:xfrm>
            <a:off x="2095500" y="6491288"/>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dirty="0">
                <a:solidFill>
                  <a:srgbClr val="969696"/>
                </a:solidFill>
              </a:rPr>
              <a:t>In collaboration with</a:t>
            </a:r>
          </a:p>
        </p:txBody>
      </p:sp>
      <p:sp>
        <p:nvSpPr>
          <p:cNvPr id="10" name="Rectangle 6"/>
          <p:cNvSpPr>
            <a:spLocks noChangeArrowheads="1"/>
          </p:cNvSpPr>
          <p:nvPr/>
        </p:nvSpPr>
        <p:spPr bwMode="gray">
          <a:xfrm>
            <a:off x="3903136" y="6400802"/>
            <a:ext cx="1361017" cy="403225"/>
          </a:xfrm>
          <a:prstGeom prst="rect">
            <a:avLst/>
          </a:prstGeom>
          <a:noFill/>
          <a:ln w="19050">
            <a:solidFill>
              <a:srgbClr val="B2B2B2"/>
            </a:solidFill>
            <a:prstDash val="sysDot"/>
            <a:miter lim="800000"/>
            <a:headEnd/>
            <a:tailEnd/>
          </a:ln>
          <a:effectLst/>
        </p:spPr>
        <p:txBody>
          <a:bodyPr wrap="none" anchor="ctr"/>
          <a:lstStyle/>
          <a:p>
            <a:r>
              <a:rPr lang="en-US" sz="1000" dirty="0">
                <a:solidFill>
                  <a:srgbClr val="969696"/>
                </a:solidFill>
              </a:rPr>
              <a:t>Client or</a:t>
            </a:r>
            <a:br>
              <a:rPr lang="en-US" sz="1000" dirty="0">
                <a:solidFill>
                  <a:srgbClr val="969696"/>
                </a:solidFill>
              </a:rPr>
            </a:br>
            <a:r>
              <a:rPr lang="en-US" sz="1000" dirty="0">
                <a:solidFill>
                  <a:srgbClr val="969696"/>
                </a:solidFill>
              </a:rPr>
              <a:t>Partner logo</a:t>
            </a:r>
          </a:p>
        </p:txBody>
      </p:sp>
      <p:sp>
        <p:nvSpPr>
          <p:cNvPr id="11" name="Line 7"/>
          <p:cNvSpPr>
            <a:spLocks noChangeShapeType="1"/>
          </p:cNvSpPr>
          <p:nvPr/>
        </p:nvSpPr>
        <p:spPr bwMode="gray">
          <a:xfrm>
            <a:off x="11588751" y="6500813"/>
            <a:ext cx="0" cy="239712"/>
          </a:xfrm>
          <a:prstGeom prst="line">
            <a:avLst/>
          </a:prstGeom>
          <a:noFill/>
          <a:ln w="9525">
            <a:solidFill>
              <a:srgbClr val="969696"/>
            </a:solidFill>
            <a:round/>
            <a:headEnd/>
            <a:tailEnd/>
          </a:ln>
          <a:effectLst/>
        </p:spPr>
        <p:txBody>
          <a:bodyPr wrap="none" anchor="ctr"/>
          <a:lstStyle/>
          <a:p>
            <a:endParaRPr lang="en-US" dirty="0">
              <a:solidFill>
                <a:prstClr val="black"/>
              </a:solidFill>
            </a:endParaRPr>
          </a:p>
        </p:txBody>
      </p:sp>
      <p:sp>
        <p:nvSpPr>
          <p:cNvPr id="12" name="Text Box 8"/>
          <p:cNvSpPr txBox="1">
            <a:spLocks noChangeArrowheads="1"/>
          </p:cNvSpPr>
          <p:nvPr/>
        </p:nvSpPr>
        <p:spPr bwMode="gray">
          <a:xfrm>
            <a:off x="11588753"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3" name="Text Box 9"/>
          <p:cNvSpPr txBox="1">
            <a:spLocks noChangeArrowheads="1"/>
          </p:cNvSpPr>
          <p:nvPr/>
        </p:nvSpPr>
        <p:spPr bwMode="gray">
          <a:xfrm>
            <a:off x="5475818" y="6484938"/>
            <a:ext cx="6068484" cy="275460"/>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800" dirty="0">
                <a:solidFill>
                  <a:srgbClr val="969696"/>
                </a:solidFill>
                <a:latin typeface="Arial Narrow" pitchFamily="34" charset="0"/>
              </a:rPr>
              <a:t>DOCUMENT TITLE</a:t>
            </a:r>
          </a:p>
          <a:p>
            <a:pPr algn="r" eaLnBrk="0" hangingPunct="0">
              <a:lnSpc>
                <a:spcPct val="85000"/>
              </a:lnSpc>
            </a:pPr>
            <a:r>
              <a:rPr lang="en-US" sz="600" dirty="0">
                <a:solidFill>
                  <a:srgbClr val="969696"/>
                </a:solidFill>
                <a:latin typeface="Arial Narrow" pitchFamily="34" charset="0"/>
              </a:rPr>
              <a:t>The information contained in this document is proprietary. Copyright © 2011 Capgemini. All rights reserved.</a:t>
            </a:r>
          </a:p>
        </p:txBody>
      </p:sp>
      <p:cxnSp>
        <p:nvCxnSpPr>
          <p:cNvPr id="16" name="Straight Connector 15"/>
          <p:cNvCxnSpPr/>
          <p:nvPr/>
        </p:nvCxnSpPr>
        <p:spPr>
          <a:xfrm rot="5400000">
            <a:off x="1697599" y="3163829"/>
            <a:ext cx="5987940" cy="211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199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01484"/>
            <a:ext cx="7315200" cy="4924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2154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Placeholder 1"/>
          <p:cNvSpPr>
            <a:spLocks noGrp="1"/>
          </p:cNvSpPr>
          <p:nvPr>
            <p:ph type="title"/>
          </p:nvPr>
        </p:nvSpPr>
        <p:spPr>
          <a:xfrm>
            <a:off x="426720" y="25263"/>
            <a:ext cx="11338560" cy="822960"/>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p>
            <a:r>
              <a:rPr lang="en-US" smtClean="0"/>
              <a:t>Click to edit Master title style</a:t>
            </a:r>
            <a:endParaRPr lang="en-US" dirty="0"/>
          </a:p>
        </p:txBody>
      </p:sp>
    </p:spTree>
    <p:extLst>
      <p:ext uri="{BB962C8B-B14F-4D97-AF65-F5344CB8AC3E}">
        <p14:creationId xmlns:p14="http://schemas.microsoft.com/office/powerpoint/2010/main" val="3590995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0380290" y="1005842"/>
            <a:ext cx="1384995" cy="51823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0519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5" name="Text Box 5"/>
          <p:cNvSpPr txBox="1">
            <a:spLocks noChangeArrowheads="1"/>
          </p:cNvSpPr>
          <p:nvPr/>
        </p:nvSpPr>
        <p:spPr bwMode="gray">
          <a:xfrm rot="5400000">
            <a:off x="-290212" y="2135545"/>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dirty="0">
                <a:solidFill>
                  <a:srgbClr val="969696"/>
                </a:solidFill>
              </a:rPr>
              <a:t>In collaboration with</a:t>
            </a:r>
          </a:p>
        </p:txBody>
      </p:sp>
      <p:sp>
        <p:nvSpPr>
          <p:cNvPr id="16" name="Rectangle 6"/>
          <p:cNvSpPr>
            <a:spLocks noChangeArrowheads="1"/>
          </p:cNvSpPr>
          <p:nvPr/>
        </p:nvSpPr>
        <p:spPr bwMode="gray">
          <a:xfrm rot="5400000">
            <a:off x="-144803" y="3194325"/>
            <a:ext cx="1020763" cy="537633"/>
          </a:xfrm>
          <a:prstGeom prst="rect">
            <a:avLst/>
          </a:prstGeom>
          <a:noFill/>
          <a:ln w="19050">
            <a:solidFill>
              <a:srgbClr val="B2B2B2"/>
            </a:solidFill>
            <a:prstDash val="sysDot"/>
            <a:miter lim="800000"/>
            <a:headEnd/>
            <a:tailEnd/>
          </a:ln>
          <a:effectLst/>
        </p:spPr>
        <p:txBody>
          <a:bodyPr wrap="none" anchor="ctr"/>
          <a:lstStyle/>
          <a:p>
            <a:r>
              <a:rPr lang="en-US" sz="1000" dirty="0">
                <a:solidFill>
                  <a:srgbClr val="969696"/>
                </a:solidFill>
              </a:rPr>
              <a:t>Client or</a:t>
            </a:r>
            <a:br>
              <a:rPr lang="en-US" sz="1000" dirty="0">
                <a:solidFill>
                  <a:srgbClr val="969696"/>
                </a:solidFill>
              </a:rPr>
            </a:br>
            <a:r>
              <a:rPr lang="en-US" sz="1000" dirty="0">
                <a:solidFill>
                  <a:srgbClr val="969696"/>
                </a:solidFill>
              </a:rPr>
              <a:t>Partner logo</a:t>
            </a:r>
          </a:p>
        </p:txBody>
      </p:sp>
      <p:sp>
        <p:nvSpPr>
          <p:cNvPr id="17" name="Line 7"/>
          <p:cNvSpPr>
            <a:spLocks noChangeShapeType="1"/>
          </p:cNvSpPr>
          <p:nvPr/>
        </p:nvSpPr>
        <p:spPr bwMode="gray">
          <a:xfrm rot="5400000">
            <a:off x="365577" y="6263951"/>
            <a:ext cx="0" cy="319616"/>
          </a:xfrm>
          <a:prstGeom prst="line">
            <a:avLst/>
          </a:prstGeom>
          <a:noFill/>
          <a:ln w="9525">
            <a:solidFill>
              <a:srgbClr val="969696"/>
            </a:solidFill>
            <a:round/>
            <a:headEnd/>
            <a:tailEnd/>
          </a:ln>
          <a:effectLst/>
        </p:spPr>
        <p:txBody>
          <a:bodyPr wrap="none" anchor="ctr"/>
          <a:lstStyle/>
          <a:p>
            <a:endParaRPr lang="en-US" dirty="0">
              <a:solidFill>
                <a:prstClr val="black"/>
              </a:solidFill>
            </a:endParaRPr>
          </a:p>
        </p:txBody>
      </p:sp>
      <p:sp>
        <p:nvSpPr>
          <p:cNvPr id="18" name="Text Box 8"/>
          <p:cNvSpPr txBox="1">
            <a:spLocks noChangeArrowheads="1"/>
          </p:cNvSpPr>
          <p:nvPr/>
        </p:nvSpPr>
        <p:spPr bwMode="gray">
          <a:xfrm rot="5400000">
            <a:off x="139362" y="6488053"/>
            <a:ext cx="452437"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9" name="Text Box 9"/>
          <p:cNvSpPr txBox="1">
            <a:spLocks noChangeArrowheads="1"/>
          </p:cNvSpPr>
          <p:nvPr/>
        </p:nvSpPr>
        <p:spPr bwMode="gray">
          <a:xfrm rot="5400000">
            <a:off x="-575384" y="5272489"/>
            <a:ext cx="1881922" cy="353943"/>
          </a:xfrm>
          <a:prstGeom prst="rect">
            <a:avLst/>
          </a:prstGeom>
          <a:noFill/>
          <a:ln w="12700" algn="ctr">
            <a:noFill/>
            <a:miter lim="800000"/>
            <a:headEnd/>
            <a:tailEnd type="none" w="lg" len="lg"/>
          </a:ln>
          <a:effectLst/>
        </p:spPr>
        <p:txBody>
          <a:bodyPr wrap="square">
            <a:spAutoFit/>
          </a:bodyPr>
          <a:lstStyle/>
          <a:p>
            <a:pPr algn="r" eaLnBrk="0" hangingPunct="0">
              <a:lnSpc>
                <a:spcPct val="85000"/>
              </a:lnSpc>
            </a:pPr>
            <a:r>
              <a:rPr lang="en-US" sz="800" dirty="0">
                <a:solidFill>
                  <a:srgbClr val="969696"/>
                </a:solidFill>
                <a:latin typeface="Arial Narrow" pitchFamily="34" charset="0"/>
              </a:rPr>
              <a:t>DOCUMENT TITLE</a:t>
            </a:r>
          </a:p>
          <a:p>
            <a:pPr algn="r" eaLnBrk="0" hangingPunct="0">
              <a:lnSpc>
                <a:spcPct val="85000"/>
              </a:lnSpc>
            </a:pPr>
            <a:r>
              <a:rPr lang="en-US" sz="600" dirty="0">
                <a:solidFill>
                  <a:srgbClr val="969696"/>
                </a:solidFill>
                <a:latin typeface="Arial Narrow" pitchFamily="34" charset="0"/>
              </a:rPr>
              <a:t>The information contained in this document is proprietary. Copyright © 2014 Capgemini. All rights reserved.</a:t>
            </a:r>
          </a:p>
        </p:txBody>
      </p:sp>
      <p:sp>
        <p:nvSpPr>
          <p:cNvPr id="2" name="Vertical Title 1"/>
          <p:cNvSpPr>
            <a:spLocks noGrp="1"/>
          </p:cNvSpPr>
          <p:nvPr>
            <p:ph type="title" orient="vert"/>
          </p:nvPr>
        </p:nvSpPr>
        <p:spPr>
          <a:xfrm>
            <a:off x="10859409" y="274640"/>
            <a:ext cx="1233377" cy="628581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244267" y="274640"/>
            <a:ext cx="1384995" cy="62858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3" name="Group 12"/>
          <p:cNvGrpSpPr/>
          <p:nvPr/>
        </p:nvGrpSpPr>
        <p:grpSpPr>
          <a:xfrm>
            <a:off x="10759917" y="1589"/>
            <a:ext cx="1" cy="6858000"/>
            <a:chOff x="8069935" y="1589"/>
            <a:chExt cx="1" cy="6858000"/>
          </a:xfrm>
        </p:grpSpPr>
        <p:sp>
          <p:nvSpPr>
            <p:cNvPr id="8" name="Line 12"/>
            <p:cNvSpPr>
              <a:spLocks noChangeShapeType="1"/>
            </p:cNvSpPr>
            <p:nvPr userDrawn="1"/>
          </p:nvSpPr>
          <p:spPr bwMode="gray">
            <a:xfrm rot="5400000">
              <a:off x="4640935" y="3430589"/>
              <a:ext cx="6858000" cy="0"/>
            </a:xfrm>
            <a:prstGeom prst="line">
              <a:avLst/>
            </a:prstGeom>
            <a:noFill/>
            <a:ln w="9525">
              <a:solidFill>
                <a:schemeClr val="bg2"/>
              </a:solidFill>
              <a:round/>
              <a:headEnd/>
              <a:tailEnd/>
            </a:ln>
            <a:effectLst/>
          </p:spPr>
          <p:txBody>
            <a:bodyPr wrap="none" anchor="ctr"/>
            <a:lstStyle/>
            <a:p>
              <a:endParaRPr lang="en-US" dirty="0">
                <a:solidFill>
                  <a:prstClr val="black"/>
                </a:solidFill>
              </a:endParaRPr>
            </a:p>
          </p:txBody>
        </p:sp>
        <p:sp>
          <p:nvSpPr>
            <p:cNvPr id="9" name="Line 13"/>
            <p:cNvSpPr>
              <a:spLocks noChangeShapeType="1"/>
            </p:cNvSpPr>
            <p:nvPr userDrawn="1"/>
          </p:nvSpPr>
          <p:spPr bwMode="gray">
            <a:xfrm rot="5400000">
              <a:off x="6861848" y="1482726"/>
              <a:ext cx="2416175" cy="0"/>
            </a:xfrm>
            <a:prstGeom prst="line">
              <a:avLst/>
            </a:prstGeom>
            <a:noFill/>
            <a:ln w="28575">
              <a:solidFill>
                <a:schemeClr val="bg2"/>
              </a:solidFill>
              <a:round/>
              <a:headEnd/>
              <a:tailEnd/>
            </a:ln>
            <a:effectLst/>
          </p:spPr>
          <p:txBody>
            <a:bodyPr wrap="none" anchor="ctr"/>
            <a:lstStyle/>
            <a:p>
              <a:endParaRPr lang="en-US" dirty="0">
                <a:solidFill>
                  <a:prstClr val="black"/>
                </a:solidFill>
              </a:endParaRPr>
            </a:p>
          </p:txBody>
        </p:sp>
      </p:grpSp>
      <p:pic>
        <p:nvPicPr>
          <p:cNvPr id="14" name="Picture 4" descr="capgemini_rgb-[Converted]"/>
          <p:cNvPicPr>
            <a:picLocks noChangeAspect="1" noChangeArrowheads="1"/>
          </p:cNvPicPr>
          <p:nvPr/>
        </p:nvPicPr>
        <p:blipFill>
          <a:blip r:embed="rId2" cstate="screen"/>
          <a:srcRect/>
          <a:stretch>
            <a:fillRect/>
          </a:stretch>
        </p:blipFill>
        <p:spPr bwMode="gray">
          <a:xfrm rot="5400000">
            <a:off x="-278948" y="718082"/>
            <a:ext cx="1289050" cy="402167"/>
          </a:xfrm>
          <a:prstGeom prst="rect">
            <a:avLst/>
          </a:prstGeom>
          <a:noFill/>
          <a:ln w="9525">
            <a:noFill/>
            <a:miter lim="800000"/>
            <a:headEnd/>
            <a:tailEnd/>
          </a:ln>
        </p:spPr>
      </p:pic>
    </p:spTree>
    <p:extLst>
      <p:ext uri="{BB962C8B-B14F-4D97-AF65-F5344CB8AC3E}">
        <p14:creationId xmlns:p14="http://schemas.microsoft.com/office/powerpoint/2010/main" val="4139326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4" y="25263"/>
            <a:ext cx="11368617"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423334" y="1005842"/>
            <a:ext cx="11368617" cy="138499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606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hapter+Title+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2018" y="1489"/>
          <a:ext cx="2015" cy="1488"/>
        </p:xfrm>
        <a:graphic>
          <a:graphicData uri="http://schemas.openxmlformats.org/presentationml/2006/ole">
            <mc:AlternateContent xmlns:mc="http://schemas.openxmlformats.org/markup-compatibility/2006">
              <mc:Choice xmlns:v="urn:schemas-microsoft-com:vml" Requires="v">
                <p:oleObj spid="_x0000_s10438" name="think-cell Slide" r:id="rId4" imgW="360" imgH="360" progId="">
                  <p:embed/>
                </p:oleObj>
              </mc:Choice>
              <mc:Fallback>
                <p:oleObj name="think-cell Slide" r:id="rId4" imgW="360" imgH="360" progId="">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 y="1489"/>
                        <a:ext cx="2015" cy="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Sub Title"/>
          <p:cNvSpPr>
            <a:spLocks noGrp="1"/>
          </p:cNvSpPr>
          <p:nvPr>
            <p:ph type="body" sz="quarter" idx="16" hasCustomPrompt="1"/>
          </p:nvPr>
        </p:nvSpPr>
        <p:spPr>
          <a:xfrm>
            <a:off x="555335" y="863716"/>
            <a:ext cx="11521016" cy="307768"/>
          </a:xfrm>
          <a:prstGeom prst="rect">
            <a:avLst/>
          </a:prstGeom>
        </p:spPr>
        <p:txBody>
          <a:bodyPr vert="horz" lIns="91432" tIns="45716" rIns="91432" bIns="45716"/>
          <a:lstStyle>
            <a:lvl1pPr marL="0" indent="0">
              <a:buNone/>
              <a:defRPr sz="1400" b="0">
                <a:solidFill>
                  <a:srgbClr val="D9291B"/>
                </a:solidFill>
                <a:latin typeface="Arial"/>
                <a:cs typeface="Arial"/>
              </a:defRPr>
            </a:lvl1pPr>
          </a:lstStyle>
          <a:p>
            <a:pPr lvl="0"/>
            <a:r>
              <a:rPr lang="en-CA" dirty="0" smtClean="0"/>
              <a:t>Insight derived from the information – Key message from the slide</a:t>
            </a:r>
            <a:endParaRPr lang="en-CA" dirty="0"/>
          </a:p>
        </p:txBody>
      </p:sp>
      <p:sp>
        <p:nvSpPr>
          <p:cNvPr id="41" name="Title"/>
          <p:cNvSpPr>
            <a:spLocks noGrp="1"/>
          </p:cNvSpPr>
          <p:nvPr>
            <p:ph type="title"/>
          </p:nvPr>
        </p:nvSpPr>
        <p:spPr/>
        <p:txBody>
          <a:bodyPr/>
          <a:lstStyle/>
          <a:p>
            <a:r>
              <a:rPr lang="en-US" smtClean="0"/>
              <a:t>Click to edit Master title style</a:t>
            </a:r>
            <a:endParaRPr lang="en-CA" dirty="0"/>
          </a:p>
        </p:txBody>
      </p:sp>
      <p:sp>
        <p:nvSpPr>
          <p:cNvPr id="14" name="Page Number"/>
          <p:cNvSpPr txBox="1">
            <a:spLocks/>
          </p:cNvSpPr>
          <p:nvPr/>
        </p:nvSpPr>
        <p:spPr>
          <a:xfrm>
            <a:off x="218642" y="6467915"/>
            <a:ext cx="705813" cy="362187"/>
          </a:xfrm>
          <a:prstGeom prst="rect">
            <a:avLst/>
          </a:prstGeom>
        </p:spPr>
        <p:txBody>
          <a:bodyPr vert="horz" lIns="91432" tIns="45716" rIns="91432" bIns="45716" rtlCol="0" anchor="ctr"/>
          <a:lstStyle>
            <a:lvl1pPr algn="r">
              <a:defRPr sz="1200">
                <a:solidFill>
                  <a:schemeClr val="tx1">
                    <a:tint val="75000"/>
                  </a:schemeClr>
                </a:solidFill>
              </a:defRPr>
            </a:lvl1pPr>
          </a:lstStyle>
          <a:p>
            <a:pPr algn="ctr" defTabSz="457159">
              <a:defRPr/>
            </a:pPr>
            <a:fld id="{A68AC59E-E353-40EF-9951-1A66137DDBF4}" type="slidenum">
              <a:rPr lang="en-CA" sz="900" smtClean="0">
                <a:solidFill>
                  <a:srgbClr val="413F41"/>
                </a:solidFill>
                <a:cs typeface="Arial"/>
              </a:rPr>
              <a:pPr algn="ctr" defTabSz="457159">
                <a:defRPr/>
              </a:pPr>
              <a:t>‹#›</a:t>
            </a:fld>
            <a:endParaRPr lang="en-CA" sz="900" dirty="0">
              <a:solidFill>
                <a:srgbClr val="413F41"/>
              </a:solidFill>
              <a:cs typeface="Arial"/>
            </a:endParaRPr>
          </a:p>
        </p:txBody>
      </p:sp>
      <p:sp>
        <p:nvSpPr>
          <p:cNvPr id="4" name="Project Title"/>
          <p:cNvSpPr>
            <a:spLocks noGrp="1"/>
          </p:cNvSpPr>
          <p:nvPr>
            <p:ph type="ftr" sz="quarter" idx="17"/>
          </p:nvPr>
        </p:nvSpPr>
        <p:spPr>
          <a:xfrm>
            <a:off x="657071" y="6466446"/>
            <a:ext cx="6857143" cy="365125"/>
          </a:xfrm>
          <a:prstGeom prst="rect">
            <a:avLst/>
          </a:prstGeom>
        </p:spPr>
        <p:txBody>
          <a:bodyPr lIns="86493" tIns="43247" rIns="86493" bIns="43247"/>
          <a:lstStyle/>
          <a:p>
            <a:endParaRPr lang="en-US">
              <a:solidFill>
                <a:prstClr val="black"/>
              </a:solidFill>
            </a:endParaRPr>
          </a:p>
        </p:txBody>
      </p:sp>
      <p:cxnSp>
        <p:nvCxnSpPr>
          <p:cNvPr id="10" name="Line"/>
          <p:cNvCxnSpPr/>
          <p:nvPr/>
        </p:nvCxnSpPr>
        <p:spPr>
          <a:xfrm>
            <a:off x="670056" y="838970"/>
            <a:ext cx="11521944" cy="0"/>
          </a:xfrm>
          <a:prstGeom prst="line">
            <a:avLst/>
          </a:prstGeom>
          <a:ln>
            <a:solidFill>
              <a:srgbClr val="D9291B"/>
            </a:solidFill>
          </a:ln>
          <a:effectLst/>
        </p:spPr>
        <p:style>
          <a:lnRef idx="2">
            <a:schemeClr val="accent1"/>
          </a:lnRef>
          <a:fillRef idx="0">
            <a:schemeClr val="accent1"/>
          </a:fillRef>
          <a:effectRef idx="1">
            <a:schemeClr val="accent1"/>
          </a:effectRef>
          <a:fontRef idx="minor">
            <a:schemeClr val="tx1"/>
          </a:fontRef>
        </p:style>
      </p:cxnSp>
      <p:sp>
        <p:nvSpPr>
          <p:cNvPr id="11" name="Notes &amp; Sources"/>
          <p:cNvSpPr>
            <a:spLocks noGrp="1"/>
          </p:cNvSpPr>
          <p:nvPr>
            <p:ph type="body" sz="quarter" idx="18"/>
          </p:nvPr>
        </p:nvSpPr>
        <p:spPr>
          <a:xfrm>
            <a:off x="426799" y="6343727"/>
            <a:ext cx="9326751" cy="123111"/>
          </a:xfrm>
          <a:prstGeom prst="rect">
            <a:avLst/>
          </a:prstGeom>
        </p:spPr>
        <p:txBody>
          <a:bodyPr anchor="b"/>
          <a:lstStyle>
            <a:lvl1pPr marL="0" indent="0">
              <a:spcBef>
                <a:spcPts val="0"/>
              </a:spcBef>
              <a:buNone/>
              <a:defRPr sz="800" b="0"/>
            </a:lvl1pPr>
            <a:lvl2pPr marL="165178" indent="0">
              <a:buNone/>
              <a:defRPr sz="800"/>
            </a:lvl2pPr>
            <a:lvl3pPr marL="343870" indent="0">
              <a:buNone/>
              <a:defRPr sz="800"/>
            </a:lvl3pPr>
            <a:lvl4pPr marL="507546" indent="0">
              <a:buNone/>
              <a:defRPr sz="800"/>
            </a:lvl4pPr>
            <a:lvl5pPr marL="768828" indent="0">
              <a:buNone/>
              <a:defRPr sz="800"/>
            </a:lvl5pPr>
          </a:lstStyle>
          <a:p>
            <a:pPr lvl="0"/>
            <a:r>
              <a:rPr lang="en-US" smtClean="0"/>
              <a:t>Click to edit Master text styles</a:t>
            </a:r>
          </a:p>
        </p:txBody>
      </p:sp>
    </p:spTree>
    <p:extLst>
      <p:ext uri="{BB962C8B-B14F-4D97-AF65-F5344CB8AC3E}">
        <p14:creationId xmlns:p14="http://schemas.microsoft.com/office/powerpoint/2010/main" val="48238983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3"/>
          <a:ext cx="180997" cy="143985"/>
        </p:xfrm>
        <a:graphic>
          <a:graphicData uri="http://schemas.openxmlformats.org/presentationml/2006/ole">
            <mc:AlternateContent xmlns:mc="http://schemas.openxmlformats.org/markup-compatibility/2006">
              <mc:Choice xmlns:v="urn:schemas-microsoft-com:vml" Requires="v">
                <p:oleObj spid="_x0000_s9414" name="think-cell Slide" r:id="rId6" imgW="360" imgH="360" progId="">
                  <p:embed/>
                </p:oleObj>
              </mc:Choice>
              <mc:Fallback>
                <p:oleObj name="think-cell Slide" r:id="rId6" imgW="360" imgH="360" progId="">
                  <p:embed/>
                  <p:pic>
                    <p:nvPicPr>
                      <p:cNvPr id="0" name="Picture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3"/>
                        <a:ext cx="180997"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445628" y="1178866"/>
            <a:ext cx="11543059" cy="1123384"/>
          </a:xfrm>
        </p:spPr>
        <p:txBody>
          <a:bodyPr/>
          <a:lstStyle>
            <a:lvl1pPr>
              <a:defRPr b="0"/>
            </a:lvl1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27247740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Content &amp; Heading">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8576" name="think-cell Slide" r:id="rId11" imgW="360" imgH="360" progId="">
                  <p:embed/>
                </p:oleObj>
              </mc:Choice>
              <mc:Fallback>
                <p:oleObj name="think-cell Slide" r:id="rId11" imgW="360" imgH="360" progId="">
                  <p:embed/>
                  <p:pic>
                    <p:nvPicPr>
                      <p:cNvPr id="0" name="Picture 7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custDataLst>
              <p:tags r:id="rId3"/>
            </p:custDataLst>
          </p:nvPr>
        </p:nvSpPr>
        <p:spPr>
          <a:xfrm>
            <a:off x="11787937" y="6661264"/>
            <a:ext cx="110607" cy="107722"/>
          </a:xfrm>
          <a:prstGeom prst="rect">
            <a:avLst/>
          </a:prstGeom>
          <a:noFill/>
        </p:spPr>
        <p:txBody>
          <a:bodyPr wrap="none" lIns="0" tIns="0" rIns="0" bIns="0" anchor="ctr">
            <a:spAutoFit/>
          </a:bodyPr>
          <a:lstStyle/>
          <a:p>
            <a:pPr algn="ctr" defTabSz="957756">
              <a:defRPr/>
            </a:pPr>
            <a:fld id="{939B5473-440D-491C-A13D-C28143B59832}" type="slidenum">
              <a:rPr lang="en-US" sz="700">
                <a:solidFill>
                  <a:prstClr val="black"/>
                </a:solidFill>
              </a:rPr>
              <a:pPr algn="ctr" defTabSz="957756">
                <a:defRPr/>
              </a:pPr>
              <a:t>‹#›</a:t>
            </a:fld>
            <a:endParaRPr lang="en-US" sz="700" dirty="0">
              <a:solidFill>
                <a:prstClr val="black"/>
              </a:solidFill>
            </a:endParaRPr>
          </a:p>
        </p:txBody>
      </p:sp>
      <p:sp>
        <p:nvSpPr>
          <p:cNvPr id="7" name="Freeform 4"/>
          <p:cNvSpPr>
            <a:spLocks/>
          </p:cNvSpPr>
          <p:nvPr>
            <p:custDataLst>
              <p:tags r:id="rId4"/>
            </p:custDataLst>
          </p:nvPr>
        </p:nvSpPr>
        <p:spPr bwMode="auto">
          <a:xfrm>
            <a:off x="0" y="676277"/>
            <a:ext cx="12192000" cy="72866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a:defRPr/>
            </a:pPr>
            <a:endParaRPr lang="fr-FR" dirty="0">
              <a:solidFill>
                <a:srgbClr val="6A9529"/>
              </a:solidFill>
            </a:endParaRPr>
          </a:p>
        </p:txBody>
      </p:sp>
      <p:sp>
        <p:nvSpPr>
          <p:cNvPr id="9" name="Rectangle 8"/>
          <p:cNvSpPr>
            <a:spLocks noChangeArrowheads="1"/>
          </p:cNvSpPr>
          <p:nvPr>
            <p:custDataLst>
              <p:tags r:id="rId5"/>
            </p:custDataLst>
          </p:nvPr>
        </p:nvSpPr>
        <p:spPr bwMode="auto">
          <a:xfrm>
            <a:off x="8057664" y="6623050"/>
            <a:ext cx="3514969" cy="184150"/>
          </a:xfrm>
          <a:prstGeom prst="rect">
            <a:avLst/>
          </a:prstGeom>
          <a:noFill/>
          <a:ln w="19050">
            <a:noFill/>
            <a:miter lim="800000"/>
            <a:headEnd/>
            <a:tailEnd/>
          </a:ln>
          <a:effectLst/>
        </p:spPr>
        <p:txBody>
          <a:bodyPr lIns="35997" tIns="35997" rIns="35997" bIns="35997" anchor="b"/>
          <a:lstStyle/>
          <a:p>
            <a:pPr algn="r" defTabSz="995445" eaLnBrk="0" hangingPunct="0">
              <a:lnSpc>
                <a:spcPct val="90000"/>
              </a:lnSpc>
              <a:spcBef>
                <a:spcPct val="10000"/>
              </a:spcBef>
              <a:defRPr/>
            </a:pPr>
            <a:r>
              <a:rPr lang="en-US" altLang="en-US" sz="700" dirty="0">
                <a:solidFill>
                  <a:prstClr val="black"/>
                </a:solidFill>
                <a:cs typeface="Helvetica Light"/>
              </a:rPr>
              <a:t>Copyright © Capgemini 2015. All Rights Reserved</a:t>
            </a:r>
          </a:p>
        </p:txBody>
      </p:sp>
      <p:pic>
        <p:nvPicPr>
          <p:cNvPr id="11" name="Picture 103" descr="C:\Users\UserSim\Desktop\Capgemini\Capgemini_logo_cmyk.png"/>
          <p:cNvPicPr>
            <a:picLocks noChangeAspect="1" noChangeArrowheads="1"/>
          </p:cNvPicPr>
          <p:nvPr>
            <p:custDataLst>
              <p:tags r:id="rId6"/>
            </p:custDataLst>
          </p:nvPr>
        </p:nvPicPr>
        <p:blipFill>
          <a:blip r:embed="rId13" cstate="print"/>
          <a:srcRect/>
          <a:stretch>
            <a:fillRect/>
          </a:stretch>
        </p:blipFill>
        <p:spPr bwMode="auto">
          <a:xfrm>
            <a:off x="420079" y="6451602"/>
            <a:ext cx="1674445" cy="320675"/>
          </a:xfrm>
          <a:prstGeom prst="rect">
            <a:avLst/>
          </a:prstGeom>
          <a:noFill/>
          <a:ln w="9525">
            <a:noFill/>
            <a:miter lim="800000"/>
            <a:headEnd/>
            <a:tailEnd/>
          </a:ln>
        </p:spPr>
      </p:pic>
      <p:cxnSp>
        <p:nvCxnSpPr>
          <p:cNvPr id="12" name="Straight Connector 5"/>
          <p:cNvCxnSpPr/>
          <p:nvPr>
            <p:custDataLst>
              <p:tags r:id="rId7"/>
            </p:custDataLst>
          </p:nvPr>
        </p:nvCxnSpPr>
        <p:spPr>
          <a:xfrm flipH="1">
            <a:off x="0" y="6362700"/>
            <a:ext cx="12192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3" name="Object 2" hidden="1"/>
          <p:cNvGraphicFramePr>
            <a:graphicFrameLocks noChangeAspect="1"/>
          </p:cNvGraphicFramePr>
          <p:nvPr>
            <p:custDataLst>
              <p:tags r:id="rId8"/>
            </p:custDataLst>
          </p:nvPr>
        </p:nvGraphicFramePr>
        <p:xfrm>
          <a:off x="1" y="1"/>
          <a:ext cx="181708" cy="144463"/>
        </p:xfrm>
        <a:graphic>
          <a:graphicData uri="http://schemas.openxmlformats.org/presentationml/2006/ole">
            <mc:AlternateContent xmlns:mc="http://schemas.openxmlformats.org/markup-compatibility/2006">
              <mc:Choice xmlns:v="urn:schemas-microsoft-com:vml" Requires="v">
                <p:oleObj spid="_x0000_s8577" name="think-cell Slide" r:id="rId14" imgW="360" imgH="360" progId="">
                  <p:embed/>
                </p:oleObj>
              </mc:Choice>
              <mc:Fallback>
                <p:oleObj name="think-cell Slide" r:id="rId14" imgW="360" imgH="360" progId="">
                  <p:embed/>
                  <p:pic>
                    <p:nvPicPr>
                      <p:cNvPr id="0" name="Picture 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1"/>
                        <a:ext cx="18170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solidFill>
                  <a:schemeClr val="tx1"/>
                </a:solidFill>
              </a:defRPr>
            </a:lvl1pPr>
          </a:lstStyle>
          <a:p>
            <a:r>
              <a:rPr lang="en-US" noProof="0" smtClean="0"/>
              <a:t>Click to edit Master title style</a:t>
            </a:r>
            <a:endParaRPr lang="en-US" dirty="0"/>
          </a:p>
        </p:txBody>
      </p:sp>
      <p:sp>
        <p:nvSpPr>
          <p:cNvPr id="3" name="Content Placeholder 2"/>
          <p:cNvSpPr>
            <a:spLocks noGrp="1"/>
          </p:cNvSpPr>
          <p:nvPr>
            <p:ph idx="1"/>
          </p:nvPr>
        </p:nvSpPr>
        <p:spPr>
          <a:xfrm>
            <a:off x="420077" y="2044932"/>
            <a:ext cx="11351848" cy="1123384"/>
          </a:xfrm>
        </p:spPr>
        <p:txBody>
          <a:bodyPr/>
          <a:lstStyle>
            <a:lvl1pPr>
              <a:defRPr b="0"/>
            </a:lvl1pPr>
            <a:lvl2pPr marL="457200" indent="-223838">
              <a:defRPr/>
            </a:lvl2pPr>
            <a:lvl3pPr>
              <a:defRPr/>
            </a:lvl3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
        <p:nvSpPr>
          <p:cNvPr id="8" name="Espace réservé du texte 7"/>
          <p:cNvSpPr>
            <a:spLocks noGrp="1"/>
          </p:cNvSpPr>
          <p:nvPr>
            <p:ph type="body" sz="quarter" idx="11"/>
          </p:nvPr>
        </p:nvSpPr>
        <p:spPr>
          <a:xfrm>
            <a:off x="420077" y="1495425"/>
            <a:ext cx="11351848" cy="307777"/>
          </a:xfrm>
        </p:spPr>
        <p:txBody>
          <a:bodyPr/>
          <a:lstStyle>
            <a:lvl1pPr marL="0" indent="0">
              <a:buNone/>
              <a:defRPr sz="2000" b="1">
                <a:solidFill>
                  <a:schemeClr val="accent3"/>
                </a:solidFill>
              </a:defRPr>
            </a:lvl1pPr>
          </a:lstStyle>
          <a:p>
            <a:pPr lvl="0"/>
            <a:r>
              <a:rPr lang="en-US" smtClean="0"/>
              <a:t>Click to edit Master text styles</a:t>
            </a:r>
          </a:p>
        </p:txBody>
      </p:sp>
      <p:sp>
        <p:nvSpPr>
          <p:cNvPr id="14" name="Rectangle 13"/>
          <p:cNvSpPr/>
          <p:nvPr>
            <p:custDataLst>
              <p:tags r:id="rId9"/>
            </p:custDataLst>
          </p:nvPr>
        </p:nvSpPr>
        <p:spPr>
          <a:xfrm>
            <a:off x="8235952" y="6427788"/>
            <a:ext cx="3336681" cy="195262"/>
          </a:xfrm>
          <a:prstGeom prst="rect">
            <a:avLst/>
          </a:prstGeom>
        </p:spPr>
        <p:txBody>
          <a:bodyPr wrap="none" lIns="35997" tIns="35997" rIns="35997" bIns="35997" anchor="b"/>
          <a:lstStyle/>
          <a:p>
            <a:pPr algn="r" defTabSz="957756">
              <a:defRPr/>
            </a:pPr>
            <a:r>
              <a:rPr lang="en-US" sz="700" dirty="0">
                <a:solidFill>
                  <a:prstClr val="black"/>
                </a:solidFill>
              </a:rPr>
              <a:t>Autonomic Systems Management Platform | May 2015</a:t>
            </a:r>
          </a:p>
        </p:txBody>
      </p:sp>
    </p:spTree>
    <p:extLst>
      <p:ext uri="{BB962C8B-B14F-4D97-AF65-F5344CB8AC3E}">
        <p14:creationId xmlns:p14="http://schemas.microsoft.com/office/powerpoint/2010/main" val="15570155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0" name="Image 9" descr="test5.jpg"/>
          <p:cNvPicPr>
            <a:picLocks noChangeAspect="1"/>
          </p:cNvPicPr>
          <p:nvPr/>
        </p:nvPicPr>
        <p:blipFill>
          <a:blip r:embed="rId9" cstate="screen"/>
          <a:srcRect/>
          <a:stretch>
            <a:fillRect/>
          </a:stretch>
        </p:blipFill>
        <p:spPr>
          <a:xfrm>
            <a:off x="0" y="1039369"/>
            <a:ext cx="12192000" cy="5420808"/>
          </a:xfrm>
          <a:prstGeom prst="rect">
            <a:avLst/>
          </a:prstGeom>
          <a:noFill/>
          <a:ln>
            <a:noFill/>
          </a:ln>
        </p:spPr>
      </p:pic>
      <p:graphicFrame>
        <p:nvGraphicFramePr>
          <p:cNvPr id="4" name="Object 3" hidden="1"/>
          <p:cNvGraphicFramePr>
            <a:graphicFrameLocks noChangeAspect="1"/>
          </p:cNvGraphicFramePr>
          <p:nvPr>
            <p:custDataLst>
              <p:tags r:id="rId2"/>
            </p:custDataLst>
          </p:nvPr>
        </p:nvGraphicFramePr>
        <p:xfrm>
          <a:off x="1" y="0"/>
          <a:ext cx="195384" cy="158750"/>
        </p:xfrm>
        <a:graphic>
          <a:graphicData uri="http://schemas.openxmlformats.org/presentationml/2006/ole">
            <mc:AlternateContent xmlns:mc="http://schemas.openxmlformats.org/markup-compatibility/2006">
              <mc:Choice xmlns:v="urn:schemas-microsoft-com:vml" Requires="v">
                <p:oleObj spid="_x0000_s13510" name="think-cell Slide" r:id="rId10" imgW="360" imgH="360" progId="">
                  <p:embed/>
                </p:oleObj>
              </mc:Choice>
              <mc:Fallback>
                <p:oleObj name="think-cell Slide" r:id="rId10" imgW="360" imgH="360" progId="">
                  <p:embed/>
                  <p:pic>
                    <p:nvPicPr>
                      <p:cNvPr id="0" name="Picture 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686032" y="1968820"/>
            <a:ext cx="7505969" cy="2414915"/>
          </a:xfrm>
          <a:effectLst>
            <a:outerShdw blurRad="50800" dist="38100" dir="2700000" algn="tl" rotWithShape="0">
              <a:prstClr val="black">
                <a:alpha val="40000"/>
              </a:prstClr>
            </a:outerShdw>
          </a:effectLst>
        </p:spPr>
        <p:txBody>
          <a:bodyPr vert="horz" lIns="36000" tIns="36000" rIns="360000" bIns="36000" rtlCol="0" anchor="ctr">
            <a:noAutofit/>
          </a:bodyPr>
          <a:lstStyle>
            <a:lvl1pPr algn="r" defTabSz="995690" rtl="0" eaLnBrk="1" latinLnBrk="0" hangingPunct="1">
              <a:spcBef>
                <a:spcPct val="0"/>
              </a:spcBef>
              <a:buNone/>
              <a:defRPr lang="en-US" sz="2800" b="1"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858934" y="4609876"/>
            <a:ext cx="6333068" cy="1806302"/>
          </a:xfrm>
          <a:effectLst>
            <a:outerShdw blurRad="50800" dist="38100" dir="2700000" algn="tl" rotWithShape="0">
              <a:prstClr val="black">
                <a:alpha val="40000"/>
              </a:prstClr>
            </a:outerShdw>
          </a:effectLst>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2525" y="4"/>
            <a:ext cx="1219452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11" name="Rectangle 10"/>
          <p:cNvSpPr/>
          <p:nvPr>
            <p:custDataLst>
              <p:tags r:id="rId6"/>
            </p:custDataLst>
          </p:nvPr>
        </p:nvSpPr>
        <p:spPr>
          <a:xfrm>
            <a:off x="0" y="6400876"/>
            <a:ext cx="12192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pic>
        <p:nvPicPr>
          <p:cNvPr id="14" name="Picture 104" descr="C:\Users\UserSim\Desktop\Capgemini\moto.emf"/>
          <p:cNvPicPr>
            <a:picLocks noChangeAspect="1" noChangeArrowheads="1"/>
          </p:cNvPicPr>
          <p:nvPr>
            <p:custDataLst>
              <p:tags r:id="rId7"/>
            </p:custDataLst>
          </p:nvPr>
        </p:nvPicPr>
        <p:blipFill>
          <a:blip r:embed="rId12" cstate="email"/>
          <a:srcRect/>
          <a:stretch>
            <a:fillRect/>
          </a:stretch>
        </p:blipFill>
        <p:spPr bwMode="auto">
          <a:xfrm>
            <a:off x="7559183" y="6518279"/>
            <a:ext cx="4184084" cy="249903"/>
          </a:xfrm>
          <a:prstGeom prst="rect">
            <a:avLst/>
          </a:prstGeom>
          <a:noFill/>
        </p:spPr>
      </p:pic>
      <p:pic>
        <p:nvPicPr>
          <p:cNvPr id="15" name="Picture 14" descr="capgemini_rgb.jpg"/>
          <p:cNvPicPr>
            <a:picLocks noChangeAspect="1"/>
          </p:cNvPicPr>
          <p:nvPr/>
        </p:nvPicPr>
        <p:blipFill>
          <a:blip r:embed="rId13" cstate="screen"/>
          <a:stretch>
            <a:fillRect/>
          </a:stretch>
        </p:blipFill>
        <p:spPr>
          <a:xfrm>
            <a:off x="858935" y="514697"/>
            <a:ext cx="4181440" cy="958698"/>
          </a:xfrm>
          <a:prstGeom prst="rect">
            <a:avLst/>
          </a:prstGeom>
        </p:spPr>
      </p:pic>
    </p:spTree>
    <p:extLst>
      <p:ext uri="{BB962C8B-B14F-4D97-AF65-F5344CB8AC3E}">
        <p14:creationId xmlns:p14="http://schemas.microsoft.com/office/powerpoint/2010/main" val="106179376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50000">
              <a:schemeClr val="accent2"/>
            </a:gs>
            <a:gs pos="50000">
              <a:schemeClr val="accent1">
                <a:tint val="44500"/>
                <a:satMod val="160000"/>
              </a:schemeClr>
            </a:gs>
            <a:gs pos="100000">
              <a:schemeClr val="accent1">
                <a:tint val="23500"/>
                <a:satMod val="160000"/>
              </a:schemeClr>
            </a:gs>
          </a:gsLst>
          <a:lin ang="2700000" scaled="0"/>
        </a:gradFill>
        <a:effectLst/>
      </p:bgPr>
    </p:bg>
    <p:spTree>
      <p:nvGrpSpPr>
        <p:cNvPr id="1" name=""/>
        <p:cNvGrpSpPr/>
        <p:nvPr/>
      </p:nvGrpSpPr>
      <p:grpSpPr>
        <a:xfrm>
          <a:off x="0" y="0"/>
          <a:ext cx="0" cy="0"/>
          <a:chOff x="0" y="0"/>
          <a:chExt cx="0" cy="0"/>
        </a:xfrm>
      </p:grpSpPr>
      <p:pic>
        <p:nvPicPr>
          <p:cNvPr id="9" name="Picture 8" descr="route1.jpg"/>
          <p:cNvPicPr>
            <a:picLocks noChangeAspect="1"/>
          </p:cNvPicPr>
          <p:nvPr/>
        </p:nvPicPr>
        <p:blipFill>
          <a:blip r:embed="rId5" cstate="print"/>
          <a:srcRect l="3811" r="3831" b="11146"/>
          <a:stretch>
            <a:fillRect/>
          </a:stretch>
        </p:blipFill>
        <p:spPr>
          <a:xfrm>
            <a:off x="-2736" y="990600"/>
            <a:ext cx="12194736" cy="5867400"/>
          </a:xfrm>
          <a:prstGeom prst="rect">
            <a:avLst/>
          </a:prstGeom>
        </p:spPr>
      </p:pic>
      <p:sp>
        <p:nvSpPr>
          <p:cNvPr id="16" name="Rectangle 15"/>
          <p:cNvSpPr/>
          <p:nvPr>
            <p:custDataLst>
              <p:tags r:id="rId1"/>
            </p:custDataLst>
          </p:nvPr>
        </p:nvSpPr>
        <p:spPr>
          <a:xfrm>
            <a:off x="0" y="6400876"/>
            <a:ext cx="12192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sp>
        <p:nvSpPr>
          <p:cNvPr id="17" name="Rectangle 7"/>
          <p:cNvSpPr/>
          <p:nvPr>
            <p:custDataLst>
              <p:tags r:id="rId2"/>
            </p:custDataLst>
          </p:nvPr>
        </p:nvSpPr>
        <p:spPr bwMode="auto">
          <a:xfrm>
            <a:off x="-2736" y="0"/>
            <a:ext cx="12194736" cy="247668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2" name="Title 1"/>
          <p:cNvSpPr>
            <a:spLocks noGrp="1"/>
          </p:cNvSpPr>
          <p:nvPr>
            <p:ph type="ctrTitle"/>
          </p:nvPr>
        </p:nvSpPr>
        <p:spPr>
          <a:xfrm>
            <a:off x="0" y="2476689"/>
            <a:ext cx="6502400" cy="1965770"/>
          </a:xfrm>
        </p:spPr>
        <p:txBody>
          <a:bodyPr lIns="228600"/>
          <a:lstStyle>
            <a:lvl1pPr>
              <a:defRPr sz="2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0" y="4442459"/>
            <a:ext cx="6502400" cy="914400"/>
          </a:xfrm>
        </p:spPr>
        <p:txBody>
          <a:bodyPr lIns="228600" rIns="0">
            <a:noAutofit/>
          </a:bodyPr>
          <a:lstStyle>
            <a:lvl1pPr marL="0" indent="0" algn="l">
              <a:buNone/>
              <a:defRPr sz="20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104" descr="C:\Users\UserSim\Desktop\Capgemini\moto.emf"/>
          <p:cNvPicPr>
            <a:picLocks noChangeAspect="1" noChangeArrowheads="1"/>
          </p:cNvPicPr>
          <p:nvPr>
            <p:custDataLst>
              <p:tags r:id="rId3"/>
            </p:custDataLst>
          </p:nvPr>
        </p:nvPicPr>
        <p:blipFill>
          <a:blip r:embed="rId6" cstate="email"/>
          <a:srcRect/>
          <a:stretch>
            <a:fillRect/>
          </a:stretch>
        </p:blipFill>
        <p:spPr bwMode="auto">
          <a:xfrm>
            <a:off x="7559183" y="6518279"/>
            <a:ext cx="4184084" cy="249903"/>
          </a:xfrm>
          <a:prstGeom prst="rect">
            <a:avLst/>
          </a:prstGeom>
          <a:noFill/>
        </p:spPr>
      </p:pic>
      <p:pic>
        <p:nvPicPr>
          <p:cNvPr id="11" name="Picture 10" descr="capgemini_rgb.jpg"/>
          <p:cNvPicPr>
            <a:picLocks noChangeAspect="1"/>
          </p:cNvPicPr>
          <p:nvPr userDrawn="1"/>
        </p:nvPicPr>
        <p:blipFill>
          <a:blip r:embed="rId7" cstate="screen"/>
          <a:stretch>
            <a:fillRect/>
          </a:stretch>
        </p:blipFill>
        <p:spPr>
          <a:xfrm>
            <a:off x="858935" y="514697"/>
            <a:ext cx="4181440" cy="958698"/>
          </a:xfrm>
          <a:prstGeom prst="rect">
            <a:avLst/>
          </a:prstGeom>
        </p:spPr>
      </p:pic>
    </p:spTree>
    <p:extLst>
      <p:ext uri="{BB962C8B-B14F-4D97-AF65-F5344CB8AC3E}">
        <p14:creationId xmlns:p14="http://schemas.microsoft.com/office/powerpoint/2010/main" val="1351445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0" name="Image 9" descr="test5.jpg"/>
          <p:cNvPicPr>
            <a:picLocks noChangeAspect="1"/>
          </p:cNvPicPr>
          <p:nvPr/>
        </p:nvPicPr>
        <p:blipFill>
          <a:blip r:embed="rId9" cstate="screen"/>
          <a:srcRect/>
          <a:stretch>
            <a:fillRect/>
          </a:stretch>
        </p:blipFill>
        <p:spPr>
          <a:xfrm>
            <a:off x="0" y="1039369"/>
            <a:ext cx="12192000" cy="5420808"/>
          </a:xfrm>
          <a:prstGeom prst="rect">
            <a:avLst/>
          </a:prstGeom>
          <a:noFill/>
          <a:ln>
            <a:noFill/>
          </a:ln>
        </p:spPr>
      </p:pic>
      <p:graphicFrame>
        <p:nvGraphicFramePr>
          <p:cNvPr id="4" name="Object 3" hidden="1"/>
          <p:cNvGraphicFramePr>
            <a:graphicFrameLocks noChangeAspect="1"/>
          </p:cNvGraphicFramePr>
          <p:nvPr>
            <p:custDataLst>
              <p:tags r:id="rId2"/>
            </p:custDataLst>
          </p:nvPr>
        </p:nvGraphicFramePr>
        <p:xfrm>
          <a:off x="1" y="0"/>
          <a:ext cx="195384" cy="158750"/>
        </p:xfrm>
        <a:graphic>
          <a:graphicData uri="http://schemas.openxmlformats.org/presentationml/2006/ole">
            <mc:AlternateContent xmlns:mc="http://schemas.openxmlformats.org/markup-compatibility/2006">
              <mc:Choice xmlns:v="urn:schemas-microsoft-com:vml" Requires="v">
                <p:oleObj spid="_x0000_s7366" name="think-cell Slide" r:id="rId10" imgW="360" imgH="360" progId="">
                  <p:embed/>
                </p:oleObj>
              </mc:Choice>
              <mc:Fallback>
                <p:oleObj name="think-cell Slide" r:id="rId10" imgW="360" imgH="360" progId="">
                  <p:embed/>
                  <p:pic>
                    <p:nvPicPr>
                      <p:cNvPr id="0" name="Picture 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686032" y="1968820"/>
            <a:ext cx="7505969" cy="2414915"/>
          </a:xfrm>
          <a:effectLst>
            <a:outerShdw blurRad="50800" dist="38100" dir="2700000" algn="tl" rotWithShape="0">
              <a:prstClr val="black">
                <a:alpha val="40000"/>
              </a:prstClr>
            </a:outerShdw>
          </a:effectLst>
        </p:spPr>
        <p:txBody>
          <a:bodyPr vert="horz" lIns="36000" tIns="36000" rIns="360000" bIns="36000" rtlCol="0" anchor="ctr">
            <a:noAutofit/>
          </a:bodyPr>
          <a:lstStyle>
            <a:lvl1pPr algn="r" defTabSz="995690" rtl="0" eaLnBrk="1" latinLnBrk="0" hangingPunct="1">
              <a:spcBef>
                <a:spcPct val="0"/>
              </a:spcBef>
              <a:buNone/>
              <a:defRPr lang="en-US" sz="2800" b="1"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5858934" y="4609876"/>
            <a:ext cx="6333068" cy="1806302"/>
          </a:xfrm>
          <a:effectLst>
            <a:outerShdw blurRad="50800" dist="38100" dir="2700000" algn="tl" rotWithShape="0">
              <a:prstClr val="black">
                <a:alpha val="40000"/>
              </a:prstClr>
            </a:outerShdw>
          </a:effectLst>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2525" y="4"/>
            <a:ext cx="1219452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11" name="Rectangle 10"/>
          <p:cNvSpPr/>
          <p:nvPr>
            <p:custDataLst>
              <p:tags r:id="rId6"/>
            </p:custDataLst>
          </p:nvPr>
        </p:nvSpPr>
        <p:spPr>
          <a:xfrm>
            <a:off x="0" y="6400876"/>
            <a:ext cx="12192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pic>
        <p:nvPicPr>
          <p:cNvPr id="14" name="Picture 104" descr="C:\Users\UserSim\Desktop\Capgemini\moto.emf"/>
          <p:cNvPicPr>
            <a:picLocks noChangeAspect="1" noChangeArrowheads="1"/>
          </p:cNvPicPr>
          <p:nvPr>
            <p:custDataLst>
              <p:tags r:id="rId7"/>
            </p:custDataLst>
          </p:nvPr>
        </p:nvPicPr>
        <p:blipFill>
          <a:blip r:embed="rId12" cstate="email"/>
          <a:srcRect/>
          <a:stretch>
            <a:fillRect/>
          </a:stretch>
        </p:blipFill>
        <p:spPr bwMode="auto">
          <a:xfrm>
            <a:off x="7559183" y="6518279"/>
            <a:ext cx="4184084" cy="249903"/>
          </a:xfrm>
          <a:prstGeom prst="rect">
            <a:avLst/>
          </a:prstGeom>
          <a:noFill/>
        </p:spPr>
      </p:pic>
      <p:pic>
        <p:nvPicPr>
          <p:cNvPr id="15" name="Picture 14" descr="capgemini_rgb.jpg"/>
          <p:cNvPicPr>
            <a:picLocks noChangeAspect="1"/>
          </p:cNvPicPr>
          <p:nvPr/>
        </p:nvPicPr>
        <p:blipFill>
          <a:blip r:embed="rId13" cstate="screen"/>
          <a:stretch>
            <a:fillRect/>
          </a:stretch>
        </p:blipFill>
        <p:spPr>
          <a:xfrm>
            <a:off x="858935" y="514697"/>
            <a:ext cx="4181440" cy="958698"/>
          </a:xfrm>
          <a:prstGeom prst="rect">
            <a:avLst/>
          </a:prstGeom>
        </p:spPr>
      </p:pic>
    </p:spTree>
    <p:extLst>
      <p:ext uri="{BB962C8B-B14F-4D97-AF65-F5344CB8AC3E}">
        <p14:creationId xmlns:p14="http://schemas.microsoft.com/office/powerpoint/2010/main" val="357047861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p:nvPicPr>
        <p:blipFill>
          <a:blip r:embed="rId7" cstate="screen"/>
          <a:srcRect/>
          <a:stretch>
            <a:fillRect/>
          </a:stretch>
        </p:blipFill>
        <p:spPr>
          <a:xfrm>
            <a:off x="0" y="0"/>
            <a:ext cx="12192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6342" name="think-cell Slide" r:id="rId8" imgW="360" imgH="360" progId="">
                  <p:embed/>
                </p:oleObj>
              </mc:Choice>
              <mc:Fallback>
                <p:oleObj name="think-cell Slide" r:id="rId8" imgW="360" imgH="360" progId="">
                  <p:embed/>
                  <p:pic>
                    <p:nvPicPr>
                      <p:cNvPr id="0" name="Picture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solidFill>
                  <a:schemeClr val="tx1"/>
                </a:solidFill>
              </a:defRPr>
            </a:lvl1pPr>
          </a:lstStyle>
          <a:p>
            <a:r>
              <a:rPr lang="en-US" dirty="0" smtClean="0"/>
              <a:t>Click to edit Master title style</a:t>
            </a:r>
            <a:endParaRPr lang="en-US" dirty="0"/>
          </a:p>
        </p:txBody>
      </p:sp>
      <p:sp>
        <p:nvSpPr>
          <p:cNvPr id="6" name="Espace réservé du contenu 5"/>
          <p:cNvSpPr>
            <a:spLocks noGrp="1"/>
          </p:cNvSpPr>
          <p:nvPr>
            <p:ph sz="quarter" idx="10" hasCustomPrompt="1"/>
            <p:custDataLst>
              <p:tags r:id="rId4"/>
            </p:custDataLst>
          </p:nvPr>
        </p:nvSpPr>
        <p:spPr>
          <a:xfrm>
            <a:off x="398139" y="1501981"/>
            <a:ext cx="8378648" cy="246221"/>
          </a:xfrm>
        </p:spPr>
        <p:txBody>
          <a:bodyPr/>
          <a:lstStyle>
            <a:lvl1pPr>
              <a:defRPr>
                <a:solidFill>
                  <a:srgbClr val="000000"/>
                </a:solidFill>
              </a:defRPr>
            </a:lvl1pPr>
          </a:lstStyle>
          <a:p>
            <a:pPr lvl="0"/>
            <a:r>
              <a:rPr lang="en-US" noProof="0" dirty="0" smtClean="0"/>
              <a:t>Click to edit Master text style</a:t>
            </a:r>
          </a:p>
        </p:txBody>
      </p:sp>
      <p:sp>
        <p:nvSpPr>
          <p:cNvPr id="10" name="Freeform 4"/>
          <p:cNvSpPr>
            <a:spLocks/>
          </p:cNvSpPr>
          <p:nvPr>
            <p:custDataLst>
              <p:tags r:id="rId5"/>
            </p:custDataLst>
          </p:nvPr>
        </p:nvSpPr>
        <p:spPr bwMode="auto">
          <a:xfrm>
            <a:off x="4" y="504953"/>
            <a:ext cx="12191997"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prstClr val="black"/>
              </a:solidFill>
            </a:endParaRPr>
          </a:p>
        </p:txBody>
      </p:sp>
    </p:spTree>
    <p:extLst>
      <p:ext uri="{BB962C8B-B14F-4D97-AF65-F5344CB8AC3E}">
        <p14:creationId xmlns:p14="http://schemas.microsoft.com/office/powerpoint/2010/main" val="38711960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11765280"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426720" y="1171978"/>
            <a:ext cx="11338560" cy="138499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569913" indent="-228600"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795338"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031875"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887253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293775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2"/>
        </a:solidFill>
        <a:effectLst/>
      </p:bgPr>
    </p:bg>
    <p:spTree>
      <p:nvGrpSpPr>
        <p:cNvPr id="1" name=""/>
        <p:cNvGrpSpPr/>
        <p:nvPr/>
      </p:nvGrpSpPr>
      <p:grpSpPr>
        <a:xfrm>
          <a:off x="0" y="0"/>
          <a:ext cx="0" cy="0"/>
          <a:chOff x="0" y="0"/>
          <a:chExt cx="0" cy="0"/>
        </a:xfrm>
      </p:grpSpPr>
      <p:pic>
        <p:nvPicPr>
          <p:cNvPr id="19" name="Picture 18" descr="88893642.jpg"/>
          <p:cNvPicPr>
            <a:picLocks noChangeAspect="1"/>
          </p:cNvPicPr>
          <p:nvPr/>
        </p:nvPicPr>
        <p:blipFill>
          <a:blip r:embed="rId4" cstate="screen"/>
          <a:srcRect/>
          <a:stretch>
            <a:fillRect/>
          </a:stretch>
        </p:blipFill>
        <p:spPr>
          <a:xfrm>
            <a:off x="0" y="0"/>
            <a:ext cx="12192000" cy="6661118"/>
          </a:xfrm>
          <a:prstGeom prst="rect">
            <a:avLst/>
          </a:prstGeom>
        </p:spPr>
      </p:pic>
      <p:sp>
        <p:nvSpPr>
          <p:cNvPr id="17" name="Rectangle 7"/>
          <p:cNvSpPr/>
          <p:nvPr>
            <p:custDataLst>
              <p:tags r:id="rId1"/>
            </p:custDataLst>
          </p:nvPr>
        </p:nvSpPr>
        <p:spPr bwMode="auto">
          <a:xfrm flipV="1">
            <a:off x="-1447" y="3384915"/>
            <a:ext cx="12193448"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18" name="Titre 1"/>
          <p:cNvSpPr>
            <a:spLocks noGrp="1"/>
          </p:cNvSpPr>
          <p:nvPr>
            <p:ph type="title" hasCustomPrompt="1"/>
            <p:custDataLst>
              <p:tags r:id="rId2"/>
            </p:custDataLst>
          </p:nvPr>
        </p:nvSpPr>
        <p:spPr>
          <a:xfrm>
            <a:off x="0" y="4699001"/>
            <a:ext cx="12192000" cy="899319"/>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6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
        <p:nvSpPr>
          <p:cNvPr id="6" name="Text Placeholder 5"/>
          <p:cNvSpPr>
            <a:spLocks noGrp="1"/>
          </p:cNvSpPr>
          <p:nvPr>
            <p:ph type="body" sz="quarter" idx="10"/>
          </p:nvPr>
        </p:nvSpPr>
        <p:spPr>
          <a:xfrm>
            <a:off x="1151467" y="5598320"/>
            <a:ext cx="10075333"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72431486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Break 2">
    <p:spTree>
      <p:nvGrpSpPr>
        <p:cNvPr id="1" name=""/>
        <p:cNvGrpSpPr/>
        <p:nvPr/>
      </p:nvGrpSpPr>
      <p:grpSpPr>
        <a:xfrm>
          <a:off x="0" y="0"/>
          <a:ext cx="0" cy="0"/>
          <a:chOff x="0" y="0"/>
          <a:chExt cx="0" cy="0"/>
        </a:xfrm>
      </p:grpSpPr>
      <p:pic>
        <p:nvPicPr>
          <p:cNvPr id="7" name="Picture 6" descr="route1.jpg"/>
          <p:cNvPicPr>
            <a:picLocks noChangeAspect="1"/>
          </p:cNvPicPr>
          <p:nvPr/>
        </p:nvPicPr>
        <p:blipFill>
          <a:blip r:embed="rId6" cstate="print"/>
          <a:srcRect l="3812" r="3831" b="6824"/>
          <a:stretch>
            <a:fillRect/>
          </a:stretch>
        </p:blipFill>
        <p:spPr>
          <a:xfrm>
            <a:off x="-2525" y="705190"/>
            <a:ext cx="12194525" cy="6152810"/>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5318" name="think-cell Slide" r:id="rId7" imgW="360" imgH="360" progId="">
                  <p:embed/>
                </p:oleObj>
              </mc:Choice>
              <mc:Fallback>
                <p:oleObj name="think-cell Slide" r:id="rId7" imgW="360" imgH="360" progId="">
                  <p:embed/>
                  <p:pic>
                    <p:nvPicPr>
                      <p:cNvPr id="0"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p:custDataLst>
              <p:tags r:id="rId3"/>
            </p:custDataLst>
          </p:nvPr>
        </p:nvSpPr>
        <p:spPr bwMode="auto">
          <a:xfrm>
            <a:off x="-2525" y="0"/>
            <a:ext cx="1219511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2" name="Titre 1"/>
          <p:cNvSpPr>
            <a:spLocks noGrp="1"/>
          </p:cNvSpPr>
          <p:nvPr>
            <p:ph type="title" hasCustomPrompt="1"/>
            <p:custDataLst>
              <p:tags r:id="rId4"/>
            </p:custDataLst>
          </p:nvPr>
        </p:nvSpPr>
        <p:spPr>
          <a:xfrm>
            <a:off x="0" y="705190"/>
            <a:ext cx="12192000" cy="1143240"/>
          </a:xfrm>
          <a:prstGeom prst="rect">
            <a:avLst/>
          </a:prstGeom>
        </p:spPr>
        <p:txBody>
          <a:bodyPr lIns="330588" tIns="33059" rIns="33059" bIns="33059" anchor="ctr" anchorCtr="0"/>
          <a:lstStyle>
            <a:lvl1pPr algn="l">
              <a:defRPr sz="3600" b="0">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8" name="Text Placeholder 7"/>
          <p:cNvSpPr>
            <a:spLocks noGrp="1"/>
          </p:cNvSpPr>
          <p:nvPr>
            <p:ph type="body" sz="quarter" idx="10"/>
          </p:nvPr>
        </p:nvSpPr>
        <p:spPr>
          <a:xfrm>
            <a:off x="448733" y="1847850"/>
            <a:ext cx="96774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29085549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11765280" cy="82296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26720" y="1197736"/>
            <a:ext cx="5486400" cy="1384995"/>
          </a:xfrm>
        </p:spPr>
        <p:txBody>
          <a:bodyPr vert="horz" wrap="square" lIns="0" tIns="0" rIns="0" bIns="0" rtlCol="0">
            <a:spAutoFit/>
          </a:bodyPr>
          <a:lstStyle>
            <a:lvl1pPr marL="0" indent="0" algn="l" defTabSz="914400" rtl="0" eaLnBrk="1" fontAlgn="base" latinLnBrk="0" hangingPunct="1">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60375" indent="-1778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31825" indent="-171450" algn="l" defTabSz="862013"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803275" indent="-17145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6278880" y="1197736"/>
            <a:ext cx="5486400" cy="1384995"/>
          </a:xfrm>
        </p:spPr>
        <p:txBody>
          <a:bodyPr vert="horz" wrap="square" lIns="0" tIns="0" rIns="0" bIns="0" rtlCol="0">
            <a:spAutoFit/>
          </a:bodyPr>
          <a:lstStyle>
            <a:lvl1pPr marL="0" indent="0" algn="l" defTabSz="914400" rtl="0" eaLnBrk="1" fontAlgn="base" latinLnBrk="0" hangingPunct="1">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60375" indent="-1778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31825" indent="-171450" algn="l" defTabSz="862013"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803275" indent="-17145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297254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26720" y="2026014"/>
            <a:ext cx="5486400" cy="3417862"/>
          </a:xfr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algn="l" rtl="0" eaLnBrk="1" fontAlgn="base" latinLnBrk="0" hangingPunct="1">
              <a:spcBef>
                <a:spcPct val="0"/>
              </a:spcBef>
              <a:spcAft>
                <a:spcPct val="50000"/>
              </a:spcAft>
              <a:buClr>
                <a:schemeClr val="accent2"/>
              </a:buClr>
              <a:defRPr lang="en-US" sz="1400" b="1" kern="1200" dirty="0" smtClean="0">
                <a:solidFill>
                  <a:schemeClr val="tx1"/>
                </a:solidFill>
                <a:latin typeface="Arial" pitchFamily="34" charset="0"/>
                <a:ea typeface="+mn-ea"/>
                <a:cs typeface="Arial" pitchFamily="34" charset="0"/>
              </a:defRPr>
            </a:lvl1pPr>
            <a:lvl2pPr algn="l" rtl="0" eaLnBrk="1" fontAlgn="base" latinLnBrk="0" hangingPunct="1">
              <a:spcBef>
                <a:spcPct val="0"/>
              </a:spcBef>
              <a:spcAft>
                <a:spcPct val="50000"/>
              </a:spcAft>
              <a:buClr>
                <a:schemeClr val="accent2"/>
              </a:buClr>
              <a:defRPr lang="en-US" sz="1200" b="0" kern="1200" dirty="0" smtClean="0">
                <a:solidFill>
                  <a:schemeClr val="tx1"/>
                </a:solidFill>
                <a:latin typeface="Arial" pitchFamily="34" charset="0"/>
                <a:ea typeface="+mn-ea"/>
                <a:cs typeface="Arial" pitchFamily="34" charset="0"/>
              </a:defRPr>
            </a:lvl2pPr>
            <a:lvl3pPr marL="460375" indent="-228600" algn="l" rtl="0" eaLnBrk="1" fontAlgn="base" latinLnBrk="0" hangingPunct="1">
              <a:spcBef>
                <a:spcPct val="0"/>
              </a:spcBef>
              <a:spcAft>
                <a:spcPct val="50000"/>
              </a:spcAft>
              <a:buClr>
                <a:schemeClr val="accent2"/>
              </a:buClr>
              <a:defRPr lang="en-US" sz="1100" b="0" kern="1200" dirty="0" smtClean="0">
                <a:solidFill>
                  <a:schemeClr val="tx1"/>
                </a:solidFill>
                <a:latin typeface="Arial" pitchFamily="34" charset="0"/>
                <a:ea typeface="+mn-ea"/>
                <a:cs typeface="Arial" pitchFamily="34" charset="0"/>
              </a:defRPr>
            </a:lvl3pPr>
            <a:lvl4pPr marL="685800"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4pPr>
            <a:lvl5pPr marL="911225"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marL="0" lvl="0" indent="0" algn="l" defTabSz="914400" rtl="0" eaLnBrk="1" fontAlgn="base" latinLnBrk="0" hangingPunct="1">
              <a:spcBef>
                <a:spcPct val="0"/>
              </a:spcBef>
              <a:spcAft>
                <a:spcPct val="50000"/>
              </a:spcAft>
              <a:buClr>
                <a:schemeClr val="accent2"/>
              </a:buClr>
              <a:buFont typeface="Arial" pitchFamily="34" charset="0"/>
              <a:buNone/>
            </a:pPr>
            <a:r>
              <a:rPr lang="en-US" smtClean="0"/>
              <a:t>Click to edit Master text styles</a:t>
            </a:r>
          </a:p>
          <a:p>
            <a:pPr marL="0" lvl="1" indent="0" algn="l" defTabSz="914400" rtl="0" eaLnBrk="1" fontAlgn="base" latinLnBrk="0" hangingPunct="1">
              <a:spcBef>
                <a:spcPct val="0"/>
              </a:spcBef>
              <a:spcAft>
                <a:spcPct val="50000"/>
              </a:spcAft>
              <a:buClr>
                <a:schemeClr val="accent2"/>
              </a:buClr>
              <a:buFont typeface="Arial" pitchFamily="34" charset="0"/>
              <a:buNone/>
            </a:pPr>
            <a:r>
              <a:rPr lang="en-US" smtClean="0"/>
              <a:t>Second level</a:t>
            </a:r>
          </a:p>
          <a:p>
            <a:pPr marL="0" lvl="2" indent="0" algn="l" defTabSz="914400" rtl="0" eaLnBrk="1" fontAlgn="base" latinLnBrk="0" hangingPunct="1">
              <a:spcBef>
                <a:spcPct val="0"/>
              </a:spcBef>
              <a:spcAft>
                <a:spcPct val="50000"/>
              </a:spcAft>
              <a:buClr>
                <a:schemeClr val="accent2"/>
              </a:buClr>
              <a:buFont typeface="Arial" pitchFamily="34" charset="0"/>
              <a:buNone/>
            </a:pPr>
            <a:r>
              <a:rPr lang="en-US" smtClean="0"/>
              <a:t>Third level</a:t>
            </a:r>
          </a:p>
          <a:p>
            <a:pPr marL="0" lvl="3" indent="0" algn="l" defTabSz="914400" rtl="0" eaLnBrk="1" fontAlgn="base" latinLnBrk="0" hangingPunct="1">
              <a:spcBef>
                <a:spcPct val="0"/>
              </a:spcBef>
              <a:spcAft>
                <a:spcPct val="50000"/>
              </a:spcAft>
              <a:buClr>
                <a:schemeClr val="accent2"/>
              </a:buClr>
              <a:buFont typeface="Arial" pitchFamily="34" charset="0"/>
              <a:buNone/>
            </a:pPr>
            <a:r>
              <a:rPr lang="en-US" smtClean="0"/>
              <a:t>Fourth level</a:t>
            </a:r>
          </a:p>
          <a:p>
            <a:pPr marL="0" lvl="4" indent="0" algn="l" defTabSz="914400" rtl="0" eaLnBrk="1" fontAlgn="base" latinLnBrk="0" hangingPunct="1">
              <a:spcBef>
                <a:spcPct val="0"/>
              </a:spcBef>
              <a:spcAft>
                <a:spcPct val="50000"/>
              </a:spcAft>
              <a:buClr>
                <a:schemeClr val="accent2"/>
              </a:buClr>
              <a:buFont typeface="Arial" pitchFamily="34" charset="0"/>
              <a:buNone/>
            </a:pPr>
            <a:r>
              <a:rPr lang="en-US" smtClean="0"/>
              <a:t>Fifth level</a:t>
            </a:r>
            <a:endParaRPr lang="en-US" dirty="0"/>
          </a:p>
        </p:txBody>
      </p:sp>
      <p:sp>
        <p:nvSpPr>
          <p:cNvPr id="6" name="Content Placeholder 5"/>
          <p:cNvSpPr>
            <a:spLocks noGrp="1"/>
          </p:cNvSpPr>
          <p:nvPr>
            <p:ph sz="quarter" idx="4"/>
          </p:nvPr>
        </p:nvSpPr>
        <p:spPr>
          <a:xfrm>
            <a:off x="6278880" y="2026014"/>
            <a:ext cx="5486400" cy="3417862"/>
          </a:xfr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algn="l" rtl="0" eaLnBrk="1" fontAlgn="base" latinLnBrk="0" hangingPunct="1">
              <a:spcBef>
                <a:spcPct val="0"/>
              </a:spcBef>
              <a:spcAft>
                <a:spcPct val="50000"/>
              </a:spcAft>
              <a:buClr>
                <a:schemeClr val="accent2"/>
              </a:buClr>
              <a:defRPr lang="en-US" sz="1400" b="1" kern="1200" dirty="0" smtClean="0">
                <a:solidFill>
                  <a:schemeClr val="tx1"/>
                </a:solidFill>
                <a:latin typeface="Arial" pitchFamily="34" charset="0"/>
                <a:ea typeface="+mn-ea"/>
                <a:cs typeface="Arial" pitchFamily="34" charset="0"/>
              </a:defRPr>
            </a:lvl1pPr>
            <a:lvl2pPr algn="l" rtl="0" eaLnBrk="1" fontAlgn="base" latinLnBrk="0" hangingPunct="1">
              <a:spcBef>
                <a:spcPct val="0"/>
              </a:spcBef>
              <a:spcAft>
                <a:spcPct val="50000"/>
              </a:spcAft>
              <a:buClr>
                <a:schemeClr val="accent2"/>
              </a:buClr>
              <a:defRPr lang="en-US" sz="1200" b="0" kern="1200" dirty="0" smtClean="0">
                <a:solidFill>
                  <a:schemeClr val="tx1"/>
                </a:solidFill>
                <a:latin typeface="Arial" pitchFamily="34" charset="0"/>
                <a:ea typeface="+mn-ea"/>
                <a:cs typeface="Arial" pitchFamily="34" charset="0"/>
              </a:defRPr>
            </a:lvl2pPr>
            <a:lvl3pPr marL="460375" indent="-228600" algn="l" rtl="0" eaLnBrk="1" fontAlgn="base" latinLnBrk="0" hangingPunct="1">
              <a:spcBef>
                <a:spcPct val="0"/>
              </a:spcBef>
              <a:spcAft>
                <a:spcPct val="50000"/>
              </a:spcAft>
              <a:buClr>
                <a:schemeClr val="accent2"/>
              </a:buClr>
              <a:defRPr lang="en-US" sz="1100" b="0" kern="1200" dirty="0" smtClean="0">
                <a:solidFill>
                  <a:schemeClr val="tx1"/>
                </a:solidFill>
                <a:latin typeface="Arial" pitchFamily="34" charset="0"/>
                <a:ea typeface="+mn-ea"/>
                <a:cs typeface="Arial" pitchFamily="34" charset="0"/>
              </a:defRPr>
            </a:lvl3pPr>
            <a:lvl4pPr marL="685800"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4pPr>
            <a:lvl5pPr marL="911225"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marL="0" lvl="0" indent="0" algn="l" defTabSz="914400" rtl="0" eaLnBrk="1" fontAlgn="base" latinLnBrk="0" hangingPunct="1">
              <a:spcBef>
                <a:spcPct val="0"/>
              </a:spcBef>
              <a:spcAft>
                <a:spcPct val="50000"/>
              </a:spcAft>
              <a:buClr>
                <a:schemeClr val="accent2"/>
              </a:buClr>
              <a:buFont typeface="Arial" pitchFamily="34" charset="0"/>
              <a:buNone/>
            </a:pPr>
            <a:r>
              <a:rPr lang="en-US" smtClean="0"/>
              <a:t>Click to edit Master text styles</a:t>
            </a:r>
          </a:p>
          <a:p>
            <a:pPr marL="0" lvl="1" indent="0" algn="l" defTabSz="914400" rtl="0" eaLnBrk="1" fontAlgn="base" latinLnBrk="0" hangingPunct="1">
              <a:spcBef>
                <a:spcPct val="0"/>
              </a:spcBef>
              <a:spcAft>
                <a:spcPct val="50000"/>
              </a:spcAft>
              <a:buClr>
                <a:schemeClr val="accent2"/>
              </a:buClr>
              <a:buFont typeface="Arial" pitchFamily="34" charset="0"/>
              <a:buNone/>
            </a:pPr>
            <a:r>
              <a:rPr lang="en-US" smtClean="0"/>
              <a:t>Second level</a:t>
            </a:r>
          </a:p>
          <a:p>
            <a:pPr marL="0" lvl="2" indent="0" algn="l" defTabSz="914400" rtl="0" eaLnBrk="1" fontAlgn="base" latinLnBrk="0" hangingPunct="1">
              <a:spcBef>
                <a:spcPct val="0"/>
              </a:spcBef>
              <a:spcAft>
                <a:spcPct val="50000"/>
              </a:spcAft>
              <a:buClr>
                <a:schemeClr val="accent2"/>
              </a:buClr>
              <a:buFont typeface="Arial" pitchFamily="34" charset="0"/>
              <a:buNone/>
            </a:pPr>
            <a:r>
              <a:rPr lang="en-US" smtClean="0"/>
              <a:t>Third level</a:t>
            </a:r>
          </a:p>
          <a:p>
            <a:pPr marL="0" lvl="3" indent="0" algn="l" defTabSz="914400" rtl="0" eaLnBrk="1" fontAlgn="base" latinLnBrk="0" hangingPunct="1">
              <a:spcBef>
                <a:spcPct val="0"/>
              </a:spcBef>
              <a:spcAft>
                <a:spcPct val="50000"/>
              </a:spcAft>
              <a:buClr>
                <a:schemeClr val="accent2"/>
              </a:buClr>
              <a:buFont typeface="Arial" pitchFamily="34" charset="0"/>
              <a:buNone/>
            </a:pPr>
            <a:r>
              <a:rPr lang="en-US" smtClean="0"/>
              <a:t>Fourth level</a:t>
            </a:r>
          </a:p>
          <a:p>
            <a:pPr marL="0" lvl="4" indent="0" algn="l" defTabSz="914400" rtl="0" eaLnBrk="1" fontAlgn="base" latinLnBrk="0" hangingPunct="1">
              <a:spcBef>
                <a:spcPct val="0"/>
              </a:spcBef>
              <a:spcAft>
                <a:spcPct val="50000"/>
              </a:spcAft>
              <a:buClr>
                <a:schemeClr val="accent2"/>
              </a:buClr>
              <a:buFont typeface="Arial" pitchFamily="34" charset="0"/>
              <a:buNone/>
            </a:pPr>
            <a:r>
              <a:rPr lang="en-US" smtClean="0"/>
              <a:t>Fifth level</a:t>
            </a:r>
            <a:endParaRPr lang="en-US" dirty="0"/>
          </a:p>
        </p:txBody>
      </p:sp>
      <p:sp>
        <p:nvSpPr>
          <p:cNvPr id="2" name="Title 1"/>
          <p:cNvSpPr>
            <a:spLocks noGrp="1"/>
          </p:cNvSpPr>
          <p:nvPr>
            <p:ph type="title"/>
          </p:nvPr>
        </p:nvSpPr>
        <p:spPr>
          <a:xfrm>
            <a:off x="0" y="25263"/>
            <a:ext cx="11765280" cy="82296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26720" y="1471315"/>
            <a:ext cx="5486400" cy="548640"/>
          </a:xfrm>
          <a:gradFill flip="none" rotWithShape="1">
            <a:gsLst>
              <a:gs pos="75000">
                <a:schemeClr val="accent2"/>
              </a:gs>
              <a:gs pos="100000">
                <a:schemeClr val="accent4"/>
              </a:gs>
            </a:gsLst>
            <a:lin ang="16200000" scaled="1"/>
            <a:tileRect/>
          </a:gradFill>
          <a:ln w="12700">
            <a:solidFill>
              <a:schemeClr val="accent2"/>
            </a:solidFill>
          </a:ln>
        </p:spPr>
        <p:txBody>
          <a:bodyPr lIns="91440" tIns="91440" rIns="91440" bIns="91440" anchor="ctr" anchorCtr="0">
            <a:noAutofit/>
          </a:bodyPr>
          <a:lstStyle>
            <a:lvl1pPr marL="0" indent="0" algn="ctr">
              <a:buNone/>
              <a:defRPr sz="1400" b="1">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278880" y="1471315"/>
            <a:ext cx="5486400" cy="548640"/>
          </a:xfrm>
          <a:gradFill flip="none" rotWithShape="1">
            <a:gsLst>
              <a:gs pos="75000">
                <a:schemeClr val="accent2"/>
              </a:gs>
              <a:gs pos="100000">
                <a:schemeClr val="accent4"/>
              </a:gs>
            </a:gsLst>
            <a:lin ang="16200000" scaled="1"/>
            <a:tileRect/>
          </a:gradFill>
          <a:ln w="12700">
            <a:solidFill>
              <a:schemeClr val="accent2"/>
            </a:solidFill>
          </a:ln>
        </p:spPr>
        <p:txBody>
          <a:bodyPr lIns="91440" tIns="91440" rIns="91440" bIns="91440" anchor="ctr" anchorCtr="0">
            <a:noAutofit/>
          </a:bodyPr>
          <a:lstStyle>
            <a:lvl1pPr marL="0" indent="0" algn="ctr">
              <a:buNone/>
              <a:defRPr sz="1400" b="1">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88744948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0658567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able of Content-Agenda">
    <p:spTree>
      <p:nvGrpSpPr>
        <p:cNvPr id="1" name=""/>
        <p:cNvGrpSpPr/>
        <p:nvPr/>
      </p:nvGrpSpPr>
      <p:grpSpPr>
        <a:xfrm>
          <a:off x="0" y="0"/>
          <a:ext cx="0" cy="0"/>
          <a:chOff x="0" y="0"/>
          <a:chExt cx="0" cy="0"/>
        </a:xfrm>
      </p:grpSpPr>
      <p:pic>
        <p:nvPicPr>
          <p:cNvPr id="9" name="Image 8" descr="test3.jpg"/>
          <p:cNvPicPr>
            <a:picLocks noChangeAspect="1"/>
          </p:cNvPicPr>
          <p:nvPr/>
        </p:nvPicPr>
        <p:blipFill>
          <a:blip r:embed="rId7" cstate="screen"/>
          <a:srcRect/>
          <a:stretch>
            <a:fillRect/>
          </a:stretch>
        </p:blipFill>
        <p:spPr>
          <a:xfrm>
            <a:off x="0" y="0"/>
            <a:ext cx="12192000" cy="6353298"/>
          </a:xfrm>
          <a:prstGeom prst="rect">
            <a:avLst/>
          </a:prstGeom>
        </p:spPr>
      </p:pic>
      <p:graphicFrame>
        <p:nvGraphicFramePr>
          <p:cNvPr id="7" name="Object 6"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2486" name="think-cell Slide" r:id="rId8" imgW="360" imgH="360" progId="">
                  <p:embed/>
                </p:oleObj>
              </mc:Choice>
              <mc:Fallback>
                <p:oleObj name="think-cell Slide" r:id="rId8" imgW="360" imgH="360" progId="">
                  <p:embed/>
                  <p:pic>
                    <p:nvPicPr>
                      <p:cNvPr id="0" name="Picture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solidFill>
                  <a:schemeClr val="tx1"/>
                </a:solidFill>
              </a:defRPr>
            </a:lvl1pPr>
          </a:lstStyle>
          <a:p>
            <a:r>
              <a:rPr lang="en-US" dirty="0" smtClean="0"/>
              <a:t>Click to edit Master title style</a:t>
            </a:r>
            <a:endParaRPr lang="en-US" dirty="0"/>
          </a:p>
        </p:txBody>
      </p:sp>
      <p:sp>
        <p:nvSpPr>
          <p:cNvPr id="6" name="Espace réservé du contenu 5"/>
          <p:cNvSpPr>
            <a:spLocks noGrp="1"/>
          </p:cNvSpPr>
          <p:nvPr>
            <p:ph sz="quarter" idx="10" hasCustomPrompt="1"/>
            <p:custDataLst>
              <p:tags r:id="rId4"/>
            </p:custDataLst>
          </p:nvPr>
        </p:nvSpPr>
        <p:spPr>
          <a:xfrm>
            <a:off x="398139" y="1501981"/>
            <a:ext cx="8378648" cy="246221"/>
          </a:xfrm>
        </p:spPr>
        <p:txBody>
          <a:bodyPr/>
          <a:lstStyle>
            <a:lvl1pPr>
              <a:defRPr>
                <a:solidFill>
                  <a:srgbClr val="000000"/>
                </a:solidFill>
              </a:defRPr>
            </a:lvl1pPr>
          </a:lstStyle>
          <a:p>
            <a:pPr lvl="0"/>
            <a:r>
              <a:rPr lang="en-US" noProof="0" dirty="0" smtClean="0"/>
              <a:t>Click to edit Master text style</a:t>
            </a:r>
          </a:p>
        </p:txBody>
      </p:sp>
      <p:sp>
        <p:nvSpPr>
          <p:cNvPr id="10" name="Freeform 4"/>
          <p:cNvSpPr>
            <a:spLocks/>
          </p:cNvSpPr>
          <p:nvPr>
            <p:custDataLst>
              <p:tags r:id="rId5"/>
            </p:custDataLst>
          </p:nvPr>
        </p:nvSpPr>
        <p:spPr bwMode="auto">
          <a:xfrm>
            <a:off x="4" y="504953"/>
            <a:ext cx="12191997"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prstClr val="black"/>
              </a:solidFill>
            </a:endParaRPr>
          </a:p>
        </p:txBody>
      </p:sp>
    </p:spTree>
    <p:extLst>
      <p:ext uri="{BB962C8B-B14F-4D97-AF65-F5344CB8AC3E}">
        <p14:creationId xmlns:p14="http://schemas.microsoft.com/office/powerpoint/2010/main" val="28241669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483232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200" b="1"/>
            </a:lvl1pPr>
          </a:lstStyle>
          <a:p>
            <a:r>
              <a:rPr lang="en-US" smtClean="0"/>
              <a:t>Click to edit Master title style</a:t>
            </a:r>
            <a:endParaRPr lang="en-US" dirty="0"/>
          </a:p>
        </p:txBody>
      </p:sp>
      <p:sp>
        <p:nvSpPr>
          <p:cNvPr id="3" name="Content Placeholder 2"/>
          <p:cNvSpPr>
            <a:spLocks noGrp="1"/>
          </p:cNvSpPr>
          <p:nvPr>
            <p:ph idx="1"/>
          </p:nvPr>
        </p:nvSpPr>
        <p:spPr>
          <a:xfrm>
            <a:off x="4766734" y="273052"/>
            <a:ext cx="6815668" cy="5853113"/>
          </a:xfrm>
        </p:spPr>
        <p:txBody>
          <a:bodyPr>
            <a:no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2" y="1573621"/>
            <a:ext cx="4011084" cy="477054"/>
          </a:xfrm>
        </p:spPr>
        <p:txBody>
          <a:bodyPr/>
          <a:lstStyle>
            <a:lvl1pPr marL="0" indent="0">
              <a:buNone/>
              <a:defRPr sz="1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pic>
        <p:nvPicPr>
          <p:cNvPr id="8" name="Picture 4" descr="capgemini_rgb-[Converted]"/>
          <p:cNvPicPr>
            <a:picLocks noChangeAspect="1" noChangeArrowheads="1"/>
          </p:cNvPicPr>
          <p:nvPr/>
        </p:nvPicPr>
        <p:blipFill>
          <a:blip r:embed="rId2" cstate="screen"/>
          <a:srcRect/>
          <a:stretch>
            <a:fillRect/>
          </a:stretch>
        </p:blipFill>
        <p:spPr bwMode="gray">
          <a:xfrm>
            <a:off x="364066" y="6451602"/>
            <a:ext cx="1718735" cy="301625"/>
          </a:xfrm>
          <a:prstGeom prst="rect">
            <a:avLst/>
          </a:prstGeom>
          <a:noFill/>
          <a:ln w="9525">
            <a:noFill/>
            <a:miter lim="800000"/>
            <a:headEnd/>
            <a:tailEnd/>
          </a:ln>
        </p:spPr>
      </p:pic>
      <p:sp>
        <p:nvSpPr>
          <p:cNvPr id="9" name="Text Box 5"/>
          <p:cNvSpPr txBox="1">
            <a:spLocks noChangeArrowheads="1"/>
          </p:cNvSpPr>
          <p:nvPr/>
        </p:nvSpPr>
        <p:spPr bwMode="gray">
          <a:xfrm>
            <a:off x="2095500" y="6491288"/>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dirty="0">
                <a:solidFill>
                  <a:srgbClr val="969696"/>
                </a:solidFill>
              </a:rPr>
              <a:t>In collaboration with</a:t>
            </a:r>
          </a:p>
        </p:txBody>
      </p:sp>
      <p:sp>
        <p:nvSpPr>
          <p:cNvPr id="10" name="Rectangle 6"/>
          <p:cNvSpPr>
            <a:spLocks noChangeArrowheads="1"/>
          </p:cNvSpPr>
          <p:nvPr/>
        </p:nvSpPr>
        <p:spPr bwMode="gray">
          <a:xfrm>
            <a:off x="3903136" y="6400802"/>
            <a:ext cx="1361017" cy="403225"/>
          </a:xfrm>
          <a:prstGeom prst="rect">
            <a:avLst/>
          </a:prstGeom>
          <a:noFill/>
          <a:ln w="19050">
            <a:solidFill>
              <a:srgbClr val="B2B2B2"/>
            </a:solidFill>
            <a:prstDash val="sysDot"/>
            <a:miter lim="800000"/>
            <a:headEnd/>
            <a:tailEnd/>
          </a:ln>
          <a:effectLst/>
        </p:spPr>
        <p:txBody>
          <a:bodyPr wrap="none" anchor="ctr"/>
          <a:lstStyle/>
          <a:p>
            <a:r>
              <a:rPr lang="en-US" sz="1000" dirty="0">
                <a:solidFill>
                  <a:srgbClr val="969696"/>
                </a:solidFill>
              </a:rPr>
              <a:t>Client or</a:t>
            </a:r>
            <a:br>
              <a:rPr lang="en-US" sz="1000" dirty="0">
                <a:solidFill>
                  <a:srgbClr val="969696"/>
                </a:solidFill>
              </a:rPr>
            </a:br>
            <a:r>
              <a:rPr lang="en-US" sz="1000" dirty="0">
                <a:solidFill>
                  <a:srgbClr val="969696"/>
                </a:solidFill>
              </a:rPr>
              <a:t>Partner logo</a:t>
            </a:r>
          </a:p>
        </p:txBody>
      </p:sp>
      <p:sp>
        <p:nvSpPr>
          <p:cNvPr id="11" name="Line 7"/>
          <p:cNvSpPr>
            <a:spLocks noChangeShapeType="1"/>
          </p:cNvSpPr>
          <p:nvPr/>
        </p:nvSpPr>
        <p:spPr bwMode="gray">
          <a:xfrm>
            <a:off x="11588751" y="6500813"/>
            <a:ext cx="0" cy="239712"/>
          </a:xfrm>
          <a:prstGeom prst="line">
            <a:avLst/>
          </a:prstGeom>
          <a:noFill/>
          <a:ln w="9525">
            <a:solidFill>
              <a:srgbClr val="969696"/>
            </a:solidFill>
            <a:round/>
            <a:headEnd/>
            <a:tailEnd/>
          </a:ln>
          <a:effectLst/>
        </p:spPr>
        <p:txBody>
          <a:bodyPr wrap="none" anchor="ctr"/>
          <a:lstStyle/>
          <a:p>
            <a:endParaRPr lang="en-US" dirty="0">
              <a:solidFill>
                <a:prstClr val="black"/>
              </a:solidFill>
            </a:endParaRPr>
          </a:p>
        </p:txBody>
      </p:sp>
      <p:sp>
        <p:nvSpPr>
          <p:cNvPr id="12" name="Text Box 8"/>
          <p:cNvSpPr txBox="1">
            <a:spLocks noChangeArrowheads="1"/>
          </p:cNvSpPr>
          <p:nvPr/>
        </p:nvSpPr>
        <p:spPr bwMode="gray">
          <a:xfrm>
            <a:off x="11588753"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3" name="Text Box 9"/>
          <p:cNvSpPr txBox="1">
            <a:spLocks noChangeArrowheads="1"/>
          </p:cNvSpPr>
          <p:nvPr/>
        </p:nvSpPr>
        <p:spPr bwMode="gray">
          <a:xfrm>
            <a:off x="5475818" y="6484938"/>
            <a:ext cx="6068484" cy="275460"/>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800" dirty="0">
                <a:solidFill>
                  <a:srgbClr val="969696"/>
                </a:solidFill>
                <a:latin typeface="Arial Narrow" pitchFamily="34" charset="0"/>
              </a:rPr>
              <a:t>DOCUMENT TITLE</a:t>
            </a:r>
          </a:p>
          <a:p>
            <a:pPr algn="r" eaLnBrk="0" hangingPunct="0">
              <a:lnSpc>
                <a:spcPct val="85000"/>
              </a:lnSpc>
            </a:pPr>
            <a:r>
              <a:rPr lang="en-US" sz="600" dirty="0">
                <a:solidFill>
                  <a:srgbClr val="969696"/>
                </a:solidFill>
                <a:latin typeface="Arial Narrow" pitchFamily="34" charset="0"/>
              </a:rPr>
              <a:t>The information contained in this document is proprietary. Copyright © 2011 Capgemini. All rights reserved.</a:t>
            </a:r>
          </a:p>
        </p:txBody>
      </p:sp>
      <p:cxnSp>
        <p:nvCxnSpPr>
          <p:cNvPr id="16" name="Straight Connector 15"/>
          <p:cNvCxnSpPr/>
          <p:nvPr/>
        </p:nvCxnSpPr>
        <p:spPr>
          <a:xfrm rot="5400000">
            <a:off x="1697599" y="3163829"/>
            <a:ext cx="5987940" cy="2117"/>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8021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389717" y="1201484"/>
            <a:ext cx="7315200" cy="4924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2154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Placeholder 1"/>
          <p:cNvSpPr>
            <a:spLocks noGrp="1"/>
          </p:cNvSpPr>
          <p:nvPr>
            <p:ph type="title"/>
          </p:nvPr>
        </p:nvSpPr>
        <p:spPr>
          <a:xfrm>
            <a:off x="426720" y="25263"/>
            <a:ext cx="11338560" cy="822960"/>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p>
            <a:r>
              <a:rPr lang="en-US" smtClean="0"/>
              <a:t>Click to edit Master title style</a:t>
            </a:r>
            <a:endParaRPr lang="en-US" dirty="0"/>
          </a:p>
        </p:txBody>
      </p:sp>
    </p:spTree>
    <p:extLst>
      <p:ext uri="{BB962C8B-B14F-4D97-AF65-F5344CB8AC3E}">
        <p14:creationId xmlns:p14="http://schemas.microsoft.com/office/powerpoint/2010/main" val="23085131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0380290" y="1005842"/>
            <a:ext cx="1384995" cy="51823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55706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5" name="Text Box 5"/>
          <p:cNvSpPr txBox="1">
            <a:spLocks noChangeArrowheads="1"/>
          </p:cNvSpPr>
          <p:nvPr/>
        </p:nvSpPr>
        <p:spPr bwMode="gray">
          <a:xfrm rot="5400000">
            <a:off x="-290212" y="2135545"/>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dirty="0">
                <a:solidFill>
                  <a:srgbClr val="969696"/>
                </a:solidFill>
              </a:rPr>
              <a:t>In collaboration with</a:t>
            </a:r>
          </a:p>
        </p:txBody>
      </p:sp>
      <p:sp>
        <p:nvSpPr>
          <p:cNvPr id="16" name="Rectangle 6"/>
          <p:cNvSpPr>
            <a:spLocks noChangeArrowheads="1"/>
          </p:cNvSpPr>
          <p:nvPr/>
        </p:nvSpPr>
        <p:spPr bwMode="gray">
          <a:xfrm rot="5400000">
            <a:off x="-144803" y="3194325"/>
            <a:ext cx="1020763" cy="537633"/>
          </a:xfrm>
          <a:prstGeom prst="rect">
            <a:avLst/>
          </a:prstGeom>
          <a:noFill/>
          <a:ln w="19050">
            <a:solidFill>
              <a:srgbClr val="B2B2B2"/>
            </a:solidFill>
            <a:prstDash val="sysDot"/>
            <a:miter lim="800000"/>
            <a:headEnd/>
            <a:tailEnd/>
          </a:ln>
          <a:effectLst/>
        </p:spPr>
        <p:txBody>
          <a:bodyPr wrap="none" anchor="ctr"/>
          <a:lstStyle/>
          <a:p>
            <a:r>
              <a:rPr lang="en-US" sz="1000" dirty="0">
                <a:solidFill>
                  <a:srgbClr val="969696"/>
                </a:solidFill>
              </a:rPr>
              <a:t>Client or</a:t>
            </a:r>
            <a:br>
              <a:rPr lang="en-US" sz="1000" dirty="0">
                <a:solidFill>
                  <a:srgbClr val="969696"/>
                </a:solidFill>
              </a:rPr>
            </a:br>
            <a:r>
              <a:rPr lang="en-US" sz="1000" dirty="0">
                <a:solidFill>
                  <a:srgbClr val="969696"/>
                </a:solidFill>
              </a:rPr>
              <a:t>Partner logo</a:t>
            </a:r>
          </a:p>
        </p:txBody>
      </p:sp>
      <p:sp>
        <p:nvSpPr>
          <p:cNvPr id="17" name="Line 7"/>
          <p:cNvSpPr>
            <a:spLocks noChangeShapeType="1"/>
          </p:cNvSpPr>
          <p:nvPr/>
        </p:nvSpPr>
        <p:spPr bwMode="gray">
          <a:xfrm rot="5400000">
            <a:off x="365577" y="6263951"/>
            <a:ext cx="0" cy="319616"/>
          </a:xfrm>
          <a:prstGeom prst="line">
            <a:avLst/>
          </a:prstGeom>
          <a:noFill/>
          <a:ln w="9525">
            <a:solidFill>
              <a:srgbClr val="969696"/>
            </a:solidFill>
            <a:round/>
            <a:headEnd/>
            <a:tailEnd/>
          </a:ln>
          <a:effectLst/>
        </p:spPr>
        <p:txBody>
          <a:bodyPr wrap="none" anchor="ctr"/>
          <a:lstStyle/>
          <a:p>
            <a:endParaRPr lang="en-US" dirty="0">
              <a:solidFill>
                <a:prstClr val="black"/>
              </a:solidFill>
            </a:endParaRPr>
          </a:p>
        </p:txBody>
      </p:sp>
      <p:sp>
        <p:nvSpPr>
          <p:cNvPr id="18" name="Text Box 8"/>
          <p:cNvSpPr txBox="1">
            <a:spLocks noChangeArrowheads="1"/>
          </p:cNvSpPr>
          <p:nvPr/>
        </p:nvSpPr>
        <p:spPr bwMode="gray">
          <a:xfrm rot="5400000">
            <a:off x="139362" y="6488053"/>
            <a:ext cx="452437" cy="323851"/>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9" name="Text Box 9"/>
          <p:cNvSpPr txBox="1">
            <a:spLocks noChangeArrowheads="1"/>
          </p:cNvSpPr>
          <p:nvPr/>
        </p:nvSpPr>
        <p:spPr bwMode="gray">
          <a:xfrm rot="5400000">
            <a:off x="-575384" y="5272489"/>
            <a:ext cx="1881922" cy="353943"/>
          </a:xfrm>
          <a:prstGeom prst="rect">
            <a:avLst/>
          </a:prstGeom>
          <a:noFill/>
          <a:ln w="12700" algn="ctr">
            <a:noFill/>
            <a:miter lim="800000"/>
            <a:headEnd/>
            <a:tailEnd type="none" w="lg" len="lg"/>
          </a:ln>
          <a:effectLst/>
        </p:spPr>
        <p:txBody>
          <a:bodyPr wrap="square">
            <a:spAutoFit/>
          </a:bodyPr>
          <a:lstStyle/>
          <a:p>
            <a:pPr algn="r" eaLnBrk="0" hangingPunct="0">
              <a:lnSpc>
                <a:spcPct val="85000"/>
              </a:lnSpc>
            </a:pPr>
            <a:r>
              <a:rPr lang="en-US" sz="800" dirty="0">
                <a:solidFill>
                  <a:srgbClr val="969696"/>
                </a:solidFill>
                <a:latin typeface="Arial Narrow" pitchFamily="34" charset="0"/>
              </a:rPr>
              <a:t>DOCUMENT TITLE</a:t>
            </a:r>
          </a:p>
          <a:p>
            <a:pPr algn="r" eaLnBrk="0" hangingPunct="0">
              <a:lnSpc>
                <a:spcPct val="85000"/>
              </a:lnSpc>
            </a:pPr>
            <a:r>
              <a:rPr lang="en-US" sz="600" dirty="0">
                <a:solidFill>
                  <a:srgbClr val="969696"/>
                </a:solidFill>
                <a:latin typeface="Arial Narrow" pitchFamily="34" charset="0"/>
              </a:rPr>
              <a:t>The information contained in this document is proprietary. Copyright © 2014 Capgemini. All rights reserved.</a:t>
            </a:r>
          </a:p>
        </p:txBody>
      </p:sp>
      <p:sp>
        <p:nvSpPr>
          <p:cNvPr id="2" name="Vertical Title 1"/>
          <p:cNvSpPr>
            <a:spLocks noGrp="1"/>
          </p:cNvSpPr>
          <p:nvPr>
            <p:ph type="title" orient="vert"/>
          </p:nvPr>
        </p:nvSpPr>
        <p:spPr>
          <a:xfrm>
            <a:off x="10859409" y="274640"/>
            <a:ext cx="1233377" cy="628581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244267" y="274640"/>
            <a:ext cx="1384995" cy="62858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3" name="Group 12"/>
          <p:cNvGrpSpPr/>
          <p:nvPr/>
        </p:nvGrpSpPr>
        <p:grpSpPr>
          <a:xfrm>
            <a:off x="10759917" y="1589"/>
            <a:ext cx="1" cy="6858000"/>
            <a:chOff x="8069935" y="1589"/>
            <a:chExt cx="1" cy="6858000"/>
          </a:xfrm>
        </p:grpSpPr>
        <p:sp>
          <p:nvSpPr>
            <p:cNvPr id="8" name="Line 12"/>
            <p:cNvSpPr>
              <a:spLocks noChangeShapeType="1"/>
            </p:cNvSpPr>
            <p:nvPr userDrawn="1"/>
          </p:nvSpPr>
          <p:spPr bwMode="gray">
            <a:xfrm rot="5400000">
              <a:off x="4640935" y="3430589"/>
              <a:ext cx="6858000" cy="0"/>
            </a:xfrm>
            <a:prstGeom prst="line">
              <a:avLst/>
            </a:prstGeom>
            <a:noFill/>
            <a:ln w="9525">
              <a:solidFill>
                <a:schemeClr val="bg2"/>
              </a:solidFill>
              <a:round/>
              <a:headEnd/>
              <a:tailEnd/>
            </a:ln>
            <a:effectLst/>
          </p:spPr>
          <p:txBody>
            <a:bodyPr wrap="none" anchor="ctr"/>
            <a:lstStyle/>
            <a:p>
              <a:endParaRPr lang="en-US" dirty="0">
                <a:solidFill>
                  <a:prstClr val="black"/>
                </a:solidFill>
              </a:endParaRPr>
            </a:p>
          </p:txBody>
        </p:sp>
        <p:sp>
          <p:nvSpPr>
            <p:cNvPr id="9" name="Line 13"/>
            <p:cNvSpPr>
              <a:spLocks noChangeShapeType="1"/>
            </p:cNvSpPr>
            <p:nvPr userDrawn="1"/>
          </p:nvSpPr>
          <p:spPr bwMode="gray">
            <a:xfrm rot="5400000">
              <a:off x="6861848" y="1482726"/>
              <a:ext cx="2416175" cy="0"/>
            </a:xfrm>
            <a:prstGeom prst="line">
              <a:avLst/>
            </a:prstGeom>
            <a:noFill/>
            <a:ln w="28575">
              <a:solidFill>
                <a:schemeClr val="bg2"/>
              </a:solidFill>
              <a:round/>
              <a:headEnd/>
              <a:tailEnd/>
            </a:ln>
            <a:effectLst/>
          </p:spPr>
          <p:txBody>
            <a:bodyPr wrap="none" anchor="ctr"/>
            <a:lstStyle/>
            <a:p>
              <a:endParaRPr lang="en-US" dirty="0">
                <a:solidFill>
                  <a:prstClr val="black"/>
                </a:solidFill>
              </a:endParaRPr>
            </a:p>
          </p:txBody>
        </p:sp>
      </p:grpSp>
      <p:pic>
        <p:nvPicPr>
          <p:cNvPr id="14" name="Picture 4" descr="capgemini_rgb-[Converted]"/>
          <p:cNvPicPr>
            <a:picLocks noChangeAspect="1" noChangeArrowheads="1"/>
          </p:cNvPicPr>
          <p:nvPr/>
        </p:nvPicPr>
        <p:blipFill>
          <a:blip r:embed="rId2" cstate="screen"/>
          <a:srcRect/>
          <a:stretch>
            <a:fillRect/>
          </a:stretch>
        </p:blipFill>
        <p:spPr bwMode="gray">
          <a:xfrm rot="5400000">
            <a:off x="-278948" y="718082"/>
            <a:ext cx="1289050" cy="402167"/>
          </a:xfrm>
          <a:prstGeom prst="rect">
            <a:avLst/>
          </a:prstGeom>
          <a:noFill/>
          <a:ln w="9525">
            <a:noFill/>
            <a:miter lim="800000"/>
            <a:headEnd/>
            <a:tailEnd/>
          </a:ln>
        </p:spPr>
      </p:pic>
    </p:spTree>
    <p:extLst>
      <p:ext uri="{BB962C8B-B14F-4D97-AF65-F5344CB8AC3E}">
        <p14:creationId xmlns:p14="http://schemas.microsoft.com/office/powerpoint/2010/main" val="35938572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423334" y="25263"/>
            <a:ext cx="11368617"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423334" y="1005842"/>
            <a:ext cx="11368617" cy="138499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10454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Chapter+Title+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2018" y="1489"/>
          <a:ext cx="2015" cy="1488"/>
        </p:xfrm>
        <a:graphic>
          <a:graphicData uri="http://schemas.openxmlformats.org/presentationml/2006/ole">
            <mc:AlternateContent xmlns:mc="http://schemas.openxmlformats.org/markup-compatibility/2006">
              <mc:Choice xmlns:v="urn:schemas-microsoft-com:vml" Requires="v">
                <p:oleObj spid="_x0000_s4294" name="think-cell Slide" r:id="rId4" imgW="360" imgH="360" progId="">
                  <p:embed/>
                </p:oleObj>
              </mc:Choice>
              <mc:Fallback>
                <p:oleObj name="think-cell Slide" r:id="rId4" imgW="360" imgH="360" progId="">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8" y="1489"/>
                        <a:ext cx="2015" cy="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Sub Title"/>
          <p:cNvSpPr>
            <a:spLocks noGrp="1"/>
          </p:cNvSpPr>
          <p:nvPr>
            <p:ph type="body" sz="quarter" idx="16" hasCustomPrompt="1"/>
          </p:nvPr>
        </p:nvSpPr>
        <p:spPr>
          <a:xfrm>
            <a:off x="555335" y="863716"/>
            <a:ext cx="11521016" cy="307768"/>
          </a:xfrm>
          <a:prstGeom prst="rect">
            <a:avLst/>
          </a:prstGeom>
        </p:spPr>
        <p:txBody>
          <a:bodyPr vert="horz" lIns="91432" tIns="45716" rIns="91432" bIns="45716"/>
          <a:lstStyle>
            <a:lvl1pPr marL="0" indent="0">
              <a:buNone/>
              <a:defRPr sz="1400" b="0">
                <a:solidFill>
                  <a:srgbClr val="D9291B"/>
                </a:solidFill>
                <a:latin typeface="Arial"/>
                <a:cs typeface="Arial"/>
              </a:defRPr>
            </a:lvl1pPr>
          </a:lstStyle>
          <a:p>
            <a:pPr lvl="0"/>
            <a:r>
              <a:rPr lang="en-CA" dirty="0" smtClean="0"/>
              <a:t>Insight derived from the information – Key message from the slide</a:t>
            </a:r>
            <a:endParaRPr lang="en-CA" dirty="0"/>
          </a:p>
        </p:txBody>
      </p:sp>
      <p:sp>
        <p:nvSpPr>
          <p:cNvPr id="41" name="Title"/>
          <p:cNvSpPr>
            <a:spLocks noGrp="1"/>
          </p:cNvSpPr>
          <p:nvPr>
            <p:ph type="title"/>
          </p:nvPr>
        </p:nvSpPr>
        <p:spPr/>
        <p:txBody>
          <a:bodyPr/>
          <a:lstStyle/>
          <a:p>
            <a:r>
              <a:rPr lang="en-US" smtClean="0"/>
              <a:t>Click to edit Master title style</a:t>
            </a:r>
            <a:endParaRPr lang="en-CA" dirty="0"/>
          </a:p>
        </p:txBody>
      </p:sp>
      <p:sp>
        <p:nvSpPr>
          <p:cNvPr id="14" name="Page Number"/>
          <p:cNvSpPr txBox="1">
            <a:spLocks/>
          </p:cNvSpPr>
          <p:nvPr/>
        </p:nvSpPr>
        <p:spPr>
          <a:xfrm>
            <a:off x="218642" y="6467915"/>
            <a:ext cx="705813" cy="362187"/>
          </a:xfrm>
          <a:prstGeom prst="rect">
            <a:avLst/>
          </a:prstGeom>
        </p:spPr>
        <p:txBody>
          <a:bodyPr vert="horz" lIns="91432" tIns="45716" rIns="91432" bIns="45716" rtlCol="0" anchor="ctr"/>
          <a:lstStyle>
            <a:lvl1pPr algn="r">
              <a:defRPr sz="1200">
                <a:solidFill>
                  <a:schemeClr val="tx1">
                    <a:tint val="75000"/>
                  </a:schemeClr>
                </a:solidFill>
              </a:defRPr>
            </a:lvl1pPr>
          </a:lstStyle>
          <a:p>
            <a:pPr algn="ctr" defTabSz="457159">
              <a:defRPr/>
            </a:pPr>
            <a:fld id="{A68AC59E-E353-40EF-9951-1A66137DDBF4}" type="slidenum">
              <a:rPr lang="en-CA" sz="900" smtClean="0">
                <a:solidFill>
                  <a:srgbClr val="413F41"/>
                </a:solidFill>
                <a:cs typeface="Arial"/>
              </a:rPr>
              <a:pPr algn="ctr" defTabSz="457159">
                <a:defRPr/>
              </a:pPr>
              <a:t>‹#›</a:t>
            </a:fld>
            <a:endParaRPr lang="en-CA" sz="900" dirty="0">
              <a:solidFill>
                <a:srgbClr val="413F41"/>
              </a:solidFill>
              <a:cs typeface="Arial"/>
            </a:endParaRPr>
          </a:p>
        </p:txBody>
      </p:sp>
      <p:sp>
        <p:nvSpPr>
          <p:cNvPr id="4" name="Project Title"/>
          <p:cNvSpPr>
            <a:spLocks noGrp="1"/>
          </p:cNvSpPr>
          <p:nvPr>
            <p:ph type="ftr" sz="quarter" idx="17"/>
          </p:nvPr>
        </p:nvSpPr>
        <p:spPr>
          <a:xfrm>
            <a:off x="657071" y="6466446"/>
            <a:ext cx="6857143" cy="365125"/>
          </a:xfrm>
          <a:prstGeom prst="rect">
            <a:avLst/>
          </a:prstGeom>
        </p:spPr>
        <p:txBody>
          <a:bodyPr lIns="86493" tIns="43247" rIns="86493" bIns="43247"/>
          <a:lstStyle/>
          <a:p>
            <a:endParaRPr lang="en-US">
              <a:solidFill>
                <a:prstClr val="black"/>
              </a:solidFill>
            </a:endParaRPr>
          </a:p>
        </p:txBody>
      </p:sp>
      <p:cxnSp>
        <p:nvCxnSpPr>
          <p:cNvPr id="10" name="Line"/>
          <p:cNvCxnSpPr/>
          <p:nvPr/>
        </p:nvCxnSpPr>
        <p:spPr>
          <a:xfrm>
            <a:off x="670056" y="838970"/>
            <a:ext cx="11521944" cy="0"/>
          </a:xfrm>
          <a:prstGeom prst="line">
            <a:avLst/>
          </a:prstGeom>
          <a:ln>
            <a:solidFill>
              <a:srgbClr val="D9291B"/>
            </a:solidFill>
          </a:ln>
          <a:effectLst/>
        </p:spPr>
        <p:style>
          <a:lnRef idx="2">
            <a:schemeClr val="accent1"/>
          </a:lnRef>
          <a:fillRef idx="0">
            <a:schemeClr val="accent1"/>
          </a:fillRef>
          <a:effectRef idx="1">
            <a:schemeClr val="accent1"/>
          </a:effectRef>
          <a:fontRef idx="minor">
            <a:schemeClr val="tx1"/>
          </a:fontRef>
        </p:style>
      </p:cxnSp>
      <p:sp>
        <p:nvSpPr>
          <p:cNvPr id="11" name="Notes &amp; Sources"/>
          <p:cNvSpPr>
            <a:spLocks noGrp="1"/>
          </p:cNvSpPr>
          <p:nvPr>
            <p:ph type="body" sz="quarter" idx="18"/>
          </p:nvPr>
        </p:nvSpPr>
        <p:spPr>
          <a:xfrm>
            <a:off x="426799" y="6343727"/>
            <a:ext cx="9326751" cy="123111"/>
          </a:xfrm>
          <a:prstGeom prst="rect">
            <a:avLst/>
          </a:prstGeom>
        </p:spPr>
        <p:txBody>
          <a:bodyPr anchor="b"/>
          <a:lstStyle>
            <a:lvl1pPr marL="0" indent="0">
              <a:spcBef>
                <a:spcPts val="0"/>
              </a:spcBef>
              <a:buNone/>
              <a:defRPr sz="800" b="0"/>
            </a:lvl1pPr>
            <a:lvl2pPr marL="165178" indent="0">
              <a:buNone/>
              <a:defRPr sz="800"/>
            </a:lvl2pPr>
            <a:lvl3pPr marL="343870" indent="0">
              <a:buNone/>
              <a:defRPr sz="800"/>
            </a:lvl3pPr>
            <a:lvl4pPr marL="507546" indent="0">
              <a:buNone/>
              <a:defRPr sz="800"/>
            </a:lvl4pPr>
            <a:lvl5pPr marL="768828" indent="0">
              <a:buNone/>
              <a:defRPr sz="800"/>
            </a:lvl5pPr>
          </a:lstStyle>
          <a:p>
            <a:pPr lvl="0"/>
            <a:r>
              <a:rPr lang="en-US" smtClean="0"/>
              <a:t>Click to edit Master text styles</a:t>
            </a:r>
          </a:p>
        </p:txBody>
      </p:sp>
    </p:spTree>
    <p:extLst>
      <p:ext uri="{BB962C8B-B14F-4D97-AF65-F5344CB8AC3E}">
        <p14:creationId xmlns:p14="http://schemas.microsoft.com/office/powerpoint/2010/main" val="169616826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3"/>
          <a:ext cx="180997" cy="143985"/>
        </p:xfrm>
        <a:graphic>
          <a:graphicData uri="http://schemas.openxmlformats.org/presentationml/2006/ole">
            <mc:AlternateContent xmlns:mc="http://schemas.openxmlformats.org/markup-compatibility/2006">
              <mc:Choice xmlns:v="urn:schemas-microsoft-com:vml" Requires="v">
                <p:oleObj spid="_x0000_s3270" name="think-cell Slide" r:id="rId6" imgW="360" imgH="360" progId="">
                  <p:embed/>
                </p:oleObj>
              </mc:Choice>
              <mc:Fallback>
                <p:oleObj name="think-cell Slide" r:id="rId6" imgW="360" imgH="360" progId="">
                  <p:embed/>
                  <p:pic>
                    <p:nvPicPr>
                      <p:cNvPr id="0" name="Picture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3"/>
                        <a:ext cx="180997"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445628" y="1178866"/>
            <a:ext cx="11543059" cy="1123384"/>
          </a:xfrm>
        </p:spPr>
        <p:txBody>
          <a:bodyPr/>
          <a:lstStyle>
            <a:lvl1pPr>
              <a:defRPr b="0"/>
            </a:lvl1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8500695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11765280"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426720" y="1171978"/>
            <a:ext cx="11338560" cy="138499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569913" indent="-228600"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795338"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031875"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27533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6856147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2"/>
        </a:solidFill>
        <a:effectLst/>
      </p:bgPr>
    </p:bg>
    <p:spTree>
      <p:nvGrpSpPr>
        <p:cNvPr id="1" name=""/>
        <p:cNvGrpSpPr/>
        <p:nvPr/>
      </p:nvGrpSpPr>
      <p:grpSpPr>
        <a:xfrm>
          <a:off x="0" y="0"/>
          <a:ext cx="0" cy="0"/>
          <a:chOff x="0" y="0"/>
          <a:chExt cx="0" cy="0"/>
        </a:xfrm>
      </p:grpSpPr>
      <p:pic>
        <p:nvPicPr>
          <p:cNvPr id="19" name="Picture 18" descr="88893642.jpg"/>
          <p:cNvPicPr>
            <a:picLocks noChangeAspect="1"/>
          </p:cNvPicPr>
          <p:nvPr/>
        </p:nvPicPr>
        <p:blipFill>
          <a:blip r:embed="rId4" cstate="screen"/>
          <a:srcRect/>
          <a:stretch>
            <a:fillRect/>
          </a:stretch>
        </p:blipFill>
        <p:spPr>
          <a:xfrm>
            <a:off x="0" y="0"/>
            <a:ext cx="12192000" cy="6661118"/>
          </a:xfrm>
          <a:prstGeom prst="rect">
            <a:avLst/>
          </a:prstGeom>
        </p:spPr>
      </p:pic>
      <p:sp>
        <p:nvSpPr>
          <p:cNvPr id="17" name="Rectangle 7"/>
          <p:cNvSpPr/>
          <p:nvPr>
            <p:custDataLst>
              <p:tags r:id="rId1"/>
            </p:custDataLst>
          </p:nvPr>
        </p:nvSpPr>
        <p:spPr bwMode="auto">
          <a:xfrm flipV="1">
            <a:off x="-1447" y="3384915"/>
            <a:ext cx="12193448"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18" name="Titre 1"/>
          <p:cNvSpPr>
            <a:spLocks noGrp="1"/>
          </p:cNvSpPr>
          <p:nvPr>
            <p:ph type="title" hasCustomPrompt="1"/>
            <p:custDataLst>
              <p:tags r:id="rId2"/>
            </p:custDataLst>
          </p:nvPr>
        </p:nvSpPr>
        <p:spPr>
          <a:xfrm>
            <a:off x="0" y="4699001"/>
            <a:ext cx="12192000" cy="899319"/>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6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
        <p:nvSpPr>
          <p:cNvPr id="6" name="Text Placeholder 5"/>
          <p:cNvSpPr>
            <a:spLocks noGrp="1"/>
          </p:cNvSpPr>
          <p:nvPr>
            <p:ph type="body" sz="quarter" idx="10"/>
          </p:nvPr>
        </p:nvSpPr>
        <p:spPr>
          <a:xfrm>
            <a:off x="1151467" y="5598320"/>
            <a:ext cx="10075333"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07745056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Break 2">
    <p:spTree>
      <p:nvGrpSpPr>
        <p:cNvPr id="1" name=""/>
        <p:cNvGrpSpPr/>
        <p:nvPr/>
      </p:nvGrpSpPr>
      <p:grpSpPr>
        <a:xfrm>
          <a:off x="0" y="0"/>
          <a:ext cx="0" cy="0"/>
          <a:chOff x="0" y="0"/>
          <a:chExt cx="0" cy="0"/>
        </a:xfrm>
      </p:grpSpPr>
      <p:pic>
        <p:nvPicPr>
          <p:cNvPr id="7" name="Picture 6" descr="route1.jpg"/>
          <p:cNvPicPr>
            <a:picLocks noChangeAspect="1"/>
          </p:cNvPicPr>
          <p:nvPr/>
        </p:nvPicPr>
        <p:blipFill>
          <a:blip r:embed="rId6" cstate="print"/>
          <a:srcRect l="3812" r="3831" b="6824"/>
          <a:stretch>
            <a:fillRect/>
          </a:stretch>
        </p:blipFill>
        <p:spPr>
          <a:xfrm>
            <a:off x="-2525" y="705190"/>
            <a:ext cx="12194525" cy="6152810"/>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95384" cy="158750"/>
        </p:xfrm>
        <a:graphic>
          <a:graphicData uri="http://schemas.openxmlformats.org/presentationml/2006/ole">
            <mc:AlternateContent xmlns:mc="http://schemas.openxmlformats.org/markup-compatibility/2006">
              <mc:Choice xmlns:v="urn:schemas-microsoft-com:vml" Requires="v">
                <p:oleObj spid="_x0000_s11462" name="think-cell Slide" r:id="rId7" imgW="360" imgH="360" progId="">
                  <p:embed/>
                </p:oleObj>
              </mc:Choice>
              <mc:Fallback>
                <p:oleObj name="think-cell Slide" r:id="rId7" imgW="360" imgH="360" progId="">
                  <p:embed/>
                  <p:pic>
                    <p:nvPicPr>
                      <p:cNvPr id="0"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4"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p:custDataLst>
              <p:tags r:id="rId3"/>
            </p:custDataLst>
          </p:nvPr>
        </p:nvSpPr>
        <p:spPr bwMode="auto">
          <a:xfrm>
            <a:off x="-2525" y="0"/>
            <a:ext cx="1219511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2" name="Titre 1"/>
          <p:cNvSpPr>
            <a:spLocks noGrp="1"/>
          </p:cNvSpPr>
          <p:nvPr>
            <p:ph type="title" hasCustomPrompt="1"/>
            <p:custDataLst>
              <p:tags r:id="rId4"/>
            </p:custDataLst>
          </p:nvPr>
        </p:nvSpPr>
        <p:spPr>
          <a:xfrm>
            <a:off x="0" y="705190"/>
            <a:ext cx="12192000" cy="1143240"/>
          </a:xfrm>
          <a:prstGeom prst="rect">
            <a:avLst/>
          </a:prstGeom>
        </p:spPr>
        <p:txBody>
          <a:bodyPr lIns="330588" tIns="33059" rIns="33059" bIns="33059" anchor="ctr" anchorCtr="0"/>
          <a:lstStyle>
            <a:lvl1pPr algn="l">
              <a:defRPr sz="3600" b="0">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8" name="Text Placeholder 7"/>
          <p:cNvSpPr>
            <a:spLocks noGrp="1"/>
          </p:cNvSpPr>
          <p:nvPr>
            <p:ph type="body" sz="quarter" idx="10"/>
          </p:nvPr>
        </p:nvSpPr>
        <p:spPr>
          <a:xfrm>
            <a:off x="448733" y="1847850"/>
            <a:ext cx="96774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35216632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11765280" cy="82296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26720" y="1197736"/>
            <a:ext cx="5486400" cy="1384995"/>
          </a:xfrm>
        </p:spPr>
        <p:txBody>
          <a:bodyPr vert="horz" wrap="square" lIns="0" tIns="0" rIns="0" bIns="0" rtlCol="0">
            <a:spAutoFit/>
          </a:bodyPr>
          <a:lstStyle>
            <a:lvl1pPr marL="0" indent="0" algn="l" defTabSz="914400" rtl="0" eaLnBrk="1" fontAlgn="base" latinLnBrk="0" hangingPunct="1">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60375" indent="-1778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31825" indent="-171450" algn="l" defTabSz="862013"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803275" indent="-17145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6278880" y="1197736"/>
            <a:ext cx="5486400" cy="1384995"/>
          </a:xfrm>
        </p:spPr>
        <p:txBody>
          <a:bodyPr vert="horz" wrap="square" lIns="0" tIns="0" rIns="0" bIns="0" rtlCol="0">
            <a:spAutoFit/>
          </a:bodyPr>
          <a:lstStyle>
            <a:lvl1pPr marL="0" indent="0" algn="l" defTabSz="914400" rtl="0" eaLnBrk="1" fontAlgn="base" latinLnBrk="0" hangingPunct="1">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60375" indent="-1778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31825" indent="-171450" algn="l" defTabSz="862013"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803275" indent="-17145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18660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26720" y="2026014"/>
            <a:ext cx="5486400" cy="3417862"/>
          </a:xfr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algn="l" rtl="0" eaLnBrk="1" fontAlgn="base" latinLnBrk="0" hangingPunct="1">
              <a:spcBef>
                <a:spcPct val="0"/>
              </a:spcBef>
              <a:spcAft>
                <a:spcPct val="50000"/>
              </a:spcAft>
              <a:buClr>
                <a:schemeClr val="accent2"/>
              </a:buClr>
              <a:defRPr lang="en-US" sz="1400" b="1" kern="1200" dirty="0" smtClean="0">
                <a:solidFill>
                  <a:schemeClr val="tx1"/>
                </a:solidFill>
                <a:latin typeface="Arial" pitchFamily="34" charset="0"/>
                <a:ea typeface="+mn-ea"/>
                <a:cs typeface="Arial" pitchFamily="34" charset="0"/>
              </a:defRPr>
            </a:lvl1pPr>
            <a:lvl2pPr algn="l" rtl="0" eaLnBrk="1" fontAlgn="base" latinLnBrk="0" hangingPunct="1">
              <a:spcBef>
                <a:spcPct val="0"/>
              </a:spcBef>
              <a:spcAft>
                <a:spcPct val="50000"/>
              </a:spcAft>
              <a:buClr>
                <a:schemeClr val="accent2"/>
              </a:buClr>
              <a:defRPr lang="en-US" sz="1200" b="0" kern="1200" dirty="0" smtClean="0">
                <a:solidFill>
                  <a:schemeClr val="tx1"/>
                </a:solidFill>
                <a:latin typeface="Arial" pitchFamily="34" charset="0"/>
                <a:ea typeface="+mn-ea"/>
                <a:cs typeface="Arial" pitchFamily="34" charset="0"/>
              </a:defRPr>
            </a:lvl2pPr>
            <a:lvl3pPr marL="460375" indent="-228600" algn="l" rtl="0" eaLnBrk="1" fontAlgn="base" latinLnBrk="0" hangingPunct="1">
              <a:spcBef>
                <a:spcPct val="0"/>
              </a:spcBef>
              <a:spcAft>
                <a:spcPct val="50000"/>
              </a:spcAft>
              <a:buClr>
                <a:schemeClr val="accent2"/>
              </a:buClr>
              <a:defRPr lang="en-US" sz="1100" b="0" kern="1200" dirty="0" smtClean="0">
                <a:solidFill>
                  <a:schemeClr val="tx1"/>
                </a:solidFill>
                <a:latin typeface="Arial" pitchFamily="34" charset="0"/>
                <a:ea typeface="+mn-ea"/>
                <a:cs typeface="Arial" pitchFamily="34" charset="0"/>
              </a:defRPr>
            </a:lvl3pPr>
            <a:lvl4pPr marL="685800"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4pPr>
            <a:lvl5pPr marL="911225"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marL="0" lvl="0" indent="0" algn="l" defTabSz="914400" rtl="0" eaLnBrk="1" fontAlgn="base" latinLnBrk="0" hangingPunct="1">
              <a:spcBef>
                <a:spcPct val="0"/>
              </a:spcBef>
              <a:spcAft>
                <a:spcPct val="50000"/>
              </a:spcAft>
              <a:buClr>
                <a:schemeClr val="accent2"/>
              </a:buClr>
              <a:buFont typeface="Arial" pitchFamily="34" charset="0"/>
              <a:buNone/>
            </a:pPr>
            <a:r>
              <a:rPr lang="en-US" smtClean="0"/>
              <a:t>Click to edit Master text styles</a:t>
            </a:r>
          </a:p>
          <a:p>
            <a:pPr marL="0" lvl="1" indent="0" algn="l" defTabSz="914400" rtl="0" eaLnBrk="1" fontAlgn="base" latinLnBrk="0" hangingPunct="1">
              <a:spcBef>
                <a:spcPct val="0"/>
              </a:spcBef>
              <a:spcAft>
                <a:spcPct val="50000"/>
              </a:spcAft>
              <a:buClr>
                <a:schemeClr val="accent2"/>
              </a:buClr>
              <a:buFont typeface="Arial" pitchFamily="34" charset="0"/>
              <a:buNone/>
            </a:pPr>
            <a:r>
              <a:rPr lang="en-US" smtClean="0"/>
              <a:t>Second level</a:t>
            </a:r>
          </a:p>
          <a:p>
            <a:pPr marL="0" lvl="2" indent="0" algn="l" defTabSz="914400" rtl="0" eaLnBrk="1" fontAlgn="base" latinLnBrk="0" hangingPunct="1">
              <a:spcBef>
                <a:spcPct val="0"/>
              </a:spcBef>
              <a:spcAft>
                <a:spcPct val="50000"/>
              </a:spcAft>
              <a:buClr>
                <a:schemeClr val="accent2"/>
              </a:buClr>
              <a:buFont typeface="Arial" pitchFamily="34" charset="0"/>
              <a:buNone/>
            </a:pPr>
            <a:r>
              <a:rPr lang="en-US" smtClean="0"/>
              <a:t>Third level</a:t>
            </a:r>
          </a:p>
          <a:p>
            <a:pPr marL="0" lvl="3" indent="0" algn="l" defTabSz="914400" rtl="0" eaLnBrk="1" fontAlgn="base" latinLnBrk="0" hangingPunct="1">
              <a:spcBef>
                <a:spcPct val="0"/>
              </a:spcBef>
              <a:spcAft>
                <a:spcPct val="50000"/>
              </a:spcAft>
              <a:buClr>
                <a:schemeClr val="accent2"/>
              </a:buClr>
              <a:buFont typeface="Arial" pitchFamily="34" charset="0"/>
              <a:buNone/>
            </a:pPr>
            <a:r>
              <a:rPr lang="en-US" smtClean="0"/>
              <a:t>Fourth level</a:t>
            </a:r>
          </a:p>
          <a:p>
            <a:pPr marL="0" lvl="4" indent="0" algn="l" defTabSz="914400" rtl="0" eaLnBrk="1" fontAlgn="base" latinLnBrk="0" hangingPunct="1">
              <a:spcBef>
                <a:spcPct val="0"/>
              </a:spcBef>
              <a:spcAft>
                <a:spcPct val="50000"/>
              </a:spcAft>
              <a:buClr>
                <a:schemeClr val="accent2"/>
              </a:buClr>
              <a:buFont typeface="Arial" pitchFamily="34" charset="0"/>
              <a:buNone/>
            </a:pPr>
            <a:r>
              <a:rPr lang="en-US" smtClean="0"/>
              <a:t>Fifth level</a:t>
            </a:r>
            <a:endParaRPr lang="en-US" dirty="0"/>
          </a:p>
        </p:txBody>
      </p:sp>
      <p:sp>
        <p:nvSpPr>
          <p:cNvPr id="6" name="Content Placeholder 5"/>
          <p:cNvSpPr>
            <a:spLocks noGrp="1"/>
          </p:cNvSpPr>
          <p:nvPr>
            <p:ph sz="quarter" idx="4"/>
          </p:nvPr>
        </p:nvSpPr>
        <p:spPr>
          <a:xfrm>
            <a:off x="6278880" y="2026014"/>
            <a:ext cx="5486400" cy="3417862"/>
          </a:xfr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algn="l" rtl="0" eaLnBrk="1" fontAlgn="base" latinLnBrk="0" hangingPunct="1">
              <a:spcBef>
                <a:spcPct val="0"/>
              </a:spcBef>
              <a:spcAft>
                <a:spcPct val="50000"/>
              </a:spcAft>
              <a:buClr>
                <a:schemeClr val="accent2"/>
              </a:buClr>
              <a:defRPr lang="en-US" sz="1400" b="1" kern="1200" dirty="0" smtClean="0">
                <a:solidFill>
                  <a:schemeClr val="tx1"/>
                </a:solidFill>
                <a:latin typeface="Arial" pitchFamily="34" charset="0"/>
                <a:ea typeface="+mn-ea"/>
                <a:cs typeface="Arial" pitchFamily="34" charset="0"/>
              </a:defRPr>
            </a:lvl1pPr>
            <a:lvl2pPr algn="l" rtl="0" eaLnBrk="1" fontAlgn="base" latinLnBrk="0" hangingPunct="1">
              <a:spcBef>
                <a:spcPct val="0"/>
              </a:spcBef>
              <a:spcAft>
                <a:spcPct val="50000"/>
              </a:spcAft>
              <a:buClr>
                <a:schemeClr val="accent2"/>
              </a:buClr>
              <a:defRPr lang="en-US" sz="1200" b="0" kern="1200" dirty="0" smtClean="0">
                <a:solidFill>
                  <a:schemeClr val="tx1"/>
                </a:solidFill>
                <a:latin typeface="Arial" pitchFamily="34" charset="0"/>
                <a:ea typeface="+mn-ea"/>
                <a:cs typeface="Arial" pitchFamily="34" charset="0"/>
              </a:defRPr>
            </a:lvl2pPr>
            <a:lvl3pPr marL="460375" indent="-228600" algn="l" rtl="0" eaLnBrk="1" fontAlgn="base" latinLnBrk="0" hangingPunct="1">
              <a:spcBef>
                <a:spcPct val="0"/>
              </a:spcBef>
              <a:spcAft>
                <a:spcPct val="50000"/>
              </a:spcAft>
              <a:buClr>
                <a:schemeClr val="accent2"/>
              </a:buClr>
              <a:defRPr lang="en-US" sz="1100" b="0" kern="1200" dirty="0" smtClean="0">
                <a:solidFill>
                  <a:schemeClr val="tx1"/>
                </a:solidFill>
                <a:latin typeface="Arial" pitchFamily="34" charset="0"/>
                <a:ea typeface="+mn-ea"/>
                <a:cs typeface="Arial" pitchFamily="34" charset="0"/>
              </a:defRPr>
            </a:lvl3pPr>
            <a:lvl4pPr marL="685800"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4pPr>
            <a:lvl5pPr marL="911225"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marL="0" lvl="0" indent="0" algn="l" defTabSz="914400" rtl="0" eaLnBrk="1" fontAlgn="base" latinLnBrk="0" hangingPunct="1">
              <a:spcBef>
                <a:spcPct val="0"/>
              </a:spcBef>
              <a:spcAft>
                <a:spcPct val="50000"/>
              </a:spcAft>
              <a:buClr>
                <a:schemeClr val="accent2"/>
              </a:buClr>
              <a:buFont typeface="Arial" pitchFamily="34" charset="0"/>
              <a:buNone/>
            </a:pPr>
            <a:r>
              <a:rPr lang="en-US" smtClean="0"/>
              <a:t>Click to edit Master text styles</a:t>
            </a:r>
          </a:p>
          <a:p>
            <a:pPr marL="0" lvl="1" indent="0" algn="l" defTabSz="914400" rtl="0" eaLnBrk="1" fontAlgn="base" latinLnBrk="0" hangingPunct="1">
              <a:spcBef>
                <a:spcPct val="0"/>
              </a:spcBef>
              <a:spcAft>
                <a:spcPct val="50000"/>
              </a:spcAft>
              <a:buClr>
                <a:schemeClr val="accent2"/>
              </a:buClr>
              <a:buFont typeface="Arial" pitchFamily="34" charset="0"/>
              <a:buNone/>
            </a:pPr>
            <a:r>
              <a:rPr lang="en-US" smtClean="0"/>
              <a:t>Second level</a:t>
            </a:r>
          </a:p>
          <a:p>
            <a:pPr marL="0" lvl="2" indent="0" algn="l" defTabSz="914400" rtl="0" eaLnBrk="1" fontAlgn="base" latinLnBrk="0" hangingPunct="1">
              <a:spcBef>
                <a:spcPct val="0"/>
              </a:spcBef>
              <a:spcAft>
                <a:spcPct val="50000"/>
              </a:spcAft>
              <a:buClr>
                <a:schemeClr val="accent2"/>
              </a:buClr>
              <a:buFont typeface="Arial" pitchFamily="34" charset="0"/>
              <a:buNone/>
            </a:pPr>
            <a:r>
              <a:rPr lang="en-US" smtClean="0"/>
              <a:t>Third level</a:t>
            </a:r>
          </a:p>
          <a:p>
            <a:pPr marL="0" lvl="3" indent="0" algn="l" defTabSz="914400" rtl="0" eaLnBrk="1" fontAlgn="base" latinLnBrk="0" hangingPunct="1">
              <a:spcBef>
                <a:spcPct val="0"/>
              </a:spcBef>
              <a:spcAft>
                <a:spcPct val="50000"/>
              </a:spcAft>
              <a:buClr>
                <a:schemeClr val="accent2"/>
              </a:buClr>
              <a:buFont typeface="Arial" pitchFamily="34" charset="0"/>
              <a:buNone/>
            </a:pPr>
            <a:r>
              <a:rPr lang="en-US" smtClean="0"/>
              <a:t>Fourth level</a:t>
            </a:r>
          </a:p>
          <a:p>
            <a:pPr marL="0" lvl="4" indent="0" algn="l" defTabSz="914400" rtl="0" eaLnBrk="1" fontAlgn="base" latinLnBrk="0" hangingPunct="1">
              <a:spcBef>
                <a:spcPct val="0"/>
              </a:spcBef>
              <a:spcAft>
                <a:spcPct val="50000"/>
              </a:spcAft>
              <a:buClr>
                <a:schemeClr val="accent2"/>
              </a:buClr>
              <a:buFont typeface="Arial" pitchFamily="34" charset="0"/>
              <a:buNone/>
            </a:pPr>
            <a:r>
              <a:rPr lang="en-US" smtClean="0"/>
              <a:t>Fifth level</a:t>
            </a:r>
            <a:endParaRPr lang="en-US" dirty="0"/>
          </a:p>
        </p:txBody>
      </p:sp>
      <p:sp>
        <p:nvSpPr>
          <p:cNvPr id="2" name="Title 1"/>
          <p:cNvSpPr>
            <a:spLocks noGrp="1"/>
          </p:cNvSpPr>
          <p:nvPr>
            <p:ph type="title"/>
          </p:nvPr>
        </p:nvSpPr>
        <p:spPr>
          <a:xfrm>
            <a:off x="0" y="25263"/>
            <a:ext cx="11765280" cy="82296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26720" y="1471315"/>
            <a:ext cx="5486400" cy="548640"/>
          </a:xfrm>
          <a:gradFill flip="none" rotWithShape="1">
            <a:gsLst>
              <a:gs pos="75000">
                <a:schemeClr val="accent2"/>
              </a:gs>
              <a:gs pos="100000">
                <a:schemeClr val="accent4"/>
              </a:gs>
            </a:gsLst>
            <a:lin ang="16200000" scaled="1"/>
            <a:tileRect/>
          </a:gradFill>
          <a:ln w="12700">
            <a:solidFill>
              <a:schemeClr val="accent2"/>
            </a:solidFill>
          </a:ln>
        </p:spPr>
        <p:txBody>
          <a:bodyPr lIns="91440" tIns="91440" rIns="91440" bIns="91440" anchor="ctr" anchorCtr="0">
            <a:noAutofit/>
          </a:bodyPr>
          <a:lstStyle>
            <a:lvl1pPr marL="0" indent="0" algn="ctr">
              <a:buNone/>
              <a:defRPr sz="1400" b="1">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278880" y="1471315"/>
            <a:ext cx="5486400" cy="548640"/>
          </a:xfrm>
          <a:gradFill flip="none" rotWithShape="1">
            <a:gsLst>
              <a:gs pos="75000">
                <a:schemeClr val="accent2"/>
              </a:gs>
              <a:gs pos="100000">
                <a:schemeClr val="accent4"/>
              </a:gs>
            </a:gsLst>
            <a:lin ang="16200000" scaled="1"/>
            <a:tileRect/>
          </a:gradFill>
          <a:ln w="12700">
            <a:solidFill>
              <a:schemeClr val="accent2"/>
            </a:solidFill>
          </a:ln>
        </p:spPr>
        <p:txBody>
          <a:bodyPr lIns="91440" tIns="91440" rIns="91440" bIns="91440" anchor="ctr" anchorCtr="0">
            <a:noAutofit/>
          </a:bodyPr>
          <a:lstStyle>
            <a:lvl1pPr marL="0" indent="0" algn="ctr">
              <a:buNone/>
              <a:defRPr sz="1400" b="1">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extLst>
      <p:ext uri="{BB962C8B-B14F-4D97-AF65-F5344CB8AC3E}">
        <p14:creationId xmlns:p14="http://schemas.microsoft.com/office/powerpoint/2010/main" val="378803762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tags" Target="../tags/tag1.xml"/><Relationship Id="rId22" Type="http://schemas.openxmlformats.org/officeDocument/2006/relationships/tags" Target="../tags/tag2.xml"/><Relationship Id="rId23"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8.xml"/><Relationship Id="rId20" Type="http://schemas.openxmlformats.org/officeDocument/2006/relationships/tags" Target="../tags/tag33.xml"/><Relationship Id="rId21" Type="http://schemas.openxmlformats.org/officeDocument/2006/relationships/tags" Target="../tags/tag34.xml"/><Relationship Id="rId22" Type="http://schemas.openxmlformats.org/officeDocument/2006/relationships/image" Target="../media/image1.jpeg"/><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Relationship Id="rId18" Type="http://schemas.openxmlformats.org/officeDocument/2006/relationships/slideLayout" Target="../slideLayouts/slideLayout37.xml"/><Relationship Id="rId19" Type="http://schemas.openxmlformats.org/officeDocument/2006/relationships/theme" Target="../theme/theme2.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 y="25263"/>
            <a:ext cx="11765276"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smtClean="0"/>
              <a:t>Click to edit Master title style</a:t>
            </a:r>
            <a:endParaRPr lang="en-US" dirty="0"/>
          </a:p>
        </p:txBody>
      </p:sp>
      <p:sp>
        <p:nvSpPr>
          <p:cNvPr id="3" name="Text Placeholder 2"/>
          <p:cNvSpPr>
            <a:spLocks noGrp="1"/>
          </p:cNvSpPr>
          <p:nvPr>
            <p:ph type="body" idx="1"/>
          </p:nvPr>
        </p:nvSpPr>
        <p:spPr>
          <a:xfrm>
            <a:off x="426720" y="1234216"/>
            <a:ext cx="11338560" cy="138499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pic>
        <p:nvPicPr>
          <p:cNvPr id="11" name="Picture 4" descr="capgemini_rgb-[Converted]"/>
          <p:cNvPicPr>
            <a:picLocks noChangeAspect="1" noChangeArrowheads="1"/>
          </p:cNvPicPr>
          <p:nvPr userDrawn="1"/>
        </p:nvPicPr>
        <p:blipFill>
          <a:blip r:embed="rId23" cstate="screen"/>
          <a:srcRect/>
          <a:stretch>
            <a:fillRect/>
          </a:stretch>
        </p:blipFill>
        <p:spPr bwMode="gray">
          <a:xfrm>
            <a:off x="364066" y="6451602"/>
            <a:ext cx="1718735" cy="301625"/>
          </a:xfrm>
          <a:prstGeom prst="rect">
            <a:avLst/>
          </a:prstGeom>
          <a:noFill/>
          <a:ln w="9525">
            <a:noFill/>
            <a:miter lim="800000"/>
            <a:headEnd/>
            <a:tailEnd/>
          </a:ln>
        </p:spPr>
      </p:pic>
      <p:sp>
        <p:nvSpPr>
          <p:cNvPr id="12" name="Text Box 5"/>
          <p:cNvSpPr txBox="1">
            <a:spLocks noChangeArrowheads="1"/>
          </p:cNvSpPr>
          <p:nvPr userDrawn="1"/>
        </p:nvSpPr>
        <p:spPr bwMode="gray">
          <a:xfrm>
            <a:off x="2095500" y="6491288"/>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dirty="0">
                <a:solidFill>
                  <a:srgbClr val="969696"/>
                </a:solidFill>
              </a:rPr>
              <a:t>In collaboration with</a:t>
            </a:r>
          </a:p>
        </p:txBody>
      </p:sp>
      <p:sp>
        <p:nvSpPr>
          <p:cNvPr id="14" name="Line 7"/>
          <p:cNvSpPr>
            <a:spLocks noChangeShapeType="1"/>
          </p:cNvSpPr>
          <p:nvPr userDrawn="1"/>
        </p:nvSpPr>
        <p:spPr bwMode="gray">
          <a:xfrm>
            <a:off x="11588751" y="6500813"/>
            <a:ext cx="0" cy="239712"/>
          </a:xfrm>
          <a:prstGeom prst="line">
            <a:avLst/>
          </a:prstGeom>
          <a:noFill/>
          <a:ln w="9525">
            <a:solidFill>
              <a:srgbClr val="969696"/>
            </a:solidFill>
            <a:round/>
            <a:headEnd/>
            <a:tailEnd/>
          </a:ln>
          <a:effectLst/>
        </p:spPr>
        <p:txBody>
          <a:bodyPr wrap="none" anchor="ctr"/>
          <a:lstStyle/>
          <a:p>
            <a:endParaRPr lang="en-US" dirty="0">
              <a:solidFill>
                <a:srgbClr val="969696"/>
              </a:solidFill>
            </a:endParaRPr>
          </a:p>
        </p:txBody>
      </p:sp>
      <p:sp>
        <p:nvSpPr>
          <p:cNvPr id="15" name="Text Box 8"/>
          <p:cNvSpPr txBox="1">
            <a:spLocks noChangeArrowheads="1"/>
          </p:cNvSpPr>
          <p:nvPr/>
        </p:nvSpPr>
        <p:spPr bwMode="gray">
          <a:xfrm>
            <a:off x="11588753"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6" name="Text Box 9"/>
          <p:cNvSpPr txBox="1">
            <a:spLocks noChangeArrowheads="1"/>
          </p:cNvSpPr>
          <p:nvPr userDrawn="1"/>
        </p:nvSpPr>
        <p:spPr bwMode="gray">
          <a:xfrm>
            <a:off x="5475818" y="6548438"/>
            <a:ext cx="6068484" cy="170816"/>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00" dirty="0">
                <a:solidFill>
                  <a:srgbClr val="969696"/>
                </a:solidFill>
                <a:latin typeface="Arial Narrow" pitchFamily="34" charset="0"/>
              </a:rPr>
              <a:t>The information contained in this document is proprietary. Copyright © 2014 Capgemini. All rights reserved.</a:t>
            </a:r>
          </a:p>
        </p:txBody>
      </p:sp>
      <p:sp>
        <p:nvSpPr>
          <p:cNvPr id="13" name="Freeform 4"/>
          <p:cNvSpPr>
            <a:spLocks/>
          </p:cNvSpPr>
          <p:nvPr>
            <p:custDataLst>
              <p:tags r:id="rId21"/>
            </p:custDataLst>
          </p:nvPr>
        </p:nvSpPr>
        <p:spPr bwMode="auto">
          <a:xfrm>
            <a:off x="4" y="504953"/>
            <a:ext cx="12191997"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prstClr val="black"/>
              </a:solidFill>
            </a:endParaRPr>
          </a:p>
        </p:txBody>
      </p:sp>
      <p:sp>
        <p:nvSpPr>
          <p:cNvPr id="18" name="Rectangle 17"/>
          <p:cNvSpPr/>
          <p:nvPr userDrawn="1">
            <p:custDataLst>
              <p:tags r:id="rId22"/>
            </p:custDataLst>
          </p:nvPr>
        </p:nvSpPr>
        <p:spPr>
          <a:xfrm>
            <a:off x="8910149" y="6418258"/>
            <a:ext cx="2552739" cy="195814"/>
          </a:xfrm>
          <a:prstGeom prst="rect">
            <a:avLst/>
          </a:prstGeom>
        </p:spPr>
        <p:txBody>
          <a:bodyPr wrap="none" lIns="35997" tIns="35997" rIns="35997" bIns="35997" anchor="b" anchorCtr="0">
            <a:noAutofit/>
          </a:bodyPr>
          <a:lstStyle/>
          <a:p>
            <a:pPr algn="r"/>
            <a:r>
              <a:rPr lang="en-US" sz="600" dirty="0">
                <a:solidFill>
                  <a:srgbClr val="969696"/>
                </a:solidFill>
                <a:latin typeface="Arial Narrow" pitchFamily="34" charset="0"/>
              </a:rPr>
              <a:t>ADM Services | January 24</a:t>
            </a:r>
            <a:r>
              <a:rPr lang="en-US" sz="600" baseline="30000" dirty="0">
                <a:solidFill>
                  <a:srgbClr val="969696"/>
                </a:solidFill>
                <a:latin typeface="Arial Narrow" pitchFamily="34" charset="0"/>
              </a:rPr>
              <a:t>th</a:t>
            </a:r>
            <a:r>
              <a:rPr lang="en-US" sz="600" dirty="0">
                <a:solidFill>
                  <a:srgbClr val="969696"/>
                </a:solidFill>
                <a:latin typeface="Arial Narrow" pitchFamily="34" charset="0"/>
              </a:rPr>
              <a:t>, 2014</a:t>
            </a:r>
          </a:p>
        </p:txBody>
      </p:sp>
    </p:spTree>
    <p:extLst>
      <p:ext uri="{BB962C8B-B14F-4D97-AF65-F5344CB8AC3E}">
        <p14:creationId xmlns:p14="http://schemas.microsoft.com/office/powerpoint/2010/main" val="2623069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iming>
    <p:tnLst>
      <p:par>
        <p:cTn id="1" dur="indefinite" restart="never" nodeType="tmRoot"/>
      </p:par>
    </p:tnLst>
  </p:timing>
  <p:hf sldNum="0" hdr="0" ftr="0" dt="0"/>
  <p:txStyles>
    <p:titleStyle>
      <a:lvl1pPr algn="l" defTabSz="914400" rtl="0" eaLnBrk="1" fontAlgn="base" latinLnBrk="0" hangingPunct="1">
        <a:spcBef>
          <a:spcPct val="0"/>
        </a:spcBef>
        <a:spcAft>
          <a:spcPct val="0"/>
        </a:spcAft>
        <a:buNone/>
        <a:defRPr lang="en-US" sz="2200" b="1" kern="1200" dirty="0">
          <a:solidFill>
            <a:schemeClr val="tx1"/>
          </a:solidFill>
          <a:latin typeface="Arial" pitchFamily="34" charset="0"/>
          <a:ea typeface="+mj-ea"/>
          <a:cs typeface="Arial" pitchFamily="34" charset="0"/>
        </a:defRPr>
      </a:lvl1pPr>
    </p:titleStyle>
    <p:bodyStyle>
      <a:lvl1pPr marL="342900" indent="-342900"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0"/>
        </a:spcBef>
        <a:spcAft>
          <a:spcPts val="600"/>
        </a:spcAft>
        <a:buClr>
          <a:schemeClr val="accent2"/>
        </a:buClr>
        <a:buFont typeface="Arial" pitchFamily="34" charset="0"/>
        <a:buChar char="–"/>
        <a:defRPr lang="en-US" sz="1600" b="0" kern="1200" dirty="0" smtClean="0">
          <a:solidFill>
            <a:schemeClr val="tx1"/>
          </a:solidFill>
          <a:latin typeface="Arial" pitchFamily="34" charset="0"/>
          <a:ea typeface="+mn-ea"/>
          <a:cs typeface="Arial" pitchFamily="34" charset="0"/>
        </a:defRPr>
      </a:lvl2pPr>
      <a:lvl3pPr marL="1025525" indent="-2286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1317625"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541463"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 y="25263"/>
            <a:ext cx="11765276"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smtClean="0"/>
              <a:t>Click to edit Master title style</a:t>
            </a:r>
            <a:endParaRPr lang="en-US" dirty="0"/>
          </a:p>
        </p:txBody>
      </p:sp>
      <p:sp>
        <p:nvSpPr>
          <p:cNvPr id="3" name="Text Placeholder 2"/>
          <p:cNvSpPr>
            <a:spLocks noGrp="1"/>
          </p:cNvSpPr>
          <p:nvPr>
            <p:ph type="body" idx="1"/>
          </p:nvPr>
        </p:nvSpPr>
        <p:spPr>
          <a:xfrm>
            <a:off x="426720" y="1234216"/>
            <a:ext cx="11338560" cy="138499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sp>
        <p:nvSpPr>
          <p:cNvPr id="15" name="Text Box 8"/>
          <p:cNvSpPr txBox="1">
            <a:spLocks noChangeArrowheads="1"/>
          </p:cNvSpPr>
          <p:nvPr/>
        </p:nvSpPr>
        <p:spPr bwMode="gray">
          <a:xfrm>
            <a:off x="11588753" y="6499225"/>
            <a:ext cx="603249"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3" name="Freeform 4"/>
          <p:cNvSpPr>
            <a:spLocks/>
          </p:cNvSpPr>
          <p:nvPr>
            <p:custDataLst>
              <p:tags r:id="rId20"/>
            </p:custDataLst>
          </p:nvPr>
        </p:nvSpPr>
        <p:spPr bwMode="auto">
          <a:xfrm>
            <a:off x="4" y="504953"/>
            <a:ext cx="12191997" cy="672113"/>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2"/>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solidFill>
                <a:prstClr val="black"/>
              </a:solidFill>
            </a:endParaRPr>
          </a:p>
        </p:txBody>
      </p:sp>
      <p:pic>
        <p:nvPicPr>
          <p:cNvPr id="17" name="Picture 4" descr="capgemini_rgb-[Converted]"/>
          <p:cNvPicPr>
            <a:picLocks noChangeAspect="1" noChangeArrowheads="1"/>
          </p:cNvPicPr>
          <p:nvPr userDrawn="1"/>
        </p:nvPicPr>
        <p:blipFill>
          <a:blip r:embed="rId22" cstate="screen"/>
          <a:srcRect/>
          <a:stretch>
            <a:fillRect/>
          </a:stretch>
        </p:blipFill>
        <p:spPr bwMode="gray">
          <a:xfrm>
            <a:off x="364066" y="6451602"/>
            <a:ext cx="1718735" cy="301625"/>
          </a:xfrm>
          <a:prstGeom prst="rect">
            <a:avLst/>
          </a:prstGeom>
          <a:noFill/>
          <a:ln w="9525">
            <a:noFill/>
            <a:miter lim="800000"/>
            <a:headEnd/>
            <a:tailEnd/>
          </a:ln>
        </p:spPr>
      </p:pic>
      <p:sp>
        <p:nvSpPr>
          <p:cNvPr id="19" name="Line 7"/>
          <p:cNvSpPr>
            <a:spLocks noChangeShapeType="1"/>
          </p:cNvSpPr>
          <p:nvPr userDrawn="1"/>
        </p:nvSpPr>
        <p:spPr bwMode="gray">
          <a:xfrm>
            <a:off x="11588751" y="6500813"/>
            <a:ext cx="0" cy="239712"/>
          </a:xfrm>
          <a:prstGeom prst="line">
            <a:avLst/>
          </a:prstGeom>
          <a:noFill/>
          <a:ln w="9525">
            <a:solidFill>
              <a:srgbClr val="969696"/>
            </a:solidFill>
            <a:round/>
            <a:headEnd/>
            <a:tailEnd/>
          </a:ln>
          <a:effectLst/>
        </p:spPr>
        <p:txBody>
          <a:bodyPr wrap="none" anchor="ctr"/>
          <a:lstStyle/>
          <a:p>
            <a:endParaRPr lang="en-US" dirty="0">
              <a:solidFill>
                <a:srgbClr val="969696"/>
              </a:solidFill>
            </a:endParaRPr>
          </a:p>
        </p:txBody>
      </p:sp>
      <p:sp>
        <p:nvSpPr>
          <p:cNvPr id="20" name="Text Box 9"/>
          <p:cNvSpPr txBox="1">
            <a:spLocks noChangeArrowheads="1"/>
          </p:cNvSpPr>
          <p:nvPr userDrawn="1"/>
        </p:nvSpPr>
        <p:spPr bwMode="gray">
          <a:xfrm>
            <a:off x="5475818" y="6548438"/>
            <a:ext cx="6068484" cy="170816"/>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00" dirty="0">
                <a:solidFill>
                  <a:srgbClr val="969696"/>
                </a:solidFill>
                <a:latin typeface="Arial Narrow" pitchFamily="34" charset="0"/>
              </a:rPr>
              <a:t>The information contained in this document is proprietary. Copyright © 2014 Capgemini. All rights reserved.</a:t>
            </a:r>
          </a:p>
        </p:txBody>
      </p:sp>
      <p:sp>
        <p:nvSpPr>
          <p:cNvPr id="21" name="Rectangle 20"/>
          <p:cNvSpPr/>
          <p:nvPr userDrawn="1">
            <p:custDataLst>
              <p:tags r:id="rId21"/>
            </p:custDataLst>
          </p:nvPr>
        </p:nvSpPr>
        <p:spPr>
          <a:xfrm>
            <a:off x="8910149" y="6418258"/>
            <a:ext cx="2552739" cy="195814"/>
          </a:xfrm>
          <a:prstGeom prst="rect">
            <a:avLst/>
          </a:prstGeom>
        </p:spPr>
        <p:txBody>
          <a:bodyPr wrap="none" lIns="35997" tIns="35997" rIns="35997" bIns="35997" anchor="b" anchorCtr="0">
            <a:noAutofit/>
          </a:bodyPr>
          <a:lstStyle/>
          <a:p>
            <a:pPr algn="r"/>
            <a:endParaRPr lang="en-US" sz="600" dirty="0">
              <a:solidFill>
                <a:srgbClr val="969696"/>
              </a:solidFill>
              <a:latin typeface="Arial Narrow" pitchFamily="34" charset="0"/>
            </a:endParaRPr>
          </a:p>
        </p:txBody>
      </p:sp>
    </p:spTree>
    <p:extLst>
      <p:ext uri="{BB962C8B-B14F-4D97-AF65-F5344CB8AC3E}">
        <p14:creationId xmlns:p14="http://schemas.microsoft.com/office/powerpoint/2010/main" val="283011397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timing>
    <p:tnLst>
      <p:par>
        <p:cTn id="1" dur="indefinite" restart="never" nodeType="tmRoot"/>
      </p:par>
    </p:tnLst>
  </p:timing>
  <p:hf sldNum="0" hdr="0" ftr="0" dt="0"/>
  <p:txStyles>
    <p:titleStyle>
      <a:lvl1pPr algn="l" defTabSz="914400" rtl="0" eaLnBrk="1" fontAlgn="base" latinLnBrk="0" hangingPunct="1">
        <a:spcBef>
          <a:spcPct val="0"/>
        </a:spcBef>
        <a:spcAft>
          <a:spcPct val="0"/>
        </a:spcAft>
        <a:buNone/>
        <a:defRPr lang="en-US" sz="2200" b="1" kern="1200" dirty="0">
          <a:solidFill>
            <a:schemeClr val="tx1"/>
          </a:solidFill>
          <a:latin typeface="Arial" pitchFamily="34" charset="0"/>
          <a:ea typeface="+mj-ea"/>
          <a:cs typeface="Arial" pitchFamily="34" charset="0"/>
        </a:defRPr>
      </a:lvl1pPr>
    </p:titleStyle>
    <p:bodyStyle>
      <a:lvl1pPr marL="342900" indent="-342900"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0"/>
        </a:spcBef>
        <a:spcAft>
          <a:spcPts val="600"/>
        </a:spcAft>
        <a:buClr>
          <a:schemeClr val="accent2"/>
        </a:buClr>
        <a:buFont typeface="Arial" pitchFamily="34" charset="0"/>
        <a:buChar char="–"/>
        <a:defRPr lang="en-US" sz="1600" b="0" kern="1200" dirty="0" smtClean="0">
          <a:solidFill>
            <a:schemeClr val="tx1"/>
          </a:solidFill>
          <a:latin typeface="Arial" pitchFamily="34" charset="0"/>
          <a:ea typeface="+mn-ea"/>
          <a:cs typeface="Arial" pitchFamily="34" charset="0"/>
        </a:defRPr>
      </a:lvl2pPr>
      <a:lvl3pPr marL="1025525" indent="-2286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1317625"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541463"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capgemini.sumtotalsystems.com/sumtotal/manager/search?searchText=U-SE-CAF&#201;" TargetMode="External"/><Relationship Id="rId4" Type="http://schemas.openxmlformats.org/officeDocument/2006/relationships/hyperlink" Target="https://capgemini.skillport.com/skillportfe/main.action#summary/COURSES/CDE$72950:_ss_cca:ib_apmf_a01_it_enus" TargetMode="External"/><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hyperlink" Target="https://capgemini.sumtotalsystems.com/sumtotal/manager/search?searchText=U-SE-CAF&#201;" TargetMode="External"/><Relationship Id="rId4" Type="http://schemas.openxmlformats.org/officeDocument/2006/relationships/hyperlink" Target="https://capgemini.sumtotal.host/core/pillarRedirect?relyingParty=LM&amp;url=app/management/LMS_ActDetails.aspx?ActivityId=168607&amp;UserMode=0" TargetMode="External"/><Relationship Id="rId5" Type="http://schemas.openxmlformats.org/officeDocument/2006/relationships/hyperlink" Target="https://capgemini.sumtotal.host/core/pillarRedirect?relyingParty=LM&amp;url=app/management/LMS_ActDetails.aspx?ActivityId=424247&amp;UserMode=0" TargetMode="External"/><Relationship Id="rId6" Type="http://schemas.openxmlformats.org/officeDocument/2006/relationships/hyperlink" Target="https://capgemini.sumtotal.host/core/pillarRedirect?relyingParty=LM&amp;url=app/management/LMS_ActDetails.aspx?ActivityId=168617&amp;UserMode=0" TargetMode="External"/><Relationship Id="rId7" Type="http://schemas.openxmlformats.org/officeDocument/2006/relationships/hyperlink" Target="https://capgemini.sumtotal.host/core/pillarRedirect?relyingParty=LM&amp;url=app/management/LMS_ActDetails.aspx?ActivityId=389554&amp;UserMode=0" TargetMode="External"/><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hyperlink" Target="https://capgemini.sumtotal.host/core/pillarRedirect?relyingParty=LM&amp;url=app/management/LMS_ActDetails.aspx?ActivityId=344824&amp;UserMode=0" TargetMode="External"/><Relationship Id="rId4" Type="http://schemas.openxmlformats.org/officeDocument/2006/relationships/hyperlink" Target="https://capgemini.sumtotalsystems.com/sumtotal/core/activitydetails/ViewActivityDetails/362278?actId=362278&amp;UserMode=0&amp;Task=&amp;InvoiceId=&amp;UserAction=&amp;CallerURL=/sumtotal/learner/Search/catalog?UserMode=0&amp;searchText=CAF&amp;RootNodeID=-1&amp;NodeID=2" TargetMode="External"/><Relationship Id="rId5" Type="http://schemas.openxmlformats.org/officeDocument/2006/relationships/hyperlink" Target="https://capgemini.sumtotal.host/core/pillarRedirect?relyingParty=LM&amp;url=app/management/LMS_ActDetails.aspx?ActivityId=168608&amp;UserMode=0" TargetMode="External"/><Relationship Id="rId6" Type="http://schemas.openxmlformats.org/officeDocument/2006/relationships/hyperlink" Target="https://capgemini.sumtotalsystems.com/sumtotal/app/management/LMS_ActDetails.aspx?UserMode=0&amp;ActivityId=344827&amp;CallerURL=/sumtotal/app/taxonomy/TAX_Fav.aspx?UserMode=0&amp;SelectedNodeID=0&amp;VSC=LastActivity&amp;VSO=A&amp;DispMode=normal" TargetMode="External"/><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hyperlink" Target="https://capgemini.sumtotalsystems.com/sumtotal/core/activitydetails/ViewActivityDetails/376781?actId=376781&amp;UserMode=0&amp;Task=&amp;InvoiceId=&amp;UserAction=&amp;CallerURL=/sumtotal/app/taxonomy/learnerSearch/LearnerSearch.aspx?UserMode=0&amp;searchText=cucumber" TargetMode="External"/><Relationship Id="rId4" Type="http://schemas.openxmlformats.org/officeDocument/2006/relationships/hyperlink" Target="https://mva.microsoft.com/en-US/training-courses/devtest-in-the-cloud-16274" TargetMode="External"/><Relationship Id="rId5" Type="http://schemas.openxmlformats.org/officeDocument/2006/relationships/hyperlink" Target="https://capgemini.sumtotal.host/core/pillarRedirect?relyingParty=LM&amp;url=app/management/LMS_ActDetails.aspx?ActivityId=337496&amp;UserMode=0" TargetMode="External"/><Relationship Id="rId6" Type="http://schemas.openxmlformats.org/officeDocument/2006/relationships/hyperlink" Target="https://capgemini.sumtotal.host/core/pillarRedirect?relyingParty=LM&amp;url=app/management/LMS_ActDetails.aspx?ActivityId=337572&amp;UserMode=0" TargetMode="External"/><Relationship Id="rId7" Type="http://schemas.openxmlformats.org/officeDocument/2006/relationships/hyperlink" Target="https://capgemini.sumtotal.host/core/pillarRedirect?relyingParty=LM&amp;url=app/management/LMS_ActDetails.aspx?ActivityId=338001&amp;UserMode=0" TargetMode="External"/><Relationship Id="rId8" Type="http://schemas.openxmlformats.org/officeDocument/2006/relationships/hyperlink" Target="https://capgemini.sumtotal.host/core/pillarRedirect?relyingParty=LM&amp;url=app/management/LMS_ActDetails.aspx?ActivityId=338000&amp;UserMode=0" TargetMode="External"/><Relationship Id="rId9" Type="http://schemas.openxmlformats.org/officeDocument/2006/relationships/image" Target="../media/image25.png"/><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3" Type="http://schemas.openxmlformats.org/officeDocument/2006/relationships/hyperlink" Target="https://capgemini.sumtotal.host/core/pillarRedirect?relyingParty=LM&amp;url=app/management/LMS_ActDetails.aspx?ActivityId=455287&amp;UserMode=0" TargetMode="External"/><Relationship Id="rId4" Type="http://schemas.openxmlformats.org/officeDocument/2006/relationships/hyperlink" Target="https://mva.microsoft.com/en-US/training-courses/building-blocks-devops-and-enterprise-development-16061" TargetMode="External"/><Relationship Id="rId5" Type="http://schemas.openxmlformats.org/officeDocument/2006/relationships/hyperlink" Target="https://developer.ibm.com/courses/all/cloud-application-developer-certification-preparation/?course=begin" TargetMode="External"/><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https://capgemini.sumtotal.host/core/pillarRedirect?relyingParty=LM&amp;url=app/management/LMS_ActDetails.aspx?ActivityId=337578&amp;UserMode=0" TargetMode="External"/><Relationship Id="rId5" Type="http://schemas.openxmlformats.org/officeDocument/2006/relationships/hyperlink" Target="https://capgemini.sumtotal.host/core/pillarRedirect?relyingParty=LM&amp;url=app/management/LMS_ActDetails.aspx?ActivityId=338002&amp;UserMode=0" TargetMode="External"/><Relationship Id="rId6" Type="http://schemas.openxmlformats.org/officeDocument/2006/relationships/hyperlink" Target="NULL" TargetMode="External"/><Relationship Id="rId7" Type="http://schemas.openxmlformats.org/officeDocument/2006/relationships/hyperlink" Target="NULL" TargetMode="External"/><Relationship Id="rId8" Type="http://schemas.openxmlformats.org/officeDocument/2006/relationships/hyperlink" Target="https://capgemini.sumtotal.host/core/pillarRedirect?relyingParty=LM&amp;url=app/management/LMS_ActDetails.aspx?ActivityId=487355&amp;UserMode=0" TargetMode="External"/><Relationship Id="rId9" Type="http://schemas.openxmlformats.org/officeDocument/2006/relationships/hyperlink" Target="NULL" TargetMode="External"/><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hyperlink" Target="https://capgemini.sumtotalsystems.com/sumtotal/app/management/LMS_ActDetails.aspx?UserMode=0&amp;ActivityId=450672" TargetMode="External"/><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hyperlink" Target="https://www.youtube.com/watch?v=y0U7NxKFA5Q" TargetMode="External"/><Relationship Id="rId5" Type="http://schemas.openxmlformats.org/officeDocument/2006/relationships/hyperlink" Target="https://mva.microsoft.com/en-US/training-courses/vs-alm-devops-continuous-delivery-techniques-jump-start-8845" TargetMode="External"/><Relationship Id="rId6" Type="http://schemas.openxmlformats.org/officeDocument/2006/relationships/hyperlink" Target="https://mva.microsoft.com/en-US/training-courses/enabling-devops-practices-with-visual-studio-online-build-12478" TargetMode="External"/><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hyperlink" Target="https://aws.amazon.com/training/course-descriptions/developing/" TargetMode="External"/><Relationship Id="rId4" Type="http://schemas.openxmlformats.org/officeDocument/2006/relationships/hyperlink" Target="https://capgemini.sumtotal.host/core/pillarRedirect?relyingParty=LM&amp;url=app/management/LMS_ActDetails.aspx?ActivityId=528245&amp;UserMode=0" TargetMode="External"/><Relationship Id="rId5" Type="http://schemas.openxmlformats.org/officeDocument/2006/relationships/image" Target="../media/image25.png"/><Relationship Id="rId6" Type="http://schemas.openxmlformats.org/officeDocument/2006/relationships/hyperlink" Target="https://capgemini.sumtotalsystems.com/sumtotal/core/registration/index?UserMode=0&amp;ActivityId=488934&amp;CallerURL=/sumtotal/app/taxonomy/learnerSearch/LearnerSearch.aspx?UserMode=0&amp;searchText=" TargetMode="External"/><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1" Type="http://schemas.openxmlformats.org/officeDocument/2006/relationships/hyperlink" Target="https://mva.microsoft.com/en-US/training-courses/cloud-at-microsoft-12099" TargetMode="External"/><Relationship Id="rId12" Type="http://schemas.openxmlformats.org/officeDocument/2006/relationships/hyperlink" Target="https://capgemini.sumtotalsystems.com/sumtotal/core/activitydetails/ViewActivityDetails/405418?actId=405418&amp;UserMode=0" TargetMode="External"/><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hyperlink" Target="https://mva.microsoft.com/en-US/training-courses/certification-exam-overview-70532-developing-microsoft-azure-solutions-17404?l=iC64rDmjD_2606218965" TargetMode="External"/><Relationship Id="rId4" Type="http://schemas.openxmlformats.org/officeDocument/2006/relationships/image" Target="../media/image25.png"/><Relationship Id="rId5" Type="http://schemas.openxmlformats.org/officeDocument/2006/relationships/hyperlink" Target="https://mva.microsoft.com/search/SearchResults.aspx#!q=Azure%20for%20IT%20Pros&amp;index=2&amp;lang=1033" TargetMode="External"/><Relationship Id="rId6" Type="http://schemas.openxmlformats.org/officeDocument/2006/relationships/hyperlink" Target="https://support.microsoft.com/en-us/help/3174960/dev-chat-for-office365-azure" TargetMode="External"/><Relationship Id="rId7" Type="http://schemas.openxmlformats.org/officeDocument/2006/relationships/hyperlink" Target="https://mva.microsoft.com/en-US/training-courses/microsoft-azure-iaas-deep-dive-jump-start-8287" TargetMode="External"/><Relationship Id="rId8" Type="http://schemas.openxmlformats.org/officeDocument/2006/relationships/hyperlink" Target="https://mva.microsoft.com/en-US/training-courses/managing-your-systems-on-microsoft-azure-with-chef-8468" TargetMode="External"/><Relationship Id="rId9" Type="http://schemas.openxmlformats.org/officeDocument/2006/relationships/hyperlink" Target="https://mva.microsoft.com/en-US/training-courses/certification-exam-overview-70534-architecting-microsoft-azure-solutions-17406?l=HvO3aUmjD_1906218965" TargetMode="External"/><Relationship Id="rId10" Type="http://schemas.openxmlformats.org/officeDocument/2006/relationships/hyperlink" Target="https://mva.microsoft.com/en-US/training-courses/building-blocks-devops-and-enterprise-development-16061?l=p0K70oWDC_4205632527"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6.png"/><Relationship Id="rId1" Type="http://schemas.openxmlformats.org/officeDocument/2006/relationships/slideLayout" Target="../slideLayouts/slideLayout27.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9" Type="http://schemas.openxmlformats.org/officeDocument/2006/relationships/hyperlink" Target="NULL" TargetMode="External"/><Relationship Id="rId20" Type="http://schemas.openxmlformats.org/officeDocument/2006/relationships/hyperlink" Target="https://capgemini.sumtotal.host/core/pillarRedirect?relyingParty=LM&amp;url=app/management/LMS_ActDetails.aspx%3FActivityId%3D528194%26UserMode%3D0" TargetMode="External"/><Relationship Id="rId10" Type="http://schemas.openxmlformats.org/officeDocument/2006/relationships/hyperlink" Target="NULL" TargetMode="External"/><Relationship Id="rId11" Type="http://schemas.openxmlformats.org/officeDocument/2006/relationships/hyperlink" Target="NULL" TargetMode="External"/><Relationship Id="rId12" Type="http://schemas.openxmlformats.org/officeDocument/2006/relationships/hyperlink" Target="NULL" TargetMode="External"/><Relationship Id="rId13" Type="http://schemas.openxmlformats.org/officeDocument/2006/relationships/hyperlink" Target="NULL" TargetMode="External"/><Relationship Id="rId14" Type="http://schemas.openxmlformats.org/officeDocument/2006/relationships/hyperlink" Target="https://capgemini.sumtotal.host/core/pillarRedirect?relyingParty=LM&amp;url=app/management/LMS_ActDetails.aspx?ActivityId=559153&amp;UserMode=0" TargetMode="External"/><Relationship Id="rId15" Type="http://schemas.openxmlformats.org/officeDocument/2006/relationships/hyperlink" Target="https://mva.microsoft.com/en-US/training-courses/open-source-for-devops-practices-9065" TargetMode="External"/><Relationship Id="rId16" Type="http://schemas.openxmlformats.org/officeDocument/2006/relationships/hyperlink" Target="https://capgemini.sumtotal.host/core/pillarRedirect?relyingParty=LM&amp;url=app/management/LMS_ActDetails.aspx%3FActivityId%3D455286%26UserMode%3D0" TargetMode="External"/><Relationship Id="rId17" Type="http://schemas.openxmlformats.org/officeDocument/2006/relationships/hyperlink" Target="https://capgemini.sumtotal.host/core/pillarRedirect?relyingParty=LM&amp;url=app/management/LMS_ActDetails.aspx%3FActivityId%3D455203%26UserMode%3D0" TargetMode="External"/><Relationship Id="rId18" Type="http://schemas.openxmlformats.org/officeDocument/2006/relationships/hyperlink" Target="https://capgemini.sumtotal.host/core/pillarRedirect?relyingParty=LM&amp;url=app/management/LMS_ActDetails.aspx%3FActivityId%3D455287%26UserMode%3D0" TargetMode="External"/><Relationship Id="rId19" Type="http://schemas.openxmlformats.org/officeDocument/2006/relationships/hyperlink" Target="https://capgemini.sumtotal.host/core/pillarRedirect?relyingParty=LM&amp;url=app/management/LMS_ActDetails.aspx%3FActivityId%3D455285%26UserMode%3D0" TargetMode="External"/><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hyperlink" Target="NULL" TargetMode="External"/><Relationship Id="rId4" Type="http://schemas.openxmlformats.org/officeDocument/2006/relationships/hyperlink" Target="https://capgemini.sumtotalsystems.com/sumtotal/app/management/LMS_ActDetails.aspx?UserMode=0&amp;ActivityId=344827&amp;CallerURL=/sumtotal/app/taxonomy/TAX_Fav.aspx?UserMode=0&amp;SelectedNodeID=0&amp;VSC=LastActivity&amp;VSO=A&amp;DispMode=normal" TargetMode="External"/><Relationship Id="rId5" Type="http://schemas.openxmlformats.org/officeDocument/2006/relationships/hyperlink" Target="NULL" TargetMode="External"/><Relationship Id="rId6" Type="http://schemas.openxmlformats.org/officeDocument/2006/relationships/hyperlink" Target="NULL" TargetMode="External"/><Relationship Id="rId7" Type="http://schemas.openxmlformats.org/officeDocument/2006/relationships/hyperlink" Target="NULL" TargetMode="External"/><Relationship Id="rId8" Type="http://schemas.openxmlformats.org/officeDocument/2006/relationships/hyperlink" Target="NUL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capgemini.sumtotalsystems.com/sumtotal/app/management/LMS_ActDetails.aspx?UserMode=0&amp;ActivityId=382584&amp;CallerURL=/sumtotal/app/taxonomy/TAX_Fav.aspx?UserMode=0&amp;SelectedNodeID=0&amp;VSC=LastActivity&amp;VSO=A&amp;DispMode=normal" TargetMode="External"/><Relationship Id="rId4" Type="http://schemas.openxmlformats.org/officeDocument/2006/relationships/hyperlink" Target="https://capgemini.sumtotalsystems.com/sumtotal/manager/search/index?UserMode=1" TargetMode="External"/><Relationship Id="rId5" Type="http://schemas.openxmlformats.org/officeDocument/2006/relationships/hyperlink" Target="https://capgemini.sumtotal.host/core/pillarRedirect?relyingParty=LM&amp;url=app/management/LMS_ActDetails.aspx%3FActivityId%3D562041%26UserMode%3D0" TargetMode="External"/><Relationship Id="rId6" Type="http://schemas.openxmlformats.org/officeDocument/2006/relationships/hyperlink" Target="https://capgemini.sumtotal.host/core/pillarRedirect?relyingParty=LM&amp;url=app/management/LMS_ActDetails.aspx%3FActivityId%3D460149%26UserMode%3D0" TargetMode="External"/><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hyperlink" Target="https://capgemini.sumtotalsystems.com/sumtotal/core/activitydetails/ViewActivityDetails/455198?actId=455198&amp;UserMode=0" TargetMode="External"/><Relationship Id="rId4" Type="http://schemas.openxmlformats.org/officeDocument/2006/relationships/hyperlink" Target="https://capgemini.sumtotal.host/core/pillarRedirect?relyingParty=LM&amp;url=app/management/LMS_ActDetails.aspx%3FActivityId%3D487351%26UserMode%3D0" TargetMode="External"/><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hyperlink" Target="https://capgemini.sumtotalsystems.com/sumtotal/core/activitydetails/ViewActivityDetails/455209?actId=455209&amp;UserMode=0" TargetMode="External"/><Relationship Id="rId4" Type="http://schemas.openxmlformats.org/officeDocument/2006/relationships/hyperlink" Target="https://capgemini.sumtotalsystems.com/sumtotal/core/activitydetails/ViewActivityDetails/370904?actId=370904&amp;UserMode=0" TargetMode="External"/><Relationship Id="rId5" Type="http://schemas.openxmlformats.org/officeDocument/2006/relationships/hyperlink" Target="https://capgemini.sumtotalsystems.com/sumtotal/core/activitydetails/ViewActivityDetails/382565?actId=382565&amp;UserMode=0" TargetMode="External"/><Relationship Id="rId6" Type="http://schemas.openxmlformats.org/officeDocument/2006/relationships/hyperlink" Target="https://capgemini.sumtotal.host/core/pillarRedirect?relyingParty=LM&amp;url=app/management/LMS_ActDetails.aspx%3FActivityId%3D473246%26UserMode%3D0" TargetMode="External"/><Relationship Id="rId7" Type="http://schemas.openxmlformats.org/officeDocument/2006/relationships/hyperlink" Target="https://capgemini.sumtotal.host/core/pillarRedirect?relyingParty=LM&amp;url=app/management/LMS_ActDetails.aspx%3FActivityId%3D487361%26UserMode%3D0" TargetMode="External"/><Relationship Id="rId8" Type="http://schemas.openxmlformats.org/officeDocument/2006/relationships/hyperlink" Target="https://capgemini.sumtotal.host/core/pillarRedirect?relyingParty=LM&amp;url=app/management/LMS_ActDetails.aspx%3FActivityId%3D487360%26UserMode%3D0" TargetMode="External"/><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3" Type="http://schemas.openxmlformats.org/officeDocument/2006/relationships/hyperlink" Target="https://capgemini.sumtotal.host/core/pillarRedirect?relyingParty=LM&amp;url=app/management/LMS_ActDetails.aspx%3FActivityId%3D382551%26UserMode%3D0" TargetMode="External"/><Relationship Id="rId4" Type="http://schemas.openxmlformats.org/officeDocument/2006/relationships/hyperlink" Target="https://capgemini.sumtotal.host/core/pillarRedirect?relyingParty=LM&amp;url=app/management/LMS_ActDetails.aspx%3FActivityId%3D487350%26UserMode%3D0" TargetMode="External"/><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hyperlink" Target="https://capgemini.sumtotalsystems.com/sumtotal/core/registration/index?UserMode=0&amp;ActivityId=488934&amp;CallerURL=/sumtotal/app/taxonomy/learnerSearch/LearnerSearch.aspx?UserMode=0&amp;searchText=" TargetMode="External"/><Relationship Id="rId5" Type="http://schemas.openxmlformats.org/officeDocument/2006/relationships/hyperlink" Target="https://capgemini.sumtotalsystems.com/sumtotal/core/activitydetails/ViewActivityDetails/473529?actId=473529&amp;UserMode=0&amp;Task=&amp;InvoiceId=&amp;UserAction=&amp;CallerURL=" TargetMode="External"/><Relationship Id="rId6" Type="http://schemas.openxmlformats.org/officeDocument/2006/relationships/hyperlink" Target="https://awstraining.csod.com/GlobalSearch/search.aspx?s=1&amp;q=bizpro" TargetMode="External"/><Relationship Id="rId7" Type="http://schemas.openxmlformats.org/officeDocument/2006/relationships/hyperlink" Target="https://awstraining.csod.com/GlobalSearch/search.aspx?s=1&amp;q=techpro" TargetMode="External"/><Relationship Id="rId8" Type="http://schemas.openxmlformats.org/officeDocument/2006/relationships/hyperlink" Target="https://awstraining.csod.com/GlobalSearch/search.aspx?s=1&amp;q=AWS%20TCO%20and%20Cloud%20Economics" TargetMode="External"/><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hyperlink" Target="https://capgemini.sumtotalsystems.com/sumtotal/core/activitydetails/ViewActivityDetails/405418?actId=405418&amp;UserMode=0" TargetMode="External"/><Relationship Id="rId3" Type="http://schemas.openxmlformats.org/officeDocument/2006/relationships/hyperlink" Target="https://capgemini.sumtotal.host/core/pillarRedirect?relyingParty=LM&amp;url=app/management/LMS_ActDetails.aspx%3FActivityId%3D556119%26UserMode%3D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hyperlink" Target="https://capgemini.skillport.com/skillportfe/main.action#summary/COURSES/CDE$73967:_ss_cca:sd_agst_a01_it_enus" TargetMode="External"/><Relationship Id="rId4" Type="http://schemas.openxmlformats.org/officeDocument/2006/relationships/hyperlink" Target="https://capgemini.sumtotalsystems.com/sumtotal/app/management/LMS_ActDetails.aspx?UserMode=0&amp;ActivityId=344827&amp;CallerURL=/sumtotal/app/taxonomy/TAX_Fav.aspx?UserMode=0&amp;SelectedNodeID=0&amp;VSC=LastActivity&amp;VSO=A&amp;DispMode=normal" TargetMode="External"/><Relationship Id="rId5" Type="http://schemas.openxmlformats.org/officeDocument/2006/relationships/hyperlink" Target="https://capgemini.skillport.com/skillportfe/main.action#summary/COURSES/CDE$45081:_ss_cca:sd_slwt_a01_it_enus" TargetMode="External"/><Relationship Id="rId6" Type="http://schemas.openxmlformats.org/officeDocument/2006/relationships/hyperlink" Target="https://capgemini.skillport.com/skillportfe/main.action#summary/COURSES/CDE$46261:_ss_cca:sd_slwt_a03_it_enus" TargetMode="External"/><Relationship Id="rId7" Type="http://schemas.openxmlformats.org/officeDocument/2006/relationships/image" Target="../media/image26.png"/><Relationship Id="rId8" Type="http://schemas.openxmlformats.org/officeDocument/2006/relationships/hyperlink" Target="https://capgemini.skillport.com/skillportfe/main.action#summary/COURSES/CDE$44389:_ss_cca:sd_slwt_a02_it_enus" TargetMode="External"/><Relationship Id="rId9" Type="http://schemas.openxmlformats.org/officeDocument/2006/relationships/hyperlink" Target="https://capgemini.sumtotal.host/core/pillarRedirect?relyingParty=LM&amp;url=app/management/LMS_ActDetails.aspx?ActivityId=104390&amp;UserMode=0" TargetMode="External"/><Relationship Id="rId10" Type="http://schemas.openxmlformats.org/officeDocument/2006/relationships/hyperlink" Target="https://capgemini.sumtotal.host/core/pillarRedirect?relyingParty=LM&amp;url=app/management/LMS_ActDetails.aspx?ActivityId=547570&amp;UserMode=0" TargetMode="External"/><Relationship Id="rId11" Type="http://schemas.openxmlformats.org/officeDocument/2006/relationships/hyperlink" Target="https://capgemini.sumtotal.host/core/pillarRedirect?relyingParty=LM&amp;url=app/management/LMS_ActDetails.aspx?ActivityId=407554&amp;UserMode=0" TargetMode="External"/><Relationship Id="rId1" Type="http://schemas.openxmlformats.org/officeDocument/2006/relationships/slideLayout" Target="../slideLayouts/slideLayout24.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hyperlink" Target="https://capgemini.skillport.com/skillportfe/main.action#summary/COURSES/CDE$100214:_ss_cca:os_peen_a01_it_enus" TargetMode="External"/><Relationship Id="rId4" Type="http://schemas.openxmlformats.org/officeDocument/2006/relationships/hyperlink" Target="NULL" TargetMode="External"/><Relationship Id="rId5" Type="http://schemas.openxmlformats.org/officeDocument/2006/relationships/hyperlink" Target="https://capgemini.skillport.com/skillportfe/main.action#summary/COURSES/CDE$93371:_ss_cca:os_lrte_a03_it_enus" TargetMode="External"/><Relationship Id="rId6" Type="http://schemas.openxmlformats.org/officeDocument/2006/relationships/hyperlink" Target="https://capgemini.sumtotal.host/core/pillarRedirect?relyingParty=LM&amp;url=app/management/LMS_ActDetails.aspx?ActivityId=441295&amp;UserMode=0" TargetMode="External"/><Relationship Id="rId7" Type="http://schemas.openxmlformats.org/officeDocument/2006/relationships/hyperlink" Target="https://capgemini.sumtotal.host/core/pillarRedirect?relyingParty=LM&amp;url=app/management/LMS_ActDetails.aspx?ActivityId=19312&amp;UserMode=0" TargetMode="External"/><Relationship Id="rId8" Type="http://schemas.openxmlformats.org/officeDocument/2006/relationships/hyperlink" Target="https://capgemini.sumtotal.host/Core/pillarRedirect?relyingParty=LM&amp;url=https://capgemini.sumtotal.host/learning/app/management/LMS_ActDetails.aspx?UserMode=0&amp;ActivityId=538227&amp;ClassUnderStruct=False&amp;CallerUrl=/learning/learner/Home/GoToPortal?key=0" TargetMode="External"/><Relationship Id="rId9" Type="http://schemas.openxmlformats.org/officeDocument/2006/relationships/hyperlink" Target="https://capgemini.sumtotal.host/core/pillarRedirect?relyingParty=LM&amp;url=app/management/LMS_ActDetails.aspx?ActivityId=469881&amp;UserMode=0" TargetMode="External"/><Relationship Id="rId10" Type="http://schemas.openxmlformats.org/officeDocument/2006/relationships/image" Target="../media/image28.png"/><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hyperlink" Target="https://capgemini.sumtotal.host/core/pillarRedirect?relyingParty=LM&amp;url=app/management/LMS_ActDetails.aspx?ActivityId=424087&amp;UserMode=0" TargetMode="External"/><Relationship Id="rId4" Type="http://schemas.openxmlformats.org/officeDocument/2006/relationships/hyperlink" Target="https://capgemini.sumtotal.host/core/pillarRedirect?relyingParty=LM&amp;url=app/management/LMS_ActDetails.aspx?ActivityId=337496&amp;UserMode=0" TargetMode="External"/><Relationship Id="rId5" Type="http://schemas.openxmlformats.org/officeDocument/2006/relationships/hyperlink" Target="https://capgemini.sumtotal.host/core/pillarRedirect?relyingParty=LM&amp;url=app/management/LMS_ActDetails.aspx?ActivityId=337572&amp;UserMode=0" TargetMode="External"/><Relationship Id="rId6" Type="http://schemas.openxmlformats.org/officeDocument/2006/relationships/hyperlink" Target="https://capgemini.sumtotal.host/core/pillarRedirect?relyingParty=LM&amp;url=app/management/LMS_ActDetails.aspx?ActivityId=338001&amp;UserMode=0" TargetMode="External"/><Relationship Id="rId7" Type="http://schemas.openxmlformats.org/officeDocument/2006/relationships/hyperlink" Target="https://capgemini.sumtotal.host/core/pillarRedirect?relyingParty=LM&amp;url=app/management/LMS_ActDetails.aspx?ActivityId=338000&amp;UserMode=0" TargetMode="External"/><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27.png"/></Relationships>
</file>

<file path=ppt/slides/_rels/slide39.xml.rels><?xml version="1.0" encoding="UTF-8" standalone="yes"?>
<Relationships xmlns="http://schemas.openxmlformats.org/package/2006/relationships"><Relationship Id="rId11" Type="http://schemas.openxmlformats.org/officeDocument/2006/relationships/image" Target="../media/image25.png"/><Relationship Id="rId12" Type="http://schemas.openxmlformats.org/officeDocument/2006/relationships/hyperlink" Target="NULL" TargetMode="External"/><Relationship Id="rId13" Type="http://schemas.openxmlformats.org/officeDocument/2006/relationships/hyperlink" Target="NULL" TargetMode="External"/><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hyperlink" Target="https://capgemini.sumtotalsystems.com/sumtotal/app/management/LMS_ActDetails.aspx?UserMode=0&amp;ActivityId=344827&amp;CallerURL=/sumtotal/app/taxonomy/TAX_Fav.aspx?UserMode=0&amp;SelectedNodeID=0&amp;VSC=LastActivity&amp;VSO=A&amp;DispMode=normal" TargetMode="External"/><Relationship Id="rId4" Type="http://schemas.openxmlformats.org/officeDocument/2006/relationships/hyperlink" Target="https://capgemini.skillport.com/skillportfe/main.action#summary/COURSES/CDE$72950:_ss_cca:ib_apmf_a01_it_enus" TargetMode="External"/><Relationship Id="rId5" Type="http://schemas.openxmlformats.org/officeDocument/2006/relationships/image" Target="../media/image28.png"/><Relationship Id="rId6" Type="http://schemas.openxmlformats.org/officeDocument/2006/relationships/hyperlink" Target="https://capgemini.sumtotal.host/core/pillarRedirect?relyingParty=LM&amp;url=app/management/LMS_ActDetails.aspx?ActivityId=424087&amp;UserMode=0" TargetMode="External"/><Relationship Id="rId7" Type="http://schemas.openxmlformats.org/officeDocument/2006/relationships/hyperlink" Target="https://capgemini.sumtotal.host/core/pillarRedirect?relyingParty=LM&amp;url=app/management/LMS_ActDetails.aspx?ActivityId=337496&amp;UserMode=0" TargetMode="External"/><Relationship Id="rId8" Type="http://schemas.openxmlformats.org/officeDocument/2006/relationships/hyperlink" Target="https://capgemini.sumtotal.host/core/pillarRedirect?relyingParty=LM&amp;url=app/management/LMS_ActDetails.aspx?ActivityId=337572&amp;UserMode=0" TargetMode="External"/><Relationship Id="rId9" Type="http://schemas.openxmlformats.org/officeDocument/2006/relationships/hyperlink" Target="https://capgemini.sumtotal.host/core/pillarRedirect?relyingParty=LM&amp;url=app/management/LMS_ActDetails.aspx?ActivityId=338001&amp;UserMode=0" TargetMode="External"/><Relationship Id="rId10" Type="http://schemas.openxmlformats.org/officeDocument/2006/relationships/hyperlink" Target="https://capgemini.sumtotal.host/core/pillarRedirect?relyingParty=LM&amp;url=app/management/LMS_ActDetails.aspx?ActivityId=338000&amp;UserMode=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3" Type="http://schemas.openxmlformats.org/officeDocument/2006/relationships/hyperlink" Target="https://capgemini.sumtotalsystems.com/sumtotal/manager/search?searchText=U-SE-CAF&#201;" TargetMode="External"/><Relationship Id="rId4" Type="http://schemas.openxmlformats.org/officeDocument/2006/relationships/hyperlink" Target="https://capgemini.skillport.com/skillportfe/main.action#summary/COURSES/CDE$72950:_ss_cca:ib_apmf_a01_it_enus" TargetMode="External"/><Relationship Id="rId1" Type="http://schemas.openxmlformats.org/officeDocument/2006/relationships/slideLayout" Target="../slideLayouts/slideLayout24.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3" Type="http://schemas.openxmlformats.org/officeDocument/2006/relationships/hyperlink" Target="https://capgemini.sumtotalsystems.com/sumtotal/manager/search?searchText=U-SE-CAF&#201;" TargetMode="External"/><Relationship Id="rId4" Type="http://schemas.openxmlformats.org/officeDocument/2006/relationships/hyperlink" Target="https://capgemini.skillport.com/skillportfe/main.action#summary/COURSES/CDE$72950:_ss_cca:ib_apmf_a01_it_enus" TargetMode="External"/><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https://capgemini.sumtotalsystems.com/sumtotal/app/management/LMS_ActDetails.aspx?UserMode=0&amp;ActivityId=344827&amp;CallerURL=/sumtotal/app/taxonomy/TAX_Fav.aspx?UserMode=0&amp;SelectedNodeID=0&amp;VSC=LastActivity&amp;VSO=A&amp;DispMode=normal" TargetMode="External"/><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https://capgemini.sumtotalsystems.com/sumtotal/app/management/LMS_ActDetails.aspx?UserMode=0&amp;ActivityId=344827&amp;CallerURL=/sumtotal/app/taxonomy/TAX_Fav.aspx?UserMode=0&amp;SelectedNodeID=0&amp;VSC=LastActivity&amp;VSO=A&amp;DispMode=normal" TargetMode="External"/><Relationship Id="rId1" Type="http://schemas.openxmlformats.org/officeDocument/2006/relationships/slideLayout" Target="../slideLayouts/slideLayout24.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https://capgemini.sumtotalsystems.com/sumtotal/app/management/LMS_ActDetails.aspx?UserMode=0&amp;ActivityId=344827&amp;CallerURL=/sumtotal/app/taxonomy/TAX_Fav.aspx?UserMode=0&amp;SelectedNodeID=0&amp;VSC=LastActivity&amp;VSO=A&amp;DispMode=normal" TargetMode="External"/><Relationship Id="rId6" Type="http://schemas.openxmlformats.org/officeDocument/2006/relationships/hyperlink" Target="https://capgemini.sumtotalsystems.com/sumtotal/app/management/LMS_ActDetails.aspx?UserMode=0&amp;ActivityId=382584&amp;CallerURL=/sumtotal/app/taxonomy/TAX_Fav.aspx?UserMode=0&amp;SelectedNodeID=0&amp;VSC=LastActivity&amp;VSO=A&amp;DispMode=normal" TargetMode="External"/><Relationship Id="rId7" Type="http://schemas.openxmlformats.org/officeDocument/2006/relationships/hyperlink" Target="https://capgemini.sumtotalsystems.com/sumtotal/manager/search/index?UserMode=1" TargetMode="External"/><Relationship Id="rId1" Type="http://schemas.openxmlformats.org/officeDocument/2006/relationships/slideLayout" Target="../slideLayouts/slideLayout24.xml"/><Relationship Id="rId2" Type="http://schemas.openxmlformats.org/officeDocument/2006/relationships/notesSlide" Target="../notesSlides/notesSlide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 Id="rId3" Type="http://schemas.openxmlformats.org/officeDocument/2006/relationships/hyperlink" Target="https://capgemini.sumtotalsystems.com/sumtotal/core/activitydetails/ViewActivityDetails/455198?actId=455198&amp;UserMode=0"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capgemini.sumtotalsystems.com/sumtotal/core/activitydetails/ViewActivityDetails/455209?actId=455209&amp;UserMode=0" TargetMode="External"/><Relationship Id="rId4" Type="http://schemas.openxmlformats.org/officeDocument/2006/relationships/hyperlink" Target="https://capgemini.sumtotalsystems.com/sumtotal/core/activitydetails/ViewActivityDetails/370904?actId=370904&amp;UserMode=0" TargetMode="External"/><Relationship Id="rId5" Type="http://schemas.openxmlformats.org/officeDocument/2006/relationships/hyperlink" Target="https://capgemini.sumtotalsystems.com/sumtotal/core/activitydetails/ViewActivityDetails/382565?actId=382565&amp;UserMode=0" TargetMode="External"/><Relationship Id="rId6" Type="http://schemas.openxmlformats.org/officeDocument/2006/relationships/hyperlink" Target="https://capgemini.sumtotal.host/core/pillarRedirect?relyingParty=LM&amp;url=app/management/LMS_ActDetails.aspx%3FActivityId%3D473246%26UserMode%3D0" TargetMode="External"/><Relationship Id="rId7" Type="http://schemas.openxmlformats.org/officeDocument/2006/relationships/hyperlink" Target="https://capgemini.sumtotal.host/core/pillarRedirect?relyingParty=LM&amp;url=app/management/LMS_ActDetails.aspx%3FActivityId%3D487361%26UserMode%3D0" TargetMode="External"/><Relationship Id="rId1" Type="http://schemas.openxmlformats.org/officeDocument/2006/relationships/slideLayout" Target="../slideLayouts/slideLayout24.xml"/><Relationship Id="rId2" Type="http://schemas.openxmlformats.org/officeDocument/2006/relationships/notesSlide" Target="../notesSlides/notesSlide38.xml"/></Relationships>
</file>

<file path=ppt/slides/_rels/slide48.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https://capgemini.sumtotalsystems.com/sumtotal/app/management/LMS_ActDetails.aspx?UserMode=0&amp;ActivityId=344827&amp;CallerURL=/sumtotal/app/taxonomy/TAX_Fav.aspx?UserMode=0&amp;SelectedNodeID=0&amp;VSC=LastActivity&amp;VSO=A&amp;DispMode=normal" TargetMode="External"/><Relationship Id="rId6" Type="http://schemas.openxmlformats.org/officeDocument/2006/relationships/hyperlink" Target="NULL" TargetMode="External"/><Relationship Id="rId7" Type="http://schemas.openxmlformats.org/officeDocument/2006/relationships/image" Target="../media/image29.png"/><Relationship Id="rId1" Type="http://schemas.openxmlformats.org/officeDocument/2006/relationships/slideLayout" Target="../slideLayouts/slideLayout24.xml"/><Relationship Id="rId2" Type="http://schemas.openxmlformats.org/officeDocument/2006/relationships/notesSlide" Target="../notesSlides/notesSlide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1" Type="http://schemas.openxmlformats.org/officeDocument/2006/relationships/hyperlink" Target="NULL" TargetMode="External"/><Relationship Id="rId12" Type="http://schemas.openxmlformats.org/officeDocument/2006/relationships/hyperlink" Target="NULL" TargetMode="External"/><Relationship Id="rId13" Type="http://schemas.openxmlformats.org/officeDocument/2006/relationships/hyperlink" Target="NULL" TargetMode="External"/><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hyperlink" Target="NULL" TargetMode="External"/><Relationship Id="rId4" Type="http://schemas.openxmlformats.org/officeDocument/2006/relationships/hyperlink" Target="https://capgemini.sumtotalsystems.com/sumtotal/app/management/LMS_ActDetails.aspx?UserMode=0&amp;ActivityId=344827&amp;CallerURL=/sumtotal/app/taxonomy/TAX_Fav.aspx?UserMode=0&amp;SelectedNodeID=0&amp;VSC=LastActivity&amp;VSO=A&amp;DispMode=normal" TargetMode="External"/><Relationship Id="rId5" Type="http://schemas.openxmlformats.org/officeDocument/2006/relationships/hyperlink" Target="NULL" TargetMode="External"/><Relationship Id="rId6" Type="http://schemas.openxmlformats.org/officeDocument/2006/relationships/hyperlink" Target="NULL" TargetMode="External"/><Relationship Id="rId7" Type="http://schemas.openxmlformats.org/officeDocument/2006/relationships/hyperlink" Target="NULL" TargetMode="External"/><Relationship Id="rId8" Type="http://schemas.openxmlformats.org/officeDocument/2006/relationships/hyperlink" Target="NULL" TargetMode="External"/><Relationship Id="rId9" Type="http://schemas.openxmlformats.org/officeDocument/2006/relationships/hyperlink" Target="NULL" TargetMode="External"/><Relationship Id="rId10" Type="http://schemas.openxmlformats.org/officeDocument/2006/relationships/hyperlink" Target="NULL" TargetMode="External"/></Relationships>
</file>

<file path=ppt/slides/_rels/slide50.xml.rels><?xml version="1.0" encoding="UTF-8" standalone="yes"?>
<Relationships xmlns="http://schemas.openxmlformats.org/package/2006/relationships"><Relationship Id="rId20" Type="http://schemas.openxmlformats.org/officeDocument/2006/relationships/hyperlink" Target="https://capgemini.sumtotalsystems.com/sumtotal/core/activitydetails/ViewActivityDetails/450297?actId=450297&amp;UserMode=0" TargetMode="External"/><Relationship Id="rId21" Type="http://schemas.openxmlformats.org/officeDocument/2006/relationships/hyperlink" Target="https://capgemini.sumtotalsystems.com/sumtotal/app/management/LMS_ActDetails.aspx?UserMode=0&amp;ActivityId=443693" TargetMode="External"/><Relationship Id="rId22" Type="http://schemas.openxmlformats.org/officeDocument/2006/relationships/hyperlink" Target="https://capgemini.sumtotalsystems.com/sumtotal/core/activitydetails/ViewActivityDetails/362278?actId=362278&amp;UserMode=0&amp;Task=&amp;InvoiceId=&amp;UserAction=&amp;CallerURL=/sumtotal/learner/Search/catalog?UserMode=0&amp;searchText=CAF&amp;RootNodeID=-1&amp;NodeID=2" TargetMode="External"/><Relationship Id="rId23" Type="http://schemas.openxmlformats.org/officeDocument/2006/relationships/hyperlink" Target="NULL" TargetMode="External"/><Relationship Id="rId24" Type="http://schemas.openxmlformats.org/officeDocument/2006/relationships/hyperlink" Target="NULL" TargetMode="External"/><Relationship Id="rId25" Type="http://schemas.openxmlformats.org/officeDocument/2006/relationships/hyperlink" Target="NULL" TargetMode="External"/><Relationship Id="rId26" Type="http://schemas.openxmlformats.org/officeDocument/2006/relationships/hyperlink" Target="NULL" TargetMode="External"/><Relationship Id="rId27" Type="http://schemas.openxmlformats.org/officeDocument/2006/relationships/hyperlink" Target="NULL" TargetMode="External"/><Relationship Id="rId28" Type="http://schemas.openxmlformats.org/officeDocument/2006/relationships/hyperlink" Target="NULL" TargetMode="External"/><Relationship Id="rId29" Type="http://schemas.openxmlformats.org/officeDocument/2006/relationships/hyperlink" Target="NULL" TargetMode="External"/><Relationship Id="rId1" Type="http://schemas.openxmlformats.org/officeDocument/2006/relationships/slideLayout" Target="../slideLayouts/slideLayout24.xml"/><Relationship Id="rId2" Type="http://schemas.openxmlformats.org/officeDocument/2006/relationships/notesSlide" Target="../notesSlides/notesSlide41.xml"/><Relationship Id="rId3" Type="http://schemas.openxmlformats.org/officeDocument/2006/relationships/hyperlink" Target="https://capgemini.sumtotalsystems.com/sumtotal/app/management/LMS_ActDetails.aspx?UserMode=0&amp;ActivityId=344827&amp;CallerURL=/sumtotal/app/taxonomy/TAX_Fav.aspx?UserMode=0&amp;SelectedNodeID=0&amp;VSC=LastActivity&amp;VSO=A&amp;DispMode=normal" TargetMode="External"/><Relationship Id="rId4" Type="http://schemas.openxmlformats.org/officeDocument/2006/relationships/hyperlink" Target="https://capgemini.sumtotalsystems.com/sumtotal/app/management/LMS_ActDetails.aspx?UserMode=0&amp;ActivityId=370903&amp;CallerURL=/sumtotal/app/taxonomy/TAX_Fav.aspx?UserMode=0&amp;SelectedNodeID=0&amp;VSC=LastActivity&amp;VSO=A&amp;DispMode=normal" TargetMode="External"/><Relationship Id="rId5" Type="http://schemas.openxmlformats.org/officeDocument/2006/relationships/hyperlink" Target="https://capgemini.sumtotalsystems.com/sumtotal/core/activitydetails/ViewActivityDetails/455287?actId=455287&amp;UserMode=0" TargetMode="External"/><Relationship Id="rId30" Type="http://schemas.openxmlformats.org/officeDocument/2006/relationships/hyperlink" Target="https://capgemini.sumtotalsystems.com/sumtotal/core/activitydetails/ViewActivityDetails/544497?actId=544497&amp;UserMode=0&amp;Task=&amp;InvoiceId=&amp;UserAction=&amp;CallerURL=/sumtotal/app/taxonomy/learnerSearch/LearnerSearch.aspx?UserMode=0&amp;searchText=sonarqube" TargetMode="External"/><Relationship Id="rId31" Type="http://schemas.openxmlformats.org/officeDocument/2006/relationships/hyperlink" Target="NULL" TargetMode="External"/><Relationship Id="rId32" Type="http://schemas.openxmlformats.org/officeDocument/2006/relationships/hyperlink" Target="NULL" TargetMode="External"/><Relationship Id="rId9" Type="http://schemas.openxmlformats.org/officeDocument/2006/relationships/hyperlink" Target="https://capgemini.sumtotalsystems.com/sumtotal/core/activitydetails/ViewActivityDetails/405418?actId=405418&amp;UserMode=0" TargetMode="External"/><Relationship Id="rId6" Type="http://schemas.openxmlformats.org/officeDocument/2006/relationships/hyperlink" Target="https://capgemini.sumtotalsystems.com/sumtotal/core/activitydetails/ViewActivityDetails/455203?actId=455203&amp;UserMode=0" TargetMode="External"/><Relationship Id="rId7" Type="http://schemas.openxmlformats.org/officeDocument/2006/relationships/hyperlink" Target="https://capgemini.sumtotalsystems.com/sumtotal/core/activitydetails/ViewActivityDetails/455285?actId=455285&amp;UserMode=0" TargetMode="External"/><Relationship Id="rId8" Type="http://schemas.openxmlformats.org/officeDocument/2006/relationships/hyperlink" Target="https://capgemini.sumtotalsystems.com/sumtotal/core/activitydetails/ViewActivityDetails/455286?actId=455286&amp;UserMode=0" TargetMode="External"/><Relationship Id="rId33" Type="http://schemas.openxmlformats.org/officeDocument/2006/relationships/hyperlink" Target="NULL" TargetMode="External"/><Relationship Id="rId10" Type="http://schemas.openxmlformats.org/officeDocument/2006/relationships/hyperlink" Target="https://capgemini.sumtotalsystems.com/sumtotal/app/management/LMS_ActDetails.aspx?UserMode=0&amp;ActivityId=382584&amp;CallerURL=/sumtotal/app/taxonomy/TAX_Fav.aspx?UserMode=0&amp;SelectedNodeID=0&amp;VSC=LastActivity&amp;VSO=A&amp;DispMode=normal" TargetMode="External"/><Relationship Id="rId11" Type="http://schemas.openxmlformats.org/officeDocument/2006/relationships/hyperlink" Target="https://capgemini.sumtotalsystems.com/sumtotal/core/activitydetails/ViewActivityDetails/455198?actId=455198&amp;UserMode=0" TargetMode="External"/><Relationship Id="rId12" Type="http://schemas.openxmlformats.org/officeDocument/2006/relationships/hyperlink" Target="https://capgemini.sumtotalsystems.com/sumtotal/core/activitydetails/ViewActivityDetails/455208?actId=455208&amp;UserMode=0" TargetMode="External"/><Relationship Id="rId13" Type="http://schemas.openxmlformats.org/officeDocument/2006/relationships/hyperlink" Target="https://capgemini.sumtotalsystems.com/sumtotal/core/activitydetails/ViewActivityDetails/389596?actId=389596&amp;UserMode=0" TargetMode="External"/><Relationship Id="rId14" Type="http://schemas.openxmlformats.org/officeDocument/2006/relationships/hyperlink" Target="https://capgemini.sumtotalsystems.com/sumtotal/core/activitydetails/ViewActivityDetails/455214?actId=455214&amp;UserMode=0" TargetMode="External"/><Relationship Id="rId15" Type="http://schemas.openxmlformats.org/officeDocument/2006/relationships/hyperlink" Target="https://capgemini.sumtotalsystems.com/sumtotal/core/activitydetails/ViewActivityDetails/402517?actId=402517&amp;UserMode=0" TargetMode="External"/><Relationship Id="rId16" Type="http://schemas.openxmlformats.org/officeDocument/2006/relationships/hyperlink" Target="https://capgemini.sumtotalsystems.com/sumtotal/core/activitydetails/ViewActivityDetails/402575?actId=402575&amp;UserMode=0" TargetMode="External"/><Relationship Id="rId17" Type="http://schemas.openxmlformats.org/officeDocument/2006/relationships/hyperlink" Target="https://capgemini.sumtotalsystems.com/sumtotal/core/activitydetails/ViewActivityDetails/455209?actId=455209&amp;UserMode=0" TargetMode="External"/><Relationship Id="rId18" Type="http://schemas.openxmlformats.org/officeDocument/2006/relationships/hyperlink" Target="https://capgemini.sumtotalsystems.com/sumtotal/core/activitydetails/ViewActivityDetails/370904?actId=370904&amp;UserMode=0" TargetMode="External"/><Relationship Id="rId19" Type="http://schemas.openxmlformats.org/officeDocument/2006/relationships/hyperlink" Target="https://capgemini.sumtotalsystems.com/sumtotal/core/activitydetails/ViewActivityDetails/382565?actId=382565&amp;UserMode=0" TargetMode="External"/></Relationships>
</file>

<file path=ppt/slides/_rels/slide51.xml.rels><?xml version="1.0" encoding="UTF-8" standalone="yes"?>
<Relationships xmlns="http://schemas.openxmlformats.org/package/2006/relationships"><Relationship Id="rId11" Type="http://schemas.openxmlformats.org/officeDocument/2006/relationships/hyperlink" Target="https://mva.microsoft.com/en-US/training-courses/enabling-devops-practices-with-visual-studio-online-build-12478" TargetMode="External"/><Relationship Id="rId12" Type="http://schemas.openxmlformats.org/officeDocument/2006/relationships/hyperlink" Target="https://mva.microsoft.com/en-US/training-courses/vs-alm-devops-continuous-delivery-techniques-jump-start-8845" TargetMode="External"/><Relationship Id="rId13" Type="http://schemas.openxmlformats.org/officeDocument/2006/relationships/hyperlink" Target="https://mva.microsoft.com/en-US/training-courses/building-blocks-devops-and-enterprise-development-16061" TargetMode="External"/><Relationship Id="rId1" Type="http://schemas.openxmlformats.org/officeDocument/2006/relationships/slideLayout" Target="../slideLayouts/slideLayout24.xml"/><Relationship Id="rId2" Type="http://schemas.openxmlformats.org/officeDocument/2006/relationships/notesSlide" Target="../notesSlides/notesSlide42.xml"/><Relationship Id="rId3" Type="http://schemas.openxmlformats.org/officeDocument/2006/relationships/hyperlink" Target="https://mva.microsoft.com/en-US/training-courses/open-source-for-devops-practices-9065" TargetMode="External"/><Relationship Id="rId4" Type="http://schemas.openxmlformats.org/officeDocument/2006/relationships/hyperlink" Target="https://awstraining.csod.com/GlobalSearch/search.aspx?s=1&amp;q=bizpro" TargetMode="External"/><Relationship Id="rId5" Type="http://schemas.openxmlformats.org/officeDocument/2006/relationships/hyperlink" Target="https://www.apn-portal.com/Unauthorized?startURL=/apex/LmsSsoRedirect?url=/LMS/UserTranscript/MainView.aspx&amp;refURL=http://www.apn-portal.com/apex/LmsSsoRedirect" TargetMode="External"/><Relationship Id="rId6" Type="http://schemas.openxmlformats.org/officeDocument/2006/relationships/hyperlink" Target="https://awstraining.csod.com/GlobalSearch/search.aspx?s=1&amp;q=techpro" TargetMode="External"/><Relationship Id="rId7" Type="http://schemas.openxmlformats.org/officeDocument/2006/relationships/hyperlink" Target="NULL" TargetMode="External"/><Relationship Id="rId8" Type="http://schemas.openxmlformats.org/officeDocument/2006/relationships/hyperlink" Target="https://blogs.msdn.microsoft.com/microsoft_press/2015/02/03/free-ebook-microsoft-azure-essentials-fundamentals-of-azure/" TargetMode="External"/><Relationship Id="rId9" Type="http://schemas.openxmlformats.org/officeDocument/2006/relationships/hyperlink" Target="http://www.microsoftvirtualacademy.com/colleges/Azure-fundamentals" TargetMode="External"/><Relationship Id="rId10" Type="http://schemas.openxmlformats.org/officeDocument/2006/relationships/hyperlink" Target="https://mva.microsoft.com/en-US/training-courses/microsoft-azure-fundamentals-8391"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capgemini.sumtotalsystems.com/sumtotal/app/management/LMS_ActDetails.aspx?UserMode=0&amp;ActivityId=473961" TargetMode="External"/><Relationship Id="rId4" Type="http://schemas.openxmlformats.org/officeDocument/2006/relationships/hyperlink" Target="https://capgemini.sumtotalsystems.com/sumtotal/app/management/LMS_ActDetails.aspx?UserMode=0&amp;ActivityId=476171" TargetMode="External"/><Relationship Id="rId5" Type="http://schemas.openxmlformats.org/officeDocument/2006/relationships/hyperlink" Target="https://capgemini.sumtotalsystems.com/sumtotal/app/management/LMS_ActDetails.aspx?UserMode=0&amp;ActivityId=476235" TargetMode="External"/><Relationship Id="rId6" Type="http://schemas.openxmlformats.org/officeDocument/2006/relationships/hyperlink" Target="https://capgemini.sumtotalsystems.com/sumtotal/app/management/LMS_ActDetails.aspx?UserMode=0&amp;ActivityId=476236" TargetMode="External"/><Relationship Id="rId7" Type="http://schemas.openxmlformats.org/officeDocument/2006/relationships/hyperlink" Target="https://capgemini.sumtotalsystems.com/sumtotal/app/management/LMS_ActDetails.aspx?UserMode=0&amp;ActivityId=476263" TargetMode="External"/><Relationship Id="rId8" Type="http://schemas.openxmlformats.org/officeDocument/2006/relationships/hyperlink" Target="https://capgemini.sumtotalsystems.com/sumtotal/app/management/LMS_ActDetails.aspx?UserMode=0&amp;ActivityId=473964" TargetMode="External"/><Relationship Id="rId9" Type="http://schemas.openxmlformats.org/officeDocument/2006/relationships/hyperlink" Target="https://capgemini.sumtotalsystems.com/sumtotal/app/management/LMS_ActDetails.aspx?UserMode=0&amp;ActivityId=473966" TargetMode="External"/><Relationship Id="rId10" Type="http://schemas.openxmlformats.org/officeDocument/2006/relationships/hyperlink" Target="https://capgemini.sumtotalsystems.com/sumtotal/app/management/LMS_ActDetails.aspx?UserMode=0&amp;ActivityId=473967" TargetMode="External"/><Relationship Id="rId1" Type="http://schemas.openxmlformats.org/officeDocument/2006/relationships/slideLayout" Target="../slideLayouts/slideLayout24.xml"/><Relationship Id="rId2"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30.emf"/></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Excel_Worksheet1.xlsx"/><Relationship Id="rId4" Type="http://schemas.openxmlformats.org/officeDocument/2006/relationships/image" Target="../media/image31.emf"/><Relationship Id="rId1" Type="http://schemas.openxmlformats.org/officeDocument/2006/relationships/vmlDrawing" Target="../drawings/vmlDrawing12.vml"/><Relationship Id="rId2"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1" Type="http://schemas.openxmlformats.org/officeDocument/2006/relationships/hyperlink" Target="https://www-03.ibm.com/services/learning/ites.wss/zz-en?pageType=page&amp;c=a0003096" TargetMode="External"/><Relationship Id="rId12" Type="http://schemas.openxmlformats.org/officeDocument/2006/relationships/hyperlink" Target="https://aws.amazon.com/training/course-descriptions" TargetMode="External"/><Relationship Id="rId1" Type="http://schemas.openxmlformats.org/officeDocument/2006/relationships/slideLayout" Target="../slideLayouts/slideLayout28.xml"/><Relationship Id="rId2" Type="http://schemas.openxmlformats.org/officeDocument/2006/relationships/hyperlink" Target="http://automic.com/elearning" TargetMode="External"/><Relationship Id="rId3" Type="http://schemas.openxmlformats.org/officeDocument/2006/relationships/hyperlink" Target="https://aws.amazon.com/partners/training/accreditation/#AWS_Business_Professional" TargetMode="External"/><Relationship Id="rId4" Type="http://schemas.openxmlformats.org/officeDocument/2006/relationships/hyperlink" Target="https://aws.amazon.com/partners/training/accreditation/#AWS_Technical_Professional" TargetMode="External"/><Relationship Id="rId5" Type="http://schemas.openxmlformats.org/officeDocument/2006/relationships/hyperlink" Target="https://aws.amazon.com/partners/training/accreditation/#AWS_TCO_Economics" TargetMode="External"/><Relationship Id="rId6" Type="http://schemas.openxmlformats.org/officeDocument/2006/relationships/hyperlink" Target="https://developer.ibm.com/courses/all-courses/bluemix-essentials/" TargetMode="External"/><Relationship Id="rId7" Type="http://schemas.openxmlformats.org/officeDocument/2006/relationships/hyperlink" Target="https://www-304.ibm.com/services/learning/ites.wss/zz-en?pageType=page&amp;c=M425350C34234U21" TargetMode="External"/><Relationship Id="rId8" Type="http://schemas.openxmlformats.org/officeDocument/2006/relationships/hyperlink" Target="http://www-03.ibm.com/certify/tests/ovrC5050-285.shtml" TargetMode="External"/><Relationship Id="rId9" Type="http://schemas.openxmlformats.org/officeDocument/2006/relationships/hyperlink" Target="http://oracle.com/oll" TargetMode="External"/><Relationship Id="rId10" Type="http://schemas.openxmlformats.org/officeDocument/2006/relationships/hyperlink" Target="https://msdnshared.blob.core.windows.net/media/2016/01/Microsoft_CertRoadmap_Commercial_Dec20162.pdf"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slide" Target="slide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hyperlink" Target="https://capgemini.sumtotalsystems.com/sumtotal/app/management/LMS_ActDetails.aspx?UserMode=0&amp;ActivityId=344827&amp;CallerURL=/sumtotal/app/taxonomy/TAX_Fav.aspx?UserMode=0&amp;SelectedNodeID=0&amp;VSC=LastActivity&amp;VSO=A&amp;DispMode=norm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24.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4931229"/>
            <a:ext cx="10461171" cy="827313"/>
          </a:xfrm>
        </p:spPr>
        <p:txBody>
          <a:bodyPr/>
          <a:lstStyle/>
          <a:p>
            <a:r>
              <a:rPr lang="en-US" b="0" dirty="0" smtClean="0"/>
              <a:t/>
            </a:r>
            <a:br>
              <a:rPr lang="en-US" b="0" dirty="0" smtClean="0"/>
            </a:br>
            <a:r>
              <a:rPr lang="en-US" sz="4400" b="0" dirty="0" smtClean="0"/>
              <a:t>DevOps - Learning Journey</a:t>
            </a:r>
            <a:endParaRPr lang="en-US" b="0" dirty="0"/>
          </a:p>
        </p:txBody>
      </p:sp>
      <p:sp>
        <p:nvSpPr>
          <p:cNvPr id="5" name="Subtitle 4"/>
          <p:cNvSpPr>
            <a:spLocks noGrp="1"/>
          </p:cNvSpPr>
          <p:nvPr>
            <p:ph type="subTitle" idx="1"/>
          </p:nvPr>
        </p:nvSpPr>
        <p:spPr>
          <a:xfrm>
            <a:off x="0" y="5760357"/>
            <a:ext cx="4191000" cy="546100"/>
          </a:xfrm>
        </p:spPr>
        <p:txBody>
          <a:bodyPr/>
          <a:lstStyle/>
          <a:p>
            <a:r>
              <a:rPr lang="en-US" dirty="0" smtClean="0"/>
              <a:t/>
            </a:r>
            <a:br>
              <a:rPr lang="en-US" dirty="0" smtClean="0"/>
            </a:br>
            <a:r>
              <a:rPr lang="en-US" dirty="0" smtClean="0"/>
              <a:t>Aug-2017</a:t>
            </a:r>
            <a:endParaRPr lang="en-US" dirty="0"/>
          </a:p>
        </p:txBody>
      </p:sp>
      <p:sp>
        <p:nvSpPr>
          <p:cNvPr id="44034" name="AutoShape 2" descr="TRAINING &amp; DEVELOPMENT        Presented by:         Asma Siddiqui          Irfan Nizar         Nazish Verteji         Zar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 </a:t>
            </a:r>
            <a:r>
              <a:rPr lang="en-US" dirty="0" smtClean="0"/>
              <a:t>Agile Scrum Master</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p:nvPr/>
        </p:nvSpPr>
        <p:spPr>
          <a:xfrm>
            <a:off x="198120" y="1173480"/>
            <a:ext cx="11650980" cy="525780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3" name="Rectangle 52"/>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5" name="Oval 54"/>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6" name="TextBox 55"/>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7" name="Oval 56"/>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9" name="TextBox 58"/>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60" name="TextBox 59"/>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61" name="TextBox 60"/>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62" name="Oval 61"/>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8" name="TextBox 47"/>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grpSp>
        <p:nvGrpSpPr>
          <p:cNvPr id="51" name="Group 50"/>
          <p:cNvGrpSpPr/>
          <p:nvPr/>
        </p:nvGrpSpPr>
        <p:grpSpPr>
          <a:xfrm>
            <a:off x="2499908" y="1925129"/>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54" name="Oval 53"/>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00" dirty="0" smtClean="0">
                  <a:solidFill>
                    <a:schemeClr val="bg1"/>
                  </a:solidFill>
                  <a:latin typeface="Arial" pitchFamily="34" charset="0"/>
                  <a:cs typeface="Arial" pitchFamily="34" charset="0"/>
                  <a:hlinkClick r:id="rId3"/>
                </a:rPr>
                <a:t>Capgemini Agile Framework (CAF) Essentials</a:t>
              </a:r>
              <a:endParaRPr lang="en-US" sz="1000" dirty="0">
                <a:solidFill>
                  <a:schemeClr val="bg1"/>
                </a:solidFill>
                <a:latin typeface="Arial" pitchFamily="34" charset="0"/>
                <a:cs typeface="Arial" pitchFamily="34" charset="0"/>
              </a:endParaRPr>
            </a:p>
          </p:txBody>
        </p:sp>
        <p:sp>
          <p:nvSpPr>
            <p:cNvPr id="63" name="Oval 4"/>
            <p:cNvSpPr/>
            <p:nvPr/>
          </p:nvSpPr>
          <p:spPr>
            <a:xfrm>
              <a:off x="5223675" y="815187"/>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0.5 Hrs</a:t>
              </a:r>
              <a:endParaRPr lang="en-US" sz="800" kern="1200" dirty="0"/>
            </a:p>
          </p:txBody>
        </p:sp>
      </p:grpSp>
      <p:sp>
        <p:nvSpPr>
          <p:cNvPr id="65" name="Right Arrow 64"/>
          <p:cNvSpPr/>
          <p:nvPr/>
        </p:nvSpPr>
        <p:spPr>
          <a:xfrm>
            <a:off x="4163097" y="2495531"/>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66" name="Group 65"/>
          <p:cNvGrpSpPr/>
          <p:nvPr/>
        </p:nvGrpSpPr>
        <p:grpSpPr>
          <a:xfrm>
            <a:off x="7058964" y="1982537"/>
            <a:ext cx="1453896" cy="1316736"/>
            <a:chOff x="3677943" y="1043479"/>
            <a:chExt cx="1453896" cy="1316736"/>
          </a:xfrm>
          <a:solidFill>
            <a:schemeClr val="accent5">
              <a:lumMod val="60000"/>
              <a:lumOff val="40000"/>
            </a:schemeClr>
          </a:solidFill>
        </p:grpSpPr>
        <p:sp>
          <p:nvSpPr>
            <p:cNvPr id="67" name="Rounded Rectangle 66"/>
            <p:cNvSpPr/>
            <p:nvPr/>
          </p:nvSpPr>
          <p:spPr>
            <a:xfrm>
              <a:off x="3677943" y="1043479"/>
              <a:ext cx="1453896" cy="1316736"/>
            </a:xfrm>
            <a:prstGeom prst="roundRect">
              <a:avLst/>
            </a:pr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71" name="Rectangle 70"/>
            <p:cNvSpPr/>
            <p:nvPr/>
          </p:nvSpPr>
          <p:spPr>
            <a:xfrm>
              <a:off x="3710152" y="1198178"/>
              <a:ext cx="1334813" cy="588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C00000"/>
                  </a:solidFill>
                  <a:latin typeface="Arial" pitchFamily="34" charset="0"/>
                  <a:cs typeface="Arial" pitchFamily="34" charset="0"/>
                </a:rPr>
                <a:t>Agile in </a:t>
              </a:r>
              <a:r>
                <a:rPr lang="en-US" sz="1200" dirty="0">
                  <a:solidFill>
                    <a:srgbClr val="C00000"/>
                  </a:solidFill>
                  <a:latin typeface="Arial" pitchFamily="34" charset="0"/>
                  <a:cs typeface="Arial" pitchFamily="34" charset="0"/>
                </a:rPr>
                <a:t>Action</a:t>
              </a:r>
              <a:endParaRPr lang="en-US" sz="1200" dirty="0">
                <a:latin typeface="Arial" pitchFamily="34" charset="0"/>
                <a:cs typeface="Arial" pitchFamily="34" charset="0"/>
              </a:endParaRPr>
            </a:p>
          </p:txBody>
        </p:sp>
        <p:sp>
          <p:nvSpPr>
            <p:cNvPr id="72" name="TextBox 71"/>
            <p:cNvSpPr txBox="1"/>
            <p:nvPr/>
          </p:nvSpPr>
          <p:spPr>
            <a:xfrm>
              <a:off x="3741683" y="1807780"/>
              <a:ext cx="1382110" cy="215444"/>
            </a:xfrm>
            <a:prstGeom prst="rect">
              <a:avLst/>
            </a:prstGeom>
            <a:noFill/>
          </p:spPr>
          <p:txBody>
            <a:bodyPr wrap="none" rtlCol="0">
              <a:spAutoFit/>
            </a:bodyPr>
            <a:lstStyle/>
            <a:p>
              <a:pPr>
                <a:spcAft>
                  <a:spcPts val="600"/>
                </a:spcAft>
              </a:pPr>
              <a:r>
                <a:rPr lang="en-US" sz="800" dirty="0" smtClean="0">
                  <a:solidFill>
                    <a:srgbClr val="0070C0"/>
                  </a:solidFill>
                  <a:latin typeface="Arial" pitchFamily="34" charset="0"/>
                  <a:cs typeface="Arial" pitchFamily="34" charset="0"/>
                </a:rPr>
                <a:t>Virtual ILT Session 16 Hrs</a:t>
              </a:r>
            </a:p>
          </p:txBody>
        </p:sp>
      </p:grpSp>
      <p:grpSp>
        <p:nvGrpSpPr>
          <p:cNvPr id="75" name="Group 74"/>
          <p:cNvGrpSpPr/>
          <p:nvPr/>
        </p:nvGrpSpPr>
        <p:grpSpPr>
          <a:xfrm>
            <a:off x="4770078" y="1943168"/>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77" name="Oval 76"/>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smtClean="0">
                  <a:solidFill>
                    <a:schemeClr val="bg1"/>
                  </a:solidFill>
                  <a:latin typeface="Arial" pitchFamily="34" charset="0"/>
                  <a:cs typeface="Arial" pitchFamily="34" charset="0"/>
                  <a:hlinkClick r:id="rId4"/>
                </a:rPr>
                <a:t>Agile Fundamentals</a:t>
              </a:r>
              <a:endParaRPr lang="en-US" sz="1100" dirty="0">
                <a:solidFill>
                  <a:schemeClr val="bg1"/>
                </a:solidFill>
                <a:latin typeface="Arial" pitchFamily="34" charset="0"/>
                <a:cs typeface="Arial" pitchFamily="34" charset="0"/>
              </a:endParaRPr>
            </a:p>
          </p:txBody>
        </p:sp>
        <p:sp>
          <p:nvSpPr>
            <p:cNvPr id="79" name="Oval 4"/>
            <p:cNvSpPr/>
            <p:nvPr/>
          </p:nvSpPr>
          <p:spPr>
            <a:xfrm>
              <a:off x="5223675" y="815187"/>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Hrs</a:t>
              </a:r>
              <a:endParaRPr lang="en-US" sz="800" kern="1200" dirty="0"/>
            </a:p>
          </p:txBody>
        </p:sp>
      </p:grpSp>
      <p:sp>
        <p:nvSpPr>
          <p:cNvPr id="81" name="Right Arrow 80"/>
          <p:cNvSpPr/>
          <p:nvPr/>
        </p:nvSpPr>
        <p:spPr>
          <a:xfrm>
            <a:off x="6458668" y="2460405"/>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3" name="Bent Arrow 42"/>
          <p:cNvSpPr/>
          <p:nvPr/>
        </p:nvSpPr>
        <p:spPr>
          <a:xfrm rot="10800000">
            <a:off x="6836247" y="3326713"/>
            <a:ext cx="771564" cy="1098297"/>
          </a:xfrm>
          <a:prstGeom prst="bentArrow">
            <a:avLst>
              <a:gd name="adj1" fmla="val 25000"/>
              <a:gd name="adj2" fmla="val 22627"/>
              <a:gd name="adj3" fmla="val 23813"/>
              <a:gd name="adj4" fmla="val 0"/>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9" name="Bent-Up Arrow 8"/>
          <p:cNvSpPr/>
          <p:nvPr/>
        </p:nvSpPr>
        <p:spPr>
          <a:xfrm rot="5400000">
            <a:off x="7723096" y="3505299"/>
            <a:ext cx="1089822" cy="731520"/>
          </a:xfrm>
          <a:prstGeom prst="bentUp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153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9179" y="3660380"/>
            <a:ext cx="1607067" cy="1391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3767" y="3604971"/>
            <a:ext cx="1710397" cy="138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TextBox 39"/>
          <p:cNvSpPr txBox="1"/>
          <p:nvPr/>
        </p:nvSpPr>
        <p:spPr>
          <a:xfrm>
            <a:off x="739412" y="3723630"/>
            <a:ext cx="3314167" cy="276999"/>
          </a:xfrm>
          <a:prstGeom prst="rect">
            <a:avLst/>
          </a:prstGeom>
          <a:solidFill>
            <a:srgbClr val="92D050"/>
          </a:solidFill>
          <a:effectLst/>
        </p:spPr>
        <p:txBody>
          <a:bodyPr wrap="square" rtlCol="0">
            <a:spAutoFit/>
          </a:bodyPr>
          <a:lstStyle>
            <a:defPPr>
              <a:defRPr lang="en-US"/>
            </a:defPPr>
            <a:lvl1pPr>
              <a:spcAft>
                <a:spcPts val="600"/>
              </a:spcAft>
              <a:defRPr sz="1200">
                <a:solidFill>
                  <a:schemeClr val="accent5"/>
                </a:solidFill>
                <a:latin typeface="Arial" pitchFamily="34" charset="0"/>
                <a:cs typeface="Arial" pitchFamily="34" charset="0"/>
              </a:defRPr>
            </a:lvl1pPr>
          </a:lstStyle>
          <a:p>
            <a:r>
              <a:rPr lang="en-US" b="1" dirty="0">
                <a:solidFill>
                  <a:srgbClr val="C00000"/>
                </a:solidFill>
              </a:rPr>
              <a:t> </a:t>
            </a:r>
            <a:r>
              <a:rPr lang="en-US" b="1" dirty="0" smtClean="0">
                <a:solidFill>
                  <a:srgbClr val="C00000"/>
                </a:solidFill>
              </a:rPr>
              <a:t>Professional Scrum Developer(Scrum.org)</a:t>
            </a:r>
            <a:endParaRPr lang="en-US" b="1" dirty="0">
              <a:solidFill>
                <a:srgbClr val="C00000"/>
              </a:solidFill>
            </a:endParaRPr>
          </a:p>
        </p:txBody>
      </p:sp>
      <p:sp>
        <p:nvSpPr>
          <p:cNvPr id="41" name="Rectangle 40"/>
          <p:cNvSpPr/>
          <p:nvPr/>
        </p:nvSpPr>
        <p:spPr>
          <a:xfrm>
            <a:off x="739412" y="4000629"/>
            <a:ext cx="3314167" cy="572509"/>
          </a:xfrm>
          <a:prstGeom prst="rect">
            <a:avLst/>
          </a:prstGeom>
          <a:solidFill>
            <a:schemeClr val="accent6">
              <a:lumMod val="60000"/>
              <a:lumOff val="40000"/>
            </a:schemeClr>
          </a:solidFill>
          <a:effectLst/>
        </p:spPr>
        <p:txBody>
          <a:bodyPr wrap="square">
            <a:spAutoFit/>
          </a:bodyPr>
          <a:lstStyle/>
          <a:p>
            <a:pPr algn="just"/>
            <a:r>
              <a:rPr lang="en-US" sz="1000" dirty="0"/>
              <a:t>Professional Scrum Developers demonstrate knowledge and understanding of Scrum and their ability to how to build complex software products using Scrum.</a:t>
            </a:r>
          </a:p>
        </p:txBody>
      </p:sp>
      <p:sp>
        <p:nvSpPr>
          <p:cNvPr id="44" name="TextBox 43"/>
          <p:cNvSpPr txBox="1"/>
          <p:nvPr/>
        </p:nvSpPr>
        <p:spPr>
          <a:xfrm>
            <a:off x="741187" y="4573138"/>
            <a:ext cx="3312392" cy="276999"/>
          </a:xfrm>
          <a:prstGeom prst="rect">
            <a:avLst/>
          </a:prstGeom>
          <a:solidFill>
            <a:schemeClr val="accent5">
              <a:lumMod val="60000"/>
              <a:lumOff val="40000"/>
            </a:schemeClr>
          </a:solidFill>
          <a:effectLst/>
        </p:spPr>
        <p:txBody>
          <a:bodyPr wrap="square" rtlCol="0">
            <a:spAutoFit/>
          </a:bodyPr>
          <a:lstStyle/>
          <a:p>
            <a:pPr>
              <a:spcAft>
                <a:spcPts val="600"/>
              </a:spcAft>
            </a:pPr>
            <a:r>
              <a:rPr lang="en-US" sz="1200" b="1" dirty="0" smtClean="0">
                <a:solidFill>
                  <a:srgbClr val="C00000"/>
                </a:solidFill>
                <a:latin typeface="Arial" pitchFamily="34" charset="0"/>
                <a:cs typeface="Arial" pitchFamily="34" charset="0"/>
              </a:rPr>
              <a:t> </a:t>
            </a:r>
            <a:r>
              <a:rPr lang="en-US" sz="1200" b="1" dirty="0">
                <a:solidFill>
                  <a:srgbClr val="C00000"/>
                </a:solidFill>
              </a:rPr>
              <a:t>Professional Scrum </a:t>
            </a:r>
            <a:r>
              <a:rPr lang="en-US" sz="1200" b="1" dirty="0" smtClean="0">
                <a:solidFill>
                  <a:srgbClr val="C00000"/>
                </a:solidFill>
              </a:rPr>
              <a:t>Master(Scrum.org)</a:t>
            </a:r>
            <a:endParaRPr lang="en-US" sz="1200" b="1" dirty="0">
              <a:solidFill>
                <a:srgbClr val="C00000"/>
              </a:solidFill>
            </a:endParaRPr>
          </a:p>
        </p:txBody>
      </p:sp>
      <p:sp>
        <p:nvSpPr>
          <p:cNvPr id="45" name="Rectangle 44"/>
          <p:cNvSpPr/>
          <p:nvPr/>
        </p:nvSpPr>
        <p:spPr>
          <a:xfrm>
            <a:off x="739412" y="4868648"/>
            <a:ext cx="3314167" cy="572509"/>
          </a:xfrm>
          <a:prstGeom prst="rect">
            <a:avLst/>
          </a:prstGeom>
          <a:solidFill>
            <a:schemeClr val="accent6">
              <a:lumMod val="60000"/>
              <a:lumOff val="40000"/>
            </a:schemeClr>
          </a:solidFill>
          <a:effectLst/>
        </p:spPr>
        <p:txBody>
          <a:bodyPr wrap="square">
            <a:spAutoFit/>
          </a:bodyPr>
          <a:lstStyle/>
          <a:p>
            <a:pPr algn="just"/>
            <a:r>
              <a:rPr lang="en-US" sz="1000" dirty="0"/>
              <a:t>Professional Scrum Master demonstrate understanding and depth of knowledge of the Scrum framework and its application..</a:t>
            </a:r>
          </a:p>
        </p:txBody>
      </p:sp>
      <p:pic>
        <p:nvPicPr>
          <p:cNvPr id="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2996" y="5139959"/>
            <a:ext cx="630050" cy="708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 name="Right Arrow 45"/>
          <p:cNvSpPr/>
          <p:nvPr/>
        </p:nvSpPr>
        <p:spPr>
          <a:xfrm rot="5400000">
            <a:off x="5962189" y="4926727"/>
            <a:ext cx="231664" cy="25097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4"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53110" y="5062364"/>
            <a:ext cx="615771" cy="78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Right Arrow 46"/>
          <p:cNvSpPr/>
          <p:nvPr/>
        </p:nvSpPr>
        <p:spPr>
          <a:xfrm rot="5400000">
            <a:off x="9424452" y="4863878"/>
            <a:ext cx="231664" cy="25097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2" name="Rectangle 41"/>
          <p:cNvSpPr/>
          <p:nvPr/>
        </p:nvSpPr>
        <p:spPr>
          <a:xfrm>
            <a:off x="739406" y="5469799"/>
            <a:ext cx="3314167" cy="400110"/>
          </a:xfrm>
          <a:prstGeom prst="rect">
            <a:avLst/>
          </a:prstGeom>
          <a:solidFill>
            <a:srgbClr val="FFFF00"/>
          </a:solidFill>
          <a:effectLst/>
        </p:spPr>
        <p:txBody>
          <a:bodyPr wrap="square">
            <a:spAutoFit/>
          </a:bodyPr>
          <a:lstStyle/>
          <a:p>
            <a:pPr algn="just"/>
            <a:r>
              <a:rPr lang="en-US" sz="1000" b="1" i="1" dirty="0" smtClean="0"/>
              <a:t>Certifications need to be on nomination basis and pre-approved by SBU.</a:t>
            </a:r>
            <a:endParaRPr lang="en-US" sz="1000" b="1" i="1" dirty="0"/>
          </a:p>
        </p:txBody>
      </p:sp>
    </p:spTree>
    <p:extLst>
      <p:ext uri="{BB962C8B-B14F-4D97-AF65-F5344CB8AC3E}">
        <p14:creationId xmlns:p14="http://schemas.microsoft.com/office/powerpoint/2010/main" val="3717424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Manager</a:t>
            </a:r>
            <a:endParaRPr lang="en-US" dirty="0"/>
          </a:p>
        </p:txBody>
      </p:sp>
      <p:sp>
        <p:nvSpPr>
          <p:cNvPr id="4" name="Content Placeholder 3"/>
          <p:cNvSpPr>
            <a:spLocks noGrp="1"/>
          </p:cNvSpPr>
          <p:nvPr>
            <p:ph sz="half" idx="12"/>
          </p:nvPr>
        </p:nvSpPr>
        <p:spPr>
          <a:xfrm>
            <a:off x="6233160" y="1197735"/>
            <a:ext cx="4114800" cy="4001095"/>
          </a:xfrm>
        </p:spPr>
        <p:txBody>
          <a:bodyPr/>
          <a:lstStyle/>
          <a:p>
            <a:r>
              <a:rPr lang="en-US" sz="1400" dirty="0"/>
              <a:t>The </a:t>
            </a:r>
            <a:r>
              <a:rPr lang="en-US" sz="1400" dirty="0" smtClean="0"/>
              <a:t>Project </a:t>
            </a:r>
            <a:r>
              <a:rPr lang="en-US" sz="1400" dirty="0"/>
              <a:t>Master </a:t>
            </a:r>
            <a:r>
              <a:rPr lang="en-US" sz="1400" dirty="0"/>
              <a:t>is responsible for </a:t>
            </a:r>
            <a:r>
              <a:rPr lang="en-US" sz="1400" dirty="0" smtClean="0"/>
              <a:t>oversight and business management— tasks that </a:t>
            </a:r>
            <a:r>
              <a:rPr lang="en-US" sz="1400" dirty="0"/>
              <a:t>don’t quite fall within the scrum master’s </a:t>
            </a:r>
            <a:r>
              <a:rPr lang="en-US" sz="1400" dirty="0" smtClean="0"/>
              <a:t>responsibility.</a:t>
            </a:r>
            <a:endParaRPr lang="en-US" sz="1400" dirty="0"/>
          </a:p>
          <a:p>
            <a:r>
              <a:rPr lang="en-US" sz="1400" dirty="0"/>
              <a:t>The tasks that can be overseen by project managers in agile teams can include:</a:t>
            </a:r>
          </a:p>
          <a:p>
            <a:r>
              <a:rPr lang="en-US" sz="1400" dirty="0"/>
              <a:t>Project financials;</a:t>
            </a:r>
          </a:p>
          <a:p>
            <a:r>
              <a:rPr lang="en-US" sz="1400" dirty="0"/>
              <a:t>Status reporting;</a:t>
            </a:r>
          </a:p>
          <a:p>
            <a:r>
              <a:rPr lang="en-US" sz="1400" dirty="0"/>
              <a:t>Project governance;</a:t>
            </a:r>
          </a:p>
          <a:p>
            <a:r>
              <a:rPr lang="en-US" sz="1400" dirty="0"/>
              <a:t>Identification of missing roles and/or resources;</a:t>
            </a:r>
          </a:p>
          <a:p>
            <a:r>
              <a:rPr lang="en-US" sz="1400" dirty="0"/>
              <a:t>Business stakeholder communication;</a:t>
            </a:r>
          </a:p>
          <a:p>
            <a:r>
              <a:rPr lang="en-US" sz="1400" dirty="0"/>
              <a:t>Risk communication and management;</a:t>
            </a:r>
          </a:p>
          <a:p>
            <a:r>
              <a:rPr lang="en-US" sz="1400" dirty="0"/>
              <a:t>Project planning;</a:t>
            </a:r>
          </a:p>
          <a:p>
            <a:r>
              <a:rPr lang="en-US" sz="1400" dirty="0"/>
              <a:t>Change management.</a:t>
            </a:r>
          </a:p>
          <a:p>
            <a:endParaRPr lang="en-US" sz="1400" dirty="0"/>
          </a:p>
        </p:txBody>
      </p:sp>
      <p:sp>
        <p:nvSpPr>
          <p:cNvPr id="5" name="Oval 4"/>
          <p:cNvSpPr/>
          <p:nvPr/>
        </p:nvSpPr>
        <p:spPr>
          <a:xfrm>
            <a:off x="2211510" y="3886201"/>
            <a:ext cx="3166033" cy="2403383"/>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7" name="Picture 6"/>
          <p:cNvPicPr>
            <a:picLocks noChangeAspect="1"/>
          </p:cNvPicPr>
          <p:nvPr/>
        </p:nvPicPr>
        <p:blipFill>
          <a:blip r:embed="rId2" cstate="print">
            <a:clrChange>
              <a:clrFrom>
                <a:srgbClr val="FFFFFF"/>
              </a:clrFrom>
              <a:clrTo>
                <a:srgbClr val="FFFFFF">
                  <a:alpha val="0"/>
                </a:srgbClr>
              </a:clrTo>
            </a:clrChange>
          </a:blip>
          <a:stretch>
            <a:fillRect/>
          </a:stretch>
        </p:blipFill>
        <p:spPr>
          <a:xfrm>
            <a:off x="2881145" y="1443654"/>
            <a:ext cx="1351164" cy="3987583"/>
          </a:xfrm>
          <a:prstGeom prst="rect">
            <a:avLst/>
          </a:prstGeom>
        </p:spPr>
      </p:pic>
    </p:spTree>
    <p:extLst>
      <p:ext uri="{BB962C8B-B14F-4D97-AF65-F5344CB8AC3E}">
        <p14:creationId xmlns:p14="http://schemas.microsoft.com/office/powerpoint/2010/main" val="88343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 </a:t>
            </a:r>
            <a:r>
              <a:rPr lang="en-US" dirty="0" smtClean="0"/>
              <a:t>Agile Project Manager</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p:nvPr/>
        </p:nvSpPr>
        <p:spPr>
          <a:xfrm>
            <a:off x="198120" y="1173480"/>
            <a:ext cx="11650980" cy="525780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3" name="Rectangle 52"/>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5" name="Oval 54"/>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6" name="TextBox 55"/>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7" name="Oval 56"/>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9" name="TextBox 58"/>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60" name="TextBox 59"/>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61" name="TextBox 60"/>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62" name="Oval 61"/>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8" name="TextBox 47"/>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grpSp>
        <p:nvGrpSpPr>
          <p:cNvPr id="51" name="Group 50"/>
          <p:cNvGrpSpPr/>
          <p:nvPr/>
        </p:nvGrpSpPr>
        <p:grpSpPr>
          <a:xfrm>
            <a:off x="9750889" y="2477919"/>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54" name="Oval 53"/>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00" dirty="0" smtClean="0">
                  <a:solidFill>
                    <a:schemeClr val="bg1"/>
                  </a:solidFill>
                  <a:latin typeface="Arial" pitchFamily="34" charset="0"/>
                  <a:cs typeface="Arial" pitchFamily="34" charset="0"/>
                  <a:hlinkClick r:id="rId3"/>
                </a:rPr>
                <a:t>Capgemini Agile Framework (CAF) Essentials</a:t>
              </a:r>
              <a:endParaRPr lang="en-US" sz="1000" dirty="0">
                <a:solidFill>
                  <a:schemeClr val="bg1"/>
                </a:solidFill>
                <a:latin typeface="Arial" pitchFamily="34" charset="0"/>
                <a:cs typeface="Arial" pitchFamily="34" charset="0"/>
              </a:endParaRPr>
            </a:p>
          </p:txBody>
        </p:sp>
        <p:sp>
          <p:nvSpPr>
            <p:cNvPr id="63" name="Oval 4"/>
            <p:cNvSpPr/>
            <p:nvPr/>
          </p:nvSpPr>
          <p:spPr>
            <a:xfrm>
              <a:off x="5223675" y="815187"/>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0.5 Hrs</a:t>
              </a:r>
              <a:endParaRPr lang="en-US" sz="800" kern="1200" dirty="0"/>
            </a:p>
          </p:txBody>
        </p:sp>
      </p:grpSp>
      <p:sp>
        <p:nvSpPr>
          <p:cNvPr id="65" name="Right Arrow 64"/>
          <p:cNvSpPr/>
          <p:nvPr/>
        </p:nvSpPr>
        <p:spPr>
          <a:xfrm>
            <a:off x="2238143" y="3003602"/>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7" name="Oval 76"/>
          <p:cNvSpPr/>
          <p:nvPr/>
        </p:nvSpPr>
        <p:spPr>
          <a:xfrm>
            <a:off x="2850588" y="2477919"/>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50" u="sng" dirty="0">
                <a:hlinkClick r:id="rId4"/>
              </a:rPr>
              <a:t>Adopting an Agile Approach to Project Management</a:t>
            </a:r>
            <a:endParaRPr lang="en-US" sz="1050" dirty="0">
              <a:solidFill>
                <a:schemeClr val="bg1"/>
              </a:solidFill>
              <a:latin typeface="Arial" pitchFamily="34" charset="0"/>
              <a:cs typeface="Arial" pitchFamily="34" charset="0"/>
            </a:endParaRPr>
          </a:p>
        </p:txBody>
      </p:sp>
      <p:sp>
        <p:nvSpPr>
          <p:cNvPr id="79" name="Oval 4"/>
          <p:cNvSpPr/>
          <p:nvPr/>
        </p:nvSpPr>
        <p:spPr>
          <a:xfrm>
            <a:off x="3186746" y="3430265"/>
            <a:ext cx="957151" cy="233234"/>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 Hrs</a:t>
            </a:r>
            <a:endParaRPr lang="en-US" sz="800" kern="1200" dirty="0"/>
          </a:p>
        </p:txBody>
      </p:sp>
      <p:sp>
        <p:nvSpPr>
          <p:cNvPr id="81" name="Right Arrow 80"/>
          <p:cNvSpPr/>
          <p:nvPr/>
        </p:nvSpPr>
        <p:spPr>
          <a:xfrm>
            <a:off x="4543121" y="3003602"/>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9" name="Oval 48"/>
          <p:cNvSpPr/>
          <p:nvPr/>
        </p:nvSpPr>
        <p:spPr>
          <a:xfrm>
            <a:off x="5150688" y="2477919"/>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50" u="sng" dirty="0">
                <a:hlinkClick r:id="rId5"/>
              </a:rPr>
              <a:t>Agile Brown Bag Series- Scaled Agile Framework (</a:t>
            </a:r>
            <a:r>
              <a:rPr lang="en-US" sz="1050" u="sng" dirty="0" err="1">
                <a:hlinkClick r:id="rId5"/>
              </a:rPr>
              <a:t>SAFe</a:t>
            </a:r>
            <a:r>
              <a:rPr lang="en-US" sz="1050" u="sng" dirty="0">
                <a:hlinkClick r:id="rId5"/>
              </a:rPr>
              <a:t>)</a:t>
            </a:r>
            <a:endParaRPr lang="en-US" sz="1050" dirty="0">
              <a:solidFill>
                <a:schemeClr val="bg1"/>
              </a:solidFill>
              <a:latin typeface="Arial" pitchFamily="34" charset="0"/>
              <a:cs typeface="Arial" pitchFamily="34" charset="0"/>
            </a:endParaRPr>
          </a:p>
        </p:txBody>
      </p:sp>
      <p:sp>
        <p:nvSpPr>
          <p:cNvPr id="50" name="Oval 4"/>
          <p:cNvSpPr/>
          <p:nvPr/>
        </p:nvSpPr>
        <p:spPr>
          <a:xfrm>
            <a:off x="5472898" y="3430265"/>
            <a:ext cx="957151" cy="233234"/>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a:t>
            </a:r>
            <a:r>
              <a:rPr lang="en-US" sz="800" dirty="0">
                <a:solidFill>
                  <a:srgbClr val="0070C0"/>
                </a:solidFill>
              </a:rPr>
              <a:t>1</a:t>
            </a:r>
            <a:r>
              <a:rPr lang="en-US" sz="800" dirty="0" smtClean="0">
                <a:solidFill>
                  <a:srgbClr val="0070C0"/>
                </a:solidFill>
              </a:rPr>
              <a:t> </a:t>
            </a:r>
            <a:r>
              <a:rPr lang="en-US" sz="800" dirty="0" err="1" smtClean="0">
                <a:solidFill>
                  <a:srgbClr val="0070C0"/>
                </a:solidFill>
              </a:rPr>
              <a:t>Hr</a:t>
            </a:r>
            <a:endParaRPr lang="en-US" sz="800" kern="1200" dirty="0"/>
          </a:p>
        </p:txBody>
      </p:sp>
      <p:sp>
        <p:nvSpPr>
          <p:cNvPr id="58" name="Oval 57"/>
          <p:cNvSpPr/>
          <p:nvPr/>
        </p:nvSpPr>
        <p:spPr>
          <a:xfrm>
            <a:off x="7450788" y="2477919"/>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00" u="sng" dirty="0">
                <a:hlinkClick r:id="rId6"/>
              </a:rPr>
              <a:t>Agile Planning: Doing Estimates and Completing the Release Plan</a:t>
            </a:r>
            <a:endParaRPr lang="en-US" sz="1000" dirty="0"/>
          </a:p>
        </p:txBody>
      </p:sp>
      <p:sp>
        <p:nvSpPr>
          <p:cNvPr id="68" name="Oval 4"/>
          <p:cNvSpPr/>
          <p:nvPr/>
        </p:nvSpPr>
        <p:spPr>
          <a:xfrm>
            <a:off x="7800308" y="3425062"/>
            <a:ext cx="957151" cy="233234"/>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 Hrs</a:t>
            </a:r>
            <a:endParaRPr lang="en-US" sz="800" kern="1200" dirty="0"/>
          </a:p>
        </p:txBody>
      </p:sp>
      <p:sp>
        <p:nvSpPr>
          <p:cNvPr id="69" name="Oval 68"/>
          <p:cNvSpPr/>
          <p:nvPr/>
        </p:nvSpPr>
        <p:spPr>
          <a:xfrm>
            <a:off x="550488" y="2477919"/>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50" u="sng" dirty="0">
                <a:hlinkClick r:id="rId7"/>
              </a:rPr>
              <a:t>Agile Principles, Methodologies, and Mindset</a:t>
            </a:r>
            <a:endParaRPr lang="en-US" sz="1050" dirty="0">
              <a:solidFill>
                <a:schemeClr val="bg1"/>
              </a:solidFill>
              <a:latin typeface="Arial" pitchFamily="34" charset="0"/>
              <a:cs typeface="Arial" pitchFamily="34" charset="0"/>
            </a:endParaRPr>
          </a:p>
        </p:txBody>
      </p:sp>
      <p:sp>
        <p:nvSpPr>
          <p:cNvPr id="70" name="Oval 4"/>
          <p:cNvSpPr/>
          <p:nvPr/>
        </p:nvSpPr>
        <p:spPr>
          <a:xfrm>
            <a:off x="899223" y="3317883"/>
            <a:ext cx="957151" cy="345616"/>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2.5Hrs</a:t>
            </a:r>
            <a:endParaRPr lang="en-US" sz="800" kern="1200" dirty="0"/>
          </a:p>
        </p:txBody>
      </p:sp>
      <p:sp>
        <p:nvSpPr>
          <p:cNvPr id="73" name="Right Arrow 72"/>
          <p:cNvSpPr/>
          <p:nvPr/>
        </p:nvSpPr>
        <p:spPr>
          <a:xfrm>
            <a:off x="6848099" y="3003602"/>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4" name="Right Arrow 73"/>
          <p:cNvSpPr/>
          <p:nvPr/>
        </p:nvSpPr>
        <p:spPr>
          <a:xfrm>
            <a:off x="9153078" y="3003602"/>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2089504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Architect</a:t>
            </a:r>
            <a:endParaRPr lang="en-US" dirty="0"/>
          </a:p>
        </p:txBody>
      </p:sp>
      <p:sp>
        <p:nvSpPr>
          <p:cNvPr id="4" name="Content Placeholder 3"/>
          <p:cNvSpPr>
            <a:spLocks noGrp="1"/>
          </p:cNvSpPr>
          <p:nvPr>
            <p:ph sz="half" idx="12"/>
          </p:nvPr>
        </p:nvSpPr>
        <p:spPr>
          <a:xfrm>
            <a:off x="6233160" y="1197736"/>
            <a:ext cx="4114800" cy="4430444"/>
          </a:xfrm>
        </p:spPr>
        <p:txBody>
          <a:bodyPr/>
          <a:lstStyle/>
          <a:p>
            <a:r>
              <a:rPr lang="en-US" sz="1400" dirty="0" smtClean="0">
                <a:latin typeface="Arial" charset="0"/>
                <a:ea typeface="Times New Roman" charset="0"/>
                <a:cs typeface="Times New Roman" charset="0"/>
              </a:rPr>
              <a:t>The DevOps Architect leads initiatives </a:t>
            </a:r>
            <a:r>
              <a:rPr lang="en-US" sz="1400" dirty="0">
                <a:latin typeface="Arial" charset="0"/>
                <a:ea typeface="Times New Roman" charset="0"/>
                <a:cs typeface="Times New Roman" charset="0"/>
              </a:rPr>
              <a:t>to define, design, and implement DevOps solutions: </a:t>
            </a:r>
            <a:r>
              <a:rPr lang="en-US" sz="1400" dirty="0" smtClean="0">
                <a:latin typeface="Arial" charset="0"/>
                <a:ea typeface="Times New Roman" charset="0"/>
                <a:cs typeface="Times New Roman" charset="0"/>
              </a:rPr>
              <a:t>roadmaps, </a:t>
            </a:r>
            <a:r>
              <a:rPr lang="en-US" sz="1400" dirty="0">
                <a:latin typeface="Arial" charset="0"/>
                <a:ea typeface="Times New Roman" charset="0"/>
                <a:cs typeface="Times New Roman" charset="0"/>
              </a:rPr>
              <a:t>reference architectures, tools recommendations, practices, and processes </a:t>
            </a:r>
            <a:endParaRPr lang="en-US" sz="1400" dirty="0" smtClean="0">
              <a:latin typeface="Arial" charset="0"/>
              <a:ea typeface="Times New Roman" charset="0"/>
              <a:cs typeface="Times New Roman" charset="0"/>
            </a:endParaRPr>
          </a:p>
          <a:p>
            <a:pPr lvl="0"/>
            <a:r>
              <a:rPr lang="en-US" sz="1400" dirty="0" smtClean="0">
                <a:latin typeface="Arial" charset="0"/>
                <a:ea typeface="Times New Roman" charset="0"/>
                <a:cs typeface="Times New Roman" charset="0"/>
              </a:rPr>
              <a:t>They consult </a:t>
            </a:r>
            <a:r>
              <a:rPr lang="en-US" sz="1400" dirty="0">
                <a:latin typeface="Arial" charset="0"/>
                <a:ea typeface="Times New Roman" charset="0"/>
                <a:cs typeface="Times New Roman" charset="0"/>
              </a:rPr>
              <a:t>with a diverse set of IT &amp; Business organizations to define and implement best practices and emerging concepts in DevOps, Infrastructure Automation, and Platform architecture</a:t>
            </a:r>
            <a:endParaRPr lang="en-US" sz="1800" dirty="0">
              <a:latin typeface="Calibri" charset="0"/>
              <a:ea typeface="Calibri" charset="0"/>
              <a:cs typeface="Times New Roman" charset="0"/>
            </a:endParaRPr>
          </a:p>
          <a:p>
            <a:r>
              <a:rPr lang="en-US" sz="1400" dirty="0" smtClean="0"/>
              <a:t>This </a:t>
            </a:r>
            <a:r>
              <a:rPr lang="en-US" sz="1400" dirty="0"/>
              <a:t>person defines and designs </a:t>
            </a:r>
            <a:r>
              <a:rPr lang="en-US" sz="1400" dirty="0" err="1"/>
              <a:t>microservices</a:t>
            </a:r>
            <a:r>
              <a:rPr lang="en-US" sz="1400" dirty="0"/>
              <a:t> </a:t>
            </a:r>
            <a:r>
              <a:rPr lang="en-US" sz="1400" dirty="0"/>
              <a:t>architectures and virtualized services necessary to effectively deliver the full value of DevOps</a:t>
            </a:r>
            <a:r>
              <a:rPr lang="en-US" sz="1400" dirty="0" smtClean="0"/>
              <a:t>.</a:t>
            </a:r>
            <a:endParaRPr lang="en-US" sz="1400" dirty="0" smtClean="0">
              <a:latin typeface="Arial" charset="0"/>
              <a:ea typeface="Times New Roman" charset="0"/>
              <a:cs typeface="Times New Roman" charset="0"/>
            </a:endParaRPr>
          </a:p>
          <a:p>
            <a:pPr lvl="0">
              <a:spcBef>
                <a:spcPts val="0"/>
              </a:spcBef>
              <a:spcAft>
                <a:spcPts val="900"/>
              </a:spcAft>
            </a:pPr>
            <a:r>
              <a:rPr lang="en-US" sz="1400" dirty="0" smtClean="0">
                <a:latin typeface="Arial" charset="0"/>
                <a:ea typeface="Times New Roman" charset="0"/>
                <a:cs typeface="Times New Roman" charset="0"/>
              </a:rPr>
              <a:t>They act </a:t>
            </a:r>
            <a:r>
              <a:rPr lang="en-US" sz="1400" dirty="0">
                <a:latin typeface="Arial" charset="0"/>
                <a:ea typeface="Times New Roman" charset="0"/>
                <a:cs typeface="Times New Roman" charset="0"/>
              </a:rPr>
              <a:t>as </a:t>
            </a:r>
            <a:r>
              <a:rPr lang="en-US" sz="1400" dirty="0" smtClean="0">
                <a:latin typeface="Arial" charset="0"/>
                <a:ea typeface="Times New Roman" charset="0"/>
                <a:cs typeface="Times New Roman" charset="0"/>
              </a:rPr>
              <a:t>both a </a:t>
            </a:r>
            <a:r>
              <a:rPr lang="en-US" sz="1400" dirty="0">
                <a:latin typeface="Arial" charset="0"/>
                <a:ea typeface="Times New Roman" charset="0"/>
                <a:cs typeface="Times New Roman" charset="0"/>
              </a:rPr>
              <a:t>subject matter expert on DevOps best </a:t>
            </a:r>
            <a:r>
              <a:rPr lang="en-US" sz="1400" dirty="0" smtClean="0">
                <a:latin typeface="Arial" charset="0"/>
                <a:ea typeface="Times New Roman" charset="0"/>
                <a:cs typeface="Times New Roman" charset="0"/>
              </a:rPr>
              <a:t>practices as well as a </a:t>
            </a:r>
            <a:r>
              <a:rPr lang="en-US" sz="1400" dirty="0">
                <a:latin typeface="Arial" charset="0"/>
                <a:ea typeface="Times New Roman" charset="0"/>
                <a:cs typeface="Times New Roman" charset="0"/>
              </a:rPr>
              <a:t>technical liaison between clients, development, QA, release managements and Operations teams</a:t>
            </a:r>
            <a:endParaRPr lang="en-US" sz="1800" dirty="0">
              <a:latin typeface="Calibri" charset="0"/>
              <a:ea typeface="Calibri" charset="0"/>
              <a:cs typeface="Times New Roman" charset="0"/>
            </a:endParaRPr>
          </a:p>
          <a:p>
            <a:endParaRPr lang="en-US" sz="1400" dirty="0"/>
          </a:p>
          <a:p>
            <a:endParaRPr lang="en-US" sz="1400" dirty="0"/>
          </a:p>
        </p:txBody>
      </p:sp>
      <p:sp>
        <p:nvSpPr>
          <p:cNvPr id="5" name="Oval 4"/>
          <p:cNvSpPr/>
          <p:nvPr/>
        </p:nvSpPr>
        <p:spPr>
          <a:xfrm>
            <a:off x="2211510" y="3886201"/>
            <a:ext cx="3166033" cy="2403383"/>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6" name="Picture 5"/>
          <p:cNvPicPr>
            <a:picLocks noChangeAspect="1"/>
          </p:cNvPicPr>
          <p:nvPr/>
        </p:nvPicPr>
        <p:blipFill>
          <a:blip r:embed="rId2" cstate="print">
            <a:clrChange>
              <a:clrFrom>
                <a:srgbClr val="FFFFFF"/>
              </a:clrFrom>
              <a:clrTo>
                <a:srgbClr val="FFFFFF">
                  <a:alpha val="0"/>
                </a:srgbClr>
              </a:clrTo>
            </a:clrChange>
          </a:blip>
          <a:stretch>
            <a:fillRect/>
          </a:stretch>
        </p:blipFill>
        <p:spPr>
          <a:xfrm>
            <a:off x="3242007" y="1578430"/>
            <a:ext cx="1237829" cy="3764933"/>
          </a:xfrm>
          <a:prstGeom prst="rect">
            <a:avLst/>
          </a:prstGeom>
        </p:spPr>
      </p:pic>
    </p:spTree>
    <p:extLst>
      <p:ext uri="{BB962C8B-B14F-4D97-AF65-F5344CB8AC3E}">
        <p14:creationId xmlns:p14="http://schemas.microsoft.com/office/powerpoint/2010/main" val="12701133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a:t>
            </a:r>
            <a:r>
              <a:rPr lang="en-US" dirty="0" smtClean="0"/>
              <a:t>Architect - Agile</a:t>
            </a:r>
            <a:endParaRPr lang="en-US" dirty="0"/>
          </a:p>
        </p:txBody>
      </p:sp>
      <p:sp>
        <p:nvSpPr>
          <p:cNvPr id="4" name="Oval 3"/>
          <p:cNvSpPr/>
          <p:nvPr/>
        </p:nvSpPr>
        <p:spPr>
          <a:xfrm>
            <a:off x="3194297" y="2143472"/>
            <a:ext cx="1549244" cy="1232102"/>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5" name="Oval 4"/>
          <p:cNvSpPr/>
          <p:nvPr/>
        </p:nvSpPr>
        <p:spPr>
          <a:xfrm>
            <a:off x="3488312" y="2806204"/>
            <a:ext cx="988236" cy="189479"/>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Hr</a:t>
            </a:r>
            <a:endParaRPr lang="en-US" sz="800" dirty="0">
              <a:solidFill>
                <a:prstClr val="white"/>
              </a:solidFill>
            </a:endParaRPr>
          </a:p>
        </p:txBody>
      </p:sp>
      <p:sp>
        <p:nvSpPr>
          <p:cNvPr id="6" name="Oval 5"/>
          <p:cNvSpPr/>
          <p:nvPr/>
        </p:nvSpPr>
        <p:spPr>
          <a:xfrm>
            <a:off x="7654235" y="2143472"/>
            <a:ext cx="1601015" cy="1232102"/>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b="1" dirty="0">
              <a:solidFill>
                <a:srgbClr val="C00000"/>
              </a:solidFill>
              <a:cs typeface="Arial" pitchFamily="34" charset="0"/>
            </a:endParaRPr>
          </a:p>
        </p:txBody>
      </p:sp>
      <p:sp>
        <p:nvSpPr>
          <p:cNvPr id="7" name="Oval 4"/>
          <p:cNvSpPr/>
          <p:nvPr/>
        </p:nvSpPr>
        <p:spPr>
          <a:xfrm>
            <a:off x="7968816" y="2900943"/>
            <a:ext cx="988236" cy="189479"/>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r>
              <a:rPr lang="en-US" sz="800" dirty="0">
                <a:solidFill>
                  <a:srgbClr val="0070C0"/>
                </a:solidFill>
              </a:rPr>
              <a:t>1</a:t>
            </a:r>
            <a:r>
              <a:rPr lang="en-US" sz="800" dirty="0" smtClean="0">
                <a:solidFill>
                  <a:srgbClr val="0070C0"/>
                </a:solidFill>
              </a:rPr>
              <a:t> </a:t>
            </a:r>
            <a:r>
              <a:rPr lang="en-US" sz="800" dirty="0" err="1" smtClean="0">
                <a:solidFill>
                  <a:srgbClr val="0070C0"/>
                </a:solidFill>
              </a:rPr>
              <a:t>Hr</a:t>
            </a:r>
            <a:r>
              <a:rPr lang="en-US" sz="800" dirty="0" smtClean="0">
                <a:solidFill>
                  <a:srgbClr val="0070C0"/>
                </a:solidFill>
              </a:rPr>
              <a:t> 30 mins</a:t>
            </a:r>
            <a:endParaRPr lang="en-US" sz="800" dirty="0">
              <a:solidFill>
                <a:prstClr val="white"/>
              </a:solidFill>
            </a:endParaRPr>
          </a:p>
        </p:txBody>
      </p:sp>
      <p:sp>
        <p:nvSpPr>
          <p:cNvPr id="8" name="Rectangle 7"/>
          <p:cNvSpPr/>
          <p:nvPr/>
        </p:nvSpPr>
        <p:spPr>
          <a:xfrm>
            <a:off x="3276010" y="2423224"/>
            <a:ext cx="1457450" cy="261610"/>
          </a:xfrm>
          <a:prstGeom prst="rect">
            <a:avLst/>
          </a:prstGeom>
        </p:spPr>
        <p:txBody>
          <a:bodyPr wrap="none">
            <a:spAutoFit/>
          </a:bodyPr>
          <a:lstStyle/>
          <a:p>
            <a:pPr algn="ctr"/>
            <a:r>
              <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3"/>
              </a:rPr>
              <a:t>Fundamentals of Agile</a:t>
            </a:r>
            <a:endParaRPr lang="en-US" dirty="0">
              <a:solidFill>
                <a:srgbClr val="C00000"/>
              </a:solidFill>
            </a:endParaRPr>
          </a:p>
        </p:txBody>
      </p:sp>
      <p:sp>
        <p:nvSpPr>
          <p:cNvPr id="9" name="Oval 8"/>
          <p:cNvSpPr/>
          <p:nvPr/>
        </p:nvSpPr>
        <p:spPr>
          <a:xfrm>
            <a:off x="5398381" y="2143472"/>
            <a:ext cx="1601015" cy="1232102"/>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10" name="Oval 4"/>
          <p:cNvSpPr/>
          <p:nvPr/>
        </p:nvSpPr>
        <p:spPr>
          <a:xfrm>
            <a:off x="5710231" y="2849958"/>
            <a:ext cx="988236" cy="189479"/>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30 mins</a:t>
            </a:r>
            <a:endParaRPr lang="en-US" sz="800" dirty="0">
              <a:solidFill>
                <a:prstClr val="white"/>
              </a:solidFill>
            </a:endParaRPr>
          </a:p>
        </p:txBody>
      </p:sp>
      <p:sp>
        <p:nvSpPr>
          <p:cNvPr id="11" name="Rectangle 10"/>
          <p:cNvSpPr/>
          <p:nvPr/>
        </p:nvSpPr>
        <p:spPr>
          <a:xfrm>
            <a:off x="5467886" y="2249617"/>
            <a:ext cx="1516556" cy="600164"/>
          </a:xfrm>
          <a:prstGeom prst="rect">
            <a:avLst/>
          </a:prstGeom>
        </p:spPr>
        <p:txBody>
          <a:bodyPr wrap="square">
            <a:spAutoFit/>
          </a:bodyPr>
          <a:lstStyle/>
          <a:p>
            <a:pPr algn="ctr"/>
            <a:r>
              <a:rPr lang="en-US" sz="1100" u="sng" dirty="0">
                <a:latin typeface="Calibri" panose="020F0502020204030204" pitchFamily="34" charset="0"/>
                <a:hlinkClick r:id="rId4"/>
              </a:rPr>
              <a:t>Capgemini Agile Framework (CAF) Essentials</a:t>
            </a:r>
            <a:r>
              <a:rPr lang="en-US" sz="1100" dirty="0">
                <a:latin typeface="Calibri" panose="020F0502020204030204" pitchFamily="34" charset="0"/>
                <a:hlinkClick r:id="rId4"/>
              </a:rPr>
              <a:t> </a:t>
            </a:r>
            <a:endParaRPr lang="en-US" dirty="0">
              <a:solidFill>
                <a:prstClr val="black"/>
              </a:solidFill>
              <a:latin typeface="Calibri" panose="020F0502020204030204" pitchFamily="34" charset="0"/>
            </a:endParaRPr>
          </a:p>
        </p:txBody>
      </p:sp>
      <p:sp>
        <p:nvSpPr>
          <p:cNvPr id="12" name="Right Arrow 11"/>
          <p:cNvSpPr/>
          <p:nvPr/>
        </p:nvSpPr>
        <p:spPr>
          <a:xfrm>
            <a:off x="4768601" y="2645415"/>
            <a:ext cx="567121" cy="29335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3" name="Right Arrow 12"/>
          <p:cNvSpPr/>
          <p:nvPr/>
        </p:nvSpPr>
        <p:spPr>
          <a:xfrm>
            <a:off x="7024455" y="2645415"/>
            <a:ext cx="567121" cy="29335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4" name="TextBox 13"/>
          <p:cNvSpPr txBox="1"/>
          <p:nvPr/>
        </p:nvSpPr>
        <p:spPr>
          <a:xfrm>
            <a:off x="7847362" y="2112711"/>
            <a:ext cx="1156551" cy="938719"/>
          </a:xfrm>
          <a:prstGeom prst="rect">
            <a:avLst/>
          </a:prstGeom>
          <a:noFill/>
        </p:spPr>
        <p:txBody>
          <a:bodyPr wrap="square" rtlCol="0">
            <a:spAutoFit/>
          </a:bodyPr>
          <a:lstStyle/>
          <a:p>
            <a:pPr algn="ctr"/>
            <a:endParaRPr lang="en-US" sz="1100"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
            </a:endParaRPr>
          </a:p>
          <a:p>
            <a:pPr algn="ctr"/>
            <a:r>
              <a:rPr lang="en-US" sz="1100"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5"/>
              </a:rPr>
              <a:t>An Overview of Agile Methodologies</a:t>
            </a:r>
            <a:endParaRPr lang="en-US" sz="1100" dirty="0">
              <a:solidFill>
                <a:srgbClr val="C00000"/>
              </a:solidFill>
              <a:latin typeface="Calibri" panose="020F0502020204030204" pitchFamily="34" charset="0"/>
              <a:cs typeface="Arial" pitchFamily="34" charset="0"/>
            </a:endParaRPr>
          </a:p>
          <a:p>
            <a:pPr>
              <a:spcAft>
                <a:spcPts val="600"/>
              </a:spcAft>
            </a:pPr>
            <a:endParaRPr lang="en-US" sz="1100" dirty="0" err="1" smtClean="0">
              <a:latin typeface="Calibri" panose="020F0502020204030204" pitchFamily="34" charset="0"/>
              <a:cs typeface="Arial" pitchFamily="34" charset="0"/>
            </a:endParaRPr>
          </a:p>
        </p:txBody>
      </p:sp>
      <p:sp>
        <p:nvSpPr>
          <p:cNvPr id="18" name="Oval 17"/>
          <p:cNvSpPr/>
          <p:nvPr/>
        </p:nvSpPr>
        <p:spPr>
          <a:xfrm>
            <a:off x="7654235" y="4006336"/>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schemeClr val="bg1"/>
              </a:solidFill>
              <a:latin typeface="Arial" pitchFamily="34" charset="0"/>
              <a:cs typeface="Arial" pitchFamily="34" charset="0"/>
            </a:endParaRPr>
          </a:p>
        </p:txBody>
      </p:sp>
      <p:sp>
        <p:nvSpPr>
          <p:cNvPr id="19" name="Oval 4"/>
          <p:cNvSpPr/>
          <p:nvPr/>
        </p:nvSpPr>
        <p:spPr>
          <a:xfrm>
            <a:off x="7898904" y="4893532"/>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 </a:t>
            </a:r>
            <a:r>
              <a:rPr lang="en-US" sz="800" dirty="0" err="1" smtClean="0">
                <a:solidFill>
                  <a:srgbClr val="0070C0"/>
                </a:solidFill>
              </a:rPr>
              <a:t>Hrs</a:t>
            </a:r>
            <a:endParaRPr lang="en-US" sz="800" kern="1200" dirty="0"/>
          </a:p>
        </p:txBody>
      </p:sp>
      <p:sp>
        <p:nvSpPr>
          <p:cNvPr id="20" name="Rectangle 19"/>
          <p:cNvSpPr/>
          <p:nvPr/>
        </p:nvSpPr>
        <p:spPr>
          <a:xfrm>
            <a:off x="7754108" y="4111989"/>
            <a:ext cx="1487908" cy="769441"/>
          </a:xfrm>
          <a:prstGeom prst="rect">
            <a:avLst/>
          </a:prstGeom>
        </p:spPr>
        <p:txBody>
          <a:bodyPr wrap="none">
            <a:spAutoFit/>
          </a:bodyPr>
          <a:lstStyle/>
          <a:p>
            <a:pPr algn="ctr"/>
            <a:r>
              <a:rPr lang="en-US" sz="1100" dirty="0">
                <a:solidFill>
                  <a:schemeClr val="bg1"/>
                </a:solidFill>
                <a:latin typeface="Arial" pitchFamily="34" charset="0"/>
                <a:cs typeface="Arial" pitchFamily="34" charset="0"/>
                <a:hlinkClick r:id="rId6"/>
              </a:rPr>
              <a:t>DevOps </a:t>
            </a:r>
          </a:p>
          <a:p>
            <a:pPr algn="ctr"/>
            <a:r>
              <a:rPr lang="en-US" sz="1100" dirty="0">
                <a:solidFill>
                  <a:schemeClr val="bg1"/>
                </a:solidFill>
                <a:latin typeface="Arial" pitchFamily="34" charset="0"/>
                <a:cs typeface="Arial" pitchFamily="34" charset="0"/>
                <a:hlinkClick r:id="rId6"/>
              </a:rPr>
              <a:t>Fundamentals:</a:t>
            </a:r>
          </a:p>
          <a:p>
            <a:pPr algn="ctr"/>
            <a:r>
              <a:rPr lang="en-US" sz="1100" dirty="0">
                <a:solidFill>
                  <a:schemeClr val="bg1"/>
                </a:solidFill>
                <a:latin typeface="Arial" pitchFamily="34" charset="0"/>
                <a:cs typeface="Arial" pitchFamily="34" charset="0"/>
                <a:hlinkClick r:id="rId6"/>
              </a:rPr>
              <a:t>Tools, Technologies </a:t>
            </a:r>
          </a:p>
          <a:p>
            <a:pPr algn="ctr"/>
            <a:r>
              <a:rPr lang="en-US" sz="1100" dirty="0">
                <a:solidFill>
                  <a:schemeClr val="bg1"/>
                </a:solidFill>
                <a:latin typeface="Arial" pitchFamily="34" charset="0"/>
                <a:cs typeface="Arial" pitchFamily="34" charset="0"/>
                <a:hlinkClick r:id="rId6"/>
              </a:rPr>
              <a:t>and Infra</a:t>
            </a:r>
            <a:endParaRPr lang="en-US" sz="1100" dirty="0">
              <a:solidFill>
                <a:schemeClr val="bg1"/>
              </a:solidFill>
              <a:latin typeface="Arial" pitchFamily="34" charset="0"/>
              <a:cs typeface="Arial" pitchFamily="34" charset="0"/>
            </a:endParaRPr>
          </a:p>
        </p:txBody>
      </p:sp>
      <p:grpSp>
        <p:nvGrpSpPr>
          <p:cNvPr id="21" name="Group 20"/>
          <p:cNvGrpSpPr/>
          <p:nvPr/>
        </p:nvGrpSpPr>
        <p:grpSpPr>
          <a:xfrm>
            <a:off x="3094405" y="4006336"/>
            <a:ext cx="1687655" cy="1324462"/>
            <a:chOff x="5039232" y="1757"/>
            <a:chExt cx="1259461" cy="1259462"/>
          </a:xfrm>
          <a:solidFill>
            <a:schemeClr val="accent3">
              <a:lumMod val="60000"/>
              <a:lumOff val="40000"/>
            </a:schemeClr>
          </a:solidFill>
          <a:scene3d>
            <a:camera prst="orthographicFront"/>
            <a:lightRig rig="threePt" dir="t">
              <a:rot lat="0" lon="0" rev="7500000"/>
            </a:lightRig>
          </a:scene3d>
        </p:grpSpPr>
        <p:sp>
          <p:nvSpPr>
            <p:cNvPr id="22" name="Oval 21"/>
            <p:cNvSpPr/>
            <p:nvPr/>
          </p:nvSpPr>
          <p:spPr>
            <a:xfrm>
              <a:off x="5039232" y="1757"/>
              <a:ext cx="1259461" cy="1259462"/>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smtClean="0">
                  <a:solidFill>
                    <a:schemeClr val="bg1"/>
                  </a:solidFill>
                  <a:latin typeface="Arial" pitchFamily="34" charset="0"/>
                  <a:cs typeface="Arial" pitchFamily="34" charset="0"/>
                  <a:hlinkClick r:id="rId6"/>
                </a:rPr>
                <a:t>DevOps Unlocked</a:t>
              </a:r>
              <a:endParaRPr lang="en-US" sz="1100" dirty="0">
                <a:solidFill>
                  <a:schemeClr val="bg1"/>
                </a:solidFill>
                <a:latin typeface="Arial" pitchFamily="34" charset="0"/>
                <a:cs typeface="Arial" pitchFamily="34" charset="0"/>
              </a:endParaRPr>
            </a:p>
          </p:txBody>
        </p:sp>
        <p:sp>
          <p:nvSpPr>
            <p:cNvPr id="23" name="Oval 4"/>
            <p:cNvSpPr/>
            <p:nvPr/>
          </p:nvSpPr>
          <p:spPr>
            <a:xfrm>
              <a:off x="5223676" y="707868"/>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Hr</a:t>
              </a:r>
              <a:endParaRPr lang="en-US" sz="800" kern="1200" dirty="0"/>
            </a:p>
          </p:txBody>
        </p:sp>
      </p:grpSp>
      <p:sp>
        <p:nvSpPr>
          <p:cNvPr id="24" name="Right Arrow 23"/>
          <p:cNvSpPr/>
          <p:nvPr/>
        </p:nvSpPr>
        <p:spPr>
          <a:xfrm rot="10800000">
            <a:off x="4790822" y="4541379"/>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25" name="Oval 24"/>
          <p:cNvSpPr/>
          <p:nvPr/>
        </p:nvSpPr>
        <p:spPr>
          <a:xfrm>
            <a:off x="5374320" y="4006336"/>
            <a:ext cx="1687655" cy="1324462"/>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chemeClr val="bg1"/>
              </a:solidFill>
              <a:latin typeface="Arial" pitchFamily="34" charset="0"/>
              <a:cs typeface="Arial" pitchFamily="34" charset="0"/>
            </a:endParaRPr>
          </a:p>
        </p:txBody>
      </p:sp>
      <p:sp>
        <p:nvSpPr>
          <p:cNvPr id="26" name="Oval 4"/>
          <p:cNvSpPr/>
          <p:nvPr/>
        </p:nvSpPr>
        <p:spPr>
          <a:xfrm>
            <a:off x="5710231" y="4992929"/>
            <a:ext cx="976389" cy="179026"/>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Video Session  1 Hr</a:t>
            </a:r>
            <a:endParaRPr lang="en-US" sz="800" kern="1200" dirty="0"/>
          </a:p>
        </p:txBody>
      </p:sp>
      <p:sp>
        <p:nvSpPr>
          <p:cNvPr id="27" name="TextBox 26"/>
          <p:cNvSpPr txBox="1"/>
          <p:nvPr/>
        </p:nvSpPr>
        <p:spPr>
          <a:xfrm>
            <a:off x="5502748" y="4173647"/>
            <a:ext cx="1563505" cy="830997"/>
          </a:xfrm>
          <a:prstGeom prst="rect">
            <a:avLst/>
          </a:prstGeom>
          <a:noFill/>
        </p:spPr>
        <p:txBody>
          <a:bodyPr wrap="none" rtlCol="0">
            <a:spAutoFit/>
          </a:bodyPr>
          <a:lstStyle/>
          <a:p>
            <a:pPr algn="ctr"/>
            <a:r>
              <a:rPr lang="en-US" sz="1200" dirty="0">
                <a:solidFill>
                  <a:schemeClr val="bg1"/>
                </a:solidFill>
                <a:latin typeface="Arial" pitchFamily="34" charset="0"/>
                <a:cs typeface="Arial" pitchFamily="34" charset="0"/>
                <a:hlinkClick r:id="rId6"/>
              </a:rPr>
              <a:t>DevOps </a:t>
            </a:r>
            <a:endParaRPr lang="en-US" sz="1200" dirty="0" smtClean="0">
              <a:solidFill>
                <a:schemeClr val="bg1"/>
              </a:solidFill>
              <a:latin typeface="Arial" pitchFamily="34" charset="0"/>
              <a:cs typeface="Arial" pitchFamily="34" charset="0"/>
              <a:hlinkClick r:id="rId6"/>
            </a:endParaRPr>
          </a:p>
          <a:p>
            <a:pPr algn="ctr"/>
            <a:r>
              <a:rPr lang="en-US" sz="1200" dirty="0" smtClean="0">
                <a:solidFill>
                  <a:schemeClr val="bg1"/>
                </a:solidFill>
                <a:latin typeface="Arial" pitchFamily="34" charset="0"/>
                <a:cs typeface="Arial" pitchFamily="34" charset="0"/>
                <a:hlinkClick r:id="rId6"/>
              </a:rPr>
              <a:t>Fundamentals:</a:t>
            </a:r>
          </a:p>
          <a:p>
            <a:pPr algn="ctr"/>
            <a:r>
              <a:rPr lang="en-US" sz="1200" dirty="0" smtClean="0">
                <a:solidFill>
                  <a:schemeClr val="bg1"/>
                </a:solidFill>
                <a:latin typeface="Arial" pitchFamily="34" charset="0"/>
                <a:cs typeface="Arial" pitchFamily="34" charset="0"/>
                <a:hlinkClick r:id="rId6"/>
              </a:rPr>
              <a:t>Tools</a:t>
            </a:r>
            <a:r>
              <a:rPr lang="en-US" sz="1200" dirty="0">
                <a:solidFill>
                  <a:schemeClr val="bg1"/>
                </a:solidFill>
                <a:latin typeface="Arial" pitchFamily="34" charset="0"/>
                <a:cs typeface="Arial" pitchFamily="34" charset="0"/>
                <a:hlinkClick r:id="rId6"/>
              </a:rPr>
              <a:t>, Technologies </a:t>
            </a:r>
            <a:endParaRPr lang="en-US" sz="1200" dirty="0" smtClean="0">
              <a:solidFill>
                <a:schemeClr val="bg1"/>
              </a:solidFill>
              <a:latin typeface="Arial" pitchFamily="34" charset="0"/>
              <a:cs typeface="Arial" pitchFamily="34" charset="0"/>
              <a:hlinkClick r:id="rId6"/>
            </a:endParaRPr>
          </a:p>
          <a:p>
            <a:pPr algn="ctr"/>
            <a:r>
              <a:rPr lang="en-US" sz="1200" dirty="0" smtClean="0">
                <a:solidFill>
                  <a:schemeClr val="bg1"/>
                </a:solidFill>
                <a:latin typeface="Arial" pitchFamily="34" charset="0"/>
                <a:cs typeface="Arial" pitchFamily="34" charset="0"/>
                <a:hlinkClick r:id="rId6"/>
              </a:rPr>
              <a:t>and </a:t>
            </a:r>
            <a:r>
              <a:rPr lang="en-US" sz="1200" dirty="0">
                <a:solidFill>
                  <a:schemeClr val="bg1"/>
                </a:solidFill>
                <a:latin typeface="Arial" pitchFamily="34" charset="0"/>
                <a:cs typeface="Arial" pitchFamily="34" charset="0"/>
                <a:hlinkClick r:id="rId6"/>
              </a:rPr>
              <a:t>Infra</a:t>
            </a:r>
            <a:endParaRPr lang="en-US" sz="1200" dirty="0">
              <a:solidFill>
                <a:schemeClr val="bg1"/>
              </a:solidFill>
              <a:latin typeface="Arial" pitchFamily="34" charset="0"/>
              <a:cs typeface="Arial" pitchFamily="34" charset="0"/>
            </a:endParaRPr>
          </a:p>
        </p:txBody>
      </p:sp>
      <p:sp>
        <p:nvSpPr>
          <p:cNvPr id="28" name="Right Arrow 27"/>
          <p:cNvSpPr/>
          <p:nvPr/>
        </p:nvSpPr>
        <p:spPr>
          <a:xfrm rot="10800000">
            <a:off x="7024455" y="4541379"/>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29" name="Right Arrow 28"/>
          <p:cNvSpPr/>
          <p:nvPr/>
        </p:nvSpPr>
        <p:spPr>
          <a:xfrm rot="5400000">
            <a:off x="8199893" y="3547778"/>
            <a:ext cx="567121" cy="29335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30" name="Rectangle 29"/>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31" name="Oval 30"/>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32" name="TextBox 31"/>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33" name="Oval 32"/>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34" name="TextBox 33"/>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35" name="TextBox 34"/>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36" name="TextBox 35"/>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37" name="Oval 36"/>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38" name="Oval 37"/>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39" name="TextBox 38"/>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spTree>
    <p:extLst>
      <p:ext uri="{BB962C8B-B14F-4D97-AF65-F5344CB8AC3E}">
        <p14:creationId xmlns:p14="http://schemas.microsoft.com/office/powerpoint/2010/main" val="807034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161"/>
            <a:ext cx="11765276" cy="822960"/>
          </a:xfrm>
        </p:spPr>
        <p:txBody>
          <a:bodyPr/>
          <a:lstStyle/>
          <a:p>
            <a:r>
              <a:rPr lang="en-US" dirty="0"/>
              <a:t>Learning Map for DevOps- </a:t>
            </a:r>
            <a:r>
              <a:rPr lang="en-US" dirty="0" smtClean="0"/>
              <a:t>Architect - Automation</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039" name="AutoShape 7" descr="Image result for aws developer certification associat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 name="Rectangle 49"/>
          <p:cNvSpPr/>
          <p:nvPr/>
        </p:nvSpPr>
        <p:spPr>
          <a:xfrm>
            <a:off x="190500" y="1188720"/>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5" name="Rectangle 5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7" name="Oval 56"/>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8" name="TextBox 57"/>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Cap Internal Training</a:t>
            </a:r>
          </a:p>
        </p:txBody>
      </p:sp>
      <p:sp>
        <p:nvSpPr>
          <p:cNvPr id="59" name="Oval 58"/>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0" name="TextBox 59"/>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Basic</a:t>
            </a:r>
          </a:p>
        </p:txBody>
      </p:sp>
      <p:sp>
        <p:nvSpPr>
          <p:cNvPr id="61" name="TextBox 60"/>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Intermediate</a:t>
            </a:r>
          </a:p>
        </p:txBody>
      </p:sp>
      <p:sp>
        <p:nvSpPr>
          <p:cNvPr id="62" name="TextBox 61"/>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Advanced</a:t>
            </a:r>
          </a:p>
        </p:txBody>
      </p:sp>
      <p:sp>
        <p:nvSpPr>
          <p:cNvPr id="63" name="Oval 62"/>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5" name="TextBox 64"/>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Instructor-Led/Class room Training</a:t>
            </a:r>
          </a:p>
        </p:txBody>
      </p:sp>
      <p:sp>
        <p:nvSpPr>
          <p:cNvPr id="71" name="Oval 70">
            <a:hlinkClick r:id="rId3"/>
          </p:cNvPr>
          <p:cNvSpPr/>
          <p:nvPr/>
        </p:nvSpPr>
        <p:spPr>
          <a:xfrm>
            <a:off x="449881" y="2209063"/>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u="sng" dirty="0" smtClean="0">
                <a:solidFill>
                  <a:srgbClr val="C00000"/>
                </a:solidFill>
                <a:latin typeface="Calibri" panose="020F0502020204030204" pitchFamily="34" charset="0"/>
              </a:rPr>
              <a:t>Cucumber Fundamentals</a:t>
            </a:r>
            <a:endParaRPr lang="en-US" sz="1100" dirty="0">
              <a:solidFill>
                <a:srgbClr val="C00000"/>
              </a:solidFill>
              <a:latin typeface="Calibri" panose="020F0502020204030204" pitchFamily="34" charset="0"/>
              <a:cs typeface="Arial" pitchFamily="34" charset="0"/>
            </a:endParaRPr>
          </a:p>
        </p:txBody>
      </p:sp>
      <p:sp>
        <p:nvSpPr>
          <p:cNvPr id="78" name="Right Arrow 77"/>
          <p:cNvSpPr/>
          <p:nvPr/>
        </p:nvSpPr>
        <p:spPr>
          <a:xfrm>
            <a:off x="2181803" y="274417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98" name="Oval 97"/>
          <p:cNvSpPr/>
          <p:nvPr/>
        </p:nvSpPr>
        <p:spPr>
          <a:xfrm>
            <a:off x="9811983" y="2209063"/>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prstClr val="white"/>
              </a:solidFill>
              <a:latin typeface="Calibri" panose="020F0502020204030204" pitchFamily="34" charset="0"/>
              <a:cs typeface="Arial" pitchFamily="34" charset="0"/>
            </a:endParaRPr>
          </a:p>
        </p:txBody>
      </p:sp>
      <p:sp>
        <p:nvSpPr>
          <p:cNvPr id="100" name="Right Arrow 99"/>
          <p:cNvSpPr/>
          <p:nvPr/>
        </p:nvSpPr>
        <p:spPr>
          <a:xfrm rot="5400000">
            <a:off x="10378169" y="3734931"/>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grpSp>
        <p:nvGrpSpPr>
          <p:cNvPr id="33" name="Group 32"/>
          <p:cNvGrpSpPr/>
          <p:nvPr/>
        </p:nvGrpSpPr>
        <p:grpSpPr>
          <a:xfrm>
            <a:off x="9884424" y="4267255"/>
            <a:ext cx="1687655" cy="1324461"/>
            <a:chOff x="5039231" y="1757"/>
            <a:chExt cx="1259461" cy="1259461"/>
          </a:xfrm>
          <a:solidFill>
            <a:schemeClr val="accent5">
              <a:lumMod val="60000"/>
              <a:lumOff val="40000"/>
            </a:schemeClr>
          </a:solidFill>
          <a:scene3d>
            <a:camera prst="orthographicFront"/>
            <a:lightRig rig="threePt" dir="t">
              <a:rot lat="0" lon="0" rev="7500000"/>
            </a:lightRig>
          </a:scene3d>
        </p:grpSpPr>
        <p:sp>
          <p:nvSpPr>
            <p:cNvPr id="34" name="Oval 33"/>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u="sng" dirty="0" smtClean="0">
                  <a:solidFill>
                    <a:srgbClr val="C00000"/>
                  </a:solidFill>
                  <a:latin typeface="Calibri" panose="020F0502020204030204" pitchFamily="34" charset="0"/>
                  <a:cs typeface="Arial" pitchFamily="34" charset="0"/>
                </a:rPr>
                <a:t> </a:t>
              </a:r>
            </a:p>
            <a:p>
              <a:pPr algn="ctr"/>
              <a:r>
                <a:rPr lang="en-US" sz="1100" u="sng" dirty="0" smtClean="0">
                  <a:solidFill>
                    <a:srgbClr val="C00000"/>
                  </a:solidFill>
                  <a:latin typeface="Calibri" panose="020F0502020204030204" pitchFamily="34" charset="0"/>
                  <a:hlinkClick r:id="rId4"/>
                </a:rPr>
                <a:t>Dev/Test</a:t>
              </a:r>
              <a:r>
                <a:rPr lang="en-US" sz="1100" u="sng" dirty="0" smtClean="0">
                  <a:solidFill>
                    <a:srgbClr val="C00000"/>
                  </a:solidFill>
                  <a:latin typeface="Calibri" panose="020F0502020204030204" pitchFamily="34" charset="0"/>
                </a:rPr>
                <a:t> in the Cloud</a:t>
              </a:r>
              <a:endParaRPr lang="en-US" sz="1100" u="sng" dirty="0" smtClean="0">
                <a:solidFill>
                  <a:srgbClr val="C00000"/>
                </a:solidFill>
                <a:latin typeface="Calibri" panose="020F0502020204030204" pitchFamily="34" charset="0"/>
                <a:cs typeface="Arial" pitchFamily="34" charset="0"/>
              </a:endParaRPr>
            </a:p>
            <a:p>
              <a:pPr algn="ctr"/>
              <a:endParaRPr lang="en-US" sz="1100" u="sng" dirty="0" smtClean="0">
                <a:solidFill>
                  <a:srgbClr val="C00000"/>
                </a:solidFill>
                <a:latin typeface="Calibri" panose="020F0502020204030204" pitchFamily="34" charset="0"/>
                <a:cs typeface="Arial" pitchFamily="34" charset="0"/>
              </a:endParaRPr>
            </a:p>
            <a:p>
              <a:pPr algn="ctr"/>
              <a:endParaRPr lang="en-US" sz="1100" u="sng" dirty="0">
                <a:solidFill>
                  <a:srgbClr val="C00000"/>
                </a:solidFill>
                <a:latin typeface="Calibri" panose="020F0502020204030204" pitchFamily="34" charset="0"/>
                <a:cs typeface="Arial" pitchFamily="34" charset="0"/>
              </a:endParaRPr>
            </a:p>
          </p:txBody>
        </p:sp>
        <p:sp>
          <p:nvSpPr>
            <p:cNvPr id="35" name="Oval 4"/>
            <p:cNvSpPr/>
            <p:nvPr/>
          </p:nvSpPr>
          <p:spPr>
            <a:xfrm>
              <a:off x="5241749" y="767697"/>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a:t>
              </a:r>
              <a:endParaRPr lang="en-US" sz="800" dirty="0">
                <a:solidFill>
                  <a:prstClr val="white"/>
                </a:solidFill>
              </a:endParaRPr>
            </a:p>
          </p:txBody>
        </p:sp>
      </p:grpSp>
      <p:sp>
        <p:nvSpPr>
          <p:cNvPr id="37" name="Oval 4"/>
          <p:cNvSpPr/>
          <p:nvPr/>
        </p:nvSpPr>
        <p:spPr>
          <a:xfrm>
            <a:off x="730770" y="2974677"/>
            <a:ext cx="1124597" cy="174824"/>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2 </a:t>
            </a:r>
            <a:r>
              <a:rPr lang="en-US" sz="800" dirty="0" err="1" smtClean="0">
                <a:solidFill>
                  <a:srgbClr val="0070C0"/>
                </a:solidFill>
              </a:rPr>
              <a:t>Hrs</a:t>
            </a:r>
            <a:r>
              <a:rPr lang="en-US" sz="800" dirty="0" smtClean="0">
                <a:solidFill>
                  <a:srgbClr val="0070C0"/>
                </a:solidFill>
              </a:rPr>
              <a:t> 35 mins</a:t>
            </a:r>
            <a:endParaRPr lang="en-US" sz="800" dirty="0">
              <a:solidFill>
                <a:prstClr val="white"/>
              </a:solidFill>
            </a:endParaRPr>
          </a:p>
        </p:txBody>
      </p:sp>
      <p:sp>
        <p:nvSpPr>
          <p:cNvPr id="47" name="Oval 4"/>
          <p:cNvSpPr/>
          <p:nvPr/>
        </p:nvSpPr>
        <p:spPr>
          <a:xfrm>
            <a:off x="10134165" y="3022990"/>
            <a:ext cx="1124597" cy="174824"/>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Hrs</a:t>
            </a:r>
            <a:r>
              <a:rPr lang="en-US" sz="800" dirty="0" smtClean="0">
                <a:solidFill>
                  <a:srgbClr val="0070C0"/>
                </a:solidFill>
              </a:rPr>
              <a:t> 23 mins</a:t>
            </a:r>
            <a:endParaRPr lang="en-US" sz="800" dirty="0">
              <a:solidFill>
                <a:prstClr val="white"/>
              </a:solidFill>
            </a:endParaRPr>
          </a:p>
        </p:txBody>
      </p:sp>
      <p:sp>
        <p:nvSpPr>
          <p:cNvPr id="39" name="Oval 38"/>
          <p:cNvSpPr/>
          <p:nvPr/>
        </p:nvSpPr>
        <p:spPr>
          <a:xfrm>
            <a:off x="2790407" y="2209063"/>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40" name="Oval 4"/>
          <p:cNvSpPr/>
          <p:nvPr/>
        </p:nvSpPr>
        <p:spPr>
          <a:xfrm>
            <a:off x="3124008" y="2945818"/>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Hrs</a:t>
            </a:r>
            <a:r>
              <a:rPr lang="en-US" sz="800" dirty="0" smtClean="0">
                <a:solidFill>
                  <a:srgbClr val="0070C0"/>
                </a:solidFill>
              </a:rPr>
              <a:t> 23 mins</a:t>
            </a:r>
            <a:endParaRPr lang="en-US" sz="800" dirty="0">
              <a:solidFill>
                <a:prstClr val="white"/>
              </a:solidFill>
            </a:endParaRPr>
          </a:p>
        </p:txBody>
      </p:sp>
      <p:sp>
        <p:nvSpPr>
          <p:cNvPr id="51" name="Oval 50"/>
          <p:cNvSpPr/>
          <p:nvPr/>
        </p:nvSpPr>
        <p:spPr>
          <a:xfrm>
            <a:off x="7471459" y="2209063"/>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rgbClr val="C00000"/>
              </a:solidFill>
              <a:cs typeface="Arial" pitchFamily="34" charset="0"/>
            </a:endParaRPr>
          </a:p>
        </p:txBody>
      </p:sp>
      <p:sp>
        <p:nvSpPr>
          <p:cNvPr id="52" name="Oval 4"/>
          <p:cNvSpPr/>
          <p:nvPr/>
        </p:nvSpPr>
        <p:spPr>
          <a:xfrm>
            <a:off x="7825882" y="2996914"/>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r>
              <a:rPr lang="en-US" sz="800" dirty="0">
                <a:solidFill>
                  <a:srgbClr val="0070C0"/>
                </a:solidFill>
              </a:rPr>
              <a:t>2</a:t>
            </a:r>
            <a:r>
              <a:rPr lang="en-US" sz="800" dirty="0" smtClean="0">
                <a:solidFill>
                  <a:srgbClr val="0070C0"/>
                </a:solidFill>
              </a:rPr>
              <a:t> </a:t>
            </a:r>
            <a:r>
              <a:rPr lang="en-US" sz="800" dirty="0" err="1" smtClean="0">
                <a:solidFill>
                  <a:srgbClr val="0070C0"/>
                </a:solidFill>
              </a:rPr>
              <a:t>Hrs</a:t>
            </a:r>
            <a:r>
              <a:rPr lang="en-US" sz="800" dirty="0" smtClean="0">
                <a:solidFill>
                  <a:srgbClr val="0070C0"/>
                </a:solidFill>
              </a:rPr>
              <a:t> 4 mins</a:t>
            </a:r>
            <a:endParaRPr lang="en-US" sz="800" dirty="0">
              <a:solidFill>
                <a:prstClr val="white"/>
              </a:solidFill>
            </a:endParaRPr>
          </a:p>
        </p:txBody>
      </p:sp>
      <p:sp>
        <p:nvSpPr>
          <p:cNvPr id="9" name="Rectangle 8"/>
          <p:cNvSpPr/>
          <p:nvPr/>
        </p:nvSpPr>
        <p:spPr>
          <a:xfrm>
            <a:off x="3065924" y="2558216"/>
            <a:ext cx="1236236" cy="261610"/>
          </a:xfrm>
          <a:prstGeom prst="rect">
            <a:avLst/>
          </a:prstGeom>
        </p:spPr>
        <p:txBody>
          <a:bodyPr wrap="none">
            <a:spAutoFit/>
          </a:bodyPr>
          <a:lstStyle/>
          <a:p>
            <a:r>
              <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5"/>
              </a:rPr>
              <a:t>Selenium and Java</a:t>
            </a:r>
            <a:endParaRPr lang="en-US" dirty="0">
              <a:solidFill>
                <a:srgbClr val="C00000"/>
              </a:solidFill>
            </a:endParaRPr>
          </a:p>
        </p:txBody>
      </p:sp>
      <p:sp>
        <p:nvSpPr>
          <p:cNvPr id="54" name="Oval 53"/>
          <p:cNvSpPr/>
          <p:nvPr/>
        </p:nvSpPr>
        <p:spPr>
          <a:xfrm>
            <a:off x="5130933" y="2209063"/>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56" name="Oval 4"/>
          <p:cNvSpPr/>
          <p:nvPr/>
        </p:nvSpPr>
        <p:spPr>
          <a:xfrm>
            <a:off x="5496390" y="2960509"/>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Hrs</a:t>
            </a:r>
            <a:r>
              <a:rPr lang="en-US" sz="800" dirty="0" smtClean="0">
                <a:solidFill>
                  <a:srgbClr val="0070C0"/>
                </a:solidFill>
              </a:rPr>
              <a:t> 19 mins</a:t>
            </a:r>
            <a:endParaRPr lang="en-US" sz="800" dirty="0">
              <a:solidFill>
                <a:prstClr val="white"/>
              </a:solidFill>
            </a:endParaRPr>
          </a:p>
        </p:txBody>
      </p:sp>
      <p:sp>
        <p:nvSpPr>
          <p:cNvPr id="66" name="Rectangle 65"/>
          <p:cNvSpPr/>
          <p:nvPr/>
        </p:nvSpPr>
        <p:spPr>
          <a:xfrm>
            <a:off x="5384011" y="2579260"/>
            <a:ext cx="1138453" cy="261610"/>
          </a:xfrm>
          <a:prstGeom prst="rect">
            <a:avLst/>
          </a:prstGeom>
        </p:spPr>
        <p:txBody>
          <a:bodyPr wrap="none">
            <a:spAutoFit/>
          </a:bodyPr>
          <a:lstStyle/>
          <a:p>
            <a:pPr algn="ctr"/>
            <a:r>
              <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6"/>
              </a:rPr>
              <a:t>Selenium and C#</a:t>
            </a:r>
            <a:endParaRPr lang="en-US" dirty="0">
              <a:solidFill>
                <a:srgbClr val="C00000"/>
              </a:solidFill>
            </a:endParaRPr>
          </a:p>
        </p:txBody>
      </p:sp>
      <p:sp>
        <p:nvSpPr>
          <p:cNvPr id="67" name="Right Arrow 66"/>
          <p:cNvSpPr/>
          <p:nvPr/>
        </p:nvSpPr>
        <p:spPr>
          <a:xfrm>
            <a:off x="4476166" y="274417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8" name="Right Arrow 67"/>
          <p:cNvSpPr/>
          <p:nvPr/>
        </p:nvSpPr>
        <p:spPr>
          <a:xfrm>
            <a:off x="6823612" y="2732311"/>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9" name="Right Arrow 68"/>
          <p:cNvSpPr/>
          <p:nvPr/>
        </p:nvSpPr>
        <p:spPr>
          <a:xfrm rot="10800000">
            <a:off x="7161093" y="4678776"/>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 name="TextBox 5"/>
          <p:cNvSpPr txBox="1"/>
          <p:nvPr/>
        </p:nvSpPr>
        <p:spPr>
          <a:xfrm>
            <a:off x="7614775" y="2209063"/>
            <a:ext cx="1453775" cy="938719"/>
          </a:xfrm>
          <a:prstGeom prst="rect">
            <a:avLst/>
          </a:prstGeom>
          <a:noFill/>
        </p:spPr>
        <p:txBody>
          <a:bodyPr wrap="square" rtlCol="0">
            <a:spAutoFit/>
          </a:bodyPr>
          <a:lstStyle/>
          <a:p>
            <a:pPr algn="ctr"/>
            <a:endPar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7"/>
            </a:endParaRPr>
          </a:p>
          <a:p>
            <a:pPr algn="ct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7"/>
              </a:rPr>
              <a:t>Selenium Automated Web Testing Fundamentals</a:t>
            </a:r>
            <a:endParaRPr lang="en-US" sz="1100" dirty="0">
              <a:solidFill>
                <a:srgbClr val="C00000"/>
              </a:solidFill>
              <a:latin typeface="Calibri" panose="020F0502020204030204" pitchFamily="34" charset="0"/>
              <a:cs typeface="Arial" pitchFamily="34" charset="0"/>
            </a:endParaRPr>
          </a:p>
          <a:p>
            <a:pPr>
              <a:spcAft>
                <a:spcPts val="600"/>
              </a:spcAft>
            </a:pPr>
            <a:endParaRPr lang="en-US" sz="1100" dirty="0" err="1" smtClean="0">
              <a:latin typeface="Calibri" panose="020F0502020204030204" pitchFamily="34" charset="0"/>
              <a:cs typeface="Arial" pitchFamily="34" charset="0"/>
            </a:endParaRPr>
          </a:p>
        </p:txBody>
      </p:sp>
      <p:sp>
        <p:nvSpPr>
          <p:cNvPr id="7" name="TextBox 6"/>
          <p:cNvSpPr txBox="1"/>
          <p:nvPr/>
        </p:nvSpPr>
        <p:spPr>
          <a:xfrm>
            <a:off x="9961107" y="2375479"/>
            <a:ext cx="1431934" cy="846386"/>
          </a:xfrm>
          <a:prstGeom prst="rect">
            <a:avLst/>
          </a:prstGeom>
          <a:noFill/>
        </p:spPr>
        <p:txBody>
          <a:bodyPr wrap="square" rtlCol="0">
            <a:spAutoFit/>
          </a:bodyPr>
          <a:lstStyle/>
          <a:p>
            <a:pPr algn="ctr">
              <a:spcAft>
                <a:spcPts val="600"/>
              </a:spcAft>
            </a:pPr>
            <a:r>
              <a:rPr lang="en-US" sz="1100" u="sng" dirty="0">
                <a:solidFill>
                  <a:srgbClr val="C00000"/>
                </a:solidFill>
                <a:latin typeface="Calibri" panose="020F0502020204030204" pitchFamily="34" charset="0"/>
                <a:cs typeface="Arial" pitchFamily="34" charset="0"/>
                <a:hlinkClick r:id="rId8"/>
              </a:rPr>
              <a:t>Advanced Features of Selenium Automated Web Testing</a:t>
            </a:r>
            <a:endParaRPr lang="en-US" sz="1100" u="sng" dirty="0">
              <a:solidFill>
                <a:srgbClr val="C00000"/>
              </a:solidFill>
              <a:latin typeface="Calibri" panose="020F0502020204030204" pitchFamily="34" charset="0"/>
              <a:cs typeface="Arial" pitchFamily="34" charset="0"/>
            </a:endParaRPr>
          </a:p>
          <a:p>
            <a:pPr algn="ctr">
              <a:spcAft>
                <a:spcPts val="600"/>
              </a:spcAft>
            </a:pPr>
            <a:endParaRPr lang="en-US" sz="1100" u="sng" dirty="0" err="1" smtClean="0">
              <a:solidFill>
                <a:srgbClr val="C00000"/>
              </a:solidFill>
              <a:latin typeface="Arial" pitchFamily="34" charset="0"/>
              <a:cs typeface="Arial" pitchFamily="34" charset="0"/>
            </a:endParaRPr>
          </a:p>
        </p:txBody>
      </p:sp>
      <p:pic>
        <p:nvPicPr>
          <p:cNvPr id="45" name="Picture 44"/>
          <p:cNvPicPr>
            <a:picLocks noChangeAspect="1"/>
          </p:cNvPicPr>
          <p:nvPr/>
        </p:nvPicPr>
        <p:blipFill>
          <a:blip r:embed="rId9">
            <a:duotone>
              <a:prstClr val="black"/>
              <a:schemeClr val="accent2">
                <a:lumMod val="20000"/>
                <a:lumOff val="80000"/>
                <a:tint val="45000"/>
                <a:satMod val="400000"/>
              </a:schemeClr>
            </a:duotone>
          </a:blip>
          <a:stretch>
            <a:fillRect/>
          </a:stretch>
        </p:blipFill>
        <p:spPr>
          <a:xfrm>
            <a:off x="7748810" y="4227623"/>
            <a:ext cx="1560711" cy="1426588"/>
          </a:xfrm>
          <a:prstGeom prst="rect">
            <a:avLst/>
          </a:prstGeom>
        </p:spPr>
      </p:pic>
      <p:pic>
        <p:nvPicPr>
          <p:cNvPr id="46" name="Picture 45"/>
          <p:cNvPicPr>
            <a:picLocks noChangeAspect="1"/>
          </p:cNvPicPr>
          <p:nvPr/>
        </p:nvPicPr>
        <p:blipFill>
          <a:blip r:embed="rId9">
            <a:duotone>
              <a:prstClr val="black"/>
              <a:schemeClr val="accent2">
                <a:lumMod val="20000"/>
                <a:lumOff val="80000"/>
                <a:tint val="45000"/>
                <a:satMod val="400000"/>
              </a:schemeClr>
            </a:duotone>
          </a:blip>
          <a:stretch>
            <a:fillRect/>
          </a:stretch>
        </p:blipFill>
        <p:spPr>
          <a:xfrm>
            <a:off x="5651541" y="4227623"/>
            <a:ext cx="1560711" cy="1426588"/>
          </a:xfrm>
          <a:prstGeom prst="rect">
            <a:avLst/>
          </a:prstGeom>
        </p:spPr>
      </p:pic>
      <p:sp>
        <p:nvSpPr>
          <p:cNvPr id="48" name="TextBox 47"/>
          <p:cNvSpPr txBox="1"/>
          <p:nvPr/>
        </p:nvSpPr>
        <p:spPr>
          <a:xfrm>
            <a:off x="5779201" y="4330186"/>
            <a:ext cx="1296359" cy="677108"/>
          </a:xfrm>
          <a:prstGeom prst="rect">
            <a:avLst/>
          </a:prstGeom>
          <a:noFill/>
        </p:spPr>
        <p:txBody>
          <a:bodyPr wrap="square" rtlCol="0">
            <a:spAutoFit/>
          </a:bodyPr>
          <a:lstStyle/>
          <a:p>
            <a:pPr algn="ctr">
              <a:spcAft>
                <a:spcPts val="600"/>
              </a:spcAft>
            </a:pPr>
            <a:endParaRPr lang="en-US" sz="1100" u="sng" dirty="0" smtClean="0">
              <a:solidFill>
                <a:srgbClr val="C00000"/>
              </a:solidFill>
              <a:latin typeface="Calibri" panose="020F0502020204030204" pitchFamily="34" charset="0"/>
            </a:endParaRPr>
          </a:p>
          <a:p>
            <a:pPr algn="ctr">
              <a:spcAft>
                <a:spcPts val="600"/>
              </a:spcAft>
            </a:pPr>
            <a:r>
              <a:rPr lang="en-US" sz="1100" u="sng" dirty="0" smtClean="0">
                <a:solidFill>
                  <a:srgbClr val="C00000"/>
                </a:solidFill>
                <a:latin typeface="Calibri" panose="020F0502020204030204" pitchFamily="34" charset="0"/>
              </a:rPr>
              <a:t>Advanced Enterprise Jenkins</a:t>
            </a:r>
            <a:endParaRPr lang="en-US" sz="1100" u="sng" dirty="0" smtClean="0">
              <a:solidFill>
                <a:srgbClr val="C00000"/>
              </a:solidFill>
              <a:latin typeface="Calibri" panose="020F0502020204030204" pitchFamily="34" charset="0"/>
              <a:cs typeface="Arial" pitchFamily="34" charset="0"/>
            </a:endParaRPr>
          </a:p>
        </p:txBody>
      </p:sp>
      <p:sp>
        <p:nvSpPr>
          <p:cNvPr id="49" name="Oval 4"/>
          <p:cNvSpPr/>
          <p:nvPr/>
        </p:nvSpPr>
        <p:spPr>
          <a:xfrm>
            <a:off x="5868876" y="4985640"/>
            <a:ext cx="1193352" cy="231591"/>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Partner Trainer 40 </a:t>
            </a:r>
            <a:r>
              <a:rPr lang="en-US" sz="800" dirty="0" err="1" smtClean="0">
                <a:solidFill>
                  <a:srgbClr val="0070C0"/>
                </a:solidFill>
              </a:rPr>
              <a:t>Hrs</a:t>
            </a:r>
            <a:endParaRPr lang="en-US" sz="800" dirty="0">
              <a:solidFill>
                <a:prstClr val="white"/>
              </a:solidFill>
            </a:endParaRPr>
          </a:p>
        </p:txBody>
      </p:sp>
      <p:sp>
        <p:nvSpPr>
          <p:cNvPr id="53" name="TextBox 52"/>
          <p:cNvSpPr txBox="1"/>
          <p:nvPr/>
        </p:nvSpPr>
        <p:spPr>
          <a:xfrm>
            <a:off x="7842242" y="4501955"/>
            <a:ext cx="1296359" cy="261610"/>
          </a:xfrm>
          <a:prstGeom prst="rect">
            <a:avLst/>
          </a:prstGeom>
          <a:noFill/>
        </p:spPr>
        <p:txBody>
          <a:bodyPr wrap="square" rtlCol="0">
            <a:spAutoFit/>
          </a:bodyPr>
          <a:lstStyle/>
          <a:p>
            <a:pPr algn="ctr">
              <a:spcAft>
                <a:spcPts val="600"/>
              </a:spcAft>
            </a:pPr>
            <a:r>
              <a:rPr lang="en-US" sz="1100" u="sng" dirty="0" smtClean="0">
                <a:solidFill>
                  <a:srgbClr val="C00000"/>
                </a:solidFill>
                <a:latin typeface="Calibri" panose="020F0502020204030204" pitchFamily="34" charset="0"/>
              </a:rPr>
              <a:t>Advanced Puppet</a:t>
            </a:r>
            <a:endParaRPr lang="en-US" sz="1100" u="sng" dirty="0" smtClean="0">
              <a:solidFill>
                <a:srgbClr val="C00000"/>
              </a:solidFill>
              <a:latin typeface="Calibri" panose="020F0502020204030204" pitchFamily="34" charset="0"/>
              <a:cs typeface="Arial" pitchFamily="34" charset="0"/>
            </a:endParaRPr>
          </a:p>
        </p:txBody>
      </p:sp>
      <p:sp>
        <p:nvSpPr>
          <p:cNvPr id="70" name="Oval 4"/>
          <p:cNvSpPr/>
          <p:nvPr/>
        </p:nvSpPr>
        <p:spPr>
          <a:xfrm>
            <a:off x="7932489" y="4824744"/>
            <a:ext cx="1193352" cy="231591"/>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Partner Trainer 24 </a:t>
            </a:r>
            <a:r>
              <a:rPr lang="en-US" sz="800" dirty="0" err="1" smtClean="0">
                <a:solidFill>
                  <a:srgbClr val="0070C0"/>
                </a:solidFill>
              </a:rPr>
              <a:t>Hrs</a:t>
            </a:r>
            <a:endParaRPr lang="en-US" sz="800" dirty="0">
              <a:solidFill>
                <a:prstClr val="white"/>
              </a:solidFill>
            </a:endParaRPr>
          </a:p>
        </p:txBody>
      </p:sp>
      <p:sp>
        <p:nvSpPr>
          <p:cNvPr id="72" name="Right Arrow 71"/>
          <p:cNvSpPr/>
          <p:nvPr/>
        </p:nvSpPr>
        <p:spPr>
          <a:xfrm>
            <a:off x="9206245" y="2745148"/>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73" name="Right Arrow 72"/>
          <p:cNvSpPr/>
          <p:nvPr/>
        </p:nvSpPr>
        <p:spPr>
          <a:xfrm rot="10800000">
            <a:off x="9245510" y="4688888"/>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Tree>
    <p:extLst>
      <p:ext uri="{BB962C8B-B14F-4D97-AF65-F5344CB8AC3E}">
        <p14:creationId xmlns:p14="http://schemas.microsoft.com/office/powerpoint/2010/main" val="1036116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161"/>
            <a:ext cx="11765276" cy="822960"/>
          </a:xfrm>
        </p:spPr>
        <p:txBody>
          <a:bodyPr/>
          <a:lstStyle/>
          <a:p>
            <a:r>
              <a:rPr lang="en-US" dirty="0"/>
              <a:t>Learning Map for </a:t>
            </a:r>
            <a:r>
              <a:rPr lang="en-US" dirty="0" smtClean="0"/>
              <a:t>DevOps- Architect </a:t>
            </a:r>
            <a:r>
              <a:rPr lang="en-US" dirty="0"/>
              <a:t>-</a:t>
            </a:r>
            <a:r>
              <a:rPr lang="en-US" dirty="0" smtClean="0"/>
              <a:t> </a:t>
            </a:r>
            <a:r>
              <a:rPr lang="en-US" dirty="0" smtClean="0"/>
              <a:t>Dev</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039" name="AutoShape 7" descr="Image result for aws developer certification associat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 name="Rectangle 49"/>
          <p:cNvSpPr/>
          <p:nvPr/>
        </p:nvSpPr>
        <p:spPr>
          <a:xfrm>
            <a:off x="190500" y="1188720"/>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5" name="Rectangle 5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7" name="Oval 56"/>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8" name="TextBox 57"/>
          <p:cNvSpPr txBox="1"/>
          <p:nvPr/>
        </p:nvSpPr>
        <p:spPr>
          <a:xfrm>
            <a:off x="3009309" y="5956127"/>
            <a:ext cx="1759672"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Cap Internal Training</a:t>
            </a:r>
          </a:p>
        </p:txBody>
      </p:sp>
      <p:sp>
        <p:nvSpPr>
          <p:cNvPr id="59" name="Oval 58"/>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0" name="TextBox 59"/>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Basic</a:t>
            </a:r>
          </a:p>
        </p:txBody>
      </p:sp>
      <p:sp>
        <p:nvSpPr>
          <p:cNvPr id="61" name="TextBox 60"/>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Intermediate</a:t>
            </a:r>
          </a:p>
        </p:txBody>
      </p:sp>
      <p:sp>
        <p:nvSpPr>
          <p:cNvPr id="62" name="TextBox 61"/>
          <p:cNvSpPr txBox="1"/>
          <p:nvPr/>
        </p:nvSpPr>
        <p:spPr>
          <a:xfrm>
            <a:off x="10448960" y="5981652"/>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Advanced</a:t>
            </a:r>
          </a:p>
        </p:txBody>
      </p:sp>
      <p:sp>
        <p:nvSpPr>
          <p:cNvPr id="63" name="Oval 62"/>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4" name="Oval 63"/>
          <p:cNvSpPr/>
          <p:nvPr/>
        </p:nvSpPr>
        <p:spPr>
          <a:xfrm>
            <a:off x="10003307" y="6006921"/>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5" name="TextBox 64"/>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Instructor-Led/Class room Training</a:t>
            </a:r>
          </a:p>
        </p:txBody>
      </p:sp>
      <p:sp>
        <p:nvSpPr>
          <p:cNvPr id="71" name="Oval 70"/>
          <p:cNvSpPr/>
          <p:nvPr/>
        </p:nvSpPr>
        <p:spPr>
          <a:xfrm>
            <a:off x="2951381" y="2597047"/>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rgbClr val="C00000"/>
              </a:solidFill>
              <a:latin typeface="Calibri" panose="020F0502020204030204" pitchFamily="34" charset="0"/>
              <a:cs typeface="Arial" pitchFamily="34" charset="0"/>
            </a:endParaRPr>
          </a:p>
        </p:txBody>
      </p:sp>
      <p:sp>
        <p:nvSpPr>
          <p:cNvPr id="78" name="Right Arrow 77"/>
          <p:cNvSpPr/>
          <p:nvPr/>
        </p:nvSpPr>
        <p:spPr>
          <a:xfrm>
            <a:off x="4724702" y="3149042"/>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37" name="Oval 4"/>
          <p:cNvSpPr/>
          <p:nvPr/>
        </p:nvSpPr>
        <p:spPr>
          <a:xfrm>
            <a:off x="3253738" y="3430034"/>
            <a:ext cx="1124597" cy="174824"/>
          </a:xfrm>
          <a:prstGeom prst="rect">
            <a:avLst/>
          </a:prstGeom>
          <a:solidFill>
            <a:schemeClr val="accent5">
              <a:lumMod val="60000"/>
              <a:lumOff val="40000"/>
            </a:schemeClr>
          </a:solidFill>
          <a:ln>
            <a:noFill/>
          </a:ln>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4 mins</a:t>
            </a:r>
            <a:endParaRPr lang="en-US" sz="800" dirty="0">
              <a:solidFill>
                <a:prstClr val="white"/>
              </a:solidFill>
            </a:endParaRPr>
          </a:p>
        </p:txBody>
      </p:sp>
      <p:sp>
        <p:nvSpPr>
          <p:cNvPr id="67" name="Right Arrow 66"/>
          <p:cNvSpPr/>
          <p:nvPr/>
        </p:nvSpPr>
        <p:spPr>
          <a:xfrm>
            <a:off x="7142815" y="3149042"/>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7" name="TextBox 6"/>
          <p:cNvSpPr txBox="1"/>
          <p:nvPr/>
        </p:nvSpPr>
        <p:spPr>
          <a:xfrm>
            <a:off x="3003163" y="2777637"/>
            <a:ext cx="1666847" cy="846386"/>
          </a:xfrm>
          <a:prstGeom prst="rect">
            <a:avLst/>
          </a:prstGeom>
          <a:noFill/>
        </p:spPr>
        <p:txBody>
          <a:bodyPr wrap="square" rtlCol="0">
            <a:spAutoFit/>
          </a:bodyPr>
          <a:lstStyle/>
          <a:p>
            <a:pPr algn="ctr">
              <a:spcAft>
                <a:spcPts val="600"/>
              </a:spcAft>
            </a:pPr>
            <a:r>
              <a:rPr lang="en-US" sz="1100" u="sng" dirty="0">
                <a:solidFill>
                  <a:srgbClr val="C00000"/>
                </a:solidFill>
                <a:latin typeface="Calibri" panose="020F0502020204030204" pitchFamily="34" charset="0"/>
                <a:hlinkClick r:id="rId3"/>
              </a:rPr>
              <a:t>DevOps Fundamentals: DevOps Acceptance and Usage</a:t>
            </a:r>
            <a:endParaRPr lang="en-US" sz="1100" dirty="0">
              <a:solidFill>
                <a:srgbClr val="C00000"/>
              </a:solidFill>
              <a:latin typeface="Calibri" panose="020F0502020204030204" pitchFamily="34" charset="0"/>
              <a:cs typeface="Arial" pitchFamily="34" charset="0"/>
            </a:endParaRPr>
          </a:p>
          <a:p>
            <a:pPr algn="ctr">
              <a:spcAft>
                <a:spcPts val="600"/>
              </a:spcAft>
            </a:pPr>
            <a:endParaRPr lang="en-US" sz="1100" dirty="0" err="1" smtClean="0">
              <a:latin typeface="Arial" pitchFamily="34" charset="0"/>
              <a:cs typeface="Arial" pitchFamily="34" charset="0"/>
            </a:endParaRPr>
          </a:p>
        </p:txBody>
      </p:sp>
      <p:sp>
        <p:nvSpPr>
          <p:cNvPr id="66" name="Oval 65"/>
          <p:cNvSpPr/>
          <p:nvPr/>
        </p:nvSpPr>
        <p:spPr>
          <a:xfrm>
            <a:off x="7785563" y="2597047"/>
            <a:ext cx="1687655" cy="1324461"/>
          </a:xfrm>
          <a:prstGeom prst="ellipse">
            <a:avLst/>
          </a:prstGeom>
          <a:solidFill>
            <a:schemeClr val="accent2">
              <a:lumMod val="20000"/>
              <a:lumOff val="8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84" name="Oval 4"/>
          <p:cNvSpPr/>
          <p:nvPr/>
        </p:nvSpPr>
        <p:spPr>
          <a:xfrm>
            <a:off x="8108531" y="3494361"/>
            <a:ext cx="1041715" cy="203683"/>
          </a:xfrm>
          <a:prstGeom prst="rect">
            <a:avLst/>
          </a:prstGeom>
          <a:solidFill>
            <a:schemeClr val="accent2">
              <a:lumMod val="20000"/>
              <a:lumOff val="8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a:t>
            </a:r>
            <a:endParaRPr lang="en-US" sz="800" dirty="0">
              <a:solidFill>
                <a:prstClr val="white"/>
              </a:solidFill>
            </a:endParaRPr>
          </a:p>
        </p:txBody>
      </p:sp>
      <p:sp>
        <p:nvSpPr>
          <p:cNvPr id="85" name="Rectangle 84"/>
          <p:cNvSpPr/>
          <p:nvPr/>
        </p:nvSpPr>
        <p:spPr>
          <a:xfrm>
            <a:off x="7885006" y="2864566"/>
            <a:ext cx="1553876" cy="600164"/>
          </a:xfrm>
          <a:prstGeom prst="rect">
            <a:avLst/>
          </a:prstGeom>
        </p:spPr>
        <p:txBody>
          <a:bodyPr wrap="square">
            <a:spAutoFit/>
          </a:bodyPr>
          <a:lstStyle/>
          <a:p>
            <a:pPr algn="ct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4"/>
              </a:rPr>
              <a:t>Building Blocks: DevOps and Enterprise Development</a:t>
            </a:r>
            <a:endParaRPr lang="en-US" dirty="0">
              <a:solidFill>
                <a:srgbClr val="C00000"/>
              </a:solidFill>
            </a:endParaRPr>
          </a:p>
        </p:txBody>
      </p:sp>
      <p:sp>
        <p:nvSpPr>
          <p:cNvPr id="86" name="Rectangle 85"/>
          <p:cNvSpPr/>
          <p:nvPr/>
        </p:nvSpPr>
        <p:spPr>
          <a:xfrm>
            <a:off x="7920336" y="5057189"/>
            <a:ext cx="389850" cy="369332"/>
          </a:xfrm>
          <a:prstGeom prst="rect">
            <a:avLst/>
          </a:prstGeom>
        </p:spPr>
        <p:txBody>
          <a:bodyPr wrap="none">
            <a:spAutoFit/>
          </a:bodyPr>
          <a:lstStyle/>
          <a:p>
            <a:r>
              <a:rPr lang="en-US" dirty="0">
                <a:solidFill>
                  <a:srgbClr val="006600"/>
                </a:solidFill>
                <a:cs typeface="Arial" pitchFamily="34" charset="0"/>
                <a:sym typeface="Wingdings 2"/>
              </a:rPr>
              <a:t></a:t>
            </a:r>
            <a:endParaRPr lang="en-US" dirty="0"/>
          </a:p>
        </p:txBody>
      </p:sp>
      <p:sp>
        <p:nvSpPr>
          <p:cNvPr id="87" name="Oval 86"/>
          <p:cNvSpPr/>
          <p:nvPr/>
        </p:nvSpPr>
        <p:spPr>
          <a:xfrm>
            <a:off x="5368472" y="2597047"/>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rgbClr val="C00000"/>
              </a:solidFill>
              <a:latin typeface="Calibri" panose="020F0502020204030204" pitchFamily="34" charset="0"/>
              <a:cs typeface="Arial" pitchFamily="34" charset="0"/>
            </a:endParaRPr>
          </a:p>
        </p:txBody>
      </p:sp>
      <p:sp>
        <p:nvSpPr>
          <p:cNvPr id="88" name="Oval 4"/>
          <p:cNvSpPr/>
          <p:nvPr/>
        </p:nvSpPr>
        <p:spPr>
          <a:xfrm>
            <a:off x="5627210" y="3476943"/>
            <a:ext cx="1124597" cy="174824"/>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24 </a:t>
            </a:r>
            <a:r>
              <a:rPr lang="en-US" sz="800" dirty="0" err="1" smtClean="0">
                <a:solidFill>
                  <a:srgbClr val="0070C0"/>
                </a:solidFill>
              </a:rPr>
              <a:t>Hrs</a:t>
            </a:r>
            <a:endParaRPr lang="en-US" sz="800" dirty="0">
              <a:solidFill>
                <a:prstClr val="white"/>
              </a:solidFill>
            </a:endParaRPr>
          </a:p>
        </p:txBody>
      </p:sp>
      <p:sp>
        <p:nvSpPr>
          <p:cNvPr id="90" name="TextBox 89"/>
          <p:cNvSpPr txBox="1"/>
          <p:nvPr/>
        </p:nvSpPr>
        <p:spPr>
          <a:xfrm>
            <a:off x="5421956" y="2742119"/>
            <a:ext cx="1495692" cy="1015663"/>
          </a:xfrm>
          <a:prstGeom prst="rect">
            <a:avLst/>
          </a:prstGeom>
          <a:noFill/>
        </p:spPr>
        <p:txBody>
          <a:bodyPr wrap="square" rtlCol="0">
            <a:spAutoFit/>
          </a:bodyPr>
          <a:lstStyle/>
          <a:p>
            <a:pPr algn="ctr">
              <a:spcAft>
                <a:spcPts val="600"/>
              </a:spcAft>
            </a:pPr>
            <a:r>
              <a:rPr lang="en-US" sz="1100" u="sng" dirty="0">
                <a:solidFill>
                  <a:srgbClr val="C00000"/>
                </a:solidFill>
                <a:latin typeface="Calibri" panose="020F0502020204030204" pitchFamily="34" charset="0"/>
                <a:hlinkClick r:id="rId5"/>
              </a:rPr>
              <a:t>Cloud Application Developer Certification Preparation</a:t>
            </a:r>
            <a:endParaRPr lang="en-US" sz="1100" dirty="0">
              <a:solidFill>
                <a:srgbClr val="C00000"/>
              </a:solidFill>
              <a:latin typeface="Calibri" panose="020F0502020204030204" pitchFamily="34" charset="0"/>
              <a:cs typeface="Arial" pitchFamily="34" charset="0"/>
            </a:endParaRPr>
          </a:p>
          <a:p>
            <a:pPr algn="ctr">
              <a:spcAft>
                <a:spcPts val="600"/>
              </a:spcAft>
            </a:pPr>
            <a:endParaRPr lang="en-US" sz="1100" dirty="0" err="1" smtClean="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3141437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161"/>
            <a:ext cx="11765276" cy="822960"/>
          </a:xfrm>
        </p:spPr>
        <p:txBody>
          <a:bodyPr/>
          <a:lstStyle/>
          <a:p>
            <a:r>
              <a:rPr lang="en-US" dirty="0"/>
              <a:t>Learning Map for DevOps- </a:t>
            </a:r>
            <a:r>
              <a:rPr lang="en-US" dirty="0" smtClean="0"/>
              <a:t>Architect – CI/CD tools</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039" name="AutoShape 7" descr="Image result for aws developer certification associat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 name="Rectangle 49"/>
          <p:cNvSpPr/>
          <p:nvPr/>
        </p:nvSpPr>
        <p:spPr>
          <a:xfrm>
            <a:off x="261486" y="1143745"/>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5" name="Rectangle 5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7" name="Oval 56"/>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8" name="TextBox 57"/>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Cap Internal Training</a:t>
            </a:r>
          </a:p>
        </p:txBody>
      </p:sp>
      <p:sp>
        <p:nvSpPr>
          <p:cNvPr id="59" name="Oval 58"/>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0" name="TextBox 59"/>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Basic</a:t>
            </a:r>
          </a:p>
        </p:txBody>
      </p:sp>
      <p:sp>
        <p:nvSpPr>
          <p:cNvPr id="61" name="TextBox 60"/>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Intermediate</a:t>
            </a:r>
          </a:p>
        </p:txBody>
      </p:sp>
      <p:sp>
        <p:nvSpPr>
          <p:cNvPr id="62" name="TextBox 61"/>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Advanced</a:t>
            </a:r>
          </a:p>
        </p:txBody>
      </p:sp>
      <p:sp>
        <p:nvSpPr>
          <p:cNvPr id="63" name="Oval 62"/>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5" name="TextBox 64"/>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Instructor-Led/Class room Training</a:t>
            </a:r>
          </a:p>
        </p:txBody>
      </p:sp>
      <p:sp>
        <p:nvSpPr>
          <p:cNvPr id="71" name="Oval 70"/>
          <p:cNvSpPr/>
          <p:nvPr/>
        </p:nvSpPr>
        <p:spPr>
          <a:xfrm>
            <a:off x="5238677" y="2195428"/>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u="sng" dirty="0" smtClean="0">
                <a:solidFill>
                  <a:srgbClr val="C00000"/>
                </a:solidFill>
                <a:latin typeface="Calibri" panose="020F0502020204030204" pitchFamily="34" charset="0"/>
              </a:rPr>
              <a:t>GIT</a:t>
            </a:r>
            <a:endParaRPr lang="en-US" sz="1100" dirty="0">
              <a:solidFill>
                <a:srgbClr val="C00000"/>
              </a:solidFill>
              <a:latin typeface="Calibri" panose="020F0502020204030204" pitchFamily="34" charset="0"/>
              <a:cs typeface="Arial" pitchFamily="34" charset="0"/>
            </a:endParaRPr>
          </a:p>
        </p:txBody>
      </p:sp>
      <p:sp>
        <p:nvSpPr>
          <p:cNvPr id="98" name="Oval 97"/>
          <p:cNvSpPr/>
          <p:nvPr/>
        </p:nvSpPr>
        <p:spPr>
          <a:xfrm>
            <a:off x="9954977" y="4197148"/>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u="sng" dirty="0" smtClean="0">
                <a:solidFill>
                  <a:srgbClr val="C00000"/>
                </a:solidFill>
                <a:latin typeface="Calibri" panose="020F0502020204030204" pitchFamily="34" charset="0"/>
                <a:cs typeface="Arial" pitchFamily="34" charset="0"/>
                <a:hlinkClick r:id="rId3" invalidUrl="https://capgemini.sumtotalsystems.com/sumtotal/core/activitydetails/ViewActivityDetails/370956?actId=370956&amp;UserMode=0&amp;Task=&amp;InvoiceId=&amp;UserAction=&amp;CallerURL=/sumtotal/app/taxonomy/learnerSearch/LearnerSearch.aspx?UserMode=0&amp;searchText=getting s"/>
              </a:rPr>
              <a:t>Getting</a:t>
            </a:r>
            <a:r>
              <a:rPr lang="en-US" sz="1100" u="sng" dirty="0" smtClean="0">
                <a:solidFill>
                  <a:srgbClr val="C00000"/>
                </a:solidFill>
                <a:latin typeface="Calibri" panose="020F0502020204030204" pitchFamily="34" charset="0"/>
                <a:cs typeface="Arial" pitchFamily="34" charset="0"/>
              </a:rPr>
              <a:t> Started with Maven</a:t>
            </a:r>
            <a:endParaRPr lang="en-US" sz="1100" u="sng" dirty="0">
              <a:solidFill>
                <a:srgbClr val="C00000"/>
              </a:solidFill>
              <a:latin typeface="Calibri" panose="020F0502020204030204" pitchFamily="34" charset="0"/>
              <a:cs typeface="Arial" pitchFamily="34" charset="0"/>
            </a:endParaRPr>
          </a:p>
        </p:txBody>
      </p:sp>
      <p:sp>
        <p:nvSpPr>
          <p:cNvPr id="100" name="Right Arrow 99"/>
          <p:cNvSpPr/>
          <p:nvPr/>
        </p:nvSpPr>
        <p:spPr>
          <a:xfrm>
            <a:off x="9381757" y="2746289"/>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34" name="Oval 33"/>
          <p:cNvSpPr/>
          <p:nvPr/>
        </p:nvSpPr>
        <p:spPr>
          <a:xfrm>
            <a:off x="10000128" y="2195428"/>
            <a:ext cx="1687655" cy="1324463"/>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prstClr val="white"/>
              </a:solidFill>
              <a:cs typeface="Arial" pitchFamily="34" charset="0"/>
            </a:endParaRPr>
          </a:p>
          <a:p>
            <a:pPr algn="ctr"/>
            <a:endParaRPr lang="en-US" sz="1000" dirty="0" smtClean="0">
              <a:solidFill>
                <a:prstClr val="white"/>
              </a:solidFill>
              <a:cs typeface="Arial" pitchFamily="34" charset="0"/>
            </a:endParaRPr>
          </a:p>
          <a:p>
            <a:pPr algn="ctr"/>
            <a:endParaRPr lang="en-US" sz="1000" dirty="0">
              <a:solidFill>
                <a:prstClr val="white"/>
              </a:solidFill>
              <a:cs typeface="Arial" pitchFamily="34" charset="0"/>
            </a:endParaRPr>
          </a:p>
        </p:txBody>
      </p:sp>
      <p:sp>
        <p:nvSpPr>
          <p:cNvPr id="35" name="Oval 4"/>
          <p:cNvSpPr/>
          <p:nvPr/>
        </p:nvSpPr>
        <p:spPr>
          <a:xfrm>
            <a:off x="10253311" y="3147769"/>
            <a:ext cx="119335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2 </a:t>
            </a:r>
            <a:r>
              <a:rPr lang="en-US" sz="800" dirty="0" err="1" smtClean="0">
                <a:solidFill>
                  <a:srgbClr val="0070C0"/>
                </a:solidFill>
              </a:rPr>
              <a:t>Hrs</a:t>
            </a:r>
            <a:r>
              <a:rPr lang="en-US" sz="800" dirty="0" smtClean="0">
                <a:solidFill>
                  <a:srgbClr val="0070C0"/>
                </a:solidFill>
              </a:rPr>
              <a:t> 45 mins</a:t>
            </a:r>
            <a:endParaRPr lang="en-US" sz="800" dirty="0">
              <a:solidFill>
                <a:prstClr val="white"/>
              </a:solidFill>
            </a:endParaRPr>
          </a:p>
        </p:txBody>
      </p:sp>
      <p:sp>
        <p:nvSpPr>
          <p:cNvPr id="36" name="Right Arrow 35"/>
          <p:cNvSpPr/>
          <p:nvPr/>
        </p:nvSpPr>
        <p:spPr>
          <a:xfrm rot="5400000">
            <a:off x="10585335" y="3738317"/>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37" name="Oval 4"/>
          <p:cNvSpPr/>
          <p:nvPr/>
        </p:nvSpPr>
        <p:spPr>
          <a:xfrm>
            <a:off x="5548101" y="2885081"/>
            <a:ext cx="1124597" cy="174824"/>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endParaRPr lang="en-US" sz="800" dirty="0">
              <a:solidFill>
                <a:prstClr val="white"/>
              </a:solidFill>
            </a:endParaRPr>
          </a:p>
        </p:txBody>
      </p:sp>
      <p:sp>
        <p:nvSpPr>
          <p:cNvPr id="47" name="Oval 4"/>
          <p:cNvSpPr/>
          <p:nvPr/>
        </p:nvSpPr>
        <p:spPr>
          <a:xfrm>
            <a:off x="10236503" y="4873405"/>
            <a:ext cx="1124597" cy="174824"/>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r>
              <a:rPr lang="en-US" sz="800" dirty="0">
                <a:solidFill>
                  <a:srgbClr val="0070C0"/>
                </a:solidFill>
              </a:rPr>
              <a:t>2</a:t>
            </a:r>
            <a:r>
              <a:rPr lang="en-US" sz="800" dirty="0" smtClean="0">
                <a:solidFill>
                  <a:srgbClr val="0070C0"/>
                </a:solidFill>
              </a:rPr>
              <a:t> </a:t>
            </a:r>
            <a:r>
              <a:rPr lang="en-US" sz="800" dirty="0" err="1" smtClean="0">
                <a:solidFill>
                  <a:srgbClr val="0070C0"/>
                </a:solidFill>
              </a:rPr>
              <a:t>Hrs</a:t>
            </a:r>
            <a:r>
              <a:rPr lang="en-US" sz="800" dirty="0" smtClean="0">
                <a:solidFill>
                  <a:srgbClr val="0070C0"/>
                </a:solidFill>
              </a:rPr>
              <a:t> 37 mins</a:t>
            </a:r>
            <a:endParaRPr lang="en-US" sz="800" dirty="0">
              <a:solidFill>
                <a:prstClr val="white"/>
              </a:solidFill>
            </a:endParaRPr>
          </a:p>
        </p:txBody>
      </p:sp>
      <p:sp>
        <p:nvSpPr>
          <p:cNvPr id="39" name="Oval 38"/>
          <p:cNvSpPr/>
          <p:nvPr/>
        </p:nvSpPr>
        <p:spPr>
          <a:xfrm>
            <a:off x="477226" y="2195428"/>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40" name="Oval 4"/>
          <p:cNvSpPr/>
          <p:nvPr/>
        </p:nvSpPr>
        <p:spPr>
          <a:xfrm>
            <a:off x="805433" y="2996626"/>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a:t>
            </a:r>
            <a:r>
              <a:rPr lang="en-US" sz="800" dirty="0" smtClean="0">
                <a:solidFill>
                  <a:srgbClr val="0070C0"/>
                </a:solidFill>
              </a:rPr>
              <a:t> 22 mins</a:t>
            </a:r>
            <a:endParaRPr lang="en-US" sz="800" dirty="0">
              <a:solidFill>
                <a:prstClr val="white"/>
              </a:solidFill>
            </a:endParaRPr>
          </a:p>
        </p:txBody>
      </p:sp>
      <p:sp>
        <p:nvSpPr>
          <p:cNvPr id="51" name="Oval 50"/>
          <p:cNvSpPr/>
          <p:nvPr/>
        </p:nvSpPr>
        <p:spPr>
          <a:xfrm>
            <a:off x="7619402" y="2195428"/>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hlinkClick r:id=""/>
            </a:endParaRPr>
          </a:p>
        </p:txBody>
      </p:sp>
      <p:sp>
        <p:nvSpPr>
          <p:cNvPr id="52" name="Oval 4"/>
          <p:cNvSpPr/>
          <p:nvPr/>
        </p:nvSpPr>
        <p:spPr>
          <a:xfrm>
            <a:off x="7975603" y="2913414"/>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35 mins</a:t>
            </a:r>
            <a:endParaRPr lang="en-US" sz="800" dirty="0">
              <a:solidFill>
                <a:prstClr val="white"/>
              </a:solidFill>
            </a:endParaRPr>
          </a:p>
        </p:txBody>
      </p:sp>
      <p:sp>
        <p:nvSpPr>
          <p:cNvPr id="9" name="Rectangle 8"/>
          <p:cNvSpPr/>
          <p:nvPr/>
        </p:nvSpPr>
        <p:spPr>
          <a:xfrm>
            <a:off x="719089" y="2600106"/>
            <a:ext cx="1313180" cy="261610"/>
          </a:xfrm>
          <a:prstGeom prst="rect">
            <a:avLst/>
          </a:prstGeom>
        </p:spPr>
        <p:txBody>
          <a:bodyPr wrap="none">
            <a:spAutoFit/>
          </a:bodyPr>
          <a:lstStyle/>
          <a:p>
            <a:r>
              <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4"/>
              </a:rPr>
              <a:t>JUnit Fundamentals</a:t>
            </a:r>
            <a:endParaRPr lang="en-US" dirty="0">
              <a:solidFill>
                <a:srgbClr val="C00000"/>
              </a:solidFill>
            </a:endParaRPr>
          </a:p>
        </p:txBody>
      </p:sp>
      <p:sp>
        <p:nvSpPr>
          <p:cNvPr id="54" name="Oval 53"/>
          <p:cNvSpPr/>
          <p:nvPr/>
        </p:nvSpPr>
        <p:spPr>
          <a:xfrm>
            <a:off x="2857952" y="2195428"/>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56" name="Oval 4"/>
          <p:cNvSpPr/>
          <p:nvPr/>
        </p:nvSpPr>
        <p:spPr>
          <a:xfrm>
            <a:off x="3200650" y="2972970"/>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a:t>
            </a:r>
            <a:r>
              <a:rPr lang="en-US" sz="800" dirty="0" smtClean="0">
                <a:solidFill>
                  <a:srgbClr val="0070C0"/>
                </a:solidFill>
              </a:rPr>
              <a:t> 20 mins</a:t>
            </a:r>
            <a:endParaRPr lang="en-US" sz="800" dirty="0">
              <a:solidFill>
                <a:prstClr val="white"/>
              </a:solidFill>
            </a:endParaRPr>
          </a:p>
        </p:txBody>
      </p:sp>
      <p:sp>
        <p:nvSpPr>
          <p:cNvPr id="66" name="Rectangle 65">
            <a:hlinkClick r:id="rId5"/>
          </p:cNvPr>
          <p:cNvSpPr/>
          <p:nvPr/>
        </p:nvSpPr>
        <p:spPr>
          <a:xfrm>
            <a:off x="2920922" y="2655028"/>
            <a:ext cx="1600118" cy="261610"/>
          </a:xfrm>
          <a:prstGeom prst="rect">
            <a:avLst/>
          </a:prstGeom>
        </p:spPr>
        <p:txBody>
          <a:bodyPr wrap="none">
            <a:spAutoFit/>
          </a:bodyPr>
          <a:lstStyle/>
          <a:p>
            <a:r>
              <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5"/>
              </a:rPr>
              <a:t>Working with JUnit Tests</a:t>
            </a:r>
            <a:endParaRPr lang="en-US" dirty="0">
              <a:solidFill>
                <a:srgbClr val="C00000"/>
              </a:solidFill>
            </a:endParaRPr>
          </a:p>
        </p:txBody>
      </p:sp>
      <p:sp>
        <p:nvSpPr>
          <p:cNvPr id="67" name="Right Arrow 66"/>
          <p:cNvSpPr/>
          <p:nvPr/>
        </p:nvSpPr>
        <p:spPr>
          <a:xfrm>
            <a:off x="2171399" y="2746289"/>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8" name="Right Arrow 67"/>
          <p:cNvSpPr/>
          <p:nvPr/>
        </p:nvSpPr>
        <p:spPr>
          <a:xfrm>
            <a:off x="6978305" y="2746289"/>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42" name="Oval 41"/>
          <p:cNvSpPr/>
          <p:nvPr/>
        </p:nvSpPr>
        <p:spPr>
          <a:xfrm>
            <a:off x="7646754" y="4197148"/>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rgbClr val="C00000"/>
              </a:solidFill>
              <a:latin typeface="Calibri" panose="020F0502020204030204" pitchFamily="34" charset="0"/>
              <a:cs typeface="Arial" pitchFamily="34" charset="0"/>
            </a:endParaRPr>
          </a:p>
        </p:txBody>
      </p:sp>
      <p:sp>
        <p:nvSpPr>
          <p:cNvPr id="43" name="Oval 4"/>
          <p:cNvSpPr/>
          <p:nvPr/>
        </p:nvSpPr>
        <p:spPr>
          <a:xfrm>
            <a:off x="7919654" y="4994329"/>
            <a:ext cx="1193352" cy="231591"/>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r>
              <a:rPr lang="en-US" sz="800" dirty="0">
                <a:solidFill>
                  <a:srgbClr val="0070C0"/>
                </a:solidFill>
              </a:rPr>
              <a:t>2</a:t>
            </a:r>
            <a:r>
              <a:rPr lang="en-US" sz="800" dirty="0" smtClean="0">
                <a:solidFill>
                  <a:srgbClr val="0070C0"/>
                </a:solidFill>
              </a:rPr>
              <a:t> </a:t>
            </a:r>
            <a:r>
              <a:rPr lang="en-US" sz="800" dirty="0" err="1" smtClean="0">
                <a:solidFill>
                  <a:srgbClr val="0070C0"/>
                </a:solidFill>
              </a:rPr>
              <a:t>Hrs</a:t>
            </a:r>
            <a:r>
              <a:rPr lang="en-US" sz="800" dirty="0" smtClean="0">
                <a:solidFill>
                  <a:srgbClr val="0070C0"/>
                </a:solidFill>
              </a:rPr>
              <a:t> 20 mins</a:t>
            </a:r>
            <a:endParaRPr lang="en-US" sz="800" dirty="0">
              <a:solidFill>
                <a:prstClr val="white"/>
              </a:solidFill>
            </a:endParaRPr>
          </a:p>
        </p:txBody>
      </p:sp>
      <p:sp>
        <p:nvSpPr>
          <p:cNvPr id="44" name="Right Arrow 43"/>
          <p:cNvSpPr/>
          <p:nvPr/>
        </p:nvSpPr>
        <p:spPr>
          <a:xfrm rot="10800000">
            <a:off x="2523123" y="470691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46" name="Oval 45"/>
          <p:cNvSpPr/>
          <p:nvPr/>
        </p:nvSpPr>
        <p:spPr>
          <a:xfrm>
            <a:off x="5338532" y="4197148"/>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49" name="Oval 4"/>
          <p:cNvSpPr/>
          <p:nvPr/>
        </p:nvSpPr>
        <p:spPr>
          <a:xfrm>
            <a:off x="5615866" y="4991005"/>
            <a:ext cx="1193352" cy="231591"/>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4 mins 48 secs</a:t>
            </a:r>
            <a:endParaRPr lang="en-US" sz="800" dirty="0">
              <a:solidFill>
                <a:prstClr val="white"/>
              </a:solidFill>
            </a:endParaRPr>
          </a:p>
        </p:txBody>
      </p:sp>
      <p:sp>
        <p:nvSpPr>
          <p:cNvPr id="6" name="TextBox 5"/>
          <p:cNvSpPr txBox="1"/>
          <p:nvPr/>
        </p:nvSpPr>
        <p:spPr>
          <a:xfrm>
            <a:off x="7724484" y="2462818"/>
            <a:ext cx="1552520" cy="677108"/>
          </a:xfrm>
          <a:prstGeom prst="rect">
            <a:avLst/>
          </a:prstGeom>
          <a:noFill/>
        </p:spPr>
        <p:txBody>
          <a:bodyPr wrap="square" rtlCol="0">
            <a:spAutoFit/>
          </a:bodyPr>
          <a:lstStyle/>
          <a:p>
            <a:pPr algn="ctr">
              <a:spcAft>
                <a:spcPts val="600"/>
              </a:spcAft>
            </a:pP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6" invalidUrl="https://capgemini.sumtotalsystems.com/sumtotal/core/activitydetails/ViewActivityDetails/460356?actId=460356&amp;UserMode=0&amp;Task=&amp;InvoiceId=&amp;UserAction=&amp;CallerURL=/sumtotal/app/taxonomy/learnerSearch/LearnerSearch.aspx?UserMode=0&amp;searchText=maven fun"/>
              </a:rPr>
              <a:t>Maven Fundamentals: Overview of Maven</a:t>
            </a:r>
            <a:endParaRPr lang="en-US" sz="1100" dirty="0">
              <a:solidFill>
                <a:srgbClr val="C00000"/>
              </a:solidFill>
              <a:latin typeface="Calibri" panose="020F0502020204030204" pitchFamily="34" charset="0"/>
              <a:cs typeface="Arial" pitchFamily="34" charset="0"/>
            </a:endParaRPr>
          </a:p>
          <a:p>
            <a:pPr algn="ctr">
              <a:spcAft>
                <a:spcPts val="600"/>
              </a:spcAft>
            </a:pPr>
            <a:endParaRPr lang="en-US" sz="1100" dirty="0" err="1" smtClean="0">
              <a:latin typeface="Calibri" panose="020F0502020204030204" pitchFamily="34" charset="0"/>
              <a:cs typeface="Arial" pitchFamily="34" charset="0"/>
            </a:endParaRPr>
          </a:p>
        </p:txBody>
      </p:sp>
      <p:sp>
        <p:nvSpPr>
          <p:cNvPr id="7" name="TextBox 6"/>
          <p:cNvSpPr txBox="1"/>
          <p:nvPr/>
        </p:nvSpPr>
        <p:spPr>
          <a:xfrm>
            <a:off x="10053293" y="2405921"/>
            <a:ext cx="1648564" cy="769441"/>
          </a:xfrm>
          <a:prstGeom prst="rect">
            <a:avLst/>
          </a:prstGeom>
          <a:noFill/>
        </p:spPr>
        <p:txBody>
          <a:bodyPr wrap="square" rtlCol="0">
            <a:spAutoFit/>
          </a:bodyPr>
          <a:lstStyle/>
          <a:p>
            <a:pPr algn="ctr">
              <a:spcAft>
                <a:spcPts val="600"/>
              </a:spcAft>
            </a:pPr>
            <a:r>
              <a:rPr lang="en-US" sz="1100" u="sng" dirty="0" smtClean="0">
                <a:solidFill>
                  <a:srgbClr val="C00000"/>
                </a:solidFill>
                <a:latin typeface="Calibri" panose="020F0502020204030204" pitchFamily="34" charset="0"/>
                <a:cs typeface="Arial" pitchFamily="34" charset="0"/>
                <a:hlinkClick r:id="rId7" invalidUrl="https://capgemini.sumtotalsystems.com/sumtotal/core/activitydetails/ViewActivityDetails/537944?actId=537944&amp;UserMode=0&amp;Task=&amp;InvoiceId=&amp;UserAction=&amp;CallerURL=/sumtotal/app/taxonomy/learnerSearch/LearnerSearch.aspx?UserMode=0&amp;searchText=maven fun"/>
              </a:rPr>
              <a:t>Maven Fundamentals: Docs, Resources, Plugins, Releases, and IDE Integration</a:t>
            </a:r>
            <a:endParaRPr lang="en-US" sz="1100" u="sng" dirty="0" smtClean="0">
              <a:solidFill>
                <a:srgbClr val="C00000"/>
              </a:solidFill>
              <a:latin typeface="Calibri" panose="020F0502020204030204" pitchFamily="34" charset="0"/>
              <a:cs typeface="Arial" pitchFamily="34" charset="0"/>
            </a:endParaRPr>
          </a:p>
        </p:txBody>
      </p:sp>
      <p:sp>
        <p:nvSpPr>
          <p:cNvPr id="8" name="TextBox 7"/>
          <p:cNvSpPr txBox="1"/>
          <p:nvPr/>
        </p:nvSpPr>
        <p:spPr>
          <a:xfrm>
            <a:off x="7838921" y="4319698"/>
            <a:ext cx="1416649" cy="1107996"/>
          </a:xfrm>
          <a:prstGeom prst="rect">
            <a:avLst/>
          </a:prstGeom>
          <a:noFill/>
        </p:spPr>
        <p:txBody>
          <a:bodyPr wrap="square" rtlCol="0">
            <a:spAutoFit/>
          </a:bodyPr>
          <a:lstStyle/>
          <a:p>
            <a:pPr algn="ctr"/>
            <a:r>
              <a:rPr lang="en-US" sz="1100" dirty="0">
                <a:solidFill>
                  <a:srgbClr val="C00000"/>
                </a:solidFill>
                <a:latin typeface="Calibri" panose="020F0502020204030204" pitchFamily="34" charset="0"/>
                <a:cs typeface="Arial" pitchFamily="34" charset="0"/>
              </a:rPr>
              <a:t> </a:t>
            </a:r>
          </a:p>
          <a:p>
            <a:pPr algn="ctr"/>
            <a:r>
              <a:rPr lang="en-US" sz="1100" u="sng" dirty="0">
                <a:solidFill>
                  <a:srgbClr val="C00000"/>
                </a:solidFill>
                <a:latin typeface="Calibri" panose="020F0502020204030204" pitchFamily="34" charset="0"/>
                <a:hlinkClick r:id="rId8"/>
              </a:rPr>
              <a:t>Intermediate Jenkins Considerations</a:t>
            </a:r>
            <a:endParaRPr lang="en-US" sz="1100" dirty="0">
              <a:solidFill>
                <a:srgbClr val="C00000"/>
              </a:solidFill>
              <a:latin typeface="Calibri" panose="020F0502020204030204" pitchFamily="34" charset="0"/>
              <a:cs typeface="Arial" pitchFamily="34" charset="0"/>
            </a:endParaRPr>
          </a:p>
          <a:p>
            <a:pPr algn="ctr"/>
            <a:endParaRPr lang="en-US" sz="1100" dirty="0">
              <a:solidFill>
                <a:srgbClr val="C00000"/>
              </a:solidFill>
              <a:latin typeface="Calibri" panose="020F0502020204030204" pitchFamily="34" charset="0"/>
              <a:cs typeface="Arial" pitchFamily="34" charset="0"/>
            </a:endParaRPr>
          </a:p>
          <a:p>
            <a:pPr algn="ctr"/>
            <a:endParaRPr lang="en-US" sz="1100" dirty="0">
              <a:solidFill>
                <a:srgbClr val="C00000"/>
              </a:solidFill>
              <a:latin typeface="Calibri" panose="020F0502020204030204" pitchFamily="34" charset="0"/>
              <a:cs typeface="Arial" pitchFamily="34" charset="0"/>
            </a:endParaRPr>
          </a:p>
          <a:p>
            <a:pPr>
              <a:spcAft>
                <a:spcPts val="600"/>
              </a:spcAft>
            </a:pPr>
            <a:endParaRPr lang="en-US" sz="1100" dirty="0" err="1" smtClean="0">
              <a:latin typeface="Arial" pitchFamily="34" charset="0"/>
              <a:cs typeface="Arial" pitchFamily="34" charset="0"/>
            </a:endParaRPr>
          </a:p>
        </p:txBody>
      </p:sp>
      <p:sp>
        <p:nvSpPr>
          <p:cNvPr id="10" name="TextBox 9"/>
          <p:cNvSpPr txBox="1"/>
          <p:nvPr/>
        </p:nvSpPr>
        <p:spPr>
          <a:xfrm>
            <a:off x="5551769" y="4365831"/>
            <a:ext cx="1296084" cy="600164"/>
          </a:xfrm>
          <a:prstGeom prst="rect">
            <a:avLst/>
          </a:prstGeom>
          <a:noFill/>
        </p:spPr>
        <p:txBody>
          <a:bodyPr wrap="square" rtlCol="0">
            <a:spAutoFit/>
          </a:bodyPr>
          <a:lstStyle/>
          <a:p>
            <a:pPr algn="ctr">
              <a:spcAft>
                <a:spcPts val="600"/>
              </a:spcAft>
            </a:pPr>
            <a:r>
              <a:rPr lang="en-US" sz="1100" u="sng" dirty="0" smtClean="0">
                <a:solidFill>
                  <a:srgbClr val="C00000"/>
                </a:solidFill>
                <a:latin typeface="Calibri" panose="020F0502020204030204" pitchFamily="34" charset="0"/>
                <a:cs typeface="Arial" pitchFamily="34" charset="0"/>
                <a:hlinkClick r:id="rId9" invalidUrl="https://capgemini.sumtotalsystems.com/sumtotal/core/activitydetails/ViewActivityDetails/473322?actId=473322&amp;UserMode=0&amp;Task=&amp;InvoiceId=&amp;UserAction=&amp;CallerURL=/sumtotal/app/taxonomy/learnerSearch/LearnerSearch.aspx?UserMode=0&amp;searchText=Using Doc"/>
              </a:rPr>
              <a:t>Using Docker: Docker Containerization</a:t>
            </a:r>
            <a:endParaRPr lang="en-US" sz="1100" u="sng" dirty="0" smtClean="0">
              <a:solidFill>
                <a:srgbClr val="C00000"/>
              </a:solidFill>
              <a:latin typeface="Calibri" panose="020F0502020204030204" pitchFamily="34" charset="0"/>
              <a:cs typeface="Arial" pitchFamily="34" charset="0"/>
            </a:endParaRPr>
          </a:p>
        </p:txBody>
      </p:sp>
      <p:sp>
        <p:nvSpPr>
          <p:cNvPr id="72" name="Oval 71"/>
          <p:cNvSpPr/>
          <p:nvPr/>
        </p:nvSpPr>
        <p:spPr>
          <a:xfrm>
            <a:off x="895368" y="4197148"/>
            <a:ext cx="1601015" cy="1232102"/>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73" name="Oval 4"/>
          <p:cNvSpPr/>
          <p:nvPr/>
        </p:nvSpPr>
        <p:spPr>
          <a:xfrm>
            <a:off x="1179838" y="4926750"/>
            <a:ext cx="988236" cy="189479"/>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Hr</a:t>
            </a:r>
            <a:endParaRPr lang="en-US" sz="800" dirty="0">
              <a:solidFill>
                <a:prstClr val="white"/>
              </a:solidFill>
            </a:endParaRPr>
          </a:p>
        </p:txBody>
      </p:sp>
      <p:sp>
        <p:nvSpPr>
          <p:cNvPr id="74" name="Rectangle 73"/>
          <p:cNvSpPr/>
          <p:nvPr/>
        </p:nvSpPr>
        <p:spPr>
          <a:xfrm>
            <a:off x="995725" y="4579121"/>
            <a:ext cx="1356462" cy="261610"/>
          </a:xfrm>
          <a:prstGeom prst="rect">
            <a:avLst/>
          </a:prstGeom>
        </p:spPr>
        <p:txBody>
          <a:bodyPr wrap="none">
            <a:spAutoFit/>
          </a:bodyPr>
          <a:lstStyle/>
          <a:p>
            <a:pPr algn="ctr"/>
            <a:r>
              <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rPr>
              <a:t>RESTful Web Service</a:t>
            </a:r>
            <a:endParaRPr lang="en-US" dirty="0">
              <a:solidFill>
                <a:srgbClr val="C00000"/>
              </a:solidFill>
            </a:endParaRPr>
          </a:p>
        </p:txBody>
      </p:sp>
      <p:sp>
        <p:nvSpPr>
          <p:cNvPr id="75" name="Oval 74"/>
          <p:cNvSpPr/>
          <p:nvPr/>
        </p:nvSpPr>
        <p:spPr>
          <a:xfrm>
            <a:off x="3116950" y="4197148"/>
            <a:ext cx="1601015" cy="1232102"/>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76" name="Oval 4"/>
          <p:cNvSpPr/>
          <p:nvPr/>
        </p:nvSpPr>
        <p:spPr>
          <a:xfrm>
            <a:off x="3437653" y="4897452"/>
            <a:ext cx="988236" cy="189479"/>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a:t>
            </a:r>
            <a:r>
              <a:rPr lang="en-US" sz="800" dirty="0" smtClean="0">
                <a:solidFill>
                  <a:srgbClr val="0070C0"/>
                </a:solidFill>
              </a:rPr>
              <a:t> 5 mins</a:t>
            </a:r>
            <a:endParaRPr lang="en-US" sz="800" dirty="0">
              <a:solidFill>
                <a:prstClr val="white"/>
              </a:solidFill>
            </a:endParaRPr>
          </a:p>
        </p:txBody>
      </p:sp>
      <p:sp>
        <p:nvSpPr>
          <p:cNvPr id="77" name="Rectangle 76"/>
          <p:cNvSpPr/>
          <p:nvPr/>
        </p:nvSpPr>
        <p:spPr>
          <a:xfrm>
            <a:off x="3257206" y="4537304"/>
            <a:ext cx="1375698" cy="430887"/>
          </a:xfrm>
          <a:prstGeom prst="rect">
            <a:avLst/>
          </a:prstGeom>
        </p:spPr>
        <p:txBody>
          <a:bodyPr wrap="none">
            <a:spAutoFit/>
          </a:bodyPr>
          <a:lstStyle/>
          <a:p>
            <a:pPr algn="ctr"/>
            <a:r>
              <a:rPr lang="en-US" sz="1100" u="sng" dirty="0">
                <a:solidFill>
                  <a:srgbClr val="C00000"/>
                </a:solidFill>
                <a:latin typeface="Calibri" panose="020F0502020204030204" pitchFamily="34" charset="0"/>
              </a:rPr>
              <a:t>FxCOP And </a:t>
            </a:r>
            <a:r>
              <a:rPr lang="en-US" sz="1100" u="sng" dirty="0" err="1">
                <a:solidFill>
                  <a:srgbClr val="C00000"/>
                </a:solidFill>
                <a:latin typeface="Calibri" panose="020F0502020204030204" pitchFamily="34" charset="0"/>
              </a:rPr>
              <a:t>StyleCop</a:t>
            </a:r>
            <a:r>
              <a:rPr lang="en-US" sz="1100" u="sng" dirty="0">
                <a:solidFill>
                  <a:srgbClr val="C00000"/>
                </a:solidFill>
                <a:latin typeface="Calibri" panose="020F0502020204030204" pitchFamily="34" charset="0"/>
              </a:rPr>
              <a:t> </a:t>
            </a:r>
            <a:endParaRPr lang="en-US" sz="1100" u="sng" dirty="0" smtClean="0">
              <a:solidFill>
                <a:srgbClr val="C00000"/>
              </a:solidFill>
              <a:latin typeface="Calibri" panose="020F0502020204030204" pitchFamily="34" charset="0"/>
            </a:endParaRPr>
          </a:p>
          <a:p>
            <a:pPr algn="ctr"/>
            <a:r>
              <a:rPr lang="en-US" sz="1100" u="sng" dirty="0" smtClean="0">
                <a:solidFill>
                  <a:srgbClr val="C00000"/>
                </a:solidFill>
                <a:latin typeface="Calibri" panose="020F0502020204030204" pitchFamily="34" charset="0"/>
              </a:rPr>
              <a:t>Tool </a:t>
            </a:r>
            <a:endParaRPr lang="en-US" u="sng" dirty="0">
              <a:solidFill>
                <a:srgbClr val="C00000"/>
              </a:solidFill>
              <a:latin typeface="Calibri" panose="020F0502020204030204" pitchFamily="34" charset="0"/>
            </a:endParaRPr>
          </a:p>
        </p:txBody>
      </p:sp>
      <p:sp>
        <p:nvSpPr>
          <p:cNvPr id="81" name="Right Arrow 80"/>
          <p:cNvSpPr/>
          <p:nvPr/>
        </p:nvSpPr>
        <p:spPr>
          <a:xfrm rot="10800000">
            <a:off x="7057570" y="470691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82" name="Right Arrow 81"/>
          <p:cNvSpPr/>
          <p:nvPr/>
        </p:nvSpPr>
        <p:spPr>
          <a:xfrm rot="10800000">
            <a:off x="4745376" y="4715730"/>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83" name="Right Arrow 82"/>
          <p:cNvSpPr/>
          <p:nvPr/>
        </p:nvSpPr>
        <p:spPr>
          <a:xfrm rot="10800000">
            <a:off x="9357160" y="470691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70" name="Right Arrow 69"/>
          <p:cNvSpPr/>
          <p:nvPr/>
        </p:nvSpPr>
        <p:spPr>
          <a:xfrm>
            <a:off x="4574852" y="2746289"/>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Tree>
    <p:extLst>
      <p:ext uri="{BB962C8B-B14F-4D97-AF65-F5344CB8AC3E}">
        <p14:creationId xmlns:p14="http://schemas.microsoft.com/office/powerpoint/2010/main" val="21005761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161"/>
            <a:ext cx="11765276" cy="822960"/>
          </a:xfrm>
        </p:spPr>
        <p:txBody>
          <a:bodyPr/>
          <a:lstStyle/>
          <a:p>
            <a:r>
              <a:rPr lang="en-US" dirty="0"/>
              <a:t>Learning Map for </a:t>
            </a:r>
            <a:r>
              <a:rPr lang="en-US" dirty="0" smtClean="0"/>
              <a:t>DevOps- Architect </a:t>
            </a:r>
            <a:r>
              <a:rPr lang="en-US" dirty="0"/>
              <a:t>-</a:t>
            </a:r>
            <a:r>
              <a:rPr lang="en-US" dirty="0" smtClean="0"/>
              <a:t> Pivotal Cloud</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039" name="AutoShape 7" descr="Image result for aws developer certification associat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 name="Rectangle 49"/>
          <p:cNvSpPr/>
          <p:nvPr/>
        </p:nvSpPr>
        <p:spPr>
          <a:xfrm>
            <a:off x="190500" y="1188720"/>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5" name="Rectangle 5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7" name="Oval 56"/>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8" name="TextBox 57"/>
          <p:cNvSpPr txBox="1"/>
          <p:nvPr/>
        </p:nvSpPr>
        <p:spPr>
          <a:xfrm>
            <a:off x="3009309" y="5956127"/>
            <a:ext cx="1759672"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Cap Internal Training</a:t>
            </a:r>
          </a:p>
        </p:txBody>
      </p:sp>
      <p:sp>
        <p:nvSpPr>
          <p:cNvPr id="59" name="Oval 58"/>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0" name="TextBox 59"/>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Basic</a:t>
            </a:r>
          </a:p>
        </p:txBody>
      </p:sp>
      <p:sp>
        <p:nvSpPr>
          <p:cNvPr id="61" name="TextBox 60"/>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Intermediate</a:t>
            </a:r>
          </a:p>
        </p:txBody>
      </p:sp>
      <p:sp>
        <p:nvSpPr>
          <p:cNvPr id="62" name="TextBox 61"/>
          <p:cNvSpPr txBox="1"/>
          <p:nvPr/>
        </p:nvSpPr>
        <p:spPr>
          <a:xfrm>
            <a:off x="10448960" y="5981652"/>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Advanced</a:t>
            </a:r>
          </a:p>
        </p:txBody>
      </p:sp>
      <p:sp>
        <p:nvSpPr>
          <p:cNvPr id="63" name="Oval 62"/>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4" name="Oval 63"/>
          <p:cNvSpPr/>
          <p:nvPr/>
        </p:nvSpPr>
        <p:spPr>
          <a:xfrm>
            <a:off x="10003307" y="6006921"/>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5" name="TextBox 64"/>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Instructor-Led/Class room Training</a:t>
            </a:r>
          </a:p>
        </p:txBody>
      </p:sp>
      <p:sp>
        <p:nvSpPr>
          <p:cNvPr id="100" name="Right Arrow 99"/>
          <p:cNvSpPr/>
          <p:nvPr/>
        </p:nvSpPr>
        <p:spPr>
          <a:xfrm>
            <a:off x="3904043" y="2710871"/>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pic>
        <p:nvPicPr>
          <p:cNvPr id="3" name="Picture 2"/>
          <p:cNvPicPr>
            <a:picLocks noChangeAspect="1"/>
          </p:cNvPicPr>
          <p:nvPr/>
        </p:nvPicPr>
        <p:blipFill>
          <a:blip r:embed="rId3">
            <a:duotone>
              <a:prstClr val="black"/>
              <a:schemeClr val="accent2">
                <a:lumMod val="20000"/>
                <a:lumOff val="80000"/>
                <a:tint val="45000"/>
                <a:satMod val="400000"/>
              </a:schemeClr>
            </a:duotone>
          </a:blip>
          <a:stretch>
            <a:fillRect/>
          </a:stretch>
        </p:blipFill>
        <p:spPr>
          <a:xfrm>
            <a:off x="6806519" y="4009952"/>
            <a:ext cx="1560711" cy="1426588"/>
          </a:xfrm>
          <a:prstGeom prst="rect">
            <a:avLst/>
          </a:prstGeom>
        </p:spPr>
      </p:pic>
      <p:sp>
        <p:nvSpPr>
          <p:cNvPr id="68" name="Right Arrow 67"/>
          <p:cNvSpPr/>
          <p:nvPr/>
        </p:nvSpPr>
        <p:spPr>
          <a:xfrm>
            <a:off x="6247475" y="2741595"/>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9" name="Right Arrow 68"/>
          <p:cNvSpPr/>
          <p:nvPr/>
        </p:nvSpPr>
        <p:spPr>
          <a:xfrm rot="5400000">
            <a:off x="7288074" y="3624464"/>
            <a:ext cx="493162"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pic>
        <p:nvPicPr>
          <p:cNvPr id="43" name="Picture 42"/>
          <p:cNvPicPr>
            <a:picLocks noChangeAspect="1"/>
          </p:cNvPicPr>
          <p:nvPr/>
        </p:nvPicPr>
        <p:blipFill>
          <a:blip r:embed="rId4"/>
          <a:stretch>
            <a:fillRect/>
          </a:stretch>
        </p:blipFill>
        <p:spPr>
          <a:xfrm>
            <a:off x="6806520" y="2167784"/>
            <a:ext cx="1560711" cy="1426588"/>
          </a:xfrm>
          <a:prstGeom prst="rect">
            <a:avLst/>
          </a:prstGeom>
        </p:spPr>
      </p:pic>
      <p:sp>
        <p:nvSpPr>
          <p:cNvPr id="6" name="TextBox 5"/>
          <p:cNvSpPr txBox="1"/>
          <p:nvPr/>
        </p:nvSpPr>
        <p:spPr>
          <a:xfrm>
            <a:off x="6962190" y="2506168"/>
            <a:ext cx="1296359" cy="430887"/>
          </a:xfrm>
          <a:prstGeom prst="rect">
            <a:avLst/>
          </a:prstGeom>
          <a:noFill/>
        </p:spPr>
        <p:txBody>
          <a:bodyPr wrap="square" rtlCol="0">
            <a:spAutoFit/>
          </a:bodyPr>
          <a:lstStyle/>
          <a:p>
            <a:pPr algn="ctr">
              <a:spcAft>
                <a:spcPts val="600"/>
              </a:spcAft>
            </a:pPr>
            <a:r>
              <a:rPr lang="en-US" sz="1100" u="sng" dirty="0">
                <a:solidFill>
                  <a:srgbClr val="C00000"/>
                </a:solidFill>
                <a:latin typeface="Calibri" panose="020F0502020204030204" pitchFamily="34" charset="0"/>
              </a:rPr>
              <a:t>Pivotal Cloud Foundry Immersion </a:t>
            </a:r>
            <a:endParaRPr lang="en-US" sz="1100" u="sng" dirty="0" smtClean="0">
              <a:solidFill>
                <a:srgbClr val="C00000"/>
              </a:solidFill>
              <a:latin typeface="Calibri" panose="020F0502020204030204" pitchFamily="34" charset="0"/>
              <a:cs typeface="Arial" pitchFamily="34" charset="0"/>
            </a:endParaRPr>
          </a:p>
        </p:txBody>
      </p:sp>
      <p:sp>
        <p:nvSpPr>
          <p:cNvPr id="45" name="Rectangle 44"/>
          <p:cNvSpPr/>
          <p:nvPr/>
        </p:nvSpPr>
        <p:spPr>
          <a:xfrm>
            <a:off x="6819219" y="4073575"/>
            <a:ext cx="1375785" cy="600164"/>
          </a:xfrm>
          <a:prstGeom prst="rect">
            <a:avLst/>
          </a:prstGeom>
        </p:spPr>
        <p:txBody>
          <a:bodyPr wrap="square">
            <a:spAutoFit/>
          </a:bodyPr>
          <a:lstStyle/>
          <a:p>
            <a:pPr algn="ctr"/>
            <a:r>
              <a:rPr lang="en-US" sz="1100" u="sng" dirty="0">
                <a:solidFill>
                  <a:srgbClr val="C00000"/>
                </a:solidFill>
                <a:latin typeface="Calibri" panose="020F0502020204030204" pitchFamily="34" charset="0"/>
              </a:rPr>
              <a:t>Cloud Native Applications Workshop (Pivotal) </a:t>
            </a:r>
          </a:p>
        </p:txBody>
      </p:sp>
      <p:sp>
        <p:nvSpPr>
          <p:cNvPr id="48" name="Oval 4"/>
          <p:cNvSpPr/>
          <p:nvPr/>
        </p:nvSpPr>
        <p:spPr>
          <a:xfrm>
            <a:off x="6990199" y="3075855"/>
            <a:ext cx="1193352" cy="231591"/>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Partner Trainer 16 </a:t>
            </a:r>
            <a:r>
              <a:rPr lang="en-US" sz="800" dirty="0" err="1" smtClean="0">
                <a:solidFill>
                  <a:srgbClr val="0070C0"/>
                </a:solidFill>
              </a:rPr>
              <a:t>Hrs</a:t>
            </a:r>
            <a:endParaRPr lang="en-US" sz="800" dirty="0">
              <a:solidFill>
                <a:prstClr val="white"/>
              </a:solidFill>
            </a:endParaRPr>
          </a:p>
        </p:txBody>
      </p:sp>
      <p:sp>
        <p:nvSpPr>
          <p:cNvPr id="73" name="Oval 72"/>
          <p:cNvSpPr/>
          <p:nvPr/>
        </p:nvSpPr>
        <p:spPr>
          <a:xfrm>
            <a:off x="4501854" y="2167784"/>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900" u="sng" dirty="0" smtClean="0">
                <a:solidFill>
                  <a:srgbClr val="C00000"/>
                </a:solidFill>
                <a:hlinkClick r:id="rId5"/>
              </a:rPr>
              <a:t>Pivotal</a:t>
            </a:r>
            <a:r>
              <a:rPr lang="en-US" sz="900" u="sng" dirty="0" smtClean="0">
                <a:solidFill>
                  <a:srgbClr val="C00000"/>
                </a:solidFill>
              </a:rPr>
              <a:t> Cloud Foundry</a:t>
            </a:r>
            <a:endParaRPr lang="en-US" sz="900" dirty="0">
              <a:solidFill>
                <a:srgbClr val="C00000"/>
              </a:solidFill>
              <a:cs typeface="Arial" pitchFamily="34" charset="0"/>
            </a:endParaRPr>
          </a:p>
        </p:txBody>
      </p:sp>
      <p:sp>
        <p:nvSpPr>
          <p:cNvPr id="46" name="Oval 4"/>
          <p:cNvSpPr/>
          <p:nvPr/>
        </p:nvSpPr>
        <p:spPr>
          <a:xfrm>
            <a:off x="4750460" y="2839600"/>
            <a:ext cx="1193352" cy="231591"/>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r>
              <a:rPr lang="en-US" sz="800" dirty="0">
                <a:solidFill>
                  <a:srgbClr val="0070C0"/>
                </a:solidFill>
              </a:rPr>
              <a:t>4</a:t>
            </a:r>
            <a:r>
              <a:rPr lang="en-US" sz="800" dirty="0" smtClean="0">
                <a:solidFill>
                  <a:srgbClr val="0070C0"/>
                </a:solidFill>
              </a:rPr>
              <a:t> </a:t>
            </a:r>
            <a:r>
              <a:rPr lang="en-US" sz="800" dirty="0" err="1" smtClean="0">
                <a:solidFill>
                  <a:srgbClr val="0070C0"/>
                </a:solidFill>
              </a:rPr>
              <a:t>Hrs</a:t>
            </a:r>
            <a:endParaRPr lang="en-US" sz="800" dirty="0">
              <a:solidFill>
                <a:prstClr val="white"/>
              </a:solidFill>
            </a:endParaRPr>
          </a:p>
        </p:txBody>
      </p:sp>
      <p:sp>
        <p:nvSpPr>
          <p:cNvPr id="83" name="Oval 4"/>
          <p:cNvSpPr/>
          <p:nvPr/>
        </p:nvSpPr>
        <p:spPr>
          <a:xfrm>
            <a:off x="6930373" y="4876395"/>
            <a:ext cx="1193352" cy="231591"/>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Partner Trainer 16 </a:t>
            </a:r>
            <a:r>
              <a:rPr lang="en-US" sz="800" dirty="0" err="1" smtClean="0">
                <a:solidFill>
                  <a:srgbClr val="0070C0"/>
                </a:solidFill>
              </a:rPr>
              <a:t>Hrs</a:t>
            </a:r>
            <a:endParaRPr lang="en-US" sz="800" dirty="0">
              <a:solidFill>
                <a:prstClr val="white"/>
              </a:solidFill>
            </a:endParaRPr>
          </a:p>
        </p:txBody>
      </p:sp>
      <p:sp>
        <p:nvSpPr>
          <p:cNvPr id="54" name="Oval 53"/>
          <p:cNvSpPr/>
          <p:nvPr/>
        </p:nvSpPr>
        <p:spPr>
          <a:xfrm>
            <a:off x="2283828" y="2167784"/>
            <a:ext cx="1601015" cy="1232102"/>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u="sng" dirty="0">
                <a:solidFill>
                  <a:srgbClr val="C00000"/>
                </a:solidFill>
                <a:latin typeface="Calibri" panose="020F0502020204030204" pitchFamily="34" charset="0"/>
              </a:rPr>
              <a:t>Introduction to Pivotal Cloud Foundry </a:t>
            </a:r>
            <a:endParaRPr lang="en-US" sz="1100" u="sng" dirty="0">
              <a:solidFill>
                <a:srgbClr val="C00000"/>
              </a:solidFill>
              <a:latin typeface="Calibri" panose="020F0502020204030204" pitchFamily="34" charset="0"/>
              <a:cs typeface="Arial" pitchFamily="34" charset="0"/>
            </a:endParaRPr>
          </a:p>
        </p:txBody>
      </p:sp>
      <p:sp>
        <p:nvSpPr>
          <p:cNvPr id="56" name="Oval 4"/>
          <p:cNvSpPr/>
          <p:nvPr/>
        </p:nvSpPr>
        <p:spPr>
          <a:xfrm>
            <a:off x="2587335" y="3074743"/>
            <a:ext cx="1066863" cy="16263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4 </a:t>
            </a:r>
            <a:r>
              <a:rPr lang="en-US" sz="800" dirty="0" err="1" smtClean="0">
                <a:solidFill>
                  <a:srgbClr val="0070C0"/>
                </a:solidFill>
              </a:rPr>
              <a:t>Hrs</a:t>
            </a:r>
            <a:endParaRPr lang="en-US" sz="800" dirty="0">
              <a:solidFill>
                <a:prstClr val="white"/>
              </a:solidFill>
            </a:endParaRPr>
          </a:p>
        </p:txBody>
      </p:sp>
    </p:spTree>
    <p:extLst>
      <p:ext uri="{BB962C8B-B14F-4D97-AF65-F5344CB8AC3E}">
        <p14:creationId xmlns:p14="http://schemas.microsoft.com/office/powerpoint/2010/main" val="2140769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161"/>
            <a:ext cx="11765276" cy="822960"/>
          </a:xfrm>
        </p:spPr>
        <p:txBody>
          <a:bodyPr/>
          <a:lstStyle/>
          <a:p>
            <a:r>
              <a:rPr lang="en-US" dirty="0"/>
              <a:t>Learning Map for DevOps- </a:t>
            </a:r>
            <a:r>
              <a:rPr lang="en-US" dirty="0" smtClean="0"/>
              <a:t>Architect – IBM </a:t>
            </a:r>
            <a:r>
              <a:rPr lang="en-US" dirty="0" err="1" smtClean="0"/>
              <a:t>BlueMix</a:t>
            </a:r>
            <a:r>
              <a:rPr lang="en-US" dirty="0" smtClean="0"/>
              <a:t> and Visual Studio</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039" name="AutoShape 7" descr="Image result for aws developer certification associat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 name="Rectangle 49"/>
          <p:cNvSpPr/>
          <p:nvPr/>
        </p:nvSpPr>
        <p:spPr>
          <a:xfrm>
            <a:off x="190500" y="1188720"/>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5" name="Rectangle 5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7" name="Oval 56"/>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8" name="TextBox 57"/>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Cap Internal Training</a:t>
            </a:r>
          </a:p>
        </p:txBody>
      </p:sp>
      <p:sp>
        <p:nvSpPr>
          <p:cNvPr id="59" name="Oval 58"/>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0" name="TextBox 59"/>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Basic</a:t>
            </a:r>
          </a:p>
        </p:txBody>
      </p:sp>
      <p:sp>
        <p:nvSpPr>
          <p:cNvPr id="61" name="TextBox 60"/>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Intermediate</a:t>
            </a:r>
          </a:p>
        </p:txBody>
      </p:sp>
      <p:sp>
        <p:nvSpPr>
          <p:cNvPr id="62" name="TextBox 61"/>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Advanced</a:t>
            </a:r>
          </a:p>
        </p:txBody>
      </p:sp>
      <p:sp>
        <p:nvSpPr>
          <p:cNvPr id="63" name="Oval 62"/>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5" name="TextBox 64"/>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Instructor-Led/Class room Training</a:t>
            </a:r>
          </a:p>
        </p:txBody>
      </p:sp>
      <p:pic>
        <p:nvPicPr>
          <p:cNvPr id="3" name="Picture 2"/>
          <p:cNvPicPr>
            <a:picLocks noChangeAspect="1"/>
          </p:cNvPicPr>
          <p:nvPr/>
        </p:nvPicPr>
        <p:blipFill>
          <a:blip r:embed="rId3">
            <a:duotone>
              <a:prstClr val="black"/>
              <a:schemeClr val="accent2">
                <a:lumMod val="20000"/>
                <a:lumOff val="80000"/>
                <a:tint val="45000"/>
                <a:satMod val="400000"/>
              </a:schemeClr>
            </a:duotone>
          </a:blip>
          <a:stretch>
            <a:fillRect/>
          </a:stretch>
        </p:blipFill>
        <p:spPr>
          <a:xfrm>
            <a:off x="6153698" y="1814365"/>
            <a:ext cx="1560711" cy="1426588"/>
          </a:xfrm>
          <a:prstGeom prst="rect">
            <a:avLst/>
          </a:prstGeom>
        </p:spPr>
      </p:pic>
      <p:sp>
        <p:nvSpPr>
          <p:cNvPr id="4" name="Rectangle 3"/>
          <p:cNvSpPr/>
          <p:nvPr/>
        </p:nvSpPr>
        <p:spPr>
          <a:xfrm>
            <a:off x="6259978" y="2004066"/>
            <a:ext cx="1268495" cy="600164"/>
          </a:xfrm>
          <a:prstGeom prst="rect">
            <a:avLst/>
          </a:prstGeom>
        </p:spPr>
        <p:txBody>
          <a:bodyPr wrap="square">
            <a:spAutoFit/>
          </a:bodyPr>
          <a:lstStyle/>
          <a:p>
            <a:pPr algn="ct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rPr>
              <a:t>3 Day partner training on IBM </a:t>
            </a:r>
            <a:r>
              <a:rPr lang="en-US" sz="1100" u="sng"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BlueMix</a:t>
            </a: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rPr>
              <a:t> &amp; DevOps</a:t>
            </a:r>
            <a:endParaRPr lang="en-US" sz="1100" dirty="0">
              <a:solidFill>
                <a:srgbClr val="C00000"/>
              </a:solidFill>
            </a:endParaRPr>
          </a:p>
        </p:txBody>
      </p:sp>
      <p:sp>
        <p:nvSpPr>
          <p:cNvPr id="48" name="Oval 4"/>
          <p:cNvSpPr/>
          <p:nvPr/>
        </p:nvSpPr>
        <p:spPr>
          <a:xfrm>
            <a:off x="6335121" y="2637273"/>
            <a:ext cx="1193352" cy="231591"/>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IBM Learning Portal 24 </a:t>
            </a:r>
            <a:r>
              <a:rPr lang="en-US" sz="800" dirty="0" err="1" smtClean="0">
                <a:solidFill>
                  <a:srgbClr val="0070C0"/>
                </a:solidFill>
              </a:rPr>
              <a:t>Hrs</a:t>
            </a:r>
            <a:endParaRPr lang="en-US" sz="800" dirty="0">
              <a:solidFill>
                <a:prstClr val="white"/>
              </a:solidFill>
            </a:endParaRPr>
          </a:p>
        </p:txBody>
      </p:sp>
      <p:sp>
        <p:nvSpPr>
          <p:cNvPr id="39" name="Oval 38"/>
          <p:cNvSpPr/>
          <p:nvPr/>
        </p:nvSpPr>
        <p:spPr>
          <a:xfrm>
            <a:off x="3832118" y="1843882"/>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40" name="Oval 4"/>
          <p:cNvSpPr/>
          <p:nvPr/>
        </p:nvSpPr>
        <p:spPr>
          <a:xfrm>
            <a:off x="4155087" y="2662719"/>
            <a:ext cx="1041715" cy="203683"/>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r>
              <a:rPr lang="en-US" sz="800" dirty="0">
                <a:solidFill>
                  <a:srgbClr val="0070C0"/>
                </a:solidFill>
              </a:rPr>
              <a:t>8</a:t>
            </a:r>
            <a:r>
              <a:rPr lang="en-US" sz="800" dirty="0" smtClean="0">
                <a:solidFill>
                  <a:srgbClr val="0070C0"/>
                </a:solidFill>
              </a:rPr>
              <a:t> </a:t>
            </a:r>
            <a:r>
              <a:rPr lang="en-US" sz="800" dirty="0" err="1" smtClean="0">
                <a:solidFill>
                  <a:srgbClr val="0070C0"/>
                </a:solidFill>
              </a:rPr>
              <a:t>Hrs</a:t>
            </a:r>
            <a:endParaRPr lang="en-US" sz="800" dirty="0">
              <a:solidFill>
                <a:prstClr val="white"/>
              </a:solidFill>
            </a:endParaRPr>
          </a:p>
        </p:txBody>
      </p:sp>
      <p:sp>
        <p:nvSpPr>
          <p:cNvPr id="9" name="Rectangle 8"/>
          <p:cNvSpPr/>
          <p:nvPr/>
        </p:nvSpPr>
        <p:spPr>
          <a:xfrm>
            <a:off x="4120503" y="2053399"/>
            <a:ext cx="1152965" cy="600164"/>
          </a:xfrm>
          <a:prstGeom prst="rect">
            <a:avLst/>
          </a:prstGeom>
        </p:spPr>
        <p:txBody>
          <a:bodyPr wrap="square">
            <a:spAutoFit/>
          </a:bodyPr>
          <a:lstStyle/>
          <a:p>
            <a:pPr algn="ct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4"/>
              </a:rPr>
              <a:t>Optimize Java apps on IBM Cloud</a:t>
            </a:r>
            <a:endParaRPr lang="en-US" dirty="0">
              <a:solidFill>
                <a:srgbClr val="C00000"/>
              </a:solidFill>
            </a:endParaRPr>
          </a:p>
        </p:txBody>
      </p:sp>
      <p:sp>
        <p:nvSpPr>
          <p:cNvPr id="67" name="Right Arrow 66"/>
          <p:cNvSpPr/>
          <p:nvPr/>
        </p:nvSpPr>
        <p:spPr>
          <a:xfrm>
            <a:off x="5574330" y="2378993"/>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79" name="Oval 78"/>
          <p:cNvSpPr/>
          <p:nvPr/>
        </p:nvSpPr>
        <p:spPr>
          <a:xfrm>
            <a:off x="3909534" y="3603172"/>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rgbClr val="C00000"/>
              </a:solidFill>
              <a:latin typeface="Calibri" panose="020F0502020204030204" pitchFamily="34" charset="0"/>
              <a:cs typeface="Arial" pitchFamily="34" charset="0"/>
            </a:endParaRPr>
          </a:p>
        </p:txBody>
      </p:sp>
      <p:sp>
        <p:nvSpPr>
          <p:cNvPr id="80" name="Right Arrow 79"/>
          <p:cNvSpPr/>
          <p:nvPr/>
        </p:nvSpPr>
        <p:spPr>
          <a:xfrm>
            <a:off x="5672927" y="4138283"/>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81" name="Oval 4"/>
          <p:cNvSpPr/>
          <p:nvPr/>
        </p:nvSpPr>
        <p:spPr>
          <a:xfrm>
            <a:off x="4203071" y="4480363"/>
            <a:ext cx="1124597" cy="174824"/>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a:t>
            </a:r>
            <a:endParaRPr lang="en-US" sz="800" dirty="0">
              <a:solidFill>
                <a:prstClr val="white"/>
              </a:solidFill>
            </a:endParaRPr>
          </a:p>
        </p:txBody>
      </p:sp>
      <p:sp>
        <p:nvSpPr>
          <p:cNvPr id="82" name="Oval 81"/>
          <p:cNvSpPr/>
          <p:nvPr/>
        </p:nvSpPr>
        <p:spPr>
          <a:xfrm>
            <a:off x="6335121" y="3603172"/>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83" name="Oval 4"/>
          <p:cNvSpPr/>
          <p:nvPr/>
        </p:nvSpPr>
        <p:spPr>
          <a:xfrm>
            <a:off x="6703208" y="4487266"/>
            <a:ext cx="1041715" cy="203683"/>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a:t>
            </a:r>
            <a:endParaRPr lang="en-US" sz="800" dirty="0">
              <a:solidFill>
                <a:prstClr val="white"/>
              </a:solidFill>
            </a:endParaRPr>
          </a:p>
        </p:txBody>
      </p:sp>
      <p:sp>
        <p:nvSpPr>
          <p:cNvPr id="84" name="Rectangle 83"/>
          <p:cNvSpPr/>
          <p:nvPr/>
        </p:nvSpPr>
        <p:spPr>
          <a:xfrm>
            <a:off x="6480066" y="3711987"/>
            <a:ext cx="1436383" cy="769441"/>
          </a:xfrm>
          <a:prstGeom prst="rect">
            <a:avLst/>
          </a:prstGeom>
          <a:solidFill>
            <a:schemeClr val="accent5">
              <a:lumMod val="40000"/>
              <a:lumOff val="60000"/>
            </a:schemeClr>
          </a:solidFill>
          <a:ln>
            <a:noFill/>
          </a:ln>
          <a:effectLst>
            <a:softEdge rad="317500"/>
          </a:effectLst>
        </p:spPr>
        <p:txBody>
          <a:bodyPr wrap="square">
            <a:spAutoFit/>
          </a:bodyPr>
          <a:lstStyle/>
          <a:p>
            <a:pPr algn="ct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5"/>
              </a:rPr>
              <a:t>VS ALM DevOps: Continuous Delivery Techniques Jump Start</a:t>
            </a:r>
            <a:endParaRPr lang="en-US" dirty="0">
              <a:solidFill>
                <a:srgbClr val="C00000"/>
              </a:solidFill>
            </a:endParaRPr>
          </a:p>
        </p:txBody>
      </p:sp>
      <p:sp>
        <p:nvSpPr>
          <p:cNvPr id="85" name="TextBox 84"/>
          <p:cNvSpPr txBox="1"/>
          <p:nvPr/>
        </p:nvSpPr>
        <p:spPr>
          <a:xfrm>
            <a:off x="3968584" y="3700537"/>
            <a:ext cx="1650561" cy="1015663"/>
          </a:xfrm>
          <a:prstGeom prst="rect">
            <a:avLst/>
          </a:prstGeom>
          <a:noFill/>
        </p:spPr>
        <p:txBody>
          <a:bodyPr wrap="square" rtlCol="0">
            <a:spAutoFit/>
          </a:bodyPr>
          <a:lstStyle/>
          <a:p>
            <a:pPr algn="ctr">
              <a:spcAft>
                <a:spcPts val="600"/>
              </a:spcAft>
            </a:pPr>
            <a:r>
              <a:rPr lang="en-US" sz="1100" u="sng" dirty="0">
                <a:solidFill>
                  <a:srgbClr val="C00000"/>
                </a:solidFill>
                <a:latin typeface="Calibri" panose="020F0502020204030204" pitchFamily="34" charset="0"/>
                <a:hlinkClick r:id="rId6"/>
              </a:rPr>
              <a:t>Enabling DevOps Practices with Visual Studio Online </a:t>
            </a:r>
            <a:r>
              <a:rPr lang="en-US" sz="1100" u="sng" dirty="0" smtClean="0">
                <a:solidFill>
                  <a:srgbClr val="C00000"/>
                </a:solidFill>
                <a:latin typeface="Calibri" panose="020F0502020204030204" pitchFamily="34" charset="0"/>
                <a:hlinkClick r:id="rId6"/>
              </a:rPr>
              <a:t>Build</a:t>
            </a:r>
          </a:p>
          <a:p>
            <a:pPr algn="ctr">
              <a:spcAft>
                <a:spcPts val="600"/>
              </a:spcAft>
            </a:pPr>
            <a:endParaRPr lang="en-US" sz="1100" dirty="0" err="1" smtClean="0">
              <a:latin typeface="Arial" pitchFamily="34" charset="0"/>
              <a:cs typeface="Arial" pitchFamily="34" charset="0"/>
            </a:endParaRPr>
          </a:p>
        </p:txBody>
      </p:sp>
      <p:sp>
        <p:nvSpPr>
          <p:cNvPr id="86" name="Rectangle 85"/>
          <p:cNvSpPr/>
          <p:nvPr/>
        </p:nvSpPr>
        <p:spPr>
          <a:xfrm>
            <a:off x="7029140" y="4621006"/>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1224827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26720" y="2026014"/>
            <a:ext cx="5486400" cy="3993786"/>
          </a:xfrm>
        </p:spPr>
        <p:txBody>
          <a:bodyPr/>
          <a:lstStyle/>
          <a:p>
            <a:pPr marL="342900" indent="-342900">
              <a:buClr>
                <a:schemeClr val="tx1"/>
              </a:buClr>
              <a:buFont typeface="+mj-lt"/>
              <a:buAutoNum type="arabicParenR"/>
            </a:pPr>
            <a:r>
              <a:rPr lang="en-US" sz="1400" dirty="0" smtClean="0"/>
              <a:t>DevOps</a:t>
            </a:r>
          </a:p>
          <a:p>
            <a:pPr lvl="1">
              <a:buClr>
                <a:schemeClr val="tx1"/>
              </a:buClr>
              <a:buFont typeface="Arial" charset="0"/>
              <a:buChar char="•"/>
            </a:pPr>
            <a:r>
              <a:rPr lang="en-US" dirty="0" smtClean="0"/>
              <a:t>DevOps Basics</a:t>
            </a:r>
          </a:p>
          <a:p>
            <a:pPr lvl="1">
              <a:buClr>
                <a:schemeClr val="tx1"/>
              </a:buClr>
              <a:buFont typeface="Arial" charset="0"/>
              <a:buChar char="•"/>
            </a:pPr>
            <a:r>
              <a:rPr lang="en-US" dirty="0" smtClean="0"/>
              <a:t>Integrated DevOps</a:t>
            </a:r>
          </a:p>
          <a:p>
            <a:pPr marL="342900" indent="-342900">
              <a:buClr>
                <a:schemeClr val="tx1"/>
              </a:buClr>
              <a:buFont typeface="+mj-lt"/>
              <a:buAutoNum type="arabicParenR"/>
            </a:pPr>
            <a:r>
              <a:rPr lang="en-US" sz="1400" dirty="0" smtClean="0"/>
              <a:t>DevOps Roles and required Training</a:t>
            </a:r>
          </a:p>
          <a:p>
            <a:pPr lvl="1">
              <a:buClr>
                <a:schemeClr val="tx1"/>
              </a:buClr>
              <a:buFont typeface="Arial" charset="0"/>
              <a:buChar char="•"/>
            </a:pPr>
            <a:r>
              <a:rPr lang="en-US" dirty="0" smtClean="0"/>
              <a:t>Agile Scrum Master</a:t>
            </a:r>
          </a:p>
          <a:p>
            <a:pPr lvl="1">
              <a:buClr>
                <a:schemeClr val="tx1"/>
              </a:buClr>
              <a:buFont typeface="Arial" charset="0"/>
              <a:buChar char="•"/>
            </a:pPr>
            <a:r>
              <a:rPr lang="en-US" dirty="0" smtClean="0"/>
              <a:t>Agile Project Manager</a:t>
            </a:r>
          </a:p>
          <a:p>
            <a:pPr lvl="1">
              <a:buClr>
                <a:schemeClr val="tx1"/>
              </a:buClr>
              <a:buFont typeface="Arial" charset="0"/>
              <a:buChar char="•"/>
            </a:pPr>
            <a:r>
              <a:rPr lang="en-US" dirty="0"/>
              <a:t>DevOps </a:t>
            </a:r>
            <a:r>
              <a:rPr lang="en-US" dirty="0" smtClean="0"/>
              <a:t>Architect</a:t>
            </a:r>
          </a:p>
          <a:p>
            <a:pPr lvl="1">
              <a:buClr>
                <a:schemeClr val="tx1"/>
              </a:buClr>
              <a:buFont typeface="Arial" charset="0"/>
              <a:buChar char="•"/>
            </a:pPr>
            <a:r>
              <a:rPr lang="en-US" dirty="0"/>
              <a:t>Integration DevOps and Configuration Lead/Transformation </a:t>
            </a:r>
            <a:r>
              <a:rPr lang="en-US" dirty="0" smtClean="0"/>
              <a:t>Consultant/SDM</a:t>
            </a:r>
          </a:p>
          <a:p>
            <a:pPr lvl="1">
              <a:buClr>
                <a:schemeClr val="tx1"/>
              </a:buClr>
              <a:buFont typeface="Arial" charset="0"/>
              <a:buChar char="•"/>
            </a:pPr>
            <a:r>
              <a:rPr lang="en-US" dirty="0" smtClean="0"/>
              <a:t>Testers with Automation</a:t>
            </a:r>
          </a:p>
          <a:p>
            <a:pPr lvl="1">
              <a:buClr>
                <a:schemeClr val="tx1"/>
              </a:buClr>
              <a:buFont typeface="Arial" charset="0"/>
              <a:buChar char="•"/>
            </a:pPr>
            <a:r>
              <a:rPr lang="en-US" dirty="0" smtClean="0"/>
              <a:t>Performance Testers</a:t>
            </a:r>
          </a:p>
          <a:p>
            <a:pPr lvl="1">
              <a:buClr>
                <a:schemeClr val="tx1"/>
              </a:buClr>
              <a:buFont typeface="Arial" charset="0"/>
              <a:buChar char="•"/>
            </a:pPr>
            <a:r>
              <a:rPr lang="en-US" dirty="0" smtClean="0"/>
              <a:t>Automation Specialist</a:t>
            </a:r>
          </a:p>
          <a:p>
            <a:pPr lvl="1">
              <a:buClr>
                <a:schemeClr val="tx1"/>
              </a:buClr>
              <a:buFont typeface="Arial" charset="0"/>
              <a:buChar char="•"/>
            </a:pPr>
            <a:r>
              <a:rPr lang="en-US" dirty="0" smtClean="0"/>
              <a:t>Software Development Engineer in Test (SDET)</a:t>
            </a:r>
          </a:p>
          <a:p>
            <a:pPr lvl="1">
              <a:buClr>
                <a:schemeClr val="tx1"/>
              </a:buClr>
              <a:buFont typeface="Arial" charset="0"/>
              <a:buChar char="•"/>
            </a:pPr>
            <a:endParaRPr lang="en-US" dirty="0" smtClean="0"/>
          </a:p>
          <a:p>
            <a:pPr lvl="1"/>
            <a:endParaRPr lang="en-US" dirty="0"/>
          </a:p>
        </p:txBody>
      </p:sp>
      <p:sp>
        <p:nvSpPr>
          <p:cNvPr id="7" name="Content Placeholder 6"/>
          <p:cNvSpPr>
            <a:spLocks noGrp="1"/>
          </p:cNvSpPr>
          <p:nvPr>
            <p:ph sz="quarter" idx="4"/>
          </p:nvPr>
        </p:nvSpPr>
        <p:spPr/>
        <p:txBody>
          <a:bodyPr/>
          <a:lstStyle/>
          <a:p>
            <a:pPr>
              <a:buClr>
                <a:schemeClr val="tx1"/>
              </a:buClr>
              <a:buFont typeface="+mj-lt"/>
              <a:buAutoNum type="arabicPeriod" startAt="3"/>
            </a:pPr>
            <a:r>
              <a:rPr lang="en-US" dirty="0"/>
              <a:t>DevOps Tools</a:t>
            </a:r>
          </a:p>
          <a:p>
            <a:pPr marL="566737" lvl="1" indent="-342900">
              <a:buClr>
                <a:schemeClr val="tx1"/>
              </a:buClr>
              <a:buFont typeface="Arial" charset="0"/>
              <a:buChar char="•"/>
            </a:pPr>
            <a:r>
              <a:rPr lang="en-US" sz="1400" dirty="0"/>
              <a:t>Unit Test Automation - JUNIT</a:t>
            </a:r>
          </a:p>
          <a:p>
            <a:pPr marL="566737" lvl="1" indent="-342900">
              <a:buClr>
                <a:schemeClr val="tx1"/>
              </a:buClr>
              <a:buFont typeface="Arial" charset="0"/>
              <a:buChar char="•"/>
            </a:pPr>
            <a:r>
              <a:rPr lang="en-US" sz="1400" dirty="0"/>
              <a:t>TDD/BDD – Cucumber</a:t>
            </a:r>
          </a:p>
          <a:p>
            <a:pPr marL="566737" lvl="1" indent="-342900">
              <a:buClr>
                <a:schemeClr val="tx1"/>
              </a:buClr>
              <a:buFont typeface="Arial" charset="0"/>
              <a:buChar char="•"/>
            </a:pPr>
            <a:r>
              <a:rPr lang="en-US" sz="1400" dirty="0"/>
              <a:t>GIT</a:t>
            </a:r>
          </a:p>
          <a:p>
            <a:pPr marL="566737" lvl="1" indent="-342900">
              <a:buClr>
                <a:schemeClr val="tx1"/>
              </a:buClr>
              <a:buFont typeface="Arial" charset="0"/>
              <a:buChar char="•"/>
            </a:pPr>
            <a:r>
              <a:rPr lang="en-US" sz="1400" dirty="0"/>
              <a:t>GIT/Maven/</a:t>
            </a:r>
            <a:r>
              <a:rPr lang="en-US" sz="1400" dirty="0" err="1"/>
              <a:t>Sonarqube</a:t>
            </a:r>
            <a:endParaRPr lang="en-US" sz="1400" dirty="0"/>
          </a:p>
          <a:p>
            <a:pPr marL="566737" lvl="1" indent="-342900">
              <a:buClr>
                <a:schemeClr val="tx1"/>
              </a:buClr>
              <a:buFont typeface="Arial" charset="0"/>
              <a:buChar char="•"/>
            </a:pPr>
            <a:r>
              <a:rPr lang="en-US" sz="1400" dirty="0"/>
              <a:t>Jenkins</a:t>
            </a:r>
          </a:p>
          <a:p>
            <a:pPr marL="566737" lvl="1" indent="-342900">
              <a:buClr>
                <a:schemeClr val="tx1"/>
              </a:buClr>
              <a:buFont typeface="Arial" charset="0"/>
              <a:buChar char="•"/>
            </a:pPr>
            <a:r>
              <a:rPr lang="en-US" sz="1400" dirty="0"/>
              <a:t>Docker/SWARM</a:t>
            </a:r>
          </a:p>
          <a:p>
            <a:pPr marL="566737" lvl="1" indent="-342900">
              <a:buClr>
                <a:schemeClr val="tx1"/>
              </a:buClr>
              <a:buFont typeface="Arial" charset="0"/>
              <a:buChar char="•"/>
            </a:pPr>
            <a:r>
              <a:rPr lang="en-US" sz="1400" dirty="0"/>
              <a:t>Puppet</a:t>
            </a:r>
          </a:p>
          <a:p>
            <a:pPr marL="566737" lvl="1" indent="-342900">
              <a:buClr>
                <a:schemeClr val="tx1"/>
              </a:buClr>
              <a:buFont typeface="Arial" charset="0"/>
              <a:buChar char="•"/>
            </a:pPr>
            <a:r>
              <a:rPr lang="en-US" sz="1400" dirty="0" smtClean="0"/>
              <a:t>TFS</a:t>
            </a:r>
          </a:p>
          <a:p>
            <a:pPr marL="166687">
              <a:buClr>
                <a:schemeClr val="tx1"/>
              </a:buClr>
              <a:buFont typeface="+mj-lt"/>
              <a:buAutoNum type="arabicPeriod" startAt="4"/>
            </a:pPr>
            <a:r>
              <a:rPr lang="en-US" dirty="0" err="1" smtClean="0"/>
              <a:t>Misc</a:t>
            </a:r>
            <a:r>
              <a:rPr lang="en-US" dirty="0" smtClean="0"/>
              <a:t> </a:t>
            </a:r>
            <a:endParaRPr lang="en-US" dirty="0"/>
          </a:p>
        </p:txBody>
      </p:sp>
      <p:sp>
        <p:nvSpPr>
          <p:cNvPr id="2" name="Title 1"/>
          <p:cNvSpPr>
            <a:spLocks noGrp="1"/>
          </p:cNvSpPr>
          <p:nvPr>
            <p:ph type="title"/>
          </p:nvPr>
        </p:nvSpPr>
        <p:spPr/>
        <p:txBody>
          <a:bodyPr/>
          <a:lstStyle/>
          <a:p>
            <a:r>
              <a:rPr lang="en-US" dirty="0" smtClean="0"/>
              <a:t>Table of Contents</a:t>
            </a:r>
            <a:endParaRPr lang="en-US" dirty="0"/>
          </a:p>
        </p:txBody>
      </p:sp>
      <p:sp>
        <p:nvSpPr>
          <p:cNvPr id="5" name="Text Placeholder 4"/>
          <p:cNvSpPr>
            <a:spLocks noGrp="1"/>
          </p:cNvSpPr>
          <p:nvPr>
            <p:ph type="body" idx="1"/>
          </p:nvPr>
        </p:nvSpPr>
        <p:spPr/>
        <p:txBody>
          <a:bodyPr/>
          <a:lstStyle/>
          <a:p>
            <a:r>
              <a:rPr lang="en-US" dirty="0" smtClean="0"/>
              <a:t>Basics and Roles</a:t>
            </a:r>
            <a:endParaRPr lang="en-US" dirty="0"/>
          </a:p>
        </p:txBody>
      </p:sp>
      <p:sp>
        <p:nvSpPr>
          <p:cNvPr id="6" name="Text Placeholder 5"/>
          <p:cNvSpPr>
            <a:spLocks noGrp="1"/>
          </p:cNvSpPr>
          <p:nvPr>
            <p:ph type="body" sz="quarter" idx="3"/>
          </p:nvPr>
        </p:nvSpPr>
        <p:spPr/>
        <p:txBody>
          <a:bodyPr/>
          <a:lstStyle/>
          <a:p>
            <a:r>
              <a:rPr lang="en-US" dirty="0" smtClean="0"/>
              <a:t>Tools</a:t>
            </a:r>
            <a:endParaRPr lang="en-US" dirty="0"/>
          </a:p>
        </p:txBody>
      </p:sp>
    </p:spTree>
    <p:extLst>
      <p:ext uri="{BB962C8B-B14F-4D97-AF65-F5344CB8AC3E}">
        <p14:creationId xmlns:p14="http://schemas.microsoft.com/office/powerpoint/2010/main" val="1240653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161"/>
            <a:ext cx="11765276" cy="822960"/>
          </a:xfrm>
        </p:spPr>
        <p:txBody>
          <a:bodyPr/>
          <a:lstStyle/>
          <a:p>
            <a:r>
              <a:rPr lang="en-US" dirty="0"/>
              <a:t>Learning Map for DevOps- </a:t>
            </a:r>
            <a:r>
              <a:rPr lang="en-US" dirty="0" smtClean="0"/>
              <a:t>Architect - AWS</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039" name="AutoShape 7" descr="Image result for aws developer certification associat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 name="Rectangle 49"/>
          <p:cNvSpPr/>
          <p:nvPr/>
        </p:nvSpPr>
        <p:spPr>
          <a:xfrm>
            <a:off x="190500" y="1188720"/>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5" name="Rectangle 5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7" name="Oval 56"/>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8" name="TextBox 57"/>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Cap Internal Training</a:t>
            </a:r>
          </a:p>
        </p:txBody>
      </p:sp>
      <p:sp>
        <p:nvSpPr>
          <p:cNvPr id="59" name="Oval 58"/>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0" name="TextBox 59"/>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Basic</a:t>
            </a:r>
          </a:p>
        </p:txBody>
      </p:sp>
      <p:sp>
        <p:nvSpPr>
          <p:cNvPr id="61" name="TextBox 60"/>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Intermediate</a:t>
            </a:r>
          </a:p>
        </p:txBody>
      </p:sp>
      <p:sp>
        <p:nvSpPr>
          <p:cNvPr id="62" name="TextBox 61"/>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Advanced</a:t>
            </a:r>
          </a:p>
        </p:txBody>
      </p:sp>
      <p:sp>
        <p:nvSpPr>
          <p:cNvPr id="63" name="Oval 62"/>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5" name="TextBox 64"/>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Instructor-Led/Class room Training</a:t>
            </a:r>
          </a:p>
        </p:txBody>
      </p:sp>
      <p:sp>
        <p:nvSpPr>
          <p:cNvPr id="98" name="Oval 97"/>
          <p:cNvSpPr/>
          <p:nvPr/>
        </p:nvSpPr>
        <p:spPr>
          <a:xfrm>
            <a:off x="3102788" y="2421558"/>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u="sng" dirty="0" smtClean="0">
              <a:solidFill>
                <a:srgbClr val="C00000"/>
              </a:solidFill>
              <a:latin typeface="Calibri" panose="020F0502020204030204" pitchFamily="34" charset="0"/>
              <a:cs typeface="Arial" pitchFamily="34" charset="0"/>
              <a:hlinkClick r:id="rId3"/>
            </a:endParaRPr>
          </a:p>
          <a:p>
            <a:pPr algn="ctr"/>
            <a:r>
              <a:rPr lang="en-US" sz="1100" u="sng" dirty="0" smtClean="0">
                <a:solidFill>
                  <a:srgbClr val="C00000"/>
                </a:solidFill>
                <a:latin typeface="Calibri" panose="020F0502020204030204" pitchFamily="34" charset="0"/>
                <a:cs typeface="Arial" pitchFamily="34" charset="0"/>
                <a:hlinkClick r:id="rId3"/>
              </a:rPr>
              <a:t>Developing</a:t>
            </a:r>
            <a:r>
              <a:rPr lang="en-US" sz="1100" u="sng" dirty="0" smtClean="0">
                <a:solidFill>
                  <a:srgbClr val="C00000"/>
                </a:solidFill>
                <a:latin typeface="Calibri" panose="020F0502020204030204" pitchFamily="34" charset="0"/>
                <a:cs typeface="Arial" pitchFamily="34" charset="0"/>
              </a:rPr>
              <a:t> </a:t>
            </a:r>
            <a:r>
              <a:rPr lang="en-US" sz="1100" u="sng" dirty="0" smtClean="0">
                <a:solidFill>
                  <a:srgbClr val="C00000"/>
                </a:solidFill>
                <a:latin typeface="Calibri" panose="020F0502020204030204" pitchFamily="34" charset="0"/>
                <a:cs typeface="Arial" pitchFamily="34" charset="0"/>
              </a:rPr>
              <a:t>on AWS</a:t>
            </a:r>
            <a:endParaRPr lang="en-US" sz="1100" u="sng" dirty="0">
              <a:solidFill>
                <a:srgbClr val="C00000"/>
              </a:solidFill>
              <a:latin typeface="Calibri" panose="020F0502020204030204" pitchFamily="34" charset="0"/>
              <a:cs typeface="Arial" pitchFamily="34" charset="0"/>
            </a:endParaRPr>
          </a:p>
        </p:txBody>
      </p:sp>
      <p:sp>
        <p:nvSpPr>
          <p:cNvPr id="100" name="Right Arrow 99"/>
          <p:cNvSpPr/>
          <p:nvPr/>
        </p:nvSpPr>
        <p:spPr>
          <a:xfrm>
            <a:off x="4831226" y="2894520"/>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47" name="Oval 4"/>
          <p:cNvSpPr/>
          <p:nvPr/>
        </p:nvSpPr>
        <p:spPr>
          <a:xfrm>
            <a:off x="3372049" y="3247409"/>
            <a:ext cx="1124597" cy="174824"/>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27 </a:t>
            </a:r>
            <a:r>
              <a:rPr lang="en-US" sz="800" dirty="0" err="1" smtClean="0">
                <a:solidFill>
                  <a:srgbClr val="0070C0"/>
                </a:solidFill>
              </a:rPr>
              <a:t>Hrs</a:t>
            </a:r>
            <a:endParaRPr lang="en-US" sz="800" dirty="0">
              <a:solidFill>
                <a:prstClr val="white"/>
              </a:solidFill>
            </a:endParaRPr>
          </a:p>
        </p:txBody>
      </p:sp>
      <p:sp>
        <p:nvSpPr>
          <p:cNvPr id="51" name="Oval 50"/>
          <p:cNvSpPr/>
          <p:nvPr/>
        </p:nvSpPr>
        <p:spPr>
          <a:xfrm>
            <a:off x="719730" y="2421558"/>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b="1"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hlinkClick r:id=""/>
            </a:endParaRPr>
          </a:p>
          <a:p>
            <a:pPr algn="ctr"/>
            <a:r>
              <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4"/>
              </a:rPr>
              <a:t>Core</a:t>
            </a:r>
            <a:r>
              <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rPr>
              <a:t> Services on </a:t>
            </a:r>
            <a:r>
              <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4"/>
              </a:rPr>
              <a:t>AWS</a:t>
            </a:r>
            <a:endParaRPr lang="en-US" sz="1100" dirty="0">
              <a:solidFill>
                <a:srgbClr val="C00000"/>
              </a:solidFill>
              <a:cs typeface="Arial" pitchFamily="34" charset="0"/>
            </a:endParaRPr>
          </a:p>
        </p:txBody>
      </p:sp>
      <p:sp>
        <p:nvSpPr>
          <p:cNvPr id="52" name="Oval 4"/>
          <p:cNvSpPr/>
          <p:nvPr/>
        </p:nvSpPr>
        <p:spPr>
          <a:xfrm>
            <a:off x="1064129" y="3247967"/>
            <a:ext cx="1041715" cy="203683"/>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r>
              <a:rPr lang="en-US" sz="800" dirty="0">
                <a:solidFill>
                  <a:srgbClr val="0070C0"/>
                </a:solidFill>
              </a:rPr>
              <a:t>2</a:t>
            </a:r>
            <a:r>
              <a:rPr lang="en-US" sz="800" dirty="0" smtClean="0">
                <a:solidFill>
                  <a:srgbClr val="0070C0"/>
                </a:solidFill>
              </a:rPr>
              <a:t> </a:t>
            </a:r>
            <a:r>
              <a:rPr lang="en-US" sz="800" dirty="0" err="1" smtClean="0">
                <a:solidFill>
                  <a:srgbClr val="0070C0"/>
                </a:solidFill>
              </a:rPr>
              <a:t>Hrs</a:t>
            </a:r>
            <a:r>
              <a:rPr lang="en-US" sz="800" dirty="0" smtClean="0">
                <a:solidFill>
                  <a:srgbClr val="0070C0"/>
                </a:solidFill>
              </a:rPr>
              <a:t> 7 mins</a:t>
            </a:r>
            <a:endParaRPr lang="en-US" sz="800" dirty="0">
              <a:solidFill>
                <a:prstClr val="white"/>
              </a:solidFill>
            </a:endParaRPr>
          </a:p>
        </p:txBody>
      </p:sp>
      <p:sp>
        <p:nvSpPr>
          <p:cNvPr id="69" name="Right Arrow 68"/>
          <p:cNvSpPr/>
          <p:nvPr/>
        </p:nvSpPr>
        <p:spPr>
          <a:xfrm>
            <a:off x="2463003" y="2956669"/>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pic>
        <p:nvPicPr>
          <p:cNvPr id="45" name="Picture 44"/>
          <p:cNvPicPr>
            <a:picLocks noChangeAspect="1"/>
          </p:cNvPicPr>
          <p:nvPr/>
        </p:nvPicPr>
        <p:blipFill>
          <a:blip r:embed="rId5">
            <a:duotone>
              <a:prstClr val="black"/>
              <a:schemeClr val="accent2">
                <a:lumMod val="20000"/>
                <a:lumOff val="80000"/>
                <a:tint val="45000"/>
                <a:satMod val="400000"/>
              </a:schemeClr>
            </a:duotone>
          </a:blip>
          <a:stretch>
            <a:fillRect/>
          </a:stretch>
        </p:blipFill>
        <p:spPr>
          <a:xfrm>
            <a:off x="7468545" y="2319431"/>
            <a:ext cx="1560711" cy="1426588"/>
          </a:xfrm>
          <a:prstGeom prst="rect">
            <a:avLst/>
          </a:prstGeom>
        </p:spPr>
      </p:pic>
      <p:sp>
        <p:nvSpPr>
          <p:cNvPr id="46" name="TextBox 45"/>
          <p:cNvSpPr txBox="1"/>
          <p:nvPr/>
        </p:nvSpPr>
        <p:spPr>
          <a:xfrm>
            <a:off x="7606853" y="2572664"/>
            <a:ext cx="1296359" cy="600164"/>
          </a:xfrm>
          <a:prstGeom prst="rect">
            <a:avLst/>
          </a:prstGeom>
          <a:noFill/>
        </p:spPr>
        <p:txBody>
          <a:bodyPr wrap="square" rtlCol="0">
            <a:spAutoFit/>
          </a:bodyPr>
          <a:lstStyle/>
          <a:p>
            <a:pPr algn="ctr">
              <a:spcAft>
                <a:spcPts val="600"/>
              </a:spcAft>
            </a:pPr>
            <a:r>
              <a:rPr lang="en-US" sz="1100" u="sng" dirty="0">
                <a:solidFill>
                  <a:srgbClr val="C00000"/>
                </a:solidFill>
                <a:latin typeface="Calibri" panose="020F0502020204030204" pitchFamily="34" charset="0"/>
              </a:rPr>
              <a:t>DevOps Engineering on AWS </a:t>
            </a:r>
            <a:endParaRPr lang="en-US" sz="1100" u="sng" dirty="0" smtClean="0">
              <a:solidFill>
                <a:srgbClr val="C00000"/>
              </a:solidFill>
              <a:latin typeface="Calibri" panose="020F0502020204030204" pitchFamily="34" charset="0"/>
              <a:cs typeface="Arial" pitchFamily="34" charset="0"/>
            </a:endParaRPr>
          </a:p>
        </p:txBody>
      </p:sp>
      <p:sp>
        <p:nvSpPr>
          <p:cNvPr id="49" name="Oval 4"/>
          <p:cNvSpPr/>
          <p:nvPr/>
        </p:nvSpPr>
        <p:spPr>
          <a:xfrm>
            <a:off x="7674526" y="3290790"/>
            <a:ext cx="1193352" cy="231591"/>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Partner Trainer 40 </a:t>
            </a:r>
            <a:r>
              <a:rPr lang="en-US" sz="800" dirty="0" err="1" smtClean="0">
                <a:solidFill>
                  <a:srgbClr val="0070C0"/>
                </a:solidFill>
              </a:rPr>
              <a:t>Hrs</a:t>
            </a:r>
            <a:endParaRPr lang="en-US" sz="800" dirty="0">
              <a:solidFill>
                <a:prstClr val="white"/>
              </a:solidFill>
            </a:endParaRPr>
          </a:p>
        </p:txBody>
      </p:sp>
      <p:pic>
        <p:nvPicPr>
          <p:cNvPr id="53" name="Picture 52"/>
          <p:cNvPicPr>
            <a:picLocks noChangeAspect="1"/>
          </p:cNvPicPr>
          <p:nvPr/>
        </p:nvPicPr>
        <p:blipFill>
          <a:blip r:embed="rId5">
            <a:duotone>
              <a:prstClr val="black"/>
              <a:schemeClr val="accent2">
                <a:lumMod val="20000"/>
                <a:lumOff val="80000"/>
                <a:tint val="45000"/>
                <a:satMod val="400000"/>
              </a:schemeClr>
            </a:duotone>
          </a:blip>
          <a:stretch>
            <a:fillRect/>
          </a:stretch>
        </p:blipFill>
        <p:spPr>
          <a:xfrm>
            <a:off x="5397568" y="2353957"/>
            <a:ext cx="1560711" cy="1426588"/>
          </a:xfrm>
          <a:prstGeom prst="rect">
            <a:avLst/>
          </a:prstGeom>
        </p:spPr>
      </p:pic>
      <p:sp>
        <p:nvSpPr>
          <p:cNvPr id="54" name="TextBox 53"/>
          <p:cNvSpPr txBox="1"/>
          <p:nvPr/>
        </p:nvSpPr>
        <p:spPr>
          <a:xfrm>
            <a:off x="5541395" y="2616334"/>
            <a:ext cx="1296359" cy="600164"/>
          </a:xfrm>
          <a:prstGeom prst="rect">
            <a:avLst/>
          </a:prstGeom>
          <a:noFill/>
        </p:spPr>
        <p:txBody>
          <a:bodyPr wrap="square" rtlCol="0">
            <a:spAutoFit/>
          </a:bodyPr>
          <a:lstStyle/>
          <a:p>
            <a:pPr algn="ctr">
              <a:spcAft>
                <a:spcPts val="600"/>
              </a:spcAft>
            </a:pPr>
            <a:r>
              <a:rPr lang="en-US" sz="1100" u="sng" dirty="0">
                <a:solidFill>
                  <a:srgbClr val="C00000"/>
                </a:solidFill>
                <a:latin typeface="Calibri" panose="020F0502020204030204" pitchFamily="34" charset="0"/>
              </a:rPr>
              <a:t>Advanced Architecting on AWS </a:t>
            </a:r>
            <a:endParaRPr lang="en-US" sz="1100" u="sng" dirty="0" smtClean="0">
              <a:solidFill>
                <a:srgbClr val="C00000"/>
              </a:solidFill>
              <a:latin typeface="Calibri" panose="020F0502020204030204" pitchFamily="34" charset="0"/>
              <a:cs typeface="Arial" pitchFamily="34" charset="0"/>
            </a:endParaRPr>
          </a:p>
        </p:txBody>
      </p:sp>
      <p:sp>
        <p:nvSpPr>
          <p:cNvPr id="56" name="Oval 4"/>
          <p:cNvSpPr/>
          <p:nvPr/>
        </p:nvSpPr>
        <p:spPr>
          <a:xfrm>
            <a:off x="5581059" y="3262028"/>
            <a:ext cx="1193352" cy="231591"/>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Partner Trainer 24 </a:t>
            </a:r>
            <a:r>
              <a:rPr lang="en-US" sz="800" dirty="0" err="1" smtClean="0">
                <a:solidFill>
                  <a:srgbClr val="0070C0"/>
                </a:solidFill>
              </a:rPr>
              <a:t>Hrs</a:t>
            </a:r>
            <a:endParaRPr lang="en-US" sz="800" dirty="0">
              <a:solidFill>
                <a:prstClr val="white"/>
              </a:solidFill>
            </a:endParaRPr>
          </a:p>
        </p:txBody>
      </p:sp>
      <p:sp>
        <p:nvSpPr>
          <p:cNvPr id="66" name="Right Arrow 65"/>
          <p:cNvSpPr/>
          <p:nvPr/>
        </p:nvSpPr>
        <p:spPr>
          <a:xfrm>
            <a:off x="6909129" y="2800792"/>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70" name="Right Arrow 69"/>
          <p:cNvSpPr/>
          <p:nvPr/>
        </p:nvSpPr>
        <p:spPr>
          <a:xfrm>
            <a:off x="9011054" y="2800791"/>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pic>
        <p:nvPicPr>
          <p:cNvPr id="72" name="Picture 71"/>
          <p:cNvPicPr>
            <a:picLocks noChangeAspect="1"/>
          </p:cNvPicPr>
          <p:nvPr/>
        </p:nvPicPr>
        <p:blipFill>
          <a:blip r:embed="rId5">
            <a:duotone>
              <a:prstClr val="black"/>
              <a:schemeClr val="accent2">
                <a:lumMod val="20000"/>
                <a:lumOff val="80000"/>
                <a:tint val="45000"/>
                <a:satMod val="400000"/>
              </a:schemeClr>
            </a:duotone>
          </a:blip>
          <a:stretch>
            <a:fillRect/>
          </a:stretch>
        </p:blipFill>
        <p:spPr>
          <a:xfrm>
            <a:off x="9572154" y="2334149"/>
            <a:ext cx="1560711" cy="1426588"/>
          </a:xfrm>
          <a:prstGeom prst="rect">
            <a:avLst/>
          </a:prstGeom>
        </p:spPr>
      </p:pic>
      <p:sp>
        <p:nvSpPr>
          <p:cNvPr id="73" name="TextBox 72"/>
          <p:cNvSpPr txBox="1"/>
          <p:nvPr/>
        </p:nvSpPr>
        <p:spPr>
          <a:xfrm>
            <a:off x="9623398" y="2408521"/>
            <a:ext cx="1361355" cy="938719"/>
          </a:xfrm>
          <a:prstGeom prst="rect">
            <a:avLst/>
          </a:prstGeom>
          <a:noFill/>
        </p:spPr>
        <p:txBody>
          <a:bodyPr wrap="square" rtlCol="0">
            <a:spAutoFit/>
          </a:bodyPr>
          <a:lstStyle/>
          <a:p>
            <a:pPr algn="ctr"/>
            <a:r>
              <a:rPr lang="en-US" sz="1100" u="sng" dirty="0">
                <a:solidFill>
                  <a:srgbClr val="C00000"/>
                </a:solidFill>
                <a:latin typeface="Calibri" panose="020F0502020204030204" pitchFamily="34" charset="0"/>
                <a:cs typeface="Arial" pitchFamily="34" charset="0"/>
              </a:rPr>
              <a:t> </a:t>
            </a:r>
          </a:p>
          <a:p>
            <a:pPr algn="ctr"/>
            <a:r>
              <a:rPr lang="en-US" sz="1100" u="sng" dirty="0">
                <a:solidFill>
                  <a:srgbClr val="C00000"/>
                </a:solidFill>
                <a:latin typeface="Calibri" panose="020F0502020204030204" pitchFamily="34" charset="0"/>
                <a:hlinkClick r:id="rId6"/>
              </a:rPr>
              <a:t>Architecting</a:t>
            </a:r>
            <a:r>
              <a:rPr lang="en-US" sz="1100" u="sng" dirty="0">
                <a:solidFill>
                  <a:srgbClr val="C00000"/>
                </a:solidFill>
                <a:latin typeface="Calibri" panose="020F0502020204030204" pitchFamily="34" charset="0"/>
              </a:rPr>
              <a:t> on AWS</a:t>
            </a:r>
            <a:endParaRPr lang="en-US" sz="1100" u="sng" dirty="0">
              <a:solidFill>
                <a:srgbClr val="C00000"/>
              </a:solidFill>
              <a:latin typeface="Calibri" panose="020F0502020204030204" pitchFamily="34" charset="0"/>
              <a:cs typeface="Arial" pitchFamily="34" charset="0"/>
            </a:endParaRPr>
          </a:p>
          <a:p>
            <a:pPr algn="ctr"/>
            <a:endParaRPr lang="en-US" sz="1100" u="sng" dirty="0">
              <a:solidFill>
                <a:srgbClr val="C00000"/>
              </a:solidFill>
              <a:latin typeface="Calibri" panose="020F0502020204030204" pitchFamily="34" charset="0"/>
              <a:cs typeface="Arial" pitchFamily="34" charset="0"/>
            </a:endParaRPr>
          </a:p>
          <a:p>
            <a:pPr algn="ctr"/>
            <a:endParaRPr lang="en-US" sz="1100" u="sng" dirty="0">
              <a:solidFill>
                <a:srgbClr val="C00000"/>
              </a:solidFill>
              <a:latin typeface="Calibri" panose="020F0502020204030204" pitchFamily="34" charset="0"/>
              <a:cs typeface="Arial" pitchFamily="34" charset="0"/>
            </a:endParaRPr>
          </a:p>
          <a:p>
            <a:pPr>
              <a:spcAft>
                <a:spcPts val="600"/>
              </a:spcAft>
            </a:pPr>
            <a:endParaRPr lang="en-US" sz="1100" dirty="0" err="1" smtClean="0">
              <a:latin typeface="Arial" pitchFamily="34" charset="0"/>
              <a:cs typeface="Arial" pitchFamily="34" charset="0"/>
            </a:endParaRPr>
          </a:p>
        </p:txBody>
      </p:sp>
      <p:sp>
        <p:nvSpPr>
          <p:cNvPr id="35" name="Oval 4"/>
          <p:cNvSpPr/>
          <p:nvPr/>
        </p:nvSpPr>
        <p:spPr>
          <a:xfrm>
            <a:off x="9695191" y="2921634"/>
            <a:ext cx="1193352" cy="231591"/>
          </a:xfrm>
          <a:prstGeom prst="rect">
            <a:avLst/>
          </a:prstGeom>
          <a:solidFill>
            <a:schemeClr val="accent2">
              <a:lumMod val="20000"/>
              <a:lumOff val="8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27 </a:t>
            </a:r>
            <a:r>
              <a:rPr lang="en-US" sz="800" dirty="0" err="1" smtClean="0">
                <a:solidFill>
                  <a:srgbClr val="0070C0"/>
                </a:solidFill>
              </a:rPr>
              <a:t>Hrs</a:t>
            </a:r>
            <a:endParaRPr lang="en-US" sz="800" dirty="0">
              <a:solidFill>
                <a:prstClr val="white"/>
              </a:solidFill>
            </a:endParaRPr>
          </a:p>
        </p:txBody>
      </p:sp>
    </p:spTree>
    <p:extLst>
      <p:ext uri="{BB962C8B-B14F-4D97-AF65-F5344CB8AC3E}">
        <p14:creationId xmlns:p14="http://schemas.microsoft.com/office/powerpoint/2010/main" val="413397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3" y="88161"/>
            <a:ext cx="11765276" cy="822960"/>
          </a:xfrm>
        </p:spPr>
        <p:txBody>
          <a:bodyPr/>
          <a:lstStyle/>
          <a:p>
            <a:r>
              <a:rPr lang="en-US" dirty="0"/>
              <a:t>Learning Map for DevOps- </a:t>
            </a:r>
            <a:r>
              <a:rPr lang="en-US" dirty="0" smtClean="0"/>
              <a:t>Architect - Azure</a:t>
            </a:r>
            <a:endParaRPr lang="en-US" dirty="0"/>
          </a:p>
        </p:txBody>
      </p:sp>
      <p:sp>
        <p:nvSpPr>
          <p:cNvPr id="5" name="AutoShape 4" descr="Related image"/>
          <p:cNvSpPr>
            <a:spLocks noChangeAspect="1" noChangeArrowheads="1"/>
          </p:cNvSpPr>
          <p:nvPr/>
        </p:nvSpPr>
        <p:spPr bwMode="auto">
          <a:xfrm>
            <a:off x="357602"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039" name="AutoShape 7" descr="Image result for aws developer certification associate image"/>
          <p:cNvSpPr>
            <a:spLocks noChangeAspect="1" noChangeArrowheads="1"/>
          </p:cNvSpPr>
          <p:nvPr/>
        </p:nvSpPr>
        <p:spPr bwMode="auto">
          <a:xfrm>
            <a:off x="357602"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 name="Rectangle 49"/>
          <p:cNvSpPr/>
          <p:nvPr/>
        </p:nvSpPr>
        <p:spPr>
          <a:xfrm>
            <a:off x="357602" y="1190193"/>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5" name="Rectangle 54"/>
          <p:cNvSpPr/>
          <p:nvPr/>
        </p:nvSpPr>
        <p:spPr>
          <a:xfrm>
            <a:off x="524087" y="6023653"/>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7" name="Oval 56"/>
          <p:cNvSpPr/>
          <p:nvPr/>
        </p:nvSpPr>
        <p:spPr>
          <a:xfrm>
            <a:off x="2687347" y="6011460"/>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8" name="TextBox 57"/>
          <p:cNvSpPr txBox="1"/>
          <p:nvPr/>
        </p:nvSpPr>
        <p:spPr>
          <a:xfrm>
            <a:off x="3148343" y="6033561"/>
            <a:ext cx="1759672"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Cap Internal Training</a:t>
            </a:r>
          </a:p>
        </p:txBody>
      </p:sp>
      <p:sp>
        <p:nvSpPr>
          <p:cNvPr id="59" name="Oval 58"/>
          <p:cNvSpPr/>
          <p:nvPr/>
        </p:nvSpPr>
        <p:spPr>
          <a:xfrm>
            <a:off x="8663111"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0" name="TextBox 59"/>
          <p:cNvSpPr txBox="1"/>
          <p:nvPr/>
        </p:nvSpPr>
        <p:spPr>
          <a:xfrm>
            <a:off x="8042843" y="6009732"/>
            <a:ext cx="766783"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Basic</a:t>
            </a:r>
          </a:p>
        </p:txBody>
      </p:sp>
      <p:sp>
        <p:nvSpPr>
          <p:cNvPr id="61" name="TextBox 60"/>
          <p:cNvSpPr txBox="1"/>
          <p:nvPr/>
        </p:nvSpPr>
        <p:spPr>
          <a:xfrm>
            <a:off x="9173468" y="60081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Intermediate</a:t>
            </a:r>
          </a:p>
        </p:txBody>
      </p:sp>
      <p:sp>
        <p:nvSpPr>
          <p:cNvPr id="62" name="TextBox 61"/>
          <p:cNvSpPr txBox="1"/>
          <p:nvPr/>
        </p:nvSpPr>
        <p:spPr>
          <a:xfrm>
            <a:off x="10703672" y="60190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Advanced</a:t>
            </a:r>
          </a:p>
        </p:txBody>
      </p:sp>
      <p:sp>
        <p:nvSpPr>
          <p:cNvPr id="63" name="Oval 62"/>
          <p:cNvSpPr/>
          <p:nvPr/>
        </p:nvSpPr>
        <p:spPr>
          <a:xfrm>
            <a:off x="7549015"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4" name="Oval 63"/>
          <p:cNvSpPr/>
          <p:nvPr/>
        </p:nvSpPr>
        <p:spPr>
          <a:xfrm>
            <a:off x="10217591"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5" name="TextBox 64"/>
          <p:cNvSpPr txBox="1"/>
          <p:nvPr/>
        </p:nvSpPr>
        <p:spPr>
          <a:xfrm>
            <a:off x="887596" y="5970811"/>
            <a:ext cx="1725777" cy="461665"/>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Instructor-Led/Class room Training</a:t>
            </a:r>
          </a:p>
        </p:txBody>
      </p:sp>
      <p:sp>
        <p:nvSpPr>
          <p:cNvPr id="71" name="Oval 70"/>
          <p:cNvSpPr/>
          <p:nvPr/>
        </p:nvSpPr>
        <p:spPr>
          <a:xfrm>
            <a:off x="921757" y="1782549"/>
            <a:ext cx="1601015" cy="1232102"/>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u="sng" dirty="0">
              <a:solidFill>
                <a:srgbClr val="C00000"/>
              </a:solidFill>
              <a:latin typeface="Calibri" panose="020F0502020204030204" pitchFamily="34" charset="0"/>
              <a:cs typeface="Arial" pitchFamily="34" charset="0"/>
            </a:endParaRPr>
          </a:p>
        </p:txBody>
      </p:sp>
      <p:sp>
        <p:nvSpPr>
          <p:cNvPr id="78" name="Right Arrow 77"/>
          <p:cNvSpPr/>
          <p:nvPr/>
        </p:nvSpPr>
        <p:spPr>
          <a:xfrm>
            <a:off x="2568657" y="2280345"/>
            <a:ext cx="567121" cy="29335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98" name="Oval 97"/>
          <p:cNvSpPr/>
          <p:nvPr/>
        </p:nvSpPr>
        <p:spPr>
          <a:xfrm>
            <a:off x="9731521" y="3493604"/>
            <a:ext cx="1601015" cy="1232102"/>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u="sng" smtClean="0">
                <a:solidFill>
                  <a:srgbClr val="C00000"/>
                </a:solidFill>
                <a:latin typeface="Calibri" panose="020F0502020204030204" pitchFamily="34" charset="0"/>
                <a:cs typeface="Arial" pitchFamily="34" charset="0"/>
              </a:rPr>
              <a:t>Developing  </a:t>
            </a:r>
            <a:r>
              <a:rPr lang="en-US" sz="1100" u="sng" smtClean="0">
                <a:solidFill>
                  <a:srgbClr val="C00000"/>
                </a:solidFill>
                <a:latin typeface="Calibri" panose="020F0502020204030204" pitchFamily="34" charset="0"/>
                <a:cs typeface="Arial" pitchFamily="34" charset="0"/>
                <a:hlinkClick r:id="rId3"/>
              </a:rPr>
              <a:t>Azure</a:t>
            </a:r>
            <a:r>
              <a:rPr lang="en-US" sz="1100" u="sng" smtClean="0">
                <a:solidFill>
                  <a:srgbClr val="C00000"/>
                </a:solidFill>
                <a:latin typeface="Calibri" panose="020F0502020204030204" pitchFamily="34" charset="0"/>
                <a:cs typeface="Arial" pitchFamily="34" charset="0"/>
              </a:rPr>
              <a:t> Solutions </a:t>
            </a:r>
            <a:endParaRPr lang="en-US" sz="1100" u="sng" dirty="0">
              <a:solidFill>
                <a:srgbClr val="C00000"/>
              </a:solidFill>
              <a:latin typeface="Calibri" panose="020F0502020204030204" pitchFamily="34" charset="0"/>
              <a:cs typeface="Arial" pitchFamily="34" charset="0"/>
            </a:endParaRPr>
          </a:p>
        </p:txBody>
      </p:sp>
      <p:sp>
        <p:nvSpPr>
          <p:cNvPr id="100" name="Right Arrow 99"/>
          <p:cNvSpPr/>
          <p:nvPr/>
        </p:nvSpPr>
        <p:spPr>
          <a:xfrm rot="5400000">
            <a:off x="10486387" y="3139932"/>
            <a:ext cx="396628" cy="281011"/>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grpSp>
        <p:nvGrpSpPr>
          <p:cNvPr id="33" name="Group 32"/>
          <p:cNvGrpSpPr/>
          <p:nvPr/>
        </p:nvGrpSpPr>
        <p:grpSpPr>
          <a:xfrm>
            <a:off x="7505871" y="3503349"/>
            <a:ext cx="1601015" cy="1232102"/>
            <a:chOff x="5039231" y="1757"/>
            <a:chExt cx="1259461" cy="1259461"/>
          </a:xfrm>
          <a:solidFill>
            <a:schemeClr val="accent5">
              <a:lumMod val="60000"/>
              <a:lumOff val="40000"/>
            </a:schemeClr>
          </a:solidFill>
          <a:scene3d>
            <a:camera prst="orthographicFront"/>
            <a:lightRig rig="threePt" dir="t">
              <a:rot lat="0" lon="0" rev="7500000"/>
            </a:lightRig>
          </a:scene3d>
        </p:grpSpPr>
        <p:sp>
          <p:nvSpPr>
            <p:cNvPr id="34" name="Oval 33"/>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rgbClr val="C00000"/>
                </a:solidFill>
                <a:latin typeface="Calibri" panose="020F0502020204030204" pitchFamily="34" charset="0"/>
                <a:cs typeface="Arial" pitchFamily="34" charset="0"/>
              </a:endParaRPr>
            </a:p>
          </p:txBody>
        </p:sp>
        <p:sp>
          <p:nvSpPr>
            <p:cNvPr id="35" name="Oval 4"/>
            <p:cNvSpPr/>
            <p:nvPr/>
          </p:nvSpPr>
          <p:spPr>
            <a:xfrm>
              <a:off x="5223024" y="738552"/>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1.5 Hr</a:t>
              </a:r>
              <a:endParaRPr lang="en-US" sz="800" dirty="0">
                <a:solidFill>
                  <a:prstClr val="white"/>
                </a:solidFill>
              </a:endParaRPr>
            </a:p>
          </p:txBody>
        </p:sp>
      </p:grpSp>
      <p:sp>
        <p:nvSpPr>
          <p:cNvPr id="36" name="Right Arrow 35"/>
          <p:cNvSpPr/>
          <p:nvPr/>
        </p:nvSpPr>
        <p:spPr>
          <a:xfrm rot="10800000">
            <a:off x="6903437" y="3947226"/>
            <a:ext cx="567121" cy="29335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37" name="Oval 4"/>
          <p:cNvSpPr/>
          <p:nvPr/>
        </p:nvSpPr>
        <p:spPr>
          <a:xfrm>
            <a:off x="1188832" y="2572987"/>
            <a:ext cx="1066863" cy="162633"/>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1.5 Hrs</a:t>
            </a:r>
            <a:endParaRPr lang="en-US" sz="800" dirty="0">
              <a:solidFill>
                <a:prstClr val="white"/>
              </a:solidFill>
            </a:endParaRPr>
          </a:p>
        </p:txBody>
      </p:sp>
      <p:sp>
        <p:nvSpPr>
          <p:cNvPr id="47" name="Oval 4"/>
          <p:cNvSpPr/>
          <p:nvPr/>
        </p:nvSpPr>
        <p:spPr>
          <a:xfrm>
            <a:off x="10057834" y="4184319"/>
            <a:ext cx="1066863" cy="162633"/>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r>
              <a:rPr lang="en-US" sz="800" dirty="0">
                <a:solidFill>
                  <a:srgbClr val="0070C0"/>
                </a:solidFill>
              </a:rPr>
              <a:t>2</a:t>
            </a:r>
            <a:r>
              <a:rPr lang="en-US" sz="800" dirty="0" smtClean="0">
                <a:solidFill>
                  <a:srgbClr val="0070C0"/>
                </a:solidFill>
              </a:rPr>
              <a:t> </a:t>
            </a:r>
            <a:r>
              <a:rPr lang="en-US" sz="800" dirty="0" err="1" smtClean="0">
                <a:solidFill>
                  <a:srgbClr val="0070C0"/>
                </a:solidFill>
              </a:rPr>
              <a:t>Hrs</a:t>
            </a:r>
            <a:r>
              <a:rPr lang="en-US" sz="800" dirty="0" smtClean="0">
                <a:solidFill>
                  <a:srgbClr val="0070C0"/>
                </a:solidFill>
              </a:rPr>
              <a:t> 4 mins</a:t>
            </a:r>
            <a:endParaRPr lang="en-US" sz="800" dirty="0">
              <a:solidFill>
                <a:prstClr val="white"/>
              </a:solidFill>
            </a:endParaRPr>
          </a:p>
        </p:txBody>
      </p:sp>
      <p:pic>
        <p:nvPicPr>
          <p:cNvPr id="3" name="Picture 2"/>
          <p:cNvPicPr>
            <a:picLocks noChangeAspect="1"/>
          </p:cNvPicPr>
          <p:nvPr/>
        </p:nvPicPr>
        <p:blipFill>
          <a:blip r:embed="rId4">
            <a:duotone>
              <a:prstClr val="black"/>
              <a:schemeClr val="accent2">
                <a:lumMod val="20000"/>
                <a:lumOff val="80000"/>
                <a:tint val="45000"/>
                <a:satMod val="400000"/>
              </a:schemeClr>
            </a:duotone>
          </a:blip>
          <a:stretch>
            <a:fillRect/>
          </a:stretch>
        </p:blipFill>
        <p:spPr>
          <a:xfrm>
            <a:off x="3141825" y="3551962"/>
            <a:ext cx="1480588" cy="1327107"/>
          </a:xfrm>
          <a:prstGeom prst="rect">
            <a:avLst/>
          </a:prstGeom>
          <a:noFill/>
        </p:spPr>
      </p:pic>
      <p:sp>
        <p:nvSpPr>
          <p:cNvPr id="4" name="Rectangle 3"/>
          <p:cNvSpPr/>
          <p:nvPr/>
        </p:nvSpPr>
        <p:spPr>
          <a:xfrm>
            <a:off x="3302985" y="3963100"/>
            <a:ext cx="1133644" cy="261610"/>
          </a:xfrm>
          <a:prstGeom prst="rect">
            <a:avLst/>
          </a:prstGeom>
        </p:spPr>
        <p:txBody>
          <a:bodyPr wrap="none">
            <a:spAutoFit/>
          </a:bodyPr>
          <a:lstStyle/>
          <a:p>
            <a:pPr algn="ctr"/>
            <a:r>
              <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5"/>
              </a:rPr>
              <a:t>Azure for IT Pros</a:t>
            </a:r>
            <a:endParaRPr lang="en-US" sz="1100" dirty="0">
              <a:solidFill>
                <a:srgbClr val="C00000"/>
              </a:solidFill>
            </a:endParaRPr>
          </a:p>
        </p:txBody>
      </p:sp>
      <p:sp>
        <p:nvSpPr>
          <p:cNvPr id="48" name="Oval 4"/>
          <p:cNvSpPr/>
          <p:nvPr/>
        </p:nvSpPr>
        <p:spPr>
          <a:xfrm>
            <a:off x="3375909" y="4291910"/>
            <a:ext cx="1132089" cy="215441"/>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Partner Trainer</a:t>
            </a:r>
            <a:endParaRPr lang="en-US" sz="800" dirty="0">
              <a:solidFill>
                <a:prstClr val="white"/>
              </a:solidFill>
            </a:endParaRPr>
          </a:p>
        </p:txBody>
      </p:sp>
      <p:sp>
        <p:nvSpPr>
          <p:cNvPr id="39" name="Oval 38"/>
          <p:cNvSpPr/>
          <p:nvPr/>
        </p:nvSpPr>
        <p:spPr>
          <a:xfrm>
            <a:off x="3149905" y="1782549"/>
            <a:ext cx="1601015" cy="1232102"/>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40" name="Oval 4"/>
          <p:cNvSpPr/>
          <p:nvPr/>
        </p:nvSpPr>
        <p:spPr>
          <a:xfrm>
            <a:off x="3456294" y="2544286"/>
            <a:ext cx="988236" cy="189479"/>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Hr</a:t>
            </a:r>
            <a:endParaRPr lang="en-US" sz="800" dirty="0">
              <a:solidFill>
                <a:prstClr val="white"/>
              </a:solidFill>
            </a:endParaRPr>
          </a:p>
        </p:txBody>
      </p:sp>
      <p:sp>
        <p:nvSpPr>
          <p:cNvPr id="51" name="Oval 50"/>
          <p:cNvSpPr/>
          <p:nvPr/>
        </p:nvSpPr>
        <p:spPr>
          <a:xfrm>
            <a:off x="9875413" y="1826923"/>
            <a:ext cx="1601015" cy="1232102"/>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prstClr val="white"/>
              </a:solidFill>
              <a:cs typeface="Arial" pitchFamily="34" charset="0"/>
            </a:endParaRPr>
          </a:p>
        </p:txBody>
      </p:sp>
      <p:sp>
        <p:nvSpPr>
          <p:cNvPr id="52" name="Oval 4"/>
          <p:cNvSpPr/>
          <p:nvPr/>
        </p:nvSpPr>
        <p:spPr>
          <a:xfrm>
            <a:off x="10127312" y="2696429"/>
            <a:ext cx="988236" cy="189479"/>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r>
              <a:rPr lang="en-US" sz="800" dirty="0">
                <a:solidFill>
                  <a:srgbClr val="0070C0"/>
                </a:solidFill>
              </a:rPr>
              <a:t>2</a:t>
            </a:r>
            <a:r>
              <a:rPr lang="en-US" sz="800" dirty="0" smtClean="0">
                <a:solidFill>
                  <a:srgbClr val="0070C0"/>
                </a:solidFill>
              </a:rPr>
              <a:t> Hr</a:t>
            </a:r>
            <a:endParaRPr lang="en-US" sz="800" dirty="0">
              <a:solidFill>
                <a:prstClr val="white"/>
              </a:solidFill>
            </a:endParaRPr>
          </a:p>
        </p:txBody>
      </p:sp>
      <p:sp>
        <p:nvSpPr>
          <p:cNvPr id="9" name="Rectangle 8"/>
          <p:cNvSpPr/>
          <p:nvPr/>
        </p:nvSpPr>
        <p:spPr>
          <a:xfrm>
            <a:off x="3368306" y="1939868"/>
            <a:ext cx="1164212" cy="600164"/>
          </a:xfrm>
          <a:prstGeom prst="rect">
            <a:avLst/>
          </a:prstGeom>
        </p:spPr>
        <p:txBody>
          <a:bodyPr wrap="square">
            <a:spAutoFit/>
          </a:bodyPr>
          <a:lstStyle/>
          <a:p>
            <a:pPr algn="ct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6"/>
              </a:rPr>
              <a:t>Dev Chat for Azure and Office 365</a:t>
            </a:r>
            <a:endParaRPr lang="en-US" dirty="0">
              <a:solidFill>
                <a:srgbClr val="C00000"/>
              </a:solidFill>
            </a:endParaRPr>
          </a:p>
        </p:txBody>
      </p:sp>
      <p:sp>
        <p:nvSpPr>
          <p:cNvPr id="54" name="Oval 53"/>
          <p:cNvSpPr/>
          <p:nvPr/>
        </p:nvSpPr>
        <p:spPr>
          <a:xfrm>
            <a:off x="7670860" y="1838289"/>
            <a:ext cx="1601015" cy="1232102"/>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56" name="Oval 4"/>
          <p:cNvSpPr/>
          <p:nvPr/>
        </p:nvSpPr>
        <p:spPr>
          <a:xfrm>
            <a:off x="7977249" y="2534973"/>
            <a:ext cx="988236" cy="189479"/>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a:t>
            </a:r>
            <a:r>
              <a:rPr lang="en-US" sz="800" dirty="0" smtClean="0">
                <a:solidFill>
                  <a:srgbClr val="0070C0"/>
                </a:solidFill>
              </a:rPr>
              <a:t> 5 mins</a:t>
            </a:r>
            <a:endParaRPr lang="en-US" sz="800" dirty="0">
              <a:solidFill>
                <a:prstClr val="white"/>
              </a:solidFill>
            </a:endParaRPr>
          </a:p>
        </p:txBody>
      </p:sp>
      <p:sp>
        <p:nvSpPr>
          <p:cNvPr id="66" name="Rectangle 65"/>
          <p:cNvSpPr/>
          <p:nvPr/>
        </p:nvSpPr>
        <p:spPr>
          <a:xfrm>
            <a:off x="7774701" y="2036614"/>
            <a:ext cx="1452998" cy="430887"/>
          </a:xfrm>
          <a:prstGeom prst="rect">
            <a:avLst/>
          </a:prstGeom>
        </p:spPr>
        <p:txBody>
          <a:bodyPr wrap="square">
            <a:spAutoFit/>
          </a:bodyPr>
          <a:lstStyle/>
          <a:p>
            <a:pPr algn="ctr"/>
            <a:r>
              <a:rPr lang="nl-NL"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7"/>
              </a:rPr>
              <a:t>Microsoft Azure IaaS Deep Dive Jump Start</a:t>
            </a:r>
            <a:endParaRPr lang="en-US" dirty="0">
              <a:solidFill>
                <a:srgbClr val="C00000"/>
              </a:solidFill>
            </a:endParaRPr>
          </a:p>
        </p:txBody>
      </p:sp>
      <p:sp>
        <p:nvSpPr>
          <p:cNvPr id="67" name="Right Arrow 66"/>
          <p:cNvSpPr/>
          <p:nvPr/>
        </p:nvSpPr>
        <p:spPr>
          <a:xfrm>
            <a:off x="4786392" y="2280345"/>
            <a:ext cx="567121" cy="29335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8" name="Right Arrow 67"/>
          <p:cNvSpPr/>
          <p:nvPr/>
        </p:nvSpPr>
        <p:spPr>
          <a:xfrm>
            <a:off x="9284903" y="2336085"/>
            <a:ext cx="567121" cy="29335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9" name="Right Arrow 68"/>
          <p:cNvSpPr/>
          <p:nvPr/>
        </p:nvSpPr>
        <p:spPr>
          <a:xfrm>
            <a:off x="7049154" y="2320822"/>
            <a:ext cx="567121" cy="29335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grpSp>
        <p:nvGrpSpPr>
          <p:cNvPr id="41" name="Group 40"/>
          <p:cNvGrpSpPr/>
          <p:nvPr/>
        </p:nvGrpSpPr>
        <p:grpSpPr>
          <a:xfrm>
            <a:off x="5302422" y="3539116"/>
            <a:ext cx="1601015" cy="1232102"/>
            <a:chOff x="5039231" y="1757"/>
            <a:chExt cx="1259461" cy="1259461"/>
          </a:xfrm>
          <a:solidFill>
            <a:schemeClr val="accent2">
              <a:lumMod val="20000"/>
              <a:lumOff val="80000"/>
            </a:schemeClr>
          </a:solidFill>
          <a:scene3d>
            <a:camera prst="orthographicFront"/>
            <a:lightRig rig="threePt" dir="t">
              <a:rot lat="0" lon="0" rev="7500000"/>
            </a:lightRig>
          </a:scene3d>
        </p:grpSpPr>
        <p:sp>
          <p:nvSpPr>
            <p:cNvPr id="42" name="Oval 41"/>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u="sng" dirty="0">
                <a:solidFill>
                  <a:srgbClr val="C00000"/>
                </a:solidFill>
                <a:cs typeface="Arial" pitchFamily="34" charset="0"/>
              </a:endParaRPr>
            </a:p>
          </p:txBody>
        </p:sp>
        <p:sp>
          <p:nvSpPr>
            <p:cNvPr id="43" name="Oval 4"/>
            <p:cNvSpPr/>
            <p:nvPr/>
          </p:nvSpPr>
          <p:spPr>
            <a:xfrm>
              <a:off x="5213556" y="685836"/>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1.5 Hr</a:t>
              </a:r>
              <a:endParaRPr lang="en-US" sz="800" dirty="0">
                <a:solidFill>
                  <a:prstClr val="white"/>
                </a:solidFill>
              </a:endParaRPr>
            </a:p>
          </p:txBody>
        </p:sp>
      </p:grpSp>
      <p:sp>
        <p:nvSpPr>
          <p:cNvPr id="44" name="Right Arrow 43"/>
          <p:cNvSpPr/>
          <p:nvPr/>
        </p:nvSpPr>
        <p:spPr>
          <a:xfrm rot="10800000">
            <a:off x="4579901" y="4009608"/>
            <a:ext cx="611543" cy="29335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7" name="TextBox 6"/>
          <p:cNvSpPr txBox="1"/>
          <p:nvPr/>
        </p:nvSpPr>
        <p:spPr>
          <a:xfrm>
            <a:off x="9826646" y="1929441"/>
            <a:ext cx="1698550" cy="938719"/>
          </a:xfrm>
          <a:prstGeom prst="rect">
            <a:avLst/>
          </a:prstGeom>
          <a:noFill/>
        </p:spPr>
        <p:txBody>
          <a:bodyPr wrap="square" rtlCol="0">
            <a:spAutoFit/>
          </a:bodyPr>
          <a:lstStyle/>
          <a:p>
            <a:pPr algn="ctr"/>
            <a:endPar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
            </a:endParaRPr>
          </a:p>
          <a:p>
            <a:pPr algn="ct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8"/>
              </a:rPr>
              <a:t>Managing Your Systems on Microsoft Azure with Chef</a:t>
            </a:r>
            <a:endParaRPr lang="en-US" sz="1100" dirty="0">
              <a:solidFill>
                <a:srgbClr val="C00000"/>
              </a:solidFill>
              <a:latin typeface="Calibri" panose="020F0502020204030204" pitchFamily="34" charset="0"/>
              <a:cs typeface="Arial" pitchFamily="34" charset="0"/>
            </a:endParaRPr>
          </a:p>
          <a:p>
            <a:pPr>
              <a:spcAft>
                <a:spcPts val="600"/>
              </a:spcAft>
            </a:pPr>
            <a:endParaRPr lang="en-US" sz="1100" dirty="0" err="1" smtClean="0">
              <a:solidFill>
                <a:srgbClr val="C00000"/>
              </a:solidFill>
              <a:latin typeface="Calibri" panose="020F0502020204030204" pitchFamily="34" charset="0"/>
              <a:cs typeface="Arial" pitchFamily="34" charset="0"/>
            </a:endParaRPr>
          </a:p>
        </p:txBody>
      </p:sp>
      <p:sp>
        <p:nvSpPr>
          <p:cNvPr id="8" name="TextBox 7"/>
          <p:cNvSpPr txBox="1"/>
          <p:nvPr/>
        </p:nvSpPr>
        <p:spPr>
          <a:xfrm>
            <a:off x="7609368" y="3406229"/>
            <a:ext cx="1497518" cy="1107996"/>
          </a:xfrm>
          <a:prstGeom prst="rect">
            <a:avLst/>
          </a:prstGeom>
          <a:noFill/>
        </p:spPr>
        <p:txBody>
          <a:bodyPr wrap="square" rtlCol="0">
            <a:spAutoFit/>
          </a:bodyPr>
          <a:lstStyle/>
          <a:p>
            <a:pPr algn="ctr"/>
            <a:r>
              <a:rPr lang="en-US" sz="1100" dirty="0">
                <a:solidFill>
                  <a:srgbClr val="C00000"/>
                </a:solidFill>
                <a:latin typeface="Calibri" panose="020F0502020204030204" pitchFamily="34" charset="0"/>
                <a:cs typeface="Arial" pitchFamily="34" charset="0"/>
              </a:rPr>
              <a:t> </a:t>
            </a:r>
          </a:p>
          <a:p>
            <a:pPr algn="ctr"/>
            <a:r>
              <a:rPr lang="en-US" sz="1100" u="sng" dirty="0">
                <a:solidFill>
                  <a:srgbClr val="C00000"/>
                </a:solidFill>
                <a:latin typeface="Calibri" panose="020F0502020204030204" pitchFamily="34" charset="0"/>
                <a:hlinkClick r:id="rId9"/>
              </a:rPr>
              <a:t>MOC Workshop: Architecting Microsoft Azure Solutions</a:t>
            </a:r>
            <a:endParaRPr lang="en-US" sz="1100" dirty="0">
              <a:solidFill>
                <a:srgbClr val="C00000"/>
              </a:solidFill>
              <a:latin typeface="Calibri" panose="020F0502020204030204" pitchFamily="34" charset="0"/>
              <a:cs typeface="Arial" pitchFamily="34" charset="0"/>
            </a:endParaRPr>
          </a:p>
          <a:p>
            <a:pPr algn="ctr"/>
            <a:endParaRPr lang="en-US" sz="1100" dirty="0">
              <a:solidFill>
                <a:srgbClr val="C00000"/>
              </a:solidFill>
              <a:latin typeface="Calibri" panose="020F0502020204030204" pitchFamily="34" charset="0"/>
              <a:cs typeface="Arial" pitchFamily="34" charset="0"/>
            </a:endParaRPr>
          </a:p>
          <a:p>
            <a:pPr>
              <a:spcAft>
                <a:spcPts val="600"/>
              </a:spcAft>
            </a:pPr>
            <a:endParaRPr lang="en-US" sz="1100" dirty="0" err="1" smtClean="0">
              <a:latin typeface="Arial" pitchFamily="34" charset="0"/>
              <a:cs typeface="Arial" pitchFamily="34" charset="0"/>
            </a:endParaRPr>
          </a:p>
        </p:txBody>
      </p:sp>
      <p:sp>
        <p:nvSpPr>
          <p:cNvPr id="24" name="TextBox 23"/>
          <p:cNvSpPr txBox="1"/>
          <p:nvPr/>
        </p:nvSpPr>
        <p:spPr>
          <a:xfrm>
            <a:off x="1013027" y="1943195"/>
            <a:ext cx="1509745" cy="846386"/>
          </a:xfrm>
          <a:prstGeom prst="rect">
            <a:avLst/>
          </a:prstGeom>
          <a:noFill/>
        </p:spPr>
        <p:txBody>
          <a:bodyPr wrap="square" rtlCol="0">
            <a:spAutoFit/>
          </a:bodyPr>
          <a:lstStyle/>
          <a:p>
            <a:pPr algn="ctr">
              <a:spcAft>
                <a:spcPts val="600"/>
              </a:spcAft>
            </a:pPr>
            <a:r>
              <a:rPr lang="en-US" sz="1100" u="sng" dirty="0">
                <a:solidFill>
                  <a:srgbClr val="C00000"/>
                </a:solidFill>
                <a:latin typeface="Calibri" panose="020F0502020204030204" pitchFamily="34" charset="0"/>
                <a:cs typeface="Arial" pitchFamily="34" charset="0"/>
                <a:hlinkClick r:id="rId10"/>
              </a:rPr>
              <a:t>Building</a:t>
            </a:r>
            <a:r>
              <a:rPr lang="en-US" sz="1100" u="sng" dirty="0">
                <a:solidFill>
                  <a:srgbClr val="C00000"/>
                </a:solidFill>
                <a:latin typeface="Calibri" panose="020F0502020204030204" pitchFamily="34" charset="0"/>
                <a:cs typeface="Arial" pitchFamily="34" charset="0"/>
              </a:rPr>
              <a:t> Blocks: DevOps and Enterprise Development</a:t>
            </a:r>
          </a:p>
          <a:p>
            <a:pPr algn="ctr">
              <a:spcAft>
                <a:spcPts val="600"/>
              </a:spcAft>
            </a:pPr>
            <a:endParaRPr lang="en-US" sz="1100" dirty="0" err="1" smtClean="0">
              <a:latin typeface="Arial" pitchFamily="34" charset="0"/>
              <a:cs typeface="Arial" pitchFamily="34" charset="0"/>
            </a:endParaRPr>
          </a:p>
        </p:txBody>
      </p:sp>
      <p:sp>
        <p:nvSpPr>
          <p:cNvPr id="25" name="TextBox 24"/>
          <p:cNvSpPr txBox="1"/>
          <p:nvPr/>
        </p:nvSpPr>
        <p:spPr>
          <a:xfrm>
            <a:off x="5474883" y="3738975"/>
            <a:ext cx="1456630" cy="938719"/>
          </a:xfrm>
          <a:prstGeom prst="rect">
            <a:avLst/>
          </a:prstGeom>
          <a:noFill/>
        </p:spPr>
        <p:txBody>
          <a:bodyPr wrap="square" rtlCol="0">
            <a:spAutoFit/>
          </a:bodyPr>
          <a:lstStyle/>
          <a:p>
            <a:pPr algn="ctr"/>
            <a:r>
              <a:rPr lang="en-US" sz="1100" u="sng" dirty="0">
                <a:solidFill>
                  <a:srgbClr val="C00000"/>
                </a:solidFill>
                <a:latin typeface="Calibri" panose="020F0502020204030204" pitchFamily="34" charset="0"/>
                <a:cs typeface="Arial" pitchFamily="34" charset="0"/>
              </a:rPr>
              <a:t> </a:t>
            </a:r>
          </a:p>
          <a:p>
            <a:pPr algn="ctr"/>
            <a:r>
              <a:rPr lang="en-US" sz="1100" u="sng" dirty="0">
                <a:solidFill>
                  <a:srgbClr val="C00000"/>
                </a:solidFill>
                <a:latin typeface="Calibri" panose="020F0502020204030204" pitchFamily="34" charset="0"/>
                <a:hlinkClick r:id="rId11"/>
              </a:rPr>
              <a:t>Cloud</a:t>
            </a:r>
            <a:r>
              <a:rPr lang="en-US" sz="1100" u="sng" dirty="0">
                <a:solidFill>
                  <a:srgbClr val="C00000"/>
                </a:solidFill>
                <a:latin typeface="Calibri" panose="020F0502020204030204" pitchFamily="34" charset="0"/>
              </a:rPr>
              <a:t> at Microsoft</a:t>
            </a:r>
            <a:endParaRPr lang="en-US" sz="1100" u="sng" dirty="0">
              <a:solidFill>
                <a:srgbClr val="C00000"/>
              </a:solidFill>
              <a:latin typeface="Calibri" panose="020F0502020204030204" pitchFamily="34" charset="0"/>
              <a:cs typeface="Arial" pitchFamily="34" charset="0"/>
            </a:endParaRPr>
          </a:p>
          <a:p>
            <a:pPr algn="ctr"/>
            <a:endParaRPr lang="en-US" sz="1100" u="sng" dirty="0">
              <a:solidFill>
                <a:srgbClr val="C00000"/>
              </a:solidFill>
              <a:latin typeface="Calibri" panose="020F0502020204030204" pitchFamily="34" charset="0"/>
              <a:cs typeface="Arial" pitchFamily="34" charset="0"/>
            </a:endParaRPr>
          </a:p>
          <a:p>
            <a:pPr algn="ctr"/>
            <a:endParaRPr lang="en-US" sz="1100" u="sng" dirty="0">
              <a:solidFill>
                <a:srgbClr val="C00000"/>
              </a:solidFill>
              <a:latin typeface="Calibri" panose="020F0502020204030204" pitchFamily="34" charset="0"/>
              <a:cs typeface="Arial" pitchFamily="34" charset="0"/>
            </a:endParaRPr>
          </a:p>
          <a:p>
            <a:pPr>
              <a:spcAft>
                <a:spcPts val="600"/>
              </a:spcAft>
            </a:pPr>
            <a:endParaRPr lang="en-US" sz="1100" dirty="0" err="1" smtClean="0">
              <a:latin typeface="Calibri" panose="020F0502020204030204" pitchFamily="34" charset="0"/>
              <a:cs typeface="Arial" pitchFamily="34" charset="0"/>
            </a:endParaRPr>
          </a:p>
        </p:txBody>
      </p:sp>
      <p:sp>
        <p:nvSpPr>
          <p:cNvPr id="94" name="Oval 93"/>
          <p:cNvSpPr/>
          <p:nvPr/>
        </p:nvSpPr>
        <p:spPr>
          <a:xfrm>
            <a:off x="5384331" y="1838289"/>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96" name="Oval 4"/>
          <p:cNvSpPr/>
          <p:nvPr/>
        </p:nvSpPr>
        <p:spPr>
          <a:xfrm>
            <a:off x="5696667" y="2657126"/>
            <a:ext cx="1041715" cy="203683"/>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Hr</a:t>
            </a:r>
            <a:endParaRPr lang="en-US" sz="800" dirty="0">
              <a:solidFill>
                <a:prstClr val="white"/>
              </a:solidFill>
            </a:endParaRPr>
          </a:p>
        </p:txBody>
      </p:sp>
      <p:sp>
        <p:nvSpPr>
          <p:cNvPr id="97" name="Rectangle 96"/>
          <p:cNvSpPr/>
          <p:nvPr/>
        </p:nvSpPr>
        <p:spPr>
          <a:xfrm>
            <a:off x="5466077" y="2056962"/>
            <a:ext cx="1570984" cy="600164"/>
          </a:xfrm>
          <a:prstGeom prst="rect">
            <a:avLst/>
          </a:prstGeom>
        </p:spPr>
        <p:txBody>
          <a:bodyPr wrap="square">
            <a:spAutoFit/>
          </a:bodyPr>
          <a:lstStyle/>
          <a:p>
            <a:pPr algn="ct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rPr>
              <a:t>DevOps </a:t>
            </a: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12"/>
              </a:rPr>
              <a:t>on</a:t>
            </a: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rPr>
              <a:t> Capgemini's private Azure IaaS - Benefits and Lessons</a:t>
            </a:r>
            <a:endParaRPr lang="en-US" dirty="0">
              <a:solidFill>
                <a:srgbClr val="C00000"/>
              </a:solidFill>
            </a:endParaRPr>
          </a:p>
        </p:txBody>
      </p:sp>
      <p:sp>
        <p:nvSpPr>
          <p:cNvPr id="101" name="Right Arrow 100"/>
          <p:cNvSpPr/>
          <p:nvPr/>
        </p:nvSpPr>
        <p:spPr>
          <a:xfrm rot="10800000">
            <a:off x="9129087" y="3960227"/>
            <a:ext cx="567121" cy="29335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Tree>
    <p:extLst>
      <p:ext uri="{BB962C8B-B14F-4D97-AF65-F5344CB8AC3E}">
        <p14:creationId xmlns:p14="http://schemas.microsoft.com/office/powerpoint/2010/main" val="19511616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a:t>
            </a:r>
            <a:r>
              <a:rPr lang="en-US" dirty="0" smtClean="0"/>
              <a:t>and </a:t>
            </a:r>
            <a:r>
              <a:rPr lang="en-US" dirty="0"/>
              <a:t>Configuration </a:t>
            </a:r>
            <a:r>
              <a:rPr lang="en-US" dirty="0" smtClean="0"/>
              <a:t>Lead/Transformation Consultant/SDM</a:t>
            </a:r>
            <a:endParaRPr lang="en-US" dirty="0"/>
          </a:p>
        </p:txBody>
      </p:sp>
      <p:sp>
        <p:nvSpPr>
          <p:cNvPr id="4" name="Content Placeholder 3"/>
          <p:cNvSpPr>
            <a:spLocks noGrp="1"/>
          </p:cNvSpPr>
          <p:nvPr>
            <p:ph sz="half" idx="12"/>
          </p:nvPr>
        </p:nvSpPr>
        <p:spPr>
          <a:xfrm>
            <a:off x="1433607" y="3758575"/>
            <a:ext cx="4114800" cy="1938992"/>
          </a:xfrm>
        </p:spPr>
        <p:txBody>
          <a:bodyPr/>
          <a:lstStyle/>
          <a:p>
            <a:r>
              <a:rPr lang="en-US" sz="1100" dirty="0"/>
              <a:t>The </a:t>
            </a:r>
            <a:r>
              <a:rPr lang="en-US" sz="1100" dirty="0" smtClean="0"/>
              <a:t>Integration and Configuration Lead </a:t>
            </a:r>
            <a:r>
              <a:rPr lang="en-US" sz="1100" dirty="0"/>
              <a:t> is accountable for increasing software delivery productivity through the introduction of new tools and </a:t>
            </a:r>
            <a:r>
              <a:rPr lang="en-US" sz="1100" dirty="0" smtClean="0"/>
              <a:t>automation. They will will </a:t>
            </a:r>
            <a:r>
              <a:rPr lang="en-US" sz="1100" dirty="0"/>
              <a:t>drive continuous process improvement, and increase the efficiency and quality of our CI test infrastructure and test </a:t>
            </a:r>
            <a:r>
              <a:rPr lang="en-US" sz="1100" dirty="0" smtClean="0"/>
              <a:t>automation</a:t>
            </a:r>
          </a:p>
          <a:p>
            <a:r>
              <a:rPr lang="en-US" sz="1100" dirty="0" smtClean="0"/>
              <a:t>They identify </a:t>
            </a:r>
            <a:r>
              <a:rPr lang="en-US" sz="1100" dirty="0"/>
              <a:t>and implement creative ways to monitor and reduce SQA test times and accelerate adoption of Continuous Integration best practices. In </a:t>
            </a:r>
            <a:r>
              <a:rPr lang="en-US" sz="1100" dirty="0" smtClean="0"/>
              <a:t>addition to research</a:t>
            </a:r>
            <a:r>
              <a:rPr lang="en-US" sz="1100" dirty="0"/>
              <a:t>, recommend, and implement plug-ins to capture key metrics to drive improvements with respect to build failure analysis, code coverage metrics etc.</a:t>
            </a:r>
            <a:endParaRPr lang="en-US" sz="1100" dirty="0"/>
          </a:p>
        </p:txBody>
      </p:sp>
      <p:sp>
        <p:nvSpPr>
          <p:cNvPr id="3" name="Rectangle 2"/>
          <p:cNvSpPr/>
          <p:nvPr/>
        </p:nvSpPr>
        <p:spPr>
          <a:xfrm>
            <a:off x="7236688" y="3811696"/>
            <a:ext cx="4879153" cy="1446550"/>
          </a:xfrm>
          <a:prstGeom prst="rect">
            <a:avLst/>
          </a:prstGeom>
        </p:spPr>
        <p:txBody>
          <a:bodyPr wrap="square">
            <a:spAutoFit/>
          </a:bodyPr>
          <a:lstStyle/>
          <a:p>
            <a:r>
              <a:rPr lang="en-US" sz="1100" b="1" dirty="0"/>
              <a:t>SDMs lead and manage services delivery. They ensure that the DevOps and Agile transformational projects are delivered with the highest quality while meeting contractual obligations and exceeding financial targets. </a:t>
            </a:r>
          </a:p>
          <a:p>
            <a:r>
              <a:rPr lang="en-US" sz="1100" b="1" dirty="0"/>
              <a:t>They have a comprehensive view of DevOps practices including Continuous Delivery, Agile methods and Cloud based IT architectures and are innovators, that work with industry leading companies to drive business agility and modern delivery solutions to clients.</a:t>
            </a:r>
            <a:endParaRPr lang="en-US" sz="1100" b="1" dirty="0"/>
          </a:p>
        </p:txBody>
      </p:sp>
      <p:sp>
        <p:nvSpPr>
          <p:cNvPr id="12" name="Content Placeholder 3"/>
          <p:cNvSpPr>
            <a:spLocks noGrp="1"/>
          </p:cNvSpPr>
          <p:nvPr>
            <p:ph sz="half" idx="12"/>
          </p:nvPr>
        </p:nvSpPr>
        <p:spPr>
          <a:xfrm>
            <a:off x="4188947" y="1085518"/>
            <a:ext cx="4114800" cy="2231380"/>
          </a:xfrm>
        </p:spPr>
        <p:txBody>
          <a:bodyPr/>
          <a:lstStyle/>
          <a:p>
            <a:r>
              <a:rPr lang="en-US" sz="1100" dirty="0" smtClean="0"/>
              <a:t>Agile-DevOps Transformation Consultant is responsible for setting up, managing, and evangelizing the tools and processes that enable the business of modern software development. </a:t>
            </a:r>
          </a:p>
          <a:p>
            <a:r>
              <a:rPr lang="en-US" sz="1100" dirty="0" smtClean="0"/>
              <a:t>They work to optimize processes, tools, and the architecture needed to move clients from future vision, to adoption, and beyond. They are experts at promoting both cultural and behavioral changes.</a:t>
            </a:r>
          </a:p>
          <a:p>
            <a:r>
              <a:rPr lang="en-US" sz="1100" dirty="0" smtClean="0"/>
              <a:t>Transformation consultants have a deep understanding of the SDLC, as well as the various points at which improvement can be made by better tools, automation, or process improvement, and metrics that can be gathered</a:t>
            </a:r>
            <a:r>
              <a:rPr lang="en-US" sz="1400" dirty="0" smtClean="0"/>
              <a:t>.</a:t>
            </a:r>
            <a:endParaRPr lang="en-US" sz="1400" dirty="0"/>
          </a:p>
        </p:txBody>
      </p:sp>
      <p:sp>
        <p:nvSpPr>
          <p:cNvPr id="13" name="Oval 12"/>
          <p:cNvSpPr/>
          <p:nvPr/>
        </p:nvSpPr>
        <p:spPr>
          <a:xfrm>
            <a:off x="3071907" y="1567390"/>
            <a:ext cx="838200" cy="838200"/>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14" name="Picture 13"/>
          <p:cNvPicPr>
            <a:picLocks noChangeAspect="1"/>
          </p:cNvPicPr>
          <p:nvPr/>
        </p:nvPicPr>
        <p:blipFill>
          <a:blip r:embed="rId3" cstate="print">
            <a:clrChange>
              <a:clrFrom>
                <a:srgbClr val="FFFFFF"/>
              </a:clrFrom>
              <a:clrTo>
                <a:srgbClr val="FFFFFF">
                  <a:alpha val="0"/>
                </a:srgbClr>
              </a:clrTo>
            </a:clrChange>
          </a:blip>
          <a:stretch>
            <a:fillRect/>
          </a:stretch>
        </p:blipFill>
        <p:spPr>
          <a:xfrm flipH="1">
            <a:off x="3312456" y="1048498"/>
            <a:ext cx="335563" cy="1020635"/>
          </a:xfrm>
          <a:prstGeom prst="rect">
            <a:avLst/>
          </a:prstGeom>
        </p:spPr>
      </p:pic>
      <p:sp>
        <p:nvSpPr>
          <p:cNvPr id="15" name="Oval 14"/>
          <p:cNvSpPr/>
          <p:nvPr/>
        </p:nvSpPr>
        <p:spPr>
          <a:xfrm>
            <a:off x="6246347" y="4246344"/>
            <a:ext cx="838200" cy="838200"/>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16" name="Picture 15"/>
          <p:cNvPicPr>
            <a:picLocks noChangeAspect="1"/>
          </p:cNvPicPr>
          <p:nvPr/>
        </p:nvPicPr>
        <p:blipFill>
          <a:blip r:embed="rId4" cstate="print">
            <a:clrChange>
              <a:clrFrom>
                <a:srgbClr val="FFFFFF"/>
              </a:clrFrom>
              <a:clrTo>
                <a:srgbClr val="FFFFFF">
                  <a:alpha val="0"/>
                </a:srgbClr>
              </a:clrTo>
            </a:clrChange>
          </a:blip>
          <a:stretch>
            <a:fillRect/>
          </a:stretch>
        </p:blipFill>
        <p:spPr>
          <a:xfrm>
            <a:off x="6398488" y="3827260"/>
            <a:ext cx="344879" cy="1017814"/>
          </a:xfrm>
          <a:prstGeom prst="rect">
            <a:avLst/>
          </a:prstGeom>
        </p:spPr>
      </p:pic>
      <p:sp>
        <p:nvSpPr>
          <p:cNvPr id="17" name="Oval 16"/>
          <p:cNvSpPr/>
          <p:nvPr/>
        </p:nvSpPr>
        <p:spPr>
          <a:xfrm>
            <a:off x="349830" y="4481850"/>
            <a:ext cx="838200" cy="838200"/>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18" name="Picture 17"/>
          <p:cNvPicPr>
            <a:picLocks noChangeAspect="1"/>
          </p:cNvPicPr>
          <p:nvPr/>
        </p:nvPicPr>
        <p:blipFill>
          <a:blip r:embed="rId5" cstate="print">
            <a:clrChange>
              <a:clrFrom>
                <a:srgbClr val="FFFFFF"/>
              </a:clrFrom>
              <a:clrTo>
                <a:srgbClr val="FFFFFF">
                  <a:alpha val="0"/>
                </a:srgbClr>
              </a:clrTo>
            </a:clrChange>
          </a:blip>
          <a:stretch>
            <a:fillRect/>
          </a:stretch>
        </p:blipFill>
        <p:spPr>
          <a:xfrm>
            <a:off x="486546" y="3952021"/>
            <a:ext cx="387863" cy="1132523"/>
          </a:xfrm>
          <a:prstGeom prst="rect">
            <a:avLst/>
          </a:prstGeom>
        </p:spPr>
      </p:pic>
    </p:spTree>
    <p:extLst>
      <p:ext uri="{BB962C8B-B14F-4D97-AF65-F5344CB8AC3E}">
        <p14:creationId xmlns:p14="http://schemas.microsoft.com/office/powerpoint/2010/main" val="360493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a:t>
            </a:r>
            <a:r>
              <a:rPr lang="en-US" dirty="0" smtClean="0"/>
              <a:t>DevOps – </a:t>
            </a:r>
            <a:r>
              <a:rPr lang="en-US" dirty="0" smtClean="0"/>
              <a:t>DevOps Basics - </a:t>
            </a:r>
            <a:r>
              <a:rPr lang="en-US" dirty="0" smtClean="0"/>
              <a:t>SDM/Transformation Consultant/Integration and Configuration </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a:xfrm>
            <a:off x="155575" y="1131465"/>
            <a:ext cx="11650980" cy="525780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5" name="Rectangle 4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9" name="Oval 48"/>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1" name="TextBox 50"/>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3" name="Oval 52"/>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4" name="TextBox 53"/>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56" name="TextBox 55"/>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57" name="TextBox 56"/>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58" name="Oval 57"/>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9" name="Oval 58"/>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0" name="TextBox 59"/>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grpSp>
        <p:nvGrpSpPr>
          <p:cNvPr id="90" name="Group 89"/>
          <p:cNvGrpSpPr/>
          <p:nvPr/>
        </p:nvGrpSpPr>
        <p:grpSpPr>
          <a:xfrm>
            <a:off x="526785" y="1490221"/>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91" name="Oval 90"/>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00" dirty="0" smtClean="0">
                  <a:solidFill>
                    <a:srgbClr val="CC00CC"/>
                  </a:solidFill>
                  <a:latin typeface="Arial" pitchFamily="34" charset="0"/>
                  <a:cs typeface="Arial" pitchFamily="34" charset="0"/>
                  <a:sym typeface="Wingdings 3"/>
                </a:rPr>
                <a:t> </a:t>
              </a:r>
              <a:r>
                <a:rPr lang="en-US" sz="1100" dirty="0" smtClean="0">
                  <a:solidFill>
                    <a:schemeClr val="bg1"/>
                  </a:solidFill>
                  <a:latin typeface="Arial" pitchFamily="34" charset="0"/>
                  <a:cs typeface="Arial" pitchFamily="34" charset="0"/>
                  <a:hlinkClick r:id="rId3" invalidUrl="https://capgemini.sumtotalsystems.com/sumtotal/core/activitydetails/ViewActivityDetails/370903?actId=370903&amp;UserMode=0&amp;Task=&amp;InvoiceId=&amp;UserAction=&amp;CallerURL=/sumtotal/app/taxonomy/learnerSearch/LearnerSearch.aspx?UserMode=0&amp;searchText=DevOps Fu"/>
                </a:rPr>
                <a:t>DevOps Fundamentals</a:t>
              </a:r>
              <a:endParaRPr lang="en-US" sz="1100" dirty="0">
                <a:solidFill>
                  <a:schemeClr val="bg1"/>
                </a:solidFill>
                <a:latin typeface="Arial" pitchFamily="34" charset="0"/>
                <a:cs typeface="Arial" pitchFamily="34" charset="0"/>
              </a:endParaRPr>
            </a:p>
          </p:txBody>
        </p:sp>
        <p:sp>
          <p:nvSpPr>
            <p:cNvPr id="92" name="Oval 4"/>
            <p:cNvSpPr/>
            <p:nvPr/>
          </p:nvSpPr>
          <p:spPr>
            <a:xfrm>
              <a:off x="5223675" y="713240"/>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 Hrs</a:t>
              </a:r>
              <a:endParaRPr lang="en-US" sz="800" kern="1200" dirty="0"/>
            </a:p>
          </p:txBody>
        </p:sp>
      </p:grpSp>
      <p:sp>
        <p:nvSpPr>
          <p:cNvPr id="93" name="Right Arrow 92"/>
          <p:cNvSpPr/>
          <p:nvPr/>
        </p:nvSpPr>
        <p:spPr>
          <a:xfrm>
            <a:off x="4661299" y="2025263"/>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94" name="Group 93"/>
          <p:cNvGrpSpPr/>
          <p:nvPr/>
        </p:nvGrpSpPr>
        <p:grpSpPr>
          <a:xfrm>
            <a:off x="5261740" y="1490220"/>
            <a:ext cx="1687655" cy="1324462"/>
            <a:chOff x="5039232" y="1757"/>
            <a:chExt cx="1259461" cy="1259462"/>
          </a:xfrm>
          <a:solidFill>
            <a:schemeClr val="accent3">
              <a:lumMod val="60000"/>
              <a:lumOff val="40000"/>
            </a:schemeClr>
          </a:solidFill>
          <a:scene3d>
            <a:camera prst="orthographicFront"/>
            <a:lightRig rig="threePt" dir="t">
              <a:rot lat="0" lon="0" rev="7500000"/>
            </a:lightRig>
          </a:scene3d>
        </p:grpSpPr>
        <p:sp>
          <p:nvSpPr>
            <p:cNvPr id="95" name="Oval 94"/>
            <p:cNvSpPr/>
            <p:nvPr/>
          </p:nvSpPr>
          <p:spPr>
            <a:xfrm>
              <a:off x="5039232" y="1757"/>
              <a:ext cx="1259461" cy="1259462"/>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smtClean="0">
                  <a:solidFill>
                    <a:schemeClr val="bg1"/>
                  </a:solidFill>
                  <a:latin typeface="Arial" pitchFamily="34" charset="0"/>
                  <a:cs typeface="Arial" pitchFamily="34" charset="0"/>
                  <a:hlinkClick r:id="rId4"/>
                </a:rPr>
                <a:t>DevOps Unlocked</a:t>
              </a:r>
              <a:endParaRPr lang="en-US" sz="1100" dirty="0">
                <a:solidFill>
                  <a:schemeClr val="bg1"/>
                </a:solidFill>
                <a:latin typeface="Arial" pitchFamily="34" charset="0"/>
                <a:cs typeface="Arial" pitchFamily="34" charset="0"/>
              </a:endParaRPr>
            </a:p>
          </p:txBody>
        </p:sp>
        <p:sp>
          <p:nvSpPr>
            <p:cNvPr id="96" name="Oval 4"/>
            <p:cNvSpPr/>
            <p:nvPr/>
          </p:nvSpPr>
          <p:spPr>
            <a:xfrm>
              <a:off x="5223676" y="707868"/>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Hr</a:t>
              </a:r>
              <a:endParaRPr lang="en-US" sz="800" kern="1200" dirty="0"/>
            </a:p>
          </p:txBody>
        </p:sp>
      </p:grpSp>
      <p:sp>
        <p:nvSpPr>
          <p:cNvPr id="27" name="Right Arrow 26"/>
          <p:cNvSpPr/>
          <p:nvPr/>
        </p:nvSpPr>
        <p:spPr>
          <a:xfrm>
            <a:off x="6958157" y="2025263"/>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25" name="Oval 24"/>
          <p:cNvSpPr/>
          <p:nvPr/>
        </p:nvSpPr>
        <p:spPr>
          <a:xfrm>
            <a:off x="7574557" y="1490220"/>
            <a:ext cx="1687655" cy="1324462"/>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chemeClr val="bg1"/>
              </a:solidFill>
              <a:latin typeface="Arial" pitchFamily="34" charset="0"/>
              <a:cs typeface="Arial" pitchFamily="34" charset="0"/>
            </a:endParaRPr>
          </a:p>
        </p:txBody>
      </p:sp>
      <p:sp>
        <p:nvSpPr>
          <p:cNvPr id="28" name="Oval 4"/>
          <p:cNvSpPr/>
          <p:nvPr/>
        </p:nvSpPr>
        <p:spPr>
          <a:xfrm>
            <a:off x="7930189" y="2477942"/>
            <a:ext cx="976389" cy="179026"/>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Video Session  1 Hr</a:t>
            </a:r>
            <a:endParaRPr lang="en-US" sz="800" kern="1200" dirty="0"/>
          </a:p>
        </p:txBody>
      </p:sp>
      <p:sp>
        <p:nvSpPr>
          <p:cNvPr id="4" name="TextBox 3"/>
          <p:cNvSpPr txBox="1"/>
          <p:nvPr/>
        </p:nvSpPr>
        <p:spPr>
          <a:xfrm>
            <a:off x="7670083" y="1657531"/>
            <a:ext cx="1563505" cy="830997"/>
          </a:xfrm>
          <a:prstGeom prst="rect">
            <a:avLst/>
          </a:prstGeom>
          <a:noFill/>
        </p:spPr>
        <p:txBody>
          <a:bodyPr wrap="none" rtlCol="0">
            <a:spAutoFit/>
          </a:bodyPr>
          <a:lstStyle/>
          <a:p>
            <a:pPr algn="ctr"/>
            <a:r>
              <a:rPr lang="en-US" sz="1200" dirty="0">
                <a:solidFill>
                  <a:schemeClr val="bg1"/>
                </a:solidFill>
                <a:latin typeface="Arial" pitchFamily="34" charset="0"/>
                <a:cs typeface="Arial" pitchFamily="34" charset="0"/>
                <a:hlinkClick r:id="rId4"/>
              </a:rPr>
              <a:t>DevOps </a:t>
            </a:r>
            <a:endParaRPr lang="en-US" sz="1200" dirty="0" smtClean="0">
              <a:solidFill>
                <a:schemeClr val="bg1"/>
              </a:solidFill>
              <a:latin typeface="Arial" pitchFamily="34" charset="0"/>
              <a:cs typeface="Arial" pitchFamily="34" charset="0"/>
              <a:hlinkClick r:id="rId4"/>
            </a:endParaRPr>
          </a:p>
          <a:p>
            <a:pPr algn="ctr"/>
            <a:r>
              <a:rPr lang="en-US" sz="1200" dirty="0" smtClean="0">
                <a:solidFill>
                  <a:schemeClr val="bg1"/>
                </a:solidFill>
                <a:latin typeface="Arial" pitchFamily="34" charset="0"/>
                <a:cs typeface="Arial" pitchFamily="34" charset="0"/>
                <a:hlinkClick r:id="rId4"/>
              </a:rPr>
              <a:t>Fundamentals:</a:t>
            </a:r>
          </a:p>
          <a:p>
            <a:pPr algn="ctr"/>
            <a:r>
              <a:rPr lang="en-US" sz="1200" dirty="0" smtClean="0">
                <a:solidFill>
                  <a:schemeClr val="bg1"/>
                </a:solidFill>
                <a:latin typeface="Arial" pitchFamily="34" charset="0"/>
                <a:cs typeface="Arial" pitchFamily="34" charset="0"/>
                <a:hlinkClick r:id="rId4"/>
              </a:rPr>
              <a:t>Tools</a:t>
            </a:r>
            <a:r>
              <a:rPr lang="en-US" sz="1200" dirty="0">
                <a:solidFill>
                  <a:schemeClr val="bg1"/>
                </a:solidFill>
                <a:latin typeface="Arial" pitchFamily="34" charset="0"/>
                <a:cs typeface="Arial" pitchFamily="34" charset="0"/>
                <a:hlinkClick r:id="rId4"/>
              </a:rPr>
              <a:t>, Technologies </a:t>
            </a:r>
            <a:endParaRPr lang="en-US" sz="1200" dirty="0" smtClean="0">
              <a:solidFill>
                <a:schemeClr val="bg1"/>
              </a:solidFill>
              <a:latin typeface="Arial" pitchFamily="34" charset="0"/>
              <a:cs typeface="Arial" pitchFamily="34" charset="0"/>
              <a:hlinkClick r:id="rId4"/>
            </a:endParaRPr>
          </a:p>
          <a:p>
            <a:pPr algn="ctr"/>
            <a:r>
              <a:rPr lang="en-US" sz="1200" dirty="0" smtClean="0">
                <a:solidFill>
                  <a:schemeClr val="bg1"/>
                </a:solidFill>
                <a:latin typeface="Arial" pitchFamily="34" charset="0"/>
                <a:cs typeface="Arial" pitchFamily="34" charset="0"/>
                <a:hlinkClick r:id="rId4"/>
              </a:rPr>
              <a:t>and </a:t>
            </a:r>
            <a:r>
              <a:rPr lang="en-US" sz="1200" dirty="0">
                <a:solidFill>
                  <a:schemeClr val="bg1"/>
                </a:solidFill>
                <a:latin typeface="Arial" pitchFamily="34" charset="0"/>
                <a:cs typeface="Arial" pitchFamily="34" charset="0"/>
                <a:hlinkClick r:id="rId4"/>
              </a:rPr>
              <a:t>Infra</a:t>
            </a:r>
            <a:endParaRPr lang="en-US" sz="1200" dirty="0">
              <a:solidFill>
                <a:schemeClr val="bg1"/>
              </a:solidFill>
              <a:latin typeface="Arial" pitchFamily="34" charset="0"/>
              <a:cs typeface="Arial" pitchFamily="34" charset="0"/>
            </a:endParaRPr>
          </a:p>
        </p:txBody>
      </p:sp>
      <p:sp>
        <p:nvSpPr>
          <p:cNvPr id="31" name="Oval 30"/>
          <p:cNvSpPr/>
          <p:nvPr/>
        </p:nvSpPr>
        <p:spPr>
          <a:xfrm>
            <a:off x="2852928" y="1254399"/>
            <a:ext cx="1854723" cy="1637259"/>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00" dirty="0" smtClean="0">
                <a:solidFill>
                  <a:srgbClr val="CC00CC"/>
                </a:solidFill>
                <a:latin typeface="Arial" pitchFamily="34" charset="0"/>
                <a:cs typeface="Arial" pitchFamily="34" charset="0"/>
                <a:sym typeface="Wingdings 3"/>
              </a:rPr>
              <a:t> </a:t>
            </a:r>
            <a:endParaRPr lang="en-US" sz="1100" dirty="0">
              <a:solidFill>
                <a:schemeClr val="bg1"/>
              </a:solidFill>
              <a:latin typeface="Arial" pitchFamily="34" charset="0"/>
              <a:cs typeface="Arial" pitchFamily="34" charset="0"/>
            </a:endParaRPr>
          </a:p>
        </p:txBody>
      </p:sp>
      <p:sp>
        <p:nvSpPr>
          <p:cNvPr id="34" name="Right Arrow 33"/>
          <p:cNvSpPr/>
          <p:nvPr/>
        </p:nvSpPr>
        <p:spPr>
          <a:xfrm>
            <a:off x="2255117" y="2025263"/>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 name="TextBox 5"/>
          <p:cNvSpPr txBox="1"/>
          <p:nvPr/>
        </p:nvSpPr>
        <p:spPr>
          <a:xfrm>
            <a:off x="2904577" y="1702097"/>
            <a:ext cx="1864613" cy="646331"/>
          </a:xfrm>
          <a:prstGeom prst="rect">
            <a:avLst/>
          </a:prstGeom>
          <a:noFill/>
        </p:spPr>
        <p:txBody>
          <a:bodyPr wrap="none" rtlCol="0">
            <a:spAutoFit/>
          </a:bodyPr>
          <a:lstStyle/>
          <a:p>
            <a:pPr algn="ctr"/>
            <a:r>
              <a:rPr lang="en-US" sz="1200" dirty="0">
                <a:solidFill>
                  <a:schemeClr val="bg1"/>
                </a:solidFill>
                <a:latin typeface="Arial" pitchFamily="34" charset="0"/>
                <a:cs typeface="Arial" pitchFamily="34" charset="0"/>
                <a:hlinkClick r:id="rId5" invalidUrl="https://capgemini.sumtotalsystems.com/sumtotal/core/activitydetails/ViewActivityDetails/370903?actId=370903&amp;UserMode=0&amp;Task=&amp;InvoiceId=&amp;UserAction=&amp;CallerURL=/sumtotal/app/taxonomy/learnerSearch/LearnerSearch.aspx?UserMode=0&amp;searchText=DevOps Fu"/>
              </a:rPr>
              <a:t>DevOps Fundamentals</a:t>
            </a:r>
            <a:r>
              <a:rPr lang="en-US" sz="1200" dirty="0" smtClean="0">
                <a:solidFill>
                  <a:schemeClr val="bg1"/>
                </a:solidFill>
                <a:latin typeface="Arial" pitchFamily="34" charset="0"/>
                <a:cs typeface="Arial" pitchFamily="34" charset="0"/>
                <a:hlinkClick r:id="rId6" invalidUrl="https://capgemini.sumtotalsystems.com/sumtotal/core/activitydetails/ViewActivityDetails/370903?actId=370903&amp;UserMode=0&amp;Task=&amp;InvoiceId=&amp;UserAction=&amp;CallerURL=/sumtotal/app/taxonomy/learnerSearch/LearnerSearch.aspx?UserMode=0&amp;searchText=DevOps Fu"/>
              </a:rPr>
              <a:t>:</a:t>
            </a:r>
          </a:p>
          <a:p>
            <a:pPr algn="ctr"/>
            <a:r>
              <a:rPr lang="en-US" sz="1200" dirty="0" smtClean="0">
                <a:solidFill>
                  <a:schemeClr val="bg1"/>
                </a:solidFill>
                <a:latin typeface="Arial" pitchFamily="34" charset="0"/>
                <a:cs typeface="Arial" pitchFamily="34" charset="0"/>
                <a:hlinkClick r:id="rId7" invalidUrl="https://capgemini.sumtotalsystems.com/sumtotal/core/activitydetails/ViewActivityDetails/370903?actId=370903&amp;UserMode=0&amp;Task=&amp;InvoiceId=&amp;UserAction=&amp;CallerURL=/sumtotal/app/taxonomy/learnerSearch/LearnerSearch.aspx?UserMode=0&amp;searchText=DevOps Fu"/>
              </a:rPr>
              <a:t>New </a:t>
            </a:r>
            <a:r>
              <a:rPr lang="en-US" sz="1200" dirty="0">
                <a:solidFill>
                  <a:schemeClr val="bg1"/>
                </a:solidFill>
                <a:latin typeface="Arial" pitchFamily="34" charset="0"/>
                <a:cs typeface="Arial" pitchFamily="34" charset="0"/>
                <a:hlinkClick r:id="rId8" invalidUrl="https://capgemini.sumtotalsystems.com/sumtotal/core/activitydetails/ViewActivityDetails/370903?actId=370903&amp;UserMode=0&amp;Task=&amp;InvoiceId=&amp;UserAction=&amp;CallerURL=/sumtotal/app/taxonomy/learnerSearch/LearnerSearch.aspx?UserMode=0&amp;searchText=DevOps Fu"/>
              </a:rPr>
              <a:t>chalenges </a:t>
            </a:r>
            <a:r>
              <a:rPr lang="en-US" sz="1200" dirty="0" smtClean="0">
                <a:solidFill>
                  <a:schemeClr val="bg1"/>
                </a:solidFill>
                <a:latin typeface="Arial" pitchFamily="34" charset="0"/>
                <a:cs typeface="Arial" pitchFamily="34" charset="0"/>
                <a:hlinkClick r:id="rId9" invalidUrl="https://capgemini.sumtotalsystems.com/sumtotal/core/activitydetails/ViewActivityDetails/370903?actId=370903&amp;UserMode=0&amp;Task=&amp;InvoiceId=&amp;UserAction=&amp;CallerURL=/sumtotal/app/taxonomy/learnerSearch/LearnerSearch.aspx?UserMode=0&amp;searchText=DevOps Fu"/>
              </a:rPr>
              <a:t>of </a:t>
            </a:r>
            <a:r>
              <a:rPr lang="en-US" sz="1200" dirty="0">
                <a:solidFill>
                  <a:schemeClr val="bg1"/>
                </a:solidFill>
                <a:latin typeface="Arial" pitchFamily="34" charset="0"/>
                <a:cs typeface="Arial" pitchFamily="34" charset="0"/>
                <a:hlinkClick r:id="rId10" invalidUrl="https://capgemini.sumtotalsystems.com/sumtotal/core/activitydetails/ViewActivityDetails/370903?actId=370903&amp;UserMode=0&amp;Task=&amp;InvoiceId=&amp;UserAction=&amp;CallerURL=/sumtotal/app/taxonomy/learnerSearch/LearnerSearch.aspx?UserMode=0&amp;searchText=DevOps Fu"/>
              </a:rPr>
              <a:t>the </a:t>
            </a:r>
            <a:endParaRPr lang="en-US" sz="1200" dirty="0" smtClean="0">
              <a:solidFill>
                <a:schemeClr val="bg1"/>
              </a:solidFill>
              <a:latin typeface="Arial" pitchFamily="34" charset="0"/>
              <a:cs typeface="Arial" pitchFamily="34" charset="0"/>
              <a:hlinkClick r:id="rId11" invalidUrl="https://capgemini.sumtotalsystems.com/sumtotal/core/activitydetails/ViewActivityDetails/370903?actId=370903&amp;UserMode=0&amp;Task=&amp;InvoiceId=&amp;UserAction=&amp;CallerURL=/sumtotal/app/taxonomy/learnerSearch/LearnerSearch.aspx?UserMode=0&amp;searchText=DevOps Fu"/>
            </a:endParaRPr>
          </a:p>
          <a:p>
            <a:pPr algn="ctr"/>
            <a:r>
              <a:rPr lang="en-US" sz="1200" dirty="0" smtClean="0">
                <a:solidFill>
                  <a:schemeClr val="bg1"/>
                </a:solidFill>
                <a:latin typeface="Arial" pitchFamily="34" charset="0"/>
                <a:cs typeface="Arial" pitchFamily="34" charset="0"/>
                <a:hlinkClick r:id="rId12" invalidUrl="https://capgemini.sumtotalsystems.com/sumtotal/core/activitydetails/ViewActivityDetails/370903?actId=370903&amp;UserMode=0&amp;Task=&amp;InvoiceId=&amp;UserAction=&amp;CallerURL=/sumtotal/app/taxonomy/learnerSearch/LearnerSearch.aspx?UserMode=0&amp;searchText=DevOps Fu"/>
              </a:rPr>
              <a:t>DevOps </a:t>
            </a:r>
            <a:r>
              <a:rPr lang="en-US" sz="1200" dirty="0" smtClean="0">
                <a:solidFill>
                  <a:schemeClr val="bg1"/>
                </a:solidFill>
                <a:latin typeface="Arial" pitchFamily="34" charset="0"/>
                <a:cs typeface="Arial" pitchFamily="34" charset="0"/>
                <a:hlinkClick r:id="rId13" invalidUrl="https://capgemini.sumtotalsystems.com/sumtotal/core/activitydetails/ViewActivityDetails/370903?actId=370903&amp;UserMode=0&amp;Task=&amp;InvoiceId=&amp;UserAction=&amp;CallerURL=/sumtotal/app/taxonomy/learnerSearch/LearnerSearch.aspx?UserMode=0&amp;searchText=DevOps Fu"/>
              </a:rPr>
              <a:t>Methodology</a:t>
            </a:r>
            <a:endParaRPr lang="en-US" sz="1200" dirty="0">
              <a:solidFill>
                <a:schemeClr val="bg1"/>
              </a:solidFill>
              <a:latin typeface="Arial" pitchFamily="34" charset="0"/>
              <a:cs typeface="Arial" pitchFamily="34" charset="0"/>
            </a:endParaRPr>
          </a:p>
        </p:txBody>
      </p:sp>
      <p:sp>
        <p:nvSpPr>
          <p:cNvPr id="35" name="Oval 4"/>
          <p:cNvSpPr/>
          <p:nvPr/>
        </p:nvSpPr>
        <p:spPr>
          <a:xfrm>
            <a:off x="3137666" y="2391903"/>
            <a:ext cx="119335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Hr</a:t>
            </a:r>
            <a:endParaRPr lang="en-US" sz="800" kern="1200" dirty="0"/>
          </a:p>
        </p:txBody>
      </p:sp>
      <p:grpSp>
        <p:nvGrpSpPr>
          <p:cNvPr id="9" name="Group 8"/>
          <p:cNvGrpSpPr/>
          <p:nvPr/>
        </p:nvGrpSpPr>
        <p:grpSpPr>
          <a:xfrm>
            <a:off x="9913156" y="1588819"/>
            <a:ext cx="1826810" cy="1324462"/>
            <a:chOff x="5717348" y="4305691"/>
            <a:chExt cx="1826810" cy="1324462"/>
          </a:xfrm>
        </p:grpSpPr>
        <p:sp>
          <p:nvSpPr>
            <p:cNvPr id="33" name="Oval 32"/>
            <p:cNvSpPr/>
            <p:nvPr/>
          </p:nvSpPr>
          <p:spPr>
            <a:xfrm>
              <a:off x="5717348" y="4305691"/>
              <a:ext cx="1687655" cy="1324462"/>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chemeClr val="bg1"/>
                </a:solidFill>
                <a:latin typeface="Arial" pitchFamily="34" charset="0"/>
                <a:cs typeface="Arial" pitchFamily="34" charset="0"/>
              </a:endParaRPr>
            </a:p>
          </p:txBody>
        </p:sp>
        <p:sp>
          <p:nvSpPr>
            <p:cNvPr id="7" name="TextBox 6"/>
            <p:cNvSpPr txBox="1"/>
            <p:nvPr/>
          </p:nvSpPr>
          <p:spPr>
            <a:xfrm>
              <a:off x="5758483" y="4513951"/>
              <a:ext cx="1785675" cy="784830"/>
            </a:xfrm>
            <a:prstGeom prst="rect">
              <a:avLst/>
            </a:prstGeom>
            <a:noFill/>
          </p:spPr>
          <p:txBody>
            <a:bodyPr wrap="square" rtlCol="0">
              <a:spAutoFit/>
            </a:bodyPr>
            <a:lstStyle/>
            <a:p>
              <a:r>
                <a:rPr lang="en-US" sz="1100" u="sng" dirty="0">
                  <a:solidFill>
                    <a:srgbClr val="FF0000"/>
                  </a:solidFill>
                  <a:hlinkClick r:id="rId14"/>
                </a:rPr>
                <a:t>DEVOPS METHODOLOGIES </a:t>
              </a:r>
              <a:endParaRPr lang="en-US" sz="1100" u="sng" dirty="0" smtClean="0">
                <a:solidFill>
                  <a:srgbClr val="FF0000"/>
                </a:solidFill>
                <a:hlinkClick r:id="rId14"/>
              </a:endParaRPr>
            </a:p>
            <a:p>
              <a:r>
                <a:rPr lang="en-US" sz="1100" u="sng" dirty="0" smtClean="0">
                  <a:solidFill>
                    <a:srgbClr val="FF0000"/>
                  </a:solidFill>
                  <a:hlinkClick r:id="rId14"/>
                </a:rPr>
                <a:t>AND </a:t>
              </a:r>
              <a:r>
                <a:rPr lang="en-US" sz="1100" u="sng" dirty="0">
                  <a:solidFill>
                    <a:srgbClr val="FF0000"/>
                  </a:solidFill>
                  <a:hlinkClick r:id="rId14"/>
                </a:rPr>
                <a:t>DEVELOPMENT</a:t>
              </a:r>
              <a:endParaRPr lang="en-US" sz="1100" u="sng" dirty="0">
                <a:solidFill>
                  <a:srgbClr val="FF0000"/>
                </a:solidFill>
              </a:endParaRPr>
            </a:p>
            <a:p>
              <a:pPr>
                <a:spcAft>
                  <a:spcPts val="600"/>
                </a:spcAft>
              </a:pPr>
              <a:endParaRPr lang="en-US" sz="1200" dirty="0" smtClean="0">
                <a:latin typeface="Arial" pitchFamily="34" charset="0"/>
                <a:cs typeface="Arial" pitchFamily="34" charset="0"/>
              </a:endParaRPr>
            </a:p>
          </p:txBody>
        </p:sp>
        <p:sp>
          <p:nvSpPr>
            <p:cNvPr id="8" name="Rectangle 7"/>
            <p:cNvSpPr/>
            <p:nvPr/>
          </p:nvSpPr>
          <p:spPr>
            <a:xfrm>
              <a:off x="5998360" y="5151404"/>
              <a:ext cx="1125629" cy="357021"/>
            </a:xfrm>
            <a:prstGeom prst="rect">
              <a:avLst/>
            </a:prstGeom>
          </p:spPr>
          <p:txBody>
            <a:bodyPr wrap="none">
              <a:spAutoFit/>
            </a:bodyPr>
            <a:lstStyle/>
            <a:p>
              <a:pPr lvl="0" algn="ctr" defTabSz="1200150">
                <a:lnSpc>
                  <a:spcPct val="90000"/>
                </a:lnSpc>
                <a:spcBef>
                  <a:spcPct val="0"/>
                </a:spcBef>
                <a:spcAft>
                  <a:spcPct val="35000"/>
                </a:spcAft>
              </a:pPr>
              <a:r>
                <a:rPr lang="en-US" sz="800" dirty="0">
                  <a:solidFill>
                    <a:srgbClr val="0070C0"/>
                  </a:solidFill>
                </a:rPr>
                <a:t>Online / Web-based </a:t>
              </a:r>
              <a:endParaRPr lang="en-US" sz="800" dirty="0" smtClean="0">
                <a:solidFill>
                  <a:srgbClr val="0070C0"/>
                </a:solidFill>
              </a:endParaRPr>
            </a:p>
            <a:p>
              <a:pPr lvl="0" algn="ctr" defTabSz="1200150">
                <a:lnSpc>
                  <a:spcPct val="90000"/>
                </a:lnSpc>
                <a:spcBef>
                  <a:spcPct val="0"/>
                </a:spcBef>
                <a:spcAft>
                  <a:spcPct val="35000"/>
                </a:spcAft>
              </a:pPr>
              <a:r>
                <a:rPr lang="en-US" sz="800" dirty="0" smtClean="0">
                  <a:solidFill>
                    <a:srgbClr val="0070C0"/>
                  </a:solidFill>
                </a:rPr>
                <a:t>Session  </a:t>
              </a:r>
              <a:r>
                <a:rPr lang="en-US" sz="800" dirty="0">
                  <a:solidFill>
                    <a:srgbClr val="0070C0"/>
                  </a:solidFill>
                </a:rPr>
                <a:t>1 </a:t>
              </a:r>
              <a:r>
                <a:rPr lang="en-US" sz="800" dirty="0" err="1">
                  <a:solidFill>
                    <a:srgbClr val="0070C0"/>
                  </a:solidFill>
                </a:rPr>
                <a:t>Hr</a:t>
              </a:r>
              <a:endParaRPr lang="en-US" sz="800" dirty="0"/>
            </a:p>
          </p:txBody>
        </p:sp>
      </p:grpSp>
      <p:sp>
        <p:nvSpPr>
          <p:cNvPr id="52" name="Right Arrow 51"/>
          <p:cNvSpPr/>
          <p:nvPr/>
        </p:nvSpPr>
        <p:spPr>
          <a:xfrm>
            <a:off x="9289563" y="1994777"/>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16" name="Rectangle 15"/>
          <p:cNvSpPr/>
          <p:nvPr/>
        </p:nvSpPr>
        <p:spPr>
          <a:xfrm>
            <a:off x="1762982" y="3150218"/>
            <a:ext cx="5195175" cy="2227365"/>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aphicFrame>
        <p:nvGraphicFramePr>
          <p:cNvPr id="14" name="Table 13"/>
          <p:cNvGraphicFramePr>
            <a:graphicFrameLocks noGrp="1"/>
          </p:cNvGraphicFramePr>
          <p:nvPr/>
        </p:nvGraphicFramePr>
        <p:xfrm>
          <a:off x="2211237" y="4831101"/>
          <a:ext cx="1970586" cy="341630"/>
        </p:xfrm>
        <a:graphic>
          <a:graphicData uri="http://schemas.openxmlformats.org/drawingml/2006/table">
            <a:tbl>
              <a:tblPr/>
              <a:tblGrid>
                <a:gridCol w="1970586"/>
              </a:tblGrid>
              <a:tr h="190500">
                <a:tc>
                  <a:txBody>
                    <a:bodyPr/>
                    <a:lstStyle/>
                    <a:p>
                      <a:pPr algn="l" fontAlgn="ctr"/>
                      <a:r>
                        <a:rPr lang="en-US" sz="1100" b="0" i="0" u="sng" strike="noStrike" dirty="0">
                          <a:solidFill>
                            <a:srgbClr val="0000FF"/>
                          </a:solidFill>
                          <a:effectLst/>
                          <a:latin typeface="+mn-lt"/>
                          <a:hlinkClick r:id="rId15" tooltip="Open Source for DevOps Practices"/>
                        </a:rPr>
                        <a:t>Open Source for DevOps Practices</a:t>
                      </a:r>
                      <a:endParaRPr lang="en-US" sz="1100" b="0" i="0" u="sng" strike="noStrike" dirty="0">
                        <a:solidFill>
                          <a:srgbClr val="0000FF"/>
                        </a:solidFill>
                        <a:effectLst/>
                        <a:latin typeface="+mn-lt"/>
                      </a:endParaRPr>
                    </a:p>
                  </a:txBody>
                  <a:tcPr marL="6350" marR="6350" marT="6350" marB="0" anchor="ctr">
                    <a:lnL>
                      <a:noFill/>
                    </a:lnL>
                    <a:lnR>
                      <a:noFill/>
                    </a:lnR>
                    <a:lnT>
                      <a:noFill/>
                    </a:lnT>
                    <a:lnB>
                      <a:noFill/>
                    </a:lnB>
                  </a:tcPr>
                </a:tc>
              </a:tr>
            </a:tbl>
          </a:graphicData>
        </a:graphic>
      </p:graphicFrame>
      <p:graphicFrame>
        <p:nvGraphicFramePr>
          <p:cNvPr id="19" name="Table 18"/>
          <p:cNvGraphicFramePr>
            <a:graphicFrameLocks noGrp="1"/>
          </p:cNvGraphicFramePr>
          <p:nvPr/>
        </p:nvGraphicFramePr>
        <p:xfrm>
          <a:off x="2233251" y="4117563"/>
          <a:ext cx="2443899" cy="509270"/>
        </p:xfrm>
        <a:graphic>
          <a:graphicData uri="http://schemas.openxmlformats.org/drawingml/2006/table">
            <a:tbl>
              <a:tblPr/>
              <a:tblGrid>
                <a:gridCol w="2443899"/>
              </a:tblGrid>
              <a:tr h="190500">
                <a:tc>
                  <a:txBody>
                    <a:bodyPr/>
                    <a:lstStyle/>
                    <a:p>
                      <a:pPr algn="l" fontAlgn="ctr"/>
                      <a:r>
                        <a:rPr lang="en-US" sz="1100" b="0" i="0" u="sng" strike="noStrike" dirty="0">
                          <a:solidFill>
                            <a:srgbClr val="0000FF"/>
                          </a:solidFill>
                          <a:effectLst/>
                          <a:latin typeface="Calibri" charset="0"/>
                          <a:hlinkClick r:id="rId16"/>
                        </a:rPr>
                        <a:t>DEVOPS FUNDAMENTALS: NEW CHALLENGES OF THE DEVOPS METHODOLOGY</a:t>
                      </a:r>
                      <a:endParaRPr lang="en-US" sz="1100" b="0" i="0" u="sng" strike="noStrike" dirty="0">
                        <a:solidFill>
                          <a:srgbClr val="0000FF"/>
                        </a:solidFill>
                        <a:effectLst/>
                        <a:latin typeface="Calibri" charset="0"/>
                      </a:endParaRPr>
                    </a:p>
                  </a:txBody>
                  <a:tcPr marL="6350" marR="6350" marT="6350" marB="0" anchor="ctr">
                    <a:lnL>
                      <a:noFill/>
                    </a:lnL>
                    <a:lnR>
                      <a:noFill/>
                    </a:lnR>
                    <a:lnT>
                      <a:noFill/>
                    </a:lnT>
                    <a:lnB>
                      <a:noFill/>
                    </a:lnB>
                    <a:noFill/>
                  </a:tcPr>
                </a:tc>
              </a:tr>
            </a:tbl>
          </a:graphicData>
        </a:graphic>
      </p:graphicFrame>
      <p:graphicFrame>
        <p:nvGraphicFramePr>
          <p:cNvPr id="17" name="Table 16"/>
          <p:cNvGraphicFramePr>
            <a:graphicFrameLocks noGrp="1"/>
          </p:cNvGraphicFramePr>
          <p:nvPr/>
        </p:nvGraphicFramePr>
        <p:xfrm>
          <a:off x="4552989" y="4143161"/>
          <a:ext cx="2193879" cy="341630"/>
        </p:xfrm>
        <a:graphic>
          <a:graphicData uri="http://schemas.openxmlformats.org/drawingml/2006/table">
            <a:tbl>
              <a:tblPr/>
              <a:tblGrid>
                <a:gridCol w="2193879"/>
              </a:tblGrid>
              <a:tr h="190500">
                <a:tc>
                  <a:txBody>
                    <a:bodyPr/>
                    <a:lstStyle/>
                    <a:p>
                      <a:pPr algn="l" fontAlgn="ctr"/>
                      <a:r>
                        <a:rPr lang="en-US" sz="1100" b="0" i="0" u="sng" strike="noStrike" dirty="0">
                          <a:solidFill>
                            <a:srgbClr val="0000FF"/>
                          </a:solidFill>
                          <a:effectLst/>
                          <a:latin typeface="Calibri" charset="0"/>
                          <a:hlinkClick r:id="rId17"/>
                        </a:rPr>
                        <a:t>DEVOPS FUNDAMENTALS: FACTORS DRIVING DEVOPS ACCEPTANCE</a:t>
                      </a:r>
                      <a:endParaRPr lang="en-US" sz="1100" b="0" i="0" u="sng" strike="noStrike" dirty="0">
                        <a:solidFill>
                          <a:srgbClr val="0000FF"/>
                        </a:solidFill>
                        <a:effectLst/>
                        <a:latin typeface="Calibri" charset="0"/>
                      </a:endParaRPr>
                    </a:p>
                  </a:txBody>
                  <a:tcPr marL="6350" marR="6350" marT="6350" marB="0" anchor="ctr">
                    <a:lnL>
                      <a:noFill/>
                    </a:lnL>
                    <a:lnR>
                      <a:noFill/>
                    </a:lnR>
                    <a:lnT>
                      <a:noFill/>
                    </a:lnT>
                    <a:lnB>
                      <a:noFill/>
                    </a:lnB>
                  </a:tcPr>
                </a:tc>
              </a:tr>
            </a:tbl>
          </a:graphicData>
        </a:graphic>
      </p:graphicFrame>
      <p:graphicFrame>
        <p:nvGraphicFramePr>
          <p:cNvPr id="15" name="Table 14"/>
          <p:cNvGraphicFramePr>
            <a:graphicFrameLocks noGrp="1"/>
          </p:cNvGraphicFramePr>
          <p:nvPr/>
        </p:nvGraphicFramePr>
        <p:xfrm>
          <a:off x="4552989" y="3607032"/>
          <a:ext cx="2457931" cy="341630"/>
        </p:xfrm>
        <a:graphic>
          <a:graphicData uri="http://schemas.openxmlformats.org/drawingml/2006/table">
            <a:tbl>
              <a:tblPr/>
              <a:tblGrid>
                <a:gridCol w="2457931"/>
              </a:tblGrid>
              <a:tr h="190500">
                <a:tc>
                  <a:txBody>
                    <a:bodyPr/>
                    <a:lstStyle/>
                    <a:p>
                      <a:pPr algn="l" fontAlgn="ctr"/>
                      <a:r>
                        <a:rPr lang="en-US" sz="1100" b="0" i="0" u="sng" strike="noStrike" dirty="0">
                          <a:solidFill>
                            <a:srgbClr val="0000FF"/>
                          </a:solidFill>
                          <a:effectLst/>
                          <a:latin typeface="Calibri" charset="0"/>
                          <a:hlinkClick r:id="rId17"/>
                        </a:rPr>
                        <a:t>DEVOPS FUNDAMENTALS: FACTORS DRIVING DEVOPS ACCEPTANCE</a:t>
                      </a:r>
                      <a:endParaRPr lang="en-US" sz="1100" b="0" i="0" u="sng" strike="noStrike" dirty="0">
                        <a:solidFill>
                          <a:srgbClr val="0000FF"/>
                        </a:solidFill>
                        <a:effectLst/>
                        <a:latin typeface="Calibri" charset="0"/>
                      </a:endParaRPr>
                    </a:p>
                  </a:txBody>
                  <a:tcPr marL="6350" marR="6350" marT="6350" marB="0" anchor="ctr">
                    <a:lnL>
                      <a:noFill/>
                    </a:lnL>
                    <a:lnR>
                      <a:noFill/>
                    </a:lnR>
                    <a:lnT>
                      <a:noFill/>
                    </a:lnT>
                    <a:lnB>
                      <a:noFill/>
                    </a:lnB>
                  </a:tcPr>
                </a:tc>
              </a:tr>
            </a:tbl>
          </a:graphicData>
        </a:graphic>
      </p:graphicFrame>
      <p:graphicFrame>
        <p:nvGraphicFramePr>
          <p:cNvPr id="13" name="Table 12"/>
          <p:cNvGraphicFramePr>
            <a:graphicFrameLocks noGrp="1"/>
          </p:cNvGraphicFramePr>
          <p:nvPr/>
        </p:nvGraphicFramePr>
        <p:xfrm>
          <a:off x="2233251" y="3571665"/>
          <a:ext cx="2216188" cy="341630"/>
        </p:xfrm>
        <a:graphic>
          <a:graphicData uri="http://schemas.openxmlformats.org/drawingml/2006/table">
            <a:tbl>
              <a:tblPr/>
              <a:tblGrid>
                <a:gridCol w="2216188"/>
              </a:tblGrid>
              <a:tr h="190500">
                <a:tc>
                  <a:txBody>
                    <a:bodyPr/>
                    <a:lstStyle/>
                    <a:p>
                      <a:pPr algn="l" fontAlgn="ctr"/>
                      <a:r>
                        <a:rPr lang="en-US" sz="1100" b="0" i="0" u="sng" strike="noStrike" dirty="0">
                          <a:solidFill>
                            <a:srgbClr val="0000FF"/>
                          </a:solidFill>
                          <a:effectLst/>
                          <a:latin typeface="Calibri" charset="0"/>
                          <a:hlinkClick r:id="rId18"/>
                        </a:rPr>
                        <a:t>DEVOPS FUNDAMENTALS: DEVOPS ACCEPTANCE AND USAGE</a:t>
                      </a:r>
                      <a:endParaRPr lang="en-US" sz="1100" b="0" i="0" u="sng" strike="noStrike" dirty="0">
                        <a:solidFill>
                          <a:srgbClr val="0000FF"/>
                        </a:solidFill>
                        <a:effectLst/>
                        <a:latin typeface="Calibri" charset="0"/>
                      </a:endParaRPr>
                    </a:p>
                  </a:txBody>
                  <a:tcPr marL="6350" marR="6350" marT="6350" marB="0" anchor="ctr">
                    <a:lnL>
                      <a:noFill/>
                    </a:lnL>
                    <a:lnR>
                      <a:noFill/>
                    </a:lnR>
                    <a:lnT>
                      <a:noFill/>
                    </a:lnT>
                    <a:lnB>
                      <a:noFill/>
                    </a:lnB>
                  </a:tcPr>
                </a:tc>
              </a:tr>
            </a:tbl>
          </a:graphicData>
        </a:graphic>
      </p:graphicFrame>
      <p:graphicFrame>
        <p:nvGraphicFramePr>
          <p:cNvPr id="11" name="Table 10"/>
          <p:cNvGraphicFramePr>
            <a:graphicFrameLocks noGrp="1"/>
          </p:cNvGraphicFramePr>
          <p:nvPr/>
        </p:nvGraphicFramePr>
        <p:xfrm>
          <a:off x="4552989" y="4703869"/>
          <a:ext cx="1651358" cy="555350"/>
        </p:xfrm>
        <a:graphic>
          <a:graphicData uri="http://schemas.openxmlformats.org/drawingml/2006/table">
            <a:tbl>
              <a:tblPr/>
              <a:tblGrid>
                <a:gridCol w="1651358"/>
              </a:tblGrid>
              <a:tr h="555350">
                <a:tc>
                  <a:txBody>
                    <a:bodyPr/>
                    <a:lstStyle/>
                    <a:p>
                      <a:pPr algn="l" fontAlgn="ctr"/>
                      <a:r>
                        <a:rPr lang="en-US" sz="1100" b="0" i="0" u="sng" strike="noStrike" dirty="0">
                          <a:solidFill>
                            <a:srgbClr val="0000FF"/>
                          </a:solidFill>
                          <a:effectLst/>
                          <a:latin typeface="Calibri" charset="0"/>
                          <a:hlinkClick r:id="rId19"/>
                        </a:rPr>
                        <a:t>DEVOPS FUNDAMENTALS: </a:t>
                      </a:r>
                      <a:r>
                        <a:rPr lang="en-US" sz="1100" b="0" i="0" u="sng" strike="noStrike" dirty="0">
                          <a:solidFill>
                            <a:srgbClr val="0000FF"/>
                          </a:solidFill>
                          <a:effectLst/>
                          <a:latin typeface="+mn-lt"/>
                          <a:hlinkClick r:id="rId19"/>
                        </a:rPr>
                        <a:t>REQUIREMENT</a:t>
                      </a:r>
                      <a:r>
                        <a:rPr lang="en-US" sz="1100" b="0" i="0" u="sng" strike="noStrike" dirty="0">
                          <a:solidFill>
                            <a:srgbClr val="0000FF"/>
                          </a:solidFill>
                          <a:effectLst/>
                          <a:latin typeface="Calibri" charset="0"/>
                          <a:hlinkClick r:id="rId19"/>
                        </a:rPr>
                        <a:t> GATHERING WITH DEVOPS</a:t>
                      </a:r>
                      <a:endParaRPr lang="en-US" sz="1100" b="0" i="0" u="sng" strike="noStrike" dirty="0">
                        <a:solidFill>
                          <a:srgbClr val="0000FF"/>
                        </a:solidFill>
                        <a:effectLst/>
                        <a:latin typeface="Calibri" charset="0"/>
                      </a:endParaRPr>
                    </a:p>
                  </a:txBody>
                  <a:tcPr marL="6350" marR="6350" marT="6350" marB="0" anchor="ctr">
                    <a:lnL>
                      <a:noFill/>
                    </a:lnL>
                    <a:lnR>
                      <a:noFill/>
                    </a:lnR>
                    <a:lnT>
                      <a:noFill/>
                    </a:lnT>
                    <a:lnB>
                      <a:noFill/>
                    </a:lnB>
                  </a:tcPr>
                </a:tc>
              </a:tr>
            </a:tbl>
          </a:graphicData>
        </a:graphic>
      </p:graphicFrame>
      <p:sp>
        <p:nvSpPr>
          <p:cNvPr id="48" name="Oval 4"/>
          <p:cNvSpPr/>
          <p:nvPr/>
        </p:nvSpPr>
        <p:spPr>
          <a:xfrm>
            <a:off x="3815017" y="3287499"/>
            <a:ext cx="119335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Short Videos</a:t>
            </a:r>
            <a:endParaRPr lang="en-US" sz="800" kern="1200" dirty="0"/>
          </a:p>
        </p:txBody>
      </p:sp>
      <p:sp>
        <p:nvSpPr>
          <p:cNvPr id="50" name="Right Arrow 49"/>
          <p:cNvSpPr/>
          <p:nvPr/>
        </p:nvSpPr>
        <p:spPr>
          <a:xfrm rot="10800000">
            <a:off x="9275490" y="403913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55" name="Group 54"/>
          <p:cNvGrpSpPr/>
          <p:nvPr/>
        </p:nvGrpSpPr>
        <p:grpSpPr>
          <a:xfrm>
            <a:off x="7567214" y="3567378"/>
            <a:ext cx="1826810" cy="1324462"/>
            <a:chOff x="5717348" y="4305691"/>
            <a:chExt cx="1826810" cy="1324462"/>
          </a:xfrm>
        </p:grpSpPr>
        <p:sp>
          <p:nvSpPr>
            <p:cNvPr id="61" name="Oval 60"/>
            <p:cNvSpPr/>
            <p:nvPr/>
          </p:nvSpPr>
          <p:spPr>
            <a:xfrm>
              <a:off x="5717348" y="4305691"/>
              <a:ext cx="1687655" cy="1324462"/>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chemeClr val="bg1"/>
                </a:solidFill>
                <a:latin typeface="Arial" pitchFamily="34" charset="0"/>
                <a:cs typeface="Arial" pitchFamily="34" charset="0"/>
              </a:endParaRPr>
            </a:p>
          </p:txBody>
        </p:sp>
        <p:sp>
          <p:nvSpPr>
            <p:cNvPr id="62" name="TextBox 61"/>
            <p:cNvSpPr txBox="1"/>
            <p:nvPr/>
          </p:nvSpPr>
          <p:spPr>
            <a:xfrm>
              <a:off x="5758483" y="4513951"/>
              <a:ext cx="1785675" cy="446276"/>
            </a:xfrm>
            <a:prstGeom prst="rect">
              <a:avLst/>
            </a:prstGeom>
            <a:noFill/>
          </p:spPr>
          <p:txBody>
            <a:bodyPr wrap="square" rtlCol="0">
              <a:spAutoFit/>
            </a:bodyPr>
            <a:lstStyle/>
            <a:p>
              <a:endParaRPr lang="en-US" sz="1100" u="sng" dirty="0">
                <a:solidFill>
                  <a:srgbClr val="FF0000"/>
                </a:solidFill>
              </a:endParaRPr>
            </a:p>
            <a:p>
              <a:pPr>
                <a:spcAft>
                  <a:spcPts val="600"/>
                </a:spcAft>
              </a:pPr>
              <a:endParaRPr lang="en-US" sz="1200" dirty="0" smtClean="0">
                <a:latin typeface="Arial" pitchFamily="34" charset="0"/>
                <a:cs typeface="Arial" pitchFamily="34" charset="0"/>
              </a:endParaRPr>
            </a:p>
          </p:txBody>
        </p:sp>
        <p:sp>
          <p:nvSpPr>
            <p:cNvPr id="63" name="Rectangle 62"/>
            <p:cNvSpPr/>
            <p:nvPr/>
          </p:nvSpPr>
          <p:spPr>
            <a:xfrm>
              <a:off x="5998360" y="5151404"/>
              <a:ext cx="1125629" cy="357021"/>
            </a:xfrm>
            <a:prstGeom prst="rect">
              <a:avLst/>
            </a:prstGeom>
          </p:spPr>
          <p:txBody>
            <a:bodyPr wrap="none">
              <a:spAutoFit/>
            </a:bodyPr>
            <a:lstStyle/>
            <a:p>
              <a:pPr lvl="0" algn="ctr" defTabSz="1200150">
                <a:lnSpc>
                  <a:spcPct val="90000"/>
                </a:lnSpc>
                <a:spcBef>
                  <a:spcPct val="0"/>
                </a:spcBef>
                <a:spcAft>
                  <a:spcPct val="35000"/>
                </a:spcAft>
              </a:pPr>
              <a:r>
                <a:rPr lang="en-US" sz="800" dirty="0">
                  <a:solidFill>
                    <a:srgbClr val="0070C0"/>
                  </a:solidFill>
                </a:rPr>
                <a:t>Online / Web-based </a:t>
              </a:r>
              <a:endParaRPr lang="en-US" sz="800" dirty="0" smtClean="0">
                <a:solidFill>
                  <a:srgbClr val="0070C0"/>
                </a:solidFill>
              </a:endParaRPr>
            </a:p>
            <a:p>
              <a:pPr lvl="0" algn="ctr" defTabSz="1200150">
                <a:lnSpc>
                  <a:spcPct val="90000"/>
                </a:lnSpc>
                <a:spcBef>
                  <a:spcPct val="0"/>
                </a:spcBef>
                <a:spcAft>
                  <a:spcPct val="35000"/>
                </a:spcAft>
              </a:pPr>
              <a:r>
                <a:rPr lang="en-US" sz="800" dirty="0" smtClean="0">
                  <a:solidFill>
                    <a:srgbClr val="0070C0"/>
                  </a:solidFill>
                </a:rPr>
                <a:t>Session  </a:t>
              </a:r>
              <a:r>
                <a:rPr lang="en-US" sz="800" dirty="0">
                  <a:solidFill>
                    <a:srgbClr val="0070C0"/>
                  </a:solidFill>
                </a:rPr>
                <a:t>1 </a:t>
              </a:r>
              <a:r>
                <a:rPr lang="en-US" sz="800" dirty="0" err="1">
                  <a:solidFill>
                    <a:srgbClr val="0070C0"/>
                  </a:solidFill>
                </a:rPr>
                <a:t>Hr</a:t>
              </a:r>
              <a:endParaRPr lang="en-US" sz="800" dirty="0"/>
            </a:p>
          </p:txBody>
        </p:sp>
      </p:grpSp>
      <p:graphicFrame>
        <p:nvGraphicFramePr>
          <p:cNvPr id="18" name="Table 17"/>
          <p:cNvGraphicFramePr>
            <a:graphicFrameLocks noGrp="1"/>
          </p:cNvGraphicFramePr>
          <p:nvPr>
            <p:extLst>
              <p:ext uri="{D42A27DB-BD31-4B8C-83A1-F6EECF244321}">
                <p14:modId xmlns:p14="http://schemas.microsoft.com/office/powerpoint/2010/main" val="2133836263"/>
              </p:ext>
            </p:extLst>
          </p:nvPr>
        </p:nvGraphicFramePr>
        <p:xfrm>
          <a:off x="7952239" y="3740126"/>
          <a:ext cx="1162123" cy="676910"/>
        </p:xfrm>
        <a:graphic>
          <a:graphicData uri="http://schemas.openxmlformats.org/drawingml/2006/table">
            <a:tbl>
              <a:tblPr/>
              <a:tblGrid>
                <a:gridCol w="1162123"/>
              </a:tblGrid>
              <a:tr h="203200">
                <a:tc>
                  <a:txBody>
                    <a:bodyPr/>
                    <a:lstStyle/>
                    <a:p>
                      <a:pPr algn="l" fontAlgn="ctr"/>
                      <a:r>
                        <a:rPr lang="en-US" sz="1100" b="0" i="0" u="sng" strike="noStrike" dirty="0">
                          <a:solidFill>
                            <a:srgbClr val="0000FF"/>
                          </a:solidFill>
                          <a:effectLst/>
                          <a:latin typeface="Calibri" charset="0"/>
                          <a:hlinkClick r:id="rId20"/>
                        </a:rPr>
                        <a:t>INTEGRATE DEVELOPMENT AND OPERATIONS (DEVOPS)</a:t>
                      </a:r>
                      <a:endParaRPr lang="en-US" sz="1100" b="0" i="0" u="sng" strike="noStrike" dirty="0">
                        <a:solidFill>
                          <a:srgbClr val="0000FF"/>
                        </a:solidFill>
                        <a:effectLst/>
                        <a:latin typeface="Calibri" charset="0"/>
                      </a:endParaRPr>
                    </a:p>
                  </a:txBody>
                  <a:tcPr marL="6350" marR="6350" marT="6350" marB="0" anchor="ctr">
                    <a:lnL>
                      <a:noFill/>
                    </a:lnL>
                    <a:lnR>
                      <a:noFill/>
                    </a:lnR>
                    <a:lnT>
                      <a:noFill/>
                    </a:lnT>
                    <a:lnB>
                      <a:noFill/>
                    </a:lnB>
                  </a:tcPr>
                </a:tc>
              </a:tr>
            </a:tbl>
          </a:graphicData>
        </a:graphic>
      </p:graphicFrame>
      <p:grpSp>
        <p:nvGrpSpPr>
          <p:cNvPr id="64" name="Group 63"/>
          <p:cNvGrpSpPr/>
          <p:nvPr/>
        </p:nvGrpSpPr>
        <p:grpSpPr>
          <a:xfrm>
            <a:off x="9887374" y="3582622"/>
            <a:ext cx="1826810" cy="1324462"/>
            <a:chOff x="5717348" y="4305691"/>
            <a:chExt cx="1826810" cy="1324462"/>
          </a:xfrm>
        </p:grpSpPr>
        <p:sp>
          <p:nvSpPr>
            <p:cNvPr id="66" name="Oval 65"/>
            <p:cNvSpPr/>
            <p:nvPr/>
          </p:nvSpPr>
          <p:spPr>
            <a:xfrm>
              <a:off x="5717348" y="4305691"/>
              <a:ext cx="1687655" cy="1324462"/>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100" dirty="0">
                <a:solidFill>
                  <a:schemeClr val="bg1"/>
                </a:solidFill>
                <a:latin typeface="Arial" pitchFamily="34" charset="0"/>
                <a:cs typeface="Arial" pitchFamily="34" charset="0"/>
              </a:endParaRPr>
            </a:p>
          </p:txBody>
        </p:sp>
        <p:sp>
          <p:nvSpPr>
            <p:cNvPr id="67" name="TextBox 66"/>
            <p:cNvSpPr txBox="1"/>
            <p:nvPr/>
          </p:nvSpPr>
          <p:spPr>
            <a:xfrm>
              <a:off x="5758483" y="4513951"/>
              <a:ext cx="1785675" cy="44627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100" u="sng" dirty="0">
                <a:solidFill>
                  <a:srgbClr val="FF0000"/>
                </a:solidFill>
              </a:endParaRPr>
            </a:p>
            <a:p>
              <a:pPr>
                <a:spcAft>
                  <a:spcPts val="600"/>
                </a:spcAft>
              </a:pPr>
              <a:endParaRPr lang="en-US" sz="1200" dirty="0" smtClean="0">
                <a:latin typeface="Arial" pitchFamily="34" charset="0"/>
                <a:cs typeface="Arial" pitchFamily="34" charset="0"/>
              </a:endParaRPr>
            </a:p>
          </p:txBody>
        </p:sp>
        <p:sp>
          <p:nvSpPr>
            <p:cNvPr id="68" name="Rectangle 67"/>
            <p:cNvSpPr/>
            <p:nvPr/>
          </p:nvSpPr>
          <p:spPr>
            <a:xfrm>
              <a:off x="6032389" y="5064958"/>
              <a:ext cx="1125629" cy="357021"/>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defTabSz="1200150">
                <a:lnSpc>
                  <a:spcPct val="90000"/>
                </a:lnSpc>
                <a:spcBef>
                  <a:spcPct val="0"/>
                </a:spcBef>
                <a:spcAft>
                  <a:spcPct val="35000"/>
                </a:spcAft>
              </a:pPr>
              <a:r>
                <a:rPr lang="en-US" sz="800" dirty="0">
                  <a:solidFill>
                    <a:srgbClr val="0070C0"/>
                  </a:solidFill>
                </a:rPr>
                <a:t>Online / Web-based </a:t>
              </a:r>
              <a:endParaRPr lang="en-US" sz="800" dirty="0" smtClean="0">
                <a:solidFill>
                  <a:srgbClr val="0070C0"/>
                </a:solidFill>
              </a:endParaRPr>
            </a:p>
            <a:p>
              <a:pPr lvl="0" algn="ctr" defTabSz="1200150">
                <a:lnSpc>
                  <a:spcPct val="90000"/>
                </a:lnSpc>
                <a:spcBef>
                  <a:spcPct val="0"/>
                </a:spcBef>
                <a:spcAft>
                  <a:spcPct val="35000"/>
                </a:spcAft>
              </a:pPr>
              <a:r>
                <a:rPr lang="en-US" sz="800" dirty="0" smtClean="0">
                  <a:solidFill>
                    <a:srgbClr val="0070C0"/>
                  </a:solidFill>
                </a:rPr>
                <a:t>Session </a:t>
              </a:r>
              <a:r>
                <a:rPr lang="en-US" sz="800" dirty="0" smtClean="0">
                  <a:solidFill>
                    <a:srgbClr val="0070C0"/>
                  </a:solidFill>
                </a:rPr>
                <a:t>4 </a:t>
              </a:r>
              <a:r>
                <a:rPr lang="en-US" sz="800" dirty="0" err="1">
                  <a:solidFill>
                    <a:srgbClr val="0070C0"/>
                  </a:solidFill>
                </a:rPr>
                <a:t>Hr</a:t>
              </a:r>
              <a:endParaRPr lang="en-US" sz="800" dirty="0"/>
            </a:p>
          </p:txBody>
        </p:sp>
      </p:grpSp>
      <p:graphicFrame>
        <p:nvGraphicFramePr>
          <p:cNvPr id="21" name="Table 20"/>
          <p:cNvGraphicFramePr>
            <a:graphicFrameLocks noGrp="1"/>
          </p:cNvGraphicFramePr>
          <p:nvPr/>
        </p:nvGraphicFramePr>
        <p:xfrm>
          <a:off x="10318775" y="3887979"/>
          <a:ext cx="1020763" cy="341630"/>
        </p:xfrm>
        <a:graphic>
          <a:graphicData uri="http://schemas.openxmlformats.org/drawingml/2006/table">
            <a:tbl>
              <a:tblPr/>
              <a:tblGrid>
                <a:gridCol w="1020763"/>
              </a:tblGrid>
              <a:tr h="190500">
                <a:tc>
                  <a:txBody>
                    <a:bodyPr/>
                    <a:lstStyle/>
                    <a:p>
                      <a:pPr algn="l" fontAlgn="ctr"/>
                      <a:r>
                        <a:rPr lang="en-US" sz="1100" b="0" i="0" u="sng" strike="noStrike" dirty="0">
                          <a:solidFill>
                            <a:srgbClr val="0000FF"/>
                          </a:solidFill>
                          <a:effectLst/>
                          <a:latin typeface="Calibri" charset="0"/>
                          <a:hlinkClick r:id="rId15" tooltip="Open Source for DevOps Practices"/>
                        </a:rPr>
                        <a:t>Open Source for </a:t>
                      </a:r>
                      <a:endParaRPr lang="en-US" sz="1100" b="0" i="0" u="sng" strike="noStrike" dirty="0" smtClean="0">
                        <a:solidFill>
                          <a:srgbClr val="0000FF"/>
                        </a:solidFill>
                        <a:effectLst/>
                        <a:latin typeface="Calibri" charset="0"/>
                        <a:hlinkClick r:id="rId15" tooltip="Open Source for DevOps Practices"/>
                      </a:endParaRPr>
                    </a:p>
                    <a:p>
                      <a:pPr algn="l" fontAlgn="ctr"/>
                      <a:r>
                        <a:rPr lang="en-US" sz="1100" b="0" i="0" u="sng" strike="noStrike" dirty="0" smtClean="0">
                          <a:solidFill>
                            <a:srgbClr val="0000FF"/>
                          </a:solidFill>
                          <a:effectLst/>
                          <a:latin typeface="Calibri" charset="0"/>
                          <a:hlinkClick r:id="rId15" tooltip="Open Source for DevOps Practices"/>
                        </a:rPr>
                        <a:t>DevOps</a:t>
                      </a:r>
                      <a:r>
                        <a:rPr lang="en-US" sz="1100" b="0" i="0" u="sng" strike="noStrike" dirty="0">
                          <a:solidFill>
                            <a:srgbClr val="0000FF"/>
                          </a:solidFill>
                          <a:effectLst/>
                          <a:latin typeface="Calibri" charset="0"/>
                          <a:hlinkClick r:id="rId15" tooltip="Open Source for DevOps Practices"/>
                        </a:rPr>
                        <a:t> Practices</a:t>
                      </a:r>
                      <a:endParaRPr lang="en-US" sz="1100" b="0" i="0" u="sng" strike="noStrike" dirty="0">
                        <a:solidFill>
                          <a:srgbClr val="0000FF"/>
                        </a:solidFill>
                        <a:effectLst/>
                        <a:latin typeface="Calibri" charset="0"/>
                      </a:endParaRPr>
                    </a:p>
                  </a:txBody>
                  <a:tcPr marL="6350" marR="6350" marT="6350" marB="0" anchor="ctr">
                    <a:lnL>
                      <a:noFill/>
                    </a:lnL>
                    <a:lnR>
                      <a:noFill/>
                    </a:lnR>
                    <a:lnT>
                      <a:noFill/>
                    </a:lnT>
                    <a:lnB>
                      <a:noFill/>
                    </a:lnB>
                  </a:tcPr>
                </a:tc>
              </a:tr>
            </a:tbl>
          </a:graphicData>
        </a:graphic>
      </p:graphicFrame>
      <p:sp>
        <p:nvSpPr>
          <p:cNvPr id="69" name="Right Arrow 68"/>
          <p:cNvSpPr/>
          <p:nvPr/>
        </p:nvSpPr>
        <p:spPr>
          <a:xfrm rot="5400000">
            <a:off x="10395750" y="3098903"/>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0" name="Right Arrow 69"/>
          <p:cNvSpPr/>
          <p:nvPr/>
        </p:nvSpPr>
        <p:spPr>
          <a:xfrm rot="10800000">
            <a:off x="6942084" y="4055657"/>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560732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a:t>
            </a:r>
            <a:r>
              <a:rPr lang="en-US" dirty="0"/>
              <a:t>– Jenkins - SDM/Transformation Consultant/Integration and Configuration </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a:xfrm>
            <a:off x="198120" y="1173480"/>
            <a:ext cx="11650980" cy="525780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5" name="Rectangle 4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9" name="Oval 48"/>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1" name="TextBox 50"/>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3" name="Oval 52"/>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4" name="TextBox 53"/>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56" name="TextBox 55"/>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57" name="TextBox 56"/>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58" name="Oval 57"/>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9" name="Oval 58"/>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0" name="TextBox 59"/>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sp>
        <p:nvSpPr>
          <p:cNvPr id="69" name="Right Arrow 68"/>
          <p:cNvSpPr/>
          <p:nvPr/>
        </p:nvSpPr>
        <p:spPr>
          <a:xfrm>
            <a:off x="5507972" y="3316377"/>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36" name="Oval 35"/>
          <p:cNvSpPr/>
          <p:nvPr/>
        </p:nvSpPr>
        <p:spPr>
          <a:xfrm>
            <a:off x="1579741" y="2794887"/>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smtClean="0">
                <a:solidFill>
                  <a:schemeClr val="bg1"/>
                </a:solidFill>
                <a:latin typeface="Arial" pitchFamily="34" charset="0"/>
                <a:cs typeface="Arial" pitchFamily="34" charset="0"/>
                <a:hlinkClick r:id="rId3"/>
              </a:rPr>
              <a:t>Working with Jenkins: Fundamentals</a:t>
            </a:r>
            <a:endParaRPr lang="en-US" sz="1100" dirty="0" smtClean="0">
              <a:solidFill>
                <a:schemeClr val="bg1"/>
              </a:solidFill>
              <a:latin typeface="Arial" pitchFamily="34" charset="0"/>
              <a:cs typeface="Arial" pitchFamily="34" charset="0"/>
            </a:endParaRPr>
          </a:p>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37" name="Oval 4"/>
          <p:cNvSpPr/>
          <p:nvPr/>
        </p:nvSpPr>
        <p:spPr>
          <a:xfrm>
            <a:off x="1963761" y="3597951"/>
            <a:ext cx="97342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Hr</a:t>
            </a:r>
            <a:endParaRPr lang="en-US" sz="800" kern="1200" dirty="0"/>
          </a:p>
        </p:txBody>
      </p:sp>
      <p:sp>
        <p:nvSpPr>
          <p:cNvPr id="48" name="Oval 47"/>
          <p:cNvSpPr/>
          <p:nvPr/>
        </p:nvSpPr>
        <p:spPr>
          <a:xfrm>
            <a:off x="3852315" y="2794887"/>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00" dirty="0" smtClean="0">
                <a:solidFill>
                  <a:schemeClr val="bg1"/>
                </a:solidFill>
                <a:latin typeface="Arial" pitchFamily="34" charset="0"/>
                <a:cs typeface="Arial" pitchFamily="34" charset="0"/>
                <a:hlinkClick r:id="rId4"/>
              </a:rPr>
              <a:t>Building and Administering Complex Jenkins Projects</a:t>
            </a:r>
            <a:endParaRPr lang="en-US" sz="1000" dirty="0" smtClean="0">
              <a:solidFill>
                <a:schemeClr val="bg1"/>
              </a:solidFill>
              <a:latin typeface="Arial" pitchFamily="34" charset="0"/>
              <a:cs typeface="Arial" pitchFamily="34" charset="0"/>
            </a:endParaRPr>
          </a:p>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50" name="Oval 4"/>
          <p:cNvSpPr/>
          <p:nvPr/>
        </p:nvSpPr>
        <p:spPr>
          <a:xfrm>
            <a:off x="4226944" y="3719080"/>
            <a:ext cx="1009479" cy="196300"/>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Hr</a:t>
            </a:r>
            <a:endParaRPr lang="en-US" sz="800" kern="1200" dirty="0"/>
          </a:p>
        </p:txBody>
      </p:sp>
      <p:sp>
        <p:nvSpPr>
          <p:cNvPr id="52" name="Right Arrow 51"/>
          <p:cNvSpPr/>
          <p:nvPr/>
        </p:nvSpPr>
        <p:spPr>
          <a:xfrm>
            <a:off x="7866667" y="330203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0" name="Right Arrow 69"/>
          <p:cNvSpPr/>
          <p:nvPr/>
        </p:nvSpPr>
        <p:spPr>
          <a:xfrm>
            <a:off x="3301025" y="3316377"/>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0" name="Oval 39"/>
          <p:cNvSpPr/>
          <p:nvPr/>
        </p:nvSpPr>
        <p:spPr>
          <a:xfrm>
            <a:off x="6124889" y="2794887"/>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42" name="Oval 41"/>
          <p:cNvSpPr/>
          <p:nvPr/>
        </p:nvSpPr>
        <p:spPr>
          <a:xfrm>
            <a:off x="8461084" y="2808474"/>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p:txBody>
      </p:sp>
      <p:graphicFrame>
        <p:nvGraphicFramePr>
          <p:cNvPr id="6" name="Table 5"/>
          <p:cNvGraphicFramePr>
            <a:graphicFrameLocks noGrp="1"/>
          </p:cNvGraphicFramePr>
          <p:nvPr/>
        </p:nvGraphicFramePr>
        <p:xfrm>
          <a:off x="6432621" y="2919613"/>
          <a:ext cx="1179750" cy="844550"/>
        </p:xfrm>
        <a:graphic>
          <a:graphicData uri="http://schemas.openxmlformats.org/drawingml/2006/table">
            <a:tbl>
              <a:tblPr/>
              <a:tblGrid>
                <a:gridCol w="1179750"/>
              </a:tblGrid>
              <a:tr h="190500">
                <a:tc>
                  <a:txBody>
                    <a:bodyPr/>
                    <a:lstStyle/>
                    <a:p>
                      <a:pPr algn="l" fontAlgn="b"/>
                      <a:r>
                        <a:rPr lang="en-US" sz="1100" b="0" i="0" u="sng" strike="noStrike" dirty="0">
                          <a:solidFill>
                            <a:srgbClr val="0000FF"/>
                          </a:solidFill>
                          <a:effectLst/>
                          <a:latin typeface="Calibri" charset="0"/>
                          <a:hlinkClick r:id="rId5"/>
                        </a:rPr>
                        <a:t>EXPERT SPEAK – ENTERPRISE AUTOMATION WITH DEVOPS AND ANSIBLE</a:t>
                      </a:r>
                      <a:endParaRPr lang="en-US" sz="1100" b="0" i="0" u="sng" strike="noStrike" dirty="0">
                        <a:solidFill>
                          <a:srgbClr val="0000FF"/>
                        </a:solidFill>
                        <a:effectLst/>
                        <a:latin typeface="Calibri" charset="0"/>
                      </a:endParaRPr>
                    </a:p>
                  </a:txBody>
                  <a:tcPr marL="6350" marR="6350" marT="6350" marB="0" anchor="b">
                    <a:lnL>
                      <a:noFill/>
                    </a:lnL>
                    <a:lnR>
                      <a:noFill/>
                    </a:lnR>
                    <a:lnT>
                      <a:noFill/>
                    </a:lnT>
                    <a:lnB>
                      <a:noFill/>
                    </a:lnB>
                  </a:tcPr>
                </a:tc>
              </a:tr>
            </a:tbl>
          </a:graphicData>
        </a:graphic>
      </p:graphicFrame>
      <p:sp>
        <p:nvSpPr>
          <p:cNvPr id="7" name="Rectangle 6"/>
          <p:cNvSpPr/>
          <p:nvPr/>
        </p:nvSpPr>
        <p:spPr>
          <a:xfrm>
            <a:off x="6432620" y="3736869"/>
            <a:ext cx="1125628" cy="357021"/>
          </a:xfrm>
          <a:prstGeom prst="rect">
            <a:avLst/>
          </a:prstGeom>
        </p:spPr>
        <p:txBody>
          <a:bodyPr wrap="none">
            <a:spAutoFit/>
          </a:bodyPr>
          <a:lstStyle/>
          <a:p>
            <a:pPr lvl="0" algn="ctr" defTabSz="1200150">
              <a:lnSpc>
                <a:spcPct val="90000"/>
              </a:lnSpc>
              <a:spcBef>
                <a:spcPct val="0"/>
              </a:spcBef>
              <a:spcAft>
                <a:spcPct val="35000"/>
              </a:spcAft>
            </a:pPr>
            <a:r>
              <a:rPr lang="en-US" sz="800" dirty="0">
                <a:solidFill>
                  <a:srgbClr val="0070C0"/>
                </a:solidFill>
              </a:rPr>
              <a:t>Online / Web-based </a:t>
            </a:r>
            <a:endParaRPr lang="en-US" sz="800" dirty="0" smtClean="0">
              <a:solidFill>
                <a:srgbClr val="0070C0"/>
              </a:solidFill>
            </a:endParaRPr>
          </a:p>
          <a:p>
            <a:pPr lvl="0" algn="ctr" defTabSz="1200150">
              <a:lnSpc>
                <a:spcPct val="90000"/>
              </a:lnSpc>
              <a:spcBef>
                <a:spcPct val="0"/>
              </a:spcBef>
              <a:spcAft>
                <a:spcPct val="35000"/>
              </a:spcAft>
            </a:pPr>
            <a:r>
              <a:rPr lang="en-US" sz="800" dirty="0" smtClean="0">
                <a:solidFill>
                  <a:srgbClr val="0070C0"/>
                </a:solidFill>
              </a:rPr>
              <a:t>Session  2  </a:t>
            </a:r>
            <a:r>
              <a:rPr lang="en-US" sz="800" dirty="0" err="1" smtClean="0">
                <a:solidFill>
                  <a:srgbClr val="0070C0"/>
                </a:solidFill>
              </a:rPr>
              <a:t>Hrs</a:t>
            </a:r>
            <a:endParaRPr lang="en-US" sz="800" dirty="0"/>
          </a:p>
        </p:txBody>
      </p:sp>
      <p:graphicFrame>
        <p:nvGraphicFramePr>
          <p:cNvPr id="9" name="Table 8"/>
          <p:cNvGraphicFramePr>
            <a:graphicFrameLocks noGrp="1"/>
          </p:cNvGraphicFramePr>
          <p:nvPr/>
        </p:nvGraphicFramePr>
        <p:xfrm>
          <a:off x="8712835" y="3139915"/>
          <a:ext cx="1372283" cy="532130"/>
        </p:xfrm>
        <a:graphic>
          <a:graphicData uri="http://schemas.openxmlformats.org/drawingml/2006/table">
            <a:tbl>
              <a:tblPr/>
              <a:tblGrid>
                <a:gridCol w="1372283"/>
              </a:tblGrid>
              <a:tr h="190500">
                <a:tc>
                  <a:txBody>
                    <a:bodyPr/>
                    <a:lstStyle/>
                    <a:p>
                      <a:pPr algn="l" fontAlgn="b"/>
                      <a:r>
                        <a:rPr lang="en-US" sz="1100" b="0" i="0" u="sng" strike="noStrike" dirty="0">
                          <a:solidFill>
                            <a:srgbClr val="0000FF"/>
                          </a:solidFill>
                          <a:effectLst/>
                          <a:latin typeface="Calibri" charset="0"/>
                          <a:hlinkClick r:id="rId6"/>
                        </a:rPr>
                        <a:t>EXTENDING JENKINS: </a:t>
                      </a:r>
                      <a:endParaRPr lang="en-US" sz="1100" b="0" i="0" u="sng" strike="noStrike" dirty="0" smtClean="0">
                        <a:solidFill>
                          <a:srgbClr val="0000FF"/>
                        </a:solidFill>
                        <a:effectLst/>
                        <a:latin typeface="Calibri" charset="0"/>
                        <a:hlinkClick r:id="rId6"/>
                      </a:endParaRPr>
                    </a:p>
                    <a:p>
                      <a:pPr algn="l" fontAlgn="b"/>
                      <a:r>
                        <a:rPr lang="en-US" sz="1100" b="0" i="0" u="sng" strike="noStrike" dirty="0" smtClean="0">
                          <a:solidFill>
                            <a:srgbClr val="0000FF"/>
                          </a:solidFill>
                          <a:effectLst/>
                          <a:latin typeface="Calibri" charset="0"/>
                          <a:hlinkClick r:id="rId6"/>
                        </a:rPr>
                        <a:t>DEVOPS </a:t>
                      </a:r>
                      <a:r>
                        <a:rPr lang="en-US" sz="1100" b="0" i="0" u="sng" strike="noStrike" dirty="0">
                          <a:solidFill>
                            <a:srgbClr val="0000FF"/>
                          </a:solidFill>
                          <a:effectLst/>
                          <a:latin typeface="Calibri" charset="0"/>
                          <a:hlinkClick r:id="rId6"/>
                        </a:rPr>
                        <a:t>TESTING TYPES</a:t>
                      </a:r>
                      <a:endParaRPr lang="en-US" sz="1100" b="0" i="0" u="sng" strike="noStrike" dirty="0">
                        <a:solidFill>
                          <a:srgbClr val="0000FF"/>
                        </a:solidFill>
                        <a:effectLst/>
                        <a:latin typeface="Calibri" charset="0"/>
                      </a:endParaRPr>
                    </a:p>
                  </a:txBody>
                  <a:tcPr marL="6350" marR="6350" marT="6350" marB="0" anchor="b">
                    <a:lnL>
                      <a:noFill/>
                    </a:lnL>
                    <a:lnR>
                      <a:noFill/>
                    </a:lnR>
                    <a:lnT>
                      <a:noFill/>
                    </a:lnT>
                    <a:lnB>
                      <a:noFill/>
                    </a:lnB>
                  </a:tcPr>
                </a:tc>
              </a:tr>
              <a:tr h="190500">
                <a:tc>
                  <a:txBody>
                    <a:bodyPr/>
                    <a:lstStyle/>
                    <a:p>
                      <a:pPr algn="l" fontAlgn="b"/>
                      <a:endParaRPr lang="en-US" sz="1100" b="0" i="0" u="sng" strike="noStrike" dirty="0">
                        <a:solidFill>
                          <a:srgbClr val="0000FF"/>
                        </a:solidFill>
                        <a:effectLst/>
                        <a:latin typeface="Calibri" charset="0"/>
                      </a:endParaRPr>
                    </a:p>
                  </a:txBody>
                  <a:tcPr marL="6350" marR="6350" marT="6350" marB="0" anchor="b">
                    <a:lnL>
                      <a:noFill/>
                    </a:lnL>
                    <a:lnR>
                      <a:noFill/>
                    </a:lnR>
                    <a:lnT>
                      <a:noFill/>
                    </a:lnT>
                    <a:lnB>
                      <a:noFill/>
                    </a:lnB>
                  </a:tcPr>
                </a:tc>
              </a:tr>
            </a:tbl>
          </a:graphicData>
        </a:graphic>
      </p:graphicFrame>
      <p:sp>
        <p:nvSpPr>
          <p:cNvPr id="12" name="Rectangle 11"/>
          <p:cNvSpPr/>
          <p:nvPr/>
        </p:nvSpPr>
        <p:spPr>
          <a:xfrm>
            <a:off x="8793642" y="3597790"/>
            <a:ext cx="1011026" cy="203133"/>
          </a:xfrm>
          <a:prstGeom prst="rect">
            <a:avLst/>
          </a:prstGeom>
        </p:spPr>
        <p:txBody>
          <a:bodyPr wrap="square">
            <a:spAutoFit/>
          </a:bodyPr>
          <a:lstStyle/>
          <a:p>
            <a:pPr lvl="0" algn="ctr" defTabSz="1200150">
              <a:lnSpc>
                <a:spcPct val="90000"/>
              </a:lnSpc>
              <a:spcBef>
                <a:spcPct val="0"/>
              </a:spcBef>
              <a:spcAft>
                <a:spcPct val="35000"/>
              </a:spcAft>
            </a:pPr>
            <a:r>
              <a:rPr lang="en-US" sz="800" dirty="0" smtClean="0">
                <a:solidFill>
                  <a:srgbClr val="0070C0"/>
                </a:solidFill>
              </a:rPr>
              <a:t>Video</a:t>
            </a:r>
            <a:endParaRPr lang="en-US" sz="800" dirty="0"/>
          </a:p>
        </p:txBody>
      </p:sp>
    </p:spTree>
    <p:extLst>
      <p:ext uri="{BB962C8B-B14F-4D97-AF65-F5344CB8AC3E}">
        <p14:creationId xmlns:p14="http://schemas.microsoft.com/office/powerpoint/2010/main" val="1749067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 </a:t>
            </a:r>
            <a:r>
              <a:rPr lang="en-US" dirty="0" smtClean="0"/>
              <a:t>Docker- </a:t>
            </a:r>
            <a:r>
              <a:rPr lang="en-US" dirty="0"/>
              <a:t>SDM/Transformation Consultant/Integration and Configuration </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a:xfrm>
            <a:off x="307975" y="1103530"/>
            <a:ext cx="11650980" cy="525780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5" name="Rectangle 4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9" name="Oval 48"/>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1" name="TextBox 50"/>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3" name="Oval 52"/>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4" name="TextBox 53"/>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56" name="TextBox 55"/>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57" name="TextBox 56"/>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58" name="Oval 57"/>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9" name="Oval 58"/>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0" name="TextBox 59"/>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sp>
        <p:nvSpPr>
          <p:cNvPr id="69" name="Right Arrow 68"/>
          <p:cNvSpPr/>
          <p:nvPr/>
        </p:nvSpPr>
        <p:spPr>
          <a:xfrm>
            <a:off x="7082000" y="2288845"/>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2" name="Right Arrow 51"/>
          <p:cNvSpPr/>
          <p:nvPr/>
        </p:nvSpPr>
        <p:spPr>
          <a:xfrm>
            <a:off x="4683236" y="2288845"/>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0" name="Right Arrow 69"/>
          <p:cNvSpPr/>
          <p:nvPr/>
        </p:nvSpPr>
        <p:spPr>
          <a:xfrm>
            <a:off x="9480764" y="2288845"/>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2" name="Down Arrow 71"/>
          <p:cNvSpPr/>
          <p:nvPr/>
        </p:nvSpPr>
        <p:spPr>
          <a:xfrm>
            <a:off x="10741593" y="3137935"/>
            <a:ext cx="383608" cy="601541"/>
          </a:xfrm>
          <a:prstGeom prst="down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6" name="Right Arrow 75"/>
          <p:cNvSpPr/>
          <p:nvPr/>
        </p:nvSpPr>
        <p:spPr>
          <a:xfrm>
            <a:off x="2269453" y="2288845"/>
            <a:ext cx="612830"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22" name="Group 21"/>
          <p:cNvGrpSpPr/>
          <p:nvPr/>
        </p:nvGrpSpPr>
        <p:grpSpPr>
          <a:xfrm>
            <a:off x="2948505" y="1778662"/>
            <a:ext cx="1687655" cy="1324461"/>
            <a:chOff x="3182576" y="1749987"/>
            <a:chExt cx="1687655" cy="1324461"/>
          </a:xfrm>
        </p:grpSpPr>
        <p:sp>
          <p:nvSpPr>
            <p:cNvPr id="77" name="Oval 76"/>
            <p:cNvSpPr/>
            <p:nvPr/>
          </p:nvSpPr>
          <p:spPr>
            <a:xfrm>
              <a:off x="3182576" y="1749987"/>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46" name="Rectangle 45"/>
            <p:cNvSpPr/>
            <p:nvPr/>
          </p:nvSpPr>
          <p:spPr>
            <a:xfrm>
              <a:off x="3457143" y="1987052"/>
              <a:ext cx="1334813" cy="588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200" u="sng" dirty="0">
                  <a:hlinkClick r:id="rId3"/>
                </a:rPr>
                <a:t>Using Docker: Introduction to Docker</a:t>
              </a:r>
              <a:endParaRPr lang="en-US" sz="1200" u="sng" dirty="0">
                <a:solidFill>
                  <a:srgbClr val="0563C1"/>
                </a:solidFill>
                <a:latin typeface="Calibri"/>
              </a:endParaRPr>
            </a:p>
          </p:txBody>
        </p:sp>
        <p:sp>
          <p:nvSpPr>
            <p:cNvPr id="75" name="Oval 4"/>
            <p:cNvSpPr/>
            <p:nvPr/>
          </p:nvSpPr>
          <p:spPr>
            <a:xfrm>
              <a:off x="3531406" y="2676016"/>
              <a:ext cx="984056" cy="166138"/>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Video Session  X Hr</a:t>
              </a:r>
              <a:endParaRPr lang="en-US" sz="800" kern="1200" dirty="0"/>
            </a:p>
          </p:txBody>
        </p:sp>
      </p:grpSp>
      <p:grpSp>
        <p:nvGrpSpPr>
          <p:cNvPr id="21" name="Group 20"/>
          <p:cNvGrpSpPr/>
          <p:nvPr/>
        </p:nvGrpSpPr>
        <p:grpSpPr>
          <a:xfrm>
            <a:off x="585098" y="1778662"/>
            <a:ext cx="1663004" cy="1324461"/>
            <a:chOff x="949652" y="1749987"/>
            <a:chExt cx="1663004" cy="1324461"/>
          </a:xfrm>
        </p:grpSpPr>
        <p:sp>
          <p:nvSpPr>
            <p:cNvPr id="74" name="Oval 73"/>
            <p:cNvSpPr/>
            <p:nvPr/>
          </p:nvSpPr>
          <p:spPr>
            <a:xfrm>
              <a:off x="949652" y="1749987"/>
              <a:ext cx="1663004"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78" name="Rectangle 77"/>
            <p:cNvSpPr/>
            <p:nvPr/>
          </p:nvSpPr>
          <p:spPr>
            <a:xfrm>
              <a:off x="1198275" y="2061686"/>
              <a:ext cx="1334813" cy="458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200" u="sng" dirty="0" smtClean="0">
                  <a:hlinkClick r:id="rId3"/>
                </a:rPr>
                <a:t>Using Docker: Docker Containerization</a:t>
              </a:r>
              <a:endParaRPr lang="en-US" sz="1200" u="sng" dirty="0">
                <a:solidFill>
                  <a:srgbClr val="0563C1"/>
                </a:solidFill>
                <a:latin typeface="Calibri"/>
              </a:endParaRPr>
            </a:p>
          </p:txBody>
        </p:sp>
        <p:sp>
          <p:nvSpPr>
            <p:cNvPr id="79" name="Oval 4"/>
            <p:cNvSpPr/>
            <p:nvPr/>
          </p:nvSpPr>
          <p:spPr>
            <a:xfrm>
              <a:off x="1184478" y="2611443"/>
              <a:ext cx="119335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/Web-based Session  1 Hr</a:t>
              </a:r>
              <a:endParaRPr lang="en-US" sz="800" kern="1200" dirty="0"/>
            </a:p>
          </p:txBody>
        </p:sp>
      </p:grpSp>
      <p:grpSp>
        <p:nvGrpSpPr>
          <p:cNvPr id="23" name="Group 22"/>
          <p:cNvGrpSpPr/>
          <p:nvPr/>
        </p:nvGrpSpPr>
        <p:grpSpPr>
          <a:xfrm>
            <a:off x="5336563" y="1778662"/>
            <a:ext cx="1687655" cy="1324461"/>
            <a:chOff x="5440150" y="1749987"/>
            <a:chExt cx="1687655" cy="1324461"/>
          </a:xfrm>
        </p:grpSpPr>
        <p:sp>
          <p:nvSpPr>
            <p:cNvPr id="36" name="Oval 35"/>
            <p:cNvSpPr/>
            <p:nvPr/>
          </p:nvSpPr>
          <p:spPr>
            <a:xfrm>
              <a:off x="5440150" y="1749987"/>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80" name="Rectangle 79"/>
            <p:cNvSpPr/>
            <p:nvPr/>
          </p:nvSpPr>
          <p:spPr>
            <a:xfrm>
              <a:off x="5646094" y="1987052"/>
              <a:ext cx="1334813" cy="588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200" u="sng" dirty="0" smtClean="0">
                  <a:hlinkClick r:id="rId3"/>
                </a:rPr>
                <a:t>Using Docker: Docker vs Virtual Machines</a:t>
              </a:r>
              <a:endParaRPr lang="en-US" sz="1200" u="sng" dirty="0">
                <a:solidFill>
                  <a:srgbClr val="0563C1"/>
                </a:solidFill>
                <a:latin typeface="Calibri"/>
              </a:endParaRPr>
            </a:p>
          </p:txBody>
        </p:sp>
        <p:sp>
          <p:nvSpPr>
            <p:cNvPr id="9" name="Rectangle 8"/>
            <p:cNvSpPr/>
            <p:nvPr/>
          </p:nvSpPr>
          <p:spPr>
            <a:xfrm>
              <a:off x="5556436" y="2611241"/>
              <a:ext cx="1424471" cy="357021"/>
            </a:xfrm>
            <a:prstGeom prst="rect">
              <a:avLst/>
            </a:prstGeom>
          </p:spPr>
          <p:txBody>
            <a:bodyPr wrap="square">
              <a:spAutoFit/>
            </a:bodyPr>
            <a:lstStyle/>
            <a:p>
              <a:pPr lvl="0" algn="ctr" defTabSz="1200150">
                <a:lnSpc>
                  <a:spcPct val="90000"/>
                </a:lnSpc>
                <a:spcBef>
                  <a:spcPct val="0"/>
                </a:spcBef>
                <a:spcAft>
                  <a:spcPct val="35000"/>
                </a:spcAft>
              </a:pPr>
              <a:r>
                <a:rPr lang="en-US" sz="800" dirty="0" smtClean="0">
                  <a:solidFill>
                    <a:srgbClr val="0070C0"/>
                  </a:solidFill>
                </a:rPr>
                <a:t>Online Video </a:t>
              </a:r>
            </a:p>
            <a:p>
              <a:pPr lvl="0" algn="ctr" defTabSz="1200150">
                <a:lnSpc>
                  <a:spcPct val="90000"/>
                </a:lnSpc>
                <a:spcBef>
                  <a:spcPct val="0"/>
                </a:spcBef>
                <a:spcAft>
                  <a:spcPct val="35000"/>
                </a:spcAft>
              </a:pPr>
              <a:r>
                <a:rPr lang="en-US" sz="800" dirty="0" smtClean="0">
                  <a:solidFill>
                    <a:srgbClr val="0070C0"/>
                  </a:solidFill>
                </a:rPr>
                <a:t>Session  </a:t>
              </a:r>
              <a:r>
                <a:rPr lang="en-US" sz="800" dirty="0">
                  <a:solidFill>
                    <a:srgbClr val="0070C0"/>
                  </a:solidFill>
                </a:rPr>
                <a:t>1 </a:t>
              </a:r>
              <a:r>
                <a:rPr lang="en-US" sz="800" dirty="0" err="1">
                  <a:solidFill>
                    <a:srgbClr val="0070C0"/>
                  </a:solidFill>
                </a:rPr>
                <a:t>Hr</a:t>
              </a:r>
              <a:endParaRPr lang="en-US" sz="800" dirty="0"/>
            </a:p>
          </p:txBody>
        </p:sp>
      </p:grpSp>
      <p:grpSp>
        <p:nvGrpSpPr>
          <p:cNvPr id="24" name="Group 23"/>
          <p:cNvGrpSpPr/>
          <p:nvPr/>
        </p:nvGrpSpPr>
        <p:grpSpPr>
          <a:xfrm>
            <a:off x="10112679" y="1778662"/>
            <a:ext cx="1687655" cy="1324461"/>
            <a:chOff x="9842369" y="1757456"/>
            <a:chExt cx="1687655" cy="1324461"/>
          </a:xfrm>
        </p:grpSpPr>
        <p:sp>
          <p:nvSpPr>
            <p:cNvPr id="48" name="Oval 47"/>
            <p:cNvSpPr/>
            <p:nvPr/>
          </p:nvSpPr>
          <p:spPr>
            <a:xfrm>
              <a:off x="9842369" y="1757456"/>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12" name="Rectangle 11"/>
            <p:cNvSpPr/>
            <p:nvPr/>
          </p:nvSpPr>
          <p:spPr>
            <a:xfrm>
              <a:off x="10108288" y="2034436"/>
              <a:ext cx="1109599" cy="600164"/>
            </a:xfrm>
            <a:prstGeom prst="rect">
              <a:avLst/>
            </a:prstGeom>
          </p:spPr>
          <p:txBody>
            <a:bodyPr wrap="none">
              <a:spAutoFit/>
            </a:bodyPr>
            <a:lstStyle/>
            <a:p>
              <a:r>
                <a:rPr lang="en-US" sz="1100" u="sng" dirty="0" smtClean="0">
                  <a:hlinkClick r:id="rId3"/>
                </a:rPr>
                <a:t>Using Docker: </a:t>
              </a:r>
            </a:p>
            <a:p>
              <a:r>
                <a:rPr lang="en-US" sz="1100" u="sng" dirty="0" smtClean="0">
                  <a:hlinkClick r:id="rId3"/>
                </a:rPr>
                <a:t>Basic Docker </a:t>
              </a:r>
            </a:p>
            <a:p>
              <a:r>
                <a:rPr lang="en-US" sz="1100" u="sng" dirty="0" smtClean="0">
                  <a:hlinkClick r:id="rId3"/>
                </a:rPr>
                <a:t>Architecture</a:t>
              </a:r>
              <a:endParaRPr lang="en-US" sz="1100" dirty="0"/>
            </a:p>
          </p:txBody>
        </p:sp>
        <p:sp>
          <p:nvSpPr>
            <p:cNvPr id="13" name="Rectangle 12"/>
            <p:cNvSpPr/>
            <p:nvPr/>
          </p:nvSpPr>
          <p:spPr>
            <a:xfrm>
              <a:off x="10071386" y="2582987"/>
              <a:ext cx="1125629" cy="357021"/>
            </a:xfrm>
            <a:prstGeom prst="rect">
              <a:avLst/>
            </a:prstGeom>
          </p:spPr>
          <p:txBody>
            <a:bodyPr wrap="none">
              <a:spAutoFit/>
            </a:bodyPr>
            <a:lstStyle/>
            <a:p>
              <a:pPr lvl="0" algn="ctr" defTabSz="1200150">
                <a:lnSpc>
                  <a:spcPct val="90000"/>
                </a:lnSpc>
                <a:spcBef>
                  <a:spcPct val="0"/>
                </a:spcBef>
                <a:spcAft>
                  <a:spcPct val="35000"/>
                </a:spcAft>
              </a:pPr>
              <a:r>
                <a:rPr lang="en-US" sz="800" dirty="0">
                  <a:solidFill>
                    <a:srgbClr val="0070C0"/>
                  </a:solidFill>
                </a:rPr>
                <a:t>Online / Web-based </a:t>
              </a:r>
              <a:endParaRPr lang="en-US" sz="800" dirty="0" smtClean="0">
                <a:solidFill>
                  <a:srgbClr val="0070C0"/>
                </a:solidFill>
              </a:endParaRPr>
            </a:p>
            <a:p>
              <a:pPr lvl="0" algn="ctr" defTabSz="1200150">
                <a:lnSpc>
                  <a:spcPct val="90000"/>
                </a:lnSpc>
                <a:spcBef>
                  <a:spcPct val="0"/>
                </a:spcBef>
                <a:spcAft>
                  <a:spcPct val="35000"/>
                </a:spcAft>
              </a:pPr>
              <a:r>
                <a:rPr lang="en-US" sz="800" dirty="0" smtClean="0">
                  <a:solidFill>
                    <a:srgbClr val="0070C0"/>
                  </a:solidFill>
                </a:rPr>
                <a:t>Session  </a:t>
              </a:r>
              <a:r>
                <a:rPr lang="en-US" sz="800" dirty="0">
                  <a:solidFill>
                    <a:srgbClr val="0070C0"/>
                  </a:solidFill>
                </a:rPr>
                <a:t>1 </a:t>
              </a:r>
              <a:r>
                <a:rPr lang="en-US" sz="800" dirty="0" err="1">
                  <a:solidFill>
                    <a:srgbClr val="0070C0"/>
                  </a:solidFill>
                </a:rPr>
                <a:t>Hr</a:t>
              </a:r>
              <a:endParaRPr lang="en-US" sz="800" dirty="0"/>
            </a:p>
          </p:txBody>
        </p:sp>
      </p:grpSp>
      <p:grpSp>
        <p:nvGrpSpPr>
          <p:cNvPr id="25" name="Group 24"/>
          <p:cNvGrpSpPr/>
          <p:nvPr/>
        </p:nvGrpSpPr>
        <p:grpSpPr>
          <a:xfrm>
            <a:off x="7724621" y="1778662"/>
            <a:ext cx="1687655" cy="1324461"/>
            <a:chOff x="7617256" y="1777077"/>
            <a:chExt cx="1687655" cy="1324461"/>
          </a:xfrm>
        </p:grpSpPr>
        <p:sp>
          <p:nvSpPr>
            <p:cNvPr id="81" name="Oval 80"/>
            <p:cNvSpPr/>
            <p:nvPr/>
          </p:nvSpPr>
          <p:spPr>
            <a:xfrm>
              <a:off x="7617256" y="1777077"/>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18" name="Rectangle 17"/>
            <p:cNvSpPr/>
            <p:nvPr/>
          </p:nvSpPr>
          <p:spPr>
            <a:xfrm>
              <a:off x="7930905" y="2054057"/>
              <a:ext cx="1156598" cy="600164"/>
            </a:xfrm>
            <a:prstGeom prst="rect">
              <a:avLst/>
            </a:prstGeom>
          </p:spPr>
          <p:txBody>
            <a:bodyPr wrap="square">
              <a:spAutoFit/>
            </a:bodyPr>
            <a:lstStyle/>
            <a:p>
              <a:r>
                <a:rPr lang="en-US" sz="1100" u="sng" dirty="0">
                  <a:hlinkClick r:id="rId3"/>
                </a:rPr>
                <a:t>Using Docker: </a:t>
              </a:r>
            </a:p>
            <a:p>
              <a:r>
                <a:rPr lang="en-US" sz="1100" u="sng" dirty="0" smtClean="0">
                  <a:hlinkClick r:id="rId3"/>
                </a:rPr>
                <a:t>Benefits and Installation</a:t>
              </a:r>
              <a:endParaRPr lang="en-US" sz="1100" u="sng" dirty="0">
                <a:hlinkClick r:id="rId3"/>
              </a:endParaRPr>
            </a:p>
          </p:txBody>
        </p:sp>
        <p:sp>
          <p:nvSpPr>
            <p:cNvPr id="19" name="Rectangle 18"/>
            <p:cNvSpPr/>
            <p:nvPr/>
          </p:nvSpPr>
          <p:spPr>
            <a:xfrm>
              <a:off x="7767251" y="2679552"/>
              <a:ext cx="1435008" cy="203133"/>
            </a:xfrm>
            <a:prstGeom prst="rect">
              <a:avLst/>
            </a:prstGeom>
          </p:spPr>
          <p:txBody>
            <a:bodyPr wrap="none">
              <a:spAutoFit/>
            </a:bodyPr>
            <a:lstStyle/>
            <a:p>
              <a:pPr lvl="0" algn="ctr" defTabSz="1200150">
                <a:lnSpc>
                  <a:spcPct val="90000"/>
                </a:lnSpc>
                <a:spcBef>
                  <a:spcPct val="0"/>
                </a:spcBef>
                <a:spcAft>
                  <a:spcPct val="35000"/>
                </a:spcAft>
              </a:pPr>
              <a:r>
                <a:rPr lang="en-US" sz="800" dirty="0">
                  <a:solidFill>
                    <a:srgbClr val="0070C0"/>
                  </a:solidFill>
                </a:rPr>
                <a:t>Online Video Session  X </a:t>
              </a:r>
              <a:r>
                <a:rPr lang="en-US" sz="800" dirty="0" err="1">
                  <a:solidFill>
                    <a:srgbClr val="0070C0"/>
                  </a:solidFill>
                </a:rPr>
                <a:t>Hr</a:t>
              </a:r>
              <a:endParaRPr lang="en-US" sz="800" dirty="0"/>
            </a:p>
          </p:txBody>
        </p:sp>
      </p:grpSp>
      <p:grpSp>
        <p:nvGrpSpPr>
          <p:cNvPr id="17" name="Group 16"/>
          <p:cNvGrpSpPr/>
          <p:nvPr/>
        </p:nvGrpSpPr>
        <p:grpSpPr>
          <a:xfrm>
            <a:off x="10112679" y="3764161"/>
            <a:ext cx="1687655" cy="1324461"/>
            <a:chOff x="4890659" y="4465005"/>
            <a:chExt cx="1687655" cy="1324461"/>
          </a:xfrm>
        </p:grpSpPr>
        <p:sp>
          <p:nvSpPr>
            <p:cNvPr id="83" name="Oval 82"/>
            <p:cNvSpPr/>
            <p:nvPr/>
          </p:nvSpPr>
          <p:spPr>
            <a:xfrm>
              <a:off x="4890659" y="4465005"/>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84" name="Rectangle 83"/>
            <p:cNvSpPr/>
            <p:nvPr/>
          </p:nvSpPr>
          <p:spPr>
            <a:xfrm>
              <a:off x="5138855" y="4741985"/>
              <a:ext cx="1274708" cy="600164"/>
            </a:xfrm>
            <a:prstGeom prst="rect">
              <a:avLst/>
            </a:prstGeom>
          </p:spPr>
          <p:txBody>
            <a:bodyPr wrap="none">
              <a:spAutoFit/>
            </a:bodyPr>
            <a:lstStyle/>
            <a:p>
              <a:r>
                <a:rPr lang="en-US" sz="1100" u="sng" dirty="0" smtClean="0">
                  <a:hlinkClick r:id="rId3"/>
                </a:rPr>
                <a:t>Using Docker: </a:t>
              </a:r>
            </a:p>
            <a:p>
              <a:r>
                <a:rPr lang="en-US" sz="1100" u="sng" dirty="0" smtClean="0">
                  <a:hlinkClick r:id="rId3"/>
                </a:rPr>
                <a:t>Customizing and </a:t>
              </a:r>
            </a:p>
            <a:p>
              <a:r>
                <a:rPr lang="en-US" sz="1100" u="sng" dirty="0" smtClean="0">
                  <a:hlinkClick r:id="rId3"/>
                </a:rPr>
                <a:t>Clustering</a:t>
              </a:r>
            </a:p>
          </p:txBody>
        </p:sp>
        <p:sp>
          <p:nvSpPr>
            <p:cNvPr id="85" name="Rectangle 84"/>
            <p:cNvSpPr/>
            <p:nvPr/>
          </p:nvSpPr>
          <p:spPr>
            <a:xfrm>
              <a:off x="5213394" y="5290536"/>
              <a:ext cx="1125629" cy="357021"/>
            </a:xfrm>
            <a:prstGeom prst="rect">
              <a:avLst/>
            </a:prstGeom>
          </p:spPr>
          <p:txBody>
            <a:bodyPr wrap="none">
              <a:spAutoFit/>
            </a:bodyPr>
            <a:lstStyle/>
            <a:p>
              <a:pPr lvl="0" algn="ctr" defTabSz="1200150">
                <a:lnSpc>
                  <a:spcPct val="90000"/>
                </a:lnSpc>
                <a:spcBef>
                  <a:spcPct val="0"/>
                </a:spcBef>
                <a:spcAft>
                  <a:spcPct val="35000"/>
                </a:spcAft>
              </a:pPr>
              <a:r>
                <a:rPr lang="en-US" sz="800" dirty="0">
                  <a:solidFill>
                    <a:srgbClr val="0070C0"/>
                  </a:solidFill>
                </a:rPr>
                <a:t>Online / Web-based </a:t>
              </a:r>
              <a:endParaRPr lang="en-US" sz="800" dirty="0" smtClean="0">
                <a:solidFill>
                  <a:srgbClr val="0070C0"/>
                </a:solidFill>
              </a:endParaRPr>
            </a:p>
            <a:p>
              <a:pPr lvl="0" algn="ctr" defTabSz="1200150">
                <a:lnSpc>
                  <a:spcPct val="90000"/>
                </a:lnSpc>
                <a:spcBef>
                  <a:spcPct val="0"/>
                </a:spcBef>
                <a:spcAft>
                  <a:spcPct val="35000"/>
                </a:spcAft>
              </a:pPr>
              <a:r>
                <a:rPr lang="en-US" sz="800" dirty="0" smtClean="0">
                  <a:solidFill>
                    <a:srgbClr val="0070C0"/>
                  </a:solidFill>
                </a:rPr>
                <a:t>Session  </a:t>
              </a:r>
              <a:r>
                <a:rPr lang="en-US" sz="800" dirty="0">
                  <a:solidFill>
                    <a:srgbClr val="0070C0"/>
                  </a:solidFill>
                </a:rPr>
                <a:t>2 </a:t>
              </a:r>
              <a:r>
                <a:rPr lang="en-US" sz="800" dirty="0" err="1">
                  <a:solidFill>
                    <a:srgbClr val="0070C0"/>
                  </a:solidFill>
                </a:rPr>
                <a:t>Hrs</a:t>
              </a:r>
              <a:endParaRPr lang="en-US" sz="800" dirty="0"/>
            </a:p>
          </p:txBody>
        </p:sp>
      </p:grpSp>
      <p:grpSp>
        <p:nvGrpSpPr>
          <p:cNvPr id="20" name="Group 19"/>
          <p:cNvGrpSpPr/>
          <p:nvPr/>
        </p:nvGrpSpPr>
        <p:grpSpPr>
          <a:xfrm>
            <a:off x="7773110" y="3764161"/>
            <a:ext cx="1687655" cy="1324461"/>
            <a:chOff x="2526887" y="4465005"/>
            <a:chExt cx="1687655" cy="1324461"/>
          </a:xfrm>
        </p:grpSpPr>
        <p:sp>
          <p:nvSpPr>
            <p:cNvPr id="86" name="Oval 85"/>
            <p:cNvSpPr/>
            <p:nvPr/>
          </p:nvSpPr>
          <p:spPr>
            <a:xfrm>
              <a:off x="2526887" y="4465005"/>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87" name="Rectangle 86"/>
            <p:cNvSpPr/>
            <p:nvPr/>
          </p:nvSpPr>
          <p:spPr>
            <a:xfrm>
              <a:off x="2861336" y="4741985"/>
              <a:ext cx="1109599" cy="600164"/>
            </a:xfrm>
            <a:prstGeom prst="rect">
              <a:avLst/>
            </a:prstGeom>
          </p:spPr>
          <p:txBody>
            <a:bodyPr wrap="none">
              <a:spAutoFit/>
            </a:bodyPr>
            <a:lstStyle/>
            <a:p>
              <a:r>
                <a:rPr lang="en-US" sz="1100" u="sng" dirty="0" smtClean="0">
                  <a:hlinkClick r:id="rId3"/>
                </a:rPr>
                <a:t>Using Docker: </a:t>
              </a:r>
            </a:p>
            <a:p>
              <a:r>
                <a:rPr lang="en-US" sz="1100" u="sng" dirty="0" smtClean="0">
                  <a:hlinkClick r:id="rId3"/>
                </a:rPr>
                <a:t>Dockerizing </a:t>
              </a:r>
            </a:p>
            <a:p>
              <a:r>
                <a:rPr lang="en-US" sz="1100" u="sng" dirty="0" smtClean="0">
                  <a:hlinkClick r:id="rId3"/>
                </a:rPr>
                <a:t>Applications</a:t>
              </a:r>
            </a:p>
          </p:txBody>
        </p:sp>
        <p:sp>
          <p:nvSpPr>
            <p:cNvPr id="90" name="Rectangle 89"/>
            <p:cNvSpPr/>
            <p:nvPr/>
          </p:nvSpPr>
          <p:spPr>
            <a:xfrm>
              <a:off x="2809201" y="5329327"/>
              <a:ext cx="1125629" cy="357021"/>
            </a:xfrm>
            <a:prstGeom prst="rect">
              <a:avLst/>
            </a:prstGeom>
          </p:spPr>
          <p:txBody>
            <a:bodyPr wrap="none">
              <a:spAutoFit/>
            </a:bodyPr>
            <a:lstStyle/>
            <a:p>
              <a:pPr lvl="0" algn="ctr" defTabSz="1200150">
                <a:lnSpc>
                  <a:spcPct val="90000"/>
                </a:lnSpc>
                <a:spcBef>
                  <a:spcPct val="0"/>
                </a:spcBef>
                <a:spcAft>
                  <a:spcPct val="35000"/>
                </a:spcAft>
              </a:pPr>
              <a:r>
                <a:rPr lang="en-US" sz="800" dirty="0">
                  <a:solidFill>
                    <a:srgbClr val="0070C0"/>
                  </a:solidFill>
                </a:rPr>
                <a:t>Online / Web-based </a:t>
              </a:r>
            </a:p>
            <a:p>
              <a:pPr lvl="0" algn="ctr" defTabSz="1200150">
                <a:lnSpc>
                  <a:spcPct val="90000"/>
                </a:lnSpc>
                <a:spcBef>
                  <a:spcPct val="0"/>
                </a:spcBef>
                <a:spcAft>
                  <a:spcPct val="35000"/>
                </a:spcAft>
              </a:pPr>
              <a:r>
                <a:rPr lang="en-US" sz="800" dirty="0">
                  <a:solidFill>
                    <a:srgbClr val="0070C0"/>
                  </a:solidFill>
                </a:rPr>
                <a:t>Session  2 </a:t>
              </a:r>
              <a:r>
                <a:rPr lang="en-US" sz="800" dirty="0" err="1">
                  <a:solidFill>
                    <a:srgbClr val="0070C0"/>
                  </a:solidFill>
                </a:rPr>
                <a:t>Hrs</a:t>
              </a:r>
              <a:endParaRPr lang="en-US" sz="800" dirty="0"/>
            </a:p>
          </p:txBody>
        </p:sp>
      </p:grpSp>
      <p:sp>
        <p:nvSpPr>
          <p:cNvPr id="62" name="Oval 61"/>
          <p:cNvSpPr/>
          <p:nvPr/>
        </p:nvSpPr>
        <p:spPr>
          <a:xfrm>
            <a:off x="5433541" y="3764161"/>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graphicFrame>
        <p:nvGraphicFramePr>
          <p:cNvPr id="6" name="Table 5"/>
          <p:cNvGraphicFramePr>
            <a:graphicFrameLocks noGrp="1"/>
          </p:cNvGraphicFramePr>
          <p:nvPr/>
        </p:nvGraphicFramePr>
        <p:xfrm>
          <a:off x="5678834" y="4087571"/>
          <a:ext cx="1186955" cy="509270"/>
        </p:xfrm>
        <a:graphic>
          <a:graphicData uri="http://schemas.openxmlformats.org/drawingml/2006/table">
            <a:tbl>
              <a:tblPr/>
              <a:tblGrid>
                <a:gridCol w="1186955"/>
              </a:tblGrid>
              <a:tr h="190500">
                <a:tc>
                  <a:txBody>
                    <a:bodyPr/>
                    <a:lstStyle/>
                    <a:p>
                      <a:pPr algn="l" fontAlgn="b"/>
                      <a:r>
                        <a:rPr lang="en-US" sz="1100" b="0" i="0" u="sng" strike="noStrike" dirty="0">
                          <a:solidFill>
                            <a:srgbClr val="C00000"/>
                          </a:solidFill>
                          <a:effectLst/>
                          <a:latin typeface="Calibri" charset="0"/>
                        </a:rPr>
                        <a:t>WORKING WITH DOCKER MACHINE, SECURITY, AND APIS</a:t>
                      </a:r>
                    </a:p>
                  </a:txBody>
                  <a:tcPr marL="6350" marR="6350" marT="6350" marB="0" anchor="b">
                    <a:lnL>
                      <a:noFill/>
                    </a:lnL>
                    <a:lnR>
                      <a:noFill/>
                    </a:lnR>
                    <a:lnT>
                      <a:noFill/>
                    </a:lnT>
                    <a:lnB>
                      <a:noFill/>
                    </a:lnB>
                  </a:tcPr>
                </a:tc>
              </a:tr>
            </a:tbl>
          </a:graphicData>
        </a:graphic>
      </p:graphicFrame>
      <p:sp>
        <p:nvSpPr>
          <p:cNvPr id="71" name="Rectangle 70"/>
          <p:cNvSpPr/>
          <p:nvPr/>
        </p:nvSpPr>
        <p:spPr>
          <a:xfrm>
            <a:off x="5678834" y="4617761"/>
            <a:ext cx="1125629" cy="357021"/>
          </a:xfrm>
          <a:prstGeom prst="rect">
            <a:avLst/>
          </a:prstGeom>
        </p:spPr>
        <p:txBody>
          <a:bodyPr wrap="none">
            <a:spAutoFit/>
          </a:bodyPr>
          <a:lstStyle/>
          <a:p>
            <a:pPr lvl="0" algn="ctr" defTabSz="1200150">
              <a:lnSpc>
                <a:spcPct val="90000"/>
              </a:lnSpc>
              <a:spcBef>
                <a:spcPct val="0"/>
              </a:spcBef>
              <a:spcAft>
                <a:spcPct val="35000"/>
              </a:spcAft>
            </a:pPr>
            <a:r>
              <a:rPr lang="en-US" sz="800" dirty="0">
                <a:solidFill>
                  <a:srgbClr val="0070C0"/>
                </a:solidFill>
              </a:rPr>
              <a:t>Online / Web-based </a:t>
            </a:r>
          </a:p>
          <a:p>
            <a:pPr lvl="0" algn="ctr" defTabSz="1200150">
              <a:lnSpc>
                <a:spcPct val="90000"/>
              </a:lnSpc>
              <a:spcBef>
                <a:spcPct val="0"/>
              </a:spcBef>
              <a:spcAft>
                <a:spcPct val="35000"/>
              </a:spcAft>
            </a:pPr>
            <a:r>
              <a:rPr lang="en-US" sz="800" dirty="0">
                <a:solidFill>
                  <a:srgbClr val="0070C0"/>
                </a:solidFill>
              </a:rPr>
              <a:t>Session  2 </a:t>
            </a:r>
            <a:r>
              <a:rPr lang="en-US" sz="800" dirty="0" err="1">
                <a:solidFill>
                  <a:srgbClr val="0070C0"/>
                </a:solidFill>
              </a:rPr>
              <a:t>Hrs</a:t>
            </a:r>
            <a:endParaRPr lang="en-US" sz="800" dirty="0"/>
          </a:p>
        </p:txBody>
      </p:sp>
      <p:sp>
        <p:nvSpPr>
          <p:cNvPr id="73" name="Oval 72"/>
          <p:cNvSpPr/>
          <p:nvPr/>
        </p:nvSpPr>
        <p:spPr>
          <a:xfrm>
            <a:off x="3093972" y="3764161"/>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graphicFrame>
        <p:nvGraphicFramePr>
          <p:cNvPr id="16" name="Table 15"/>
          <p:cNvGraphicFramePr>
            <a:graphicFrameLocks noGrp="1"/>
          </p:cNvGraphicFramePr>
          <p:nvPr/>
        </p:nvGraphicFramePr>
        <p:xfrm>
          <a:off x="3361057" y="4041574"/>
          <a:ext cx="1262709" cy="509270"/>
        </p:xfrm>
        <a:graphic>
          <a:graphicData uri="http://schemas.openxmlformats.org/drawingml/2006/table">
            <a:tbl>
              <a:tblPr/>
              <a:tblGrid>
                <a:gridCol w="1262709"/>
              </a:tblGrid>
              <a:tr h="190500">
                <a:tc>
                  <a:txBody>
                    <a:bodyPr/>
                    <a:lstStyle/>
                    <a:p>
                      <a:pPr algn="l" fontAlgn="b"/>
                      <a:r>
                        <a:rPr lang="en-US" sz="1100" b="0" i="0" u="sng" strike="noStrike" dirty="0">
                          <a:solidFill>
                            <a:srgbClr val="0000FF"/>
                          </a:solidFill>
                          <a:effectLst/>
                          <a:latin typeface="Calibri" charset="0"/>
                          <a:hlinkClick r:id="rId4"/>
                        </a:rPr>
                        <a:t>DOCKER CONFIGURATION AND MANAGEMENT</a:t>
                      </a:r>
                      <a:endParaRPr lang="en-US" sz="1100" b="0" i="0" u="sng" strike="noStrike" dirty="0">
                        <a:solidFill>
                          <a:srgbClr val="0000FF"/>
                        </a:solidFill>
                        <a:effectLst/>
                        <a:latin typeface="Calibri" charset="0"/>
                      </a:endParaRPr>
                    </a:p>
                  </a:txBody>
                  <a:tcPr marL="6350" marR="6350" marT="6350" marB="0" anchor="b">
                    <a:lnL>
                      <a:noFill/>
                    </a:lnL>
                    <a:lnR>
                      <a:noFill/>
                    </a:lnR>
                    <a:lnT>
                      <a:noFill/>
                    </a:lnT>
                    <a:lnB>
                      <a:noFill/>
                    </a:lnB>
                  </a:tcPr>
                </a:tc>
              </a:tr>
            </a:tbl>
          </a:graphicData>
        </a:graphic>
      </p:graphicFrame>
      <p:sp>
        <p:nvSpPr>
          <p:cNvPr id="88" name="Rectangle 87"/>
          <p:cNvSpPr/>
          <p:nvPr/>
        </p:nvSpPr>
        <p:spPr>
          <a:xfrm>
            <a:off x="3312697" y="4581302"/>
            <a:ext cx="1125629" cy="357021"/>
          </a:xfrm>
          <a:prstGeom prst="rect">
            <a:avLst/>
          </a:prstGeom>
        </p:spPr>
        <p:txBody>
          <a:bodyPr wrap="none">
            <a:spAutoFit/>
          </a:bodyPr>
          <a:lstStyle/>
          <a:p>
            <a:pPr lvl="0" algn="ctr" defTabSz="1200150">
              <a:lnSpc>
                <a:spcPct val="90000"/>
              </a:lnSpc>
              <a:spcBef>
                <a:spcPct val="0"/>
              </a:spcBef>
              <a:spcAft>
                <a:spcPct val="35000"/>
              </a:spcAft>
            </a:pPr>
            <a:r>
              <a:rPr lang="en-US" sz="800" dirty="0">
                <a:solidFill>
                  <a:srgbClr val="0070C0"/>
                </a:solidFill>
              </a:rPr>
              <a:t>Online / Web-based </a:t>
            </a:r>
          </a:p>
          <a:p>
            <a:pPr lvl="0" algn="ctr" defTabSz="1200150">
              <a:lnSpc>
                <a:spcPct val="90000"/>
              </a:lnSpc>
              <a:spcBef>
                <a:spcPct val="0"/>
              </a:spcBef>
              <a:spcAft>
                <a:spcPct val="35000"/>
              </a:spcAft>
            </a:pPr>
            <a:r>
              <a:rPr lang="en-US" sz="800" dirty="0">
                <a:solidFill>
                  <a:srgbClr val="0070C0"/>
                </a:solidFill>
              </a:rPr>
              <a:t>Session  </a:t>
            </a:r>
            <a:r>
              <a:rPr lang="en-US" sz="800" dirty="0" smtClean="0">
                <a:solidFill>
                  <a:srgbClr val="0070C0"/>
                </a:solidFill>
              </a:rPr>
              <a:t>3 </a:t>
            </a:r>
            <a:r>
              <a:rPr lang="en-US" sz="800" dirty="0" err="1">
                <a:solidFill>
                  <a:srgbClr val="0070C0"/>
                </a:solidFill>
              </a:rPr>
              <a:t>Hrs</a:t>
            </a:r>
            <a:endParaRPr lang="en-US" sz="800" dirty="0"/>
          </a:p>
        </p:txBody>
      </p:sp>
      <p:sp>
        <p:nvSpPr>
          <p:cNvPr id="89" name="Right Arrow 88"/>
          <p:cNvSpPr/>
          <p:nvPr/>
        </p:nvSpPr>
        <p:spPr>
          <a:xfrm rot="10800000">
            <a:off x="9476552" y="4297713"/>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91" name="Right Arrow 90"/>
          <p:cNvSpPr/>
          <p:nvPr/>
        </p:nvSpPr>
        <p:spPr>
          <a:xfrm rot="10800000">
            <a:off x="7141351" y="4297713"/>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92" name="Right Arrow 91"/>
          <p:cNvSpPr/>
          <p:nvPr/>
        </p:nvSpPr>
        <p:spPr>
          <a:xfrm rot="10800000">
            <a:off x="4806151" y="4297713"/>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1642750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 </a:t>
            </a:r>
            <a:r>
              <a:rPr lang="en-US" dirty="0" smtClean="0"/>
              <a:t>Puppet- </a:t>
            </a:r>
            <a:r>
              <a:rPr lang="en-US" dirty="0"/>
              <a:t>SDM/Transformation Consultant/Integration and Configuration </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39" name="AutoShape 7" descr="Image result for aws developer certification associat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0" name="Rectangle 49"/>
          <p:cNvSpPr/>
          <p:nvPr/>
        </p:nvSpPr>
        <p:spPr>
          <a:xfrm>
            <a:off x="190500" y="1188720"/>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5" name="Rectangle 5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7" name="Oval 56"/>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8" name="TextBox 57"/>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9" name="Oval 58"/>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0" name="TextBox 59"/>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61" name="TextBox 60"/>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62" name="TextBox 61"/>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63" name="Oval 62"/>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5" name="TextBox 64"/>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grpSp>
        <p:nvGrpSpPr>
          <p:cNvPr id="92" name="Group 91"/>
          <p:cNvGrpSpPr/>
          <p:nvPr/>
        </p:nvGrpSpPr>
        <p:grpSpPr>
          <a:xfrm>
            <a:off x="2812709" y="2586239"/>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93" name="Oval 92"/>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lvl="0" algn="ctr"/>
              <a:r>
                <a:rPr lang="en-US" sz="1000" dirty="0" smtClean="0">
                  <a:solidFill>
                    <a:prstClr val="black"/>
                  </a:solidFill>
                  <a:latin typeface="Arial" pitchFamily="34" charset="0"/>
                  <a:cs typeface="Arial" pitchFamily="34" charset="0"/>
                  <a:hlinkClick r:id="rId3"/>
                </a:rPr>
                <a:t>Using </a:t>
              </a:r>
              <a:r>
                <a:rPr lang="en-US" sz="1000" dirty="0">
                  <a:solidFill>
                    <a:prstClr val="black"/>
                  </a:solidFill>
                  <a:latin typeface="Arial" pitchFamily="34" charset="0"/>
                  <a:cs typeface="Arial" pitchFamily="34" charset="0"/>
                  <a:hlinkClick r:id="rId3"/>
                </a:rPr>
                <a:t>Puppet: Introduction to Puppet</a:t>
              </a:r>
              <a:endParaRPr lang="en-US" sz="800" dirty="0">
                <a:solidFill>
                  <a:prstClr val="black"/>
                </a:solidFill>
                <a:latin typeface="Arial" pitchFamily="34" charset="0"/>
                <a:cs typeface="Arial" pitchFamily="34" charset="0"/>
              </a:endParaRPr>
            </a:p>
          </p:txBody>
        </p:sp>
        <p:sp>
          <p:nvSpPr>
            <p:cNvPr id="94" name="Oval 4"/>
            <p:cNvSpPr/>
            <p:nvPr/>
          </p:nvSpPr>
          <p:spPr>
            <a:xfrm>
              <a:off x="5223675" y="716151"/>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Vide0</a:t>
              </a:r>
              <a:endParaRPr lang="en-US" sz="800" kern="1200" dirty="0"/>
            </a:p>
          </p:txBody>
        </p:sp>
      </p:grpSp>
      <p:sp>
        <p:nvSpPr>
          <p:cNvPr id="34" name="Oval 33"/>
          <p:cNvSpPr/>
          <p:nvPr/>
        </p:nvSpPr>
        <p:spPr>
          <a:xfrm>
            <a:off x="475989" y="2586239"/>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35" name="Oval 4"/>
          <p:cNvSpPr/>
          <p:nvPr/>
        </p:nvSpPr>
        <p:spPr>
          <a:xfrm>
            <a:off x="723141" y="3359722"/>
            <a:ext cx="119335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Video</a:t>
            </a:r>
            <a:endParaRPr lang="en-US" sz="800" kern="1200" dirty="0"/>
          </a:p>
        </p:txBody>
      </p:sp>
      <p:sp>
        <p:nvSpPr>
          <p:cNvPr id="36" name="Right Arrow 35"/>
          <p:cNvSpPr/>
          <p:nvPr/>
        </p:nvSpPr>
        <p:spPr>
          <a:xfrm>
            <a:off x="2189962" y="3090795"/>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40" name="Group 39"/>
          <p:cNvGrpSpPr/>
          <p:nvPr/>
        </p:nvGrpSpPr>
        <p:grpSpPr>
          <a:xfrm>
            <a:off x="5149429" y="2586239"/>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41" name="Oval 40"/>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lvl="0" algn="ctr"/>
              <a:r>
                <a:rPr lang="en-US" sz="1000" dirty="0" smtClean="0">
                  <a:solidFill>
                    <a:prstClr val="black"/>
                  </a:solidFill>
                  <a:latin typeface="Arial" pitchFamily="34" charset="0"/>
                  <a:cs typeface="Arial" pitchFamily="34" charset="0"/>
                  <a:hlinkClick r:id="rId4"/>
                </a:rPr>
                <a:t>Using </a:t>
              </a:r>
              <a:r>
                <a:rPr lang="en-US" sz="1000" dirty="0">
                  <a:solidFill>
                    <a:prstClr val="black"/>
                  </a:solidFill>
                  <a:latin typeface="Arial" pitchFamily="34" charset="0"/>
                  <a:cs typeface="Arial" pitchFamily="34" charset="0"/>
                  <a:hlinkClick r:id="rId4"/>
                </a:rPr>
                <a:t>Puppet: </a:t>
              </a:r>
              <a:r>
                <a:rPr lang="en-US" sz="1000" dirty="0" smtClean="0">
                  <a:solidFill>
                    <a:prstClr val="black"/>
                  </a:solidFill>
                  <a:latin typeface="Arial" pitchFamily="34" charset="0"/>
                  <a:cs typeface="Arial" pitchFamily="34" charset="0"/>
                  <a:hlinkClick r:id="rId4"/>
                </a:rPr>
                <a:t>Implementation and Benefits</a:t>
              </a:r>
              <a:endParaRPr lang="en-US" sz="800" dirty="0">
                <a:solidFill>
                  <a:prstClr val="black"/>
                </a:solidFill>
                <a:latin typeface="Arial" pitchFamily="34" charset="0"/>
                <a:cs typeface="Arial" pitchFamily="34" charset="0"/>
              </a:endParaRPr>
            </a:p>
          </p:txBody>
        </p:sp>
        <p:sp>
          <p:nvSpPr>
            <p:cNvPr id="42" name="Oval 4"/>
            <p:cNvSpPr/>
            <p:nvPr/>
          </p:nvSpPr>
          <p:spPr>
            <a:xfrm>
              <a:off x="5223675" y="716151"/>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2.5 Hrs</a:t>
              </a:r>
              <a:endParaRPr lang="en-US" sz="800" kern="1200" dirty="0"/>
            </a:p>
          </p:txBody>
        </p:sp>
      </p:grpSp>
      <p:grpSp>
        <p:nvGrpSpPr>
          <p:cNvPr id="12" name="Group 11"/>
          <p:cNvGrpSpPr/>
          <p:nvPr/>
        </p:nvGrpSpPr>
        <p:grpSpPr>
          <a:xfrm>
            <a:off x="7486149" y="2586239"/>
            <a:ext cx="1687655" cy="1324461"/>
            <a:chOff x="8164014" y="4290454"/>
            <a:chExt cx="1687655" cy="1324461"/>
          </a:xfrm>
        </p:grpSpPr>
        <p:sp>
          <p:nvSpPr>
            <p:cNvPr id="47" name="Oval 46"/>
            <p:cNvSpPr/>
            <p:nvPr/>
          </p:nvSpPr>
          <p:spPr>
            <a:xfrm>
              <a:off x="8164014" y="4290454"/>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lvl="0" algn="ctr"/>
              <a:r>
                <a:rPr lang="en-US" sz="1000" dirty="0">
                  <a:solidFill>
                    <a:prstClr val="black"/>
                  </a:solidFill>
                  <a:latin typeface="Arial" pitchFamily="34" charset="0"/>
                  <a:cs typeface="Arial" pitchFamily="34" charset="0"/>
                  <a:hlinkClick r:id="rId5"/>
                </a:rPr>
                <a:t>Using Puppet: Configuration and Programming</a:t>
              </a:r>
              <a:endParaRPr lang="en-US" sz="800" dirty="0">
                <a:solidFill>
                  <a:prstClr val="black"/>
                </a:solidFill>
                <a:latin typeface="Arial" pitchFamily="34" charset="0"/>
                <a:cs typeface="Arial" pitchFamily="34" charset="0"/>
              </a:endParaRPr>
            </a:p>
          </p:txBody>
        </p:sp>
        <p:sp>
          <p:nvSpPr>
            <p:cNvPr id="48" name="Oval 4"/>
            <p:cNvSpPr/>
            <p:nvPr/>
          </p:nvSpPr>
          <p:spPr>
            <a:xfrm>
              <a:off x="8326521" y="5084105"/>
              <a:ext cx="1193352" cy="231591"/>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a:t>
              </a:r>
              <a:r>
                <a:rPr lang="en-US" sz="800" dirty="0" smtClean="0">
                  <a:solidFill>
                    <a:srgbClr val="0070C0"/>
                  </a:solidFill>
                </a:rPr>
                <a:t>Web-based Session </a:t>
              </a:r>
              <a:r>
                <a:rPr lang="en-US" sz="800" dirty="0" smtClean="0">
                  <a:solidFill>
                    <a:srgbClr val="0070C0"/>
                  </a:solidFill>
                </a:rPr>
                <a:t>2.5 Hrs</a:t>
              </a:r>
              <a:endParaRPr lang="en-US" sz="800" kern="1200" dirty="0"/>
            </a:p>
          </p:txBody>
        </p:sp>
      </p:grpSp>
      <p:graphicFrame>
        <p:nvGraphicFramePr>
          <p:cNvPr id="8" name="Table 7"/>
          <p:cNvGraphicFramePr>
            <a:graphicFrameLocks noGrp="1"/>
          </p:cNvGraphicFramePr>
          <p:nvPr/>
        </p:nvGraphicFramePr>
        <p:xfrm>
          <a:off x="757581" y="2938735"/>
          <a:ext cx="1295400" cy="203200"/>
        </p:xfrm>
        <a:graphic>
          <a:graphicData uri="http://schemas.openxmlformats.org/drawingml/2006/table">
            <a:tbl>
              <a:tblPr/>
              <a:tblGrid>
                <a:gridCol w="1295400"/>
              </a:tblGrid>
              <a:tr h="203200">
                <a:tc>
                  <a:txBody>
                    <a:bodyPr/>
                    <a:lstStyle/>
                    <a:p>
                      <a:pPr algn="l" fontAlgn="b"/>
                      <a:r>
                        <a:rPr lang="en-US" sz="1100" b="0" i="0" u="sng" strike="noStrike" dirty="0">
                          <a:solidFill>
                            <a:srgbClr val="0000FF"/>
                          </a:solidFill>
                          <a:effectLst/>
                          <a:latin typeface="Calibri" charset="0"/>
                          <a:hlinkClick r:id="rId6"/>
                        </a:rPr>
                        <a:t>PUPPET TUTORIAL</a:t>
                      </a:r>
                      <a:endParaRPr lang="en-US" sz="1100" b="0" i="0" u="sng" strike="noStrike" dirty="0">
                        <a:solidFill>
                          <a:srgbClr val="0000FF"/>
                        </a:solidFill>
                        <a:effectLst/>
                        <a:latin typeface="Calibri" charset="0"/>
                      </a:endParaRPr>
                    </a:p>
                  </a:txBody>
                  <a:tcPr marL="6350" marR="6350" marT="6350" marB="0" anchor="b">
                    <a:lnL>
                      <a:noFill/>
                    </a:lnL>
                    <a:lnR>
                      <a:noFill/>
                    </a:lnR>
                    <a:lnT>
                      <a:noFill/>
                    </a:lnT>
                    <a:lnB>
                      <a:noFill/>
                    </a:lnB>
                  </a:tcPr>
                </a:tc>
              </a:tr>
            </a:tbl>
          </a:graphicData>
        </a:graphic>
      </p:graphicFrame>
      <p:sp>
        <p:nvSpPr>
          <p:cNvPr id="49" name="Oval 48"/>
          <p:cNvSpPr/>
          <p:nvPr/>
        </p:nvSpPr>
        <p:spPr>
          <a:xfrm>
            <a:off x="9771909" y="2586239"/>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lvl="0" algn="ctr"/>
            <a:endParaRPr lang="en-US" sz="800" dirty="0">
              <a:solidFill>
                <a:prstClr val="black"/>
              </a:solidFill>
              <a:latin typeface="Arial" pitchFamily="34" charset="0"/>
              <a:cs typeface="Arial" pitchFamily="34" charset="0"/>
            </a:endParaRPr>
          </a:p>
        </p:txBody>
      </p:sp>
      <p:graphicFrame>
        <p:nvGraphicFramePr>
          <p:cNvPr id="11" name="Table 10"/>
          <p:cNvGraphicFramePr>
            <a:graphicFrameLocks noGrp="1"/>
          </p:cNvGraphicFramePr>
          <p:nvPr/>
        </p:nvGraphicFramePr>
        <p:xfrm>
          <a:off x="10158224" y="2787159"/>
          <a:ext cx="1260342" cy="676910"/>
        </p:xfrm>
        <a:graphic>
          <a:graphicData uri="http://schemas.openxmlformats.org/drawingml/2006/table">
            <a:tbl>
              <a:tblPr/>
              <a:tblGrid>
                <a:gridCol w="1260342"/>
              </a:tblGrid>
              <a:tr h="190500">
                <a:tc>
                  <a:txBody>
                    <a:bodyPr/>
                    <a:lstStyle/>
                    <a:p>
                      <a:pPr algn="l" fontAlgn="b"/>
                      <a:r>
                        <a:rPr lang="en-US" sz="1100" b="0" i="0" u="sng" strike="noStrike" dirty="0">
                          <a:solidFill>
                            <a:srgbClr val="0000FF"/>
                          </a:solidFill>
                          <a:effectLst/>
                          <a:latin typeface="Calibri" charset="0"/>
                          <a:hlinkClick r:id="rId7"/>
                        </a:rPr>
                        <a:t>BUILDING AND ADMINISTERING A COMPLEX PUPPET INSTALLATION</a:t>
                      </a:r>
                      <a:endParaRPr lang="en-US" sz="1100" b="0" i="0" u="sng" strike="noStrike" dirty="0">
                        <a:solidFill>
                          <a:srgbClr val="0000FF"/>
                        </a:solidFill>
                        <a:effectLst/>
                        <a:latin typeface="Calibri" charset="0"/>
                      </a:endParaRPr>
                    </a:p>
                  </a:txBody>
                  <a:tcPr marL="6350" marR="6350" marT="6350" marB="0" anchor="b">
                    <a:lnL>
                      <a:noFill/>
                    </a:lnL>
                    <a:lnR>
                      <a:noFill/>
                    </a:lnR>
                    <a:lnT>
                      <a:noFill/>
                    </a:lnT>
                    <a:lnB>
                      <a:noFill/>
                    </a:lnB>
                  </a:tcPr>
                </a:tc>
              </a:tr>
            </a:tbl>
          </a:graphicData>
        </a:graphic>
      </p:graphicFrame>
      <p:sp>
        <p:nvSpPr>
          <p:cNvPr id="51" name="Oval 4"/>
          <p:cNvSpPr/>
          <p:nvPr/>
        </p:nvSpPr>
        <p:spPr>
          <a:xfrm>
            <a:off x="10289378" y="3623411"/>
            <a:ext cx="870630" cy="151116"/>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a:t>
            </a:r>
            <a:r>
              <a:rPr lang="en-US" sz="800" smtClean="0">
                <a:solidFill>
                  <a:srgbClr val="0070C0"/>
                </a:solidFill>
              </a:rPr>
              <a:t>Session </a:t>
            </a:r>
            <a:r>
              <a:rPr lang="en-US" sz="800" dirty="0" smtClean="0">
                <a:solidFill>
                  <a:srgbClr val="0070C0"/>
                </a:solidFill>
              </a:rPr>
              <a:t>2</a:t>
            </a:r>
            <a:r>
              <a:rPr lang="en-US" sz="800" smtClean="0">
                <a:solidFill>
                  <a:srgbClr val="0070C0"/>
                </a:solidFill>
              </a:rPr>
              <a:t> </a:t>
            </a:r>
            <a:r>
              <a:rPr lang="en-US" sz="800" dirty="0" smtClean="0">
                <a:solidFill>
                  <a:srgbClr val="0070C0"/>
                </a:solidFill>
              </a:rPr>
              <a:t>Hrs</a:t>
            </a:r>
            <a:endParaRPr lang="en-US" sz="800" kern="1200" dirty="0"/>
          </a:p>
        </p:txBody>
      </p:sp>
      <p:sp>
        <p:nvSpPr>
          <p:cNvPr id="56" name="Right Arrow 55"/>
          <p:cNvSpPr/>
          <p:nvPr/>
        </p:nvSpPr>
        <p:spPr>
          <a:xfrm>
            <a:off x="9178196" y="3120098"/>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6" name="Right Arrow 65"/>
          <p:cNvSpPr/>
          <p:nvPr/>
        </p:nvSpPr>
        <p:spPr>
          <a:xfrm>
            <a:off x="6813187" y="3101247"/>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7" name="Right Arrow 66"/>
          <p:cNvSpPr/>
          <p:nvPr/>
        </p:nvSpPr>
        <p:spPr>
          <a:xfrm>
            <a:off x="4515035" y="3090349"/>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39" name="Oval 38"/>
          <p:cNvSpPr/>
          <p:nvPr/>
        </p:nvSpPr>
        <p:spPr>
          <a:xfrm>
            <a:off x="9771909" y="4528438"/>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lvl="0" algn="ctr"/>
            <a:endParaRPr lang="en-US" sz="800" dirty="0">
              <a:solidFill>
                <a:prstClr val="black"/>
              </a:solidFill>
              <a:latin typeface="Arial" pitchFamily="34" charset="0"/>
              <a:cs typeface="Arial" pitchFamily="34" charset="0"/>
            </a:endParaRPr>
          </a:p>
        </p:txBody>
      </p:sp>
      <p:graphicFrame>
        <p:nvGraphicFramePr>
          <p:cNvPr id="7" name="Table 6"/>
          <p:cNvGraphicFramePr>
            <a:graphicFrameLocks noGrp="1"/>
          </p:cNvGraphicFramePr>
          <p:nvPr/>
        </p:nvGraphicFramePr>
        <p:xfrm>
          <a:off x="10085118" y="4744324"/>
          <a:ext cx="1345078" cy="509270"/>
        </p:xfrm>
        <a:graphic>
          <a:graphicData uri="http://schemas.openxmlformats.org/drawingml/2006/table">
            <a:tbl>
              <a:tblPr/>
              <a:tblGrid>
                <a:gridCol w="1345078"/>
              </a:tblGrid>
              <a:tr h="190500">
                <a:tc>
                  <a:txBody>
                    <a:bodyPr/>
                    <a:lstStyle/>
                    <a:p>
                      <a:pPr algn="l" fontAlgn="b"/>
                      <a:r>
                        <a:rPr lang="en-US" sz="1100" b="0" i="0" u="sng" strike="noStrike" dirty="0">
                          <a:solidFill>
                            <a:srgbClr val="0000FF"/>
                          </a:solidFill>
                          <a:effectLst/>
                          <a:latin typeface="Calibri" charset="0"/>
                          <a:hlinkClick r:id="rId8"/>
                        </a:rPr>
                        <a:t>WORKING WITH PUPPET AGENT AND PUPPET APPLY</a:t>
                      </a:r>
                      <a:endParaRPr lang="en-US" sz="1100" b="0" i="0" u="sng" strike="noStrike" dirty="0">
                        <a:solidFill>
                          <a:srgbClr val="0000FF"/>
                        </a:solidFill>
                        <a:effectLst/>
                        <a:latin typeface="Calibri" charset="0"/>
                      </a:endParaRPr>
                    </a:p>
                  </a:txBody>
                  <a:tcPr marL="6350" marR="6350" marT="6350" marB="0" anchor="b">
                    <a:lnL>
                      <a:noFill/>
                    </a:lnL>
                    <a:lnR>
                      <a:noFill/>
                    </a:lnR>
                    <a:lnT>
                      <a:noFill/>
                    </a:lnT>
                    <a:lnB>
                      <a:noFill/>
                    </a:lnB>
                    <a:noFill/>
                  </a:tcPr>
                </a:tc>
              </a:tr>
            </a:tbl>
          </a:graphicData>
        </a:graphic>
      </p:graphicFrame>
      <p:sp>
        <p:nvSpPr>
          <p:cNvPr id="43" name="Oval 4"/>
          <p:cNvSpPr/>
          <p:nvPr/>
        </p:nvSpPr>
        <p:spPr>
          <a:xfrm>
            <a:off x="10085118" y="5421314"/>
            <a:ext cx="870630" cy="151116"/>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a:t>
            </a:r>
            <a:r>
              <a:rPr lang="en-US" sz="800" dirty="0" smtClean="0">
                <a:solidFill>
                  <a:srgbClr val="0070C0"/>
                </a:solidFill>
              </a:rPr>
              <a:t>2 </a:t>
            </a:r>
            <a:r>
              <a:rPr lang="en-US" sz="800" dirty="0" smtClean="0">
                <a:solidFill>
                  <a:srgbClr val="0070C0"/>
                </a:solidFill>
              </a:rPr>
              <a:t>Hrs</a:t>
            </a:r>
            <a:endParaRPr lang="en-US" sz="800" kern="1200" dirty="0"/>
          </a:p>
        </p:txBody>
      </p:sp>
      <p:sp>
        <p:nvSpPr>
          <p:cNvPr id="44" name="Right Arrow 43"/>
          <p:cNvSpPr/>
          <p:nvPr/>
        </p:nvSpPr>
        <p:spPr>
          <a:xfrm rot="5400000">
            <a:off x="10360413" y="4061895"/>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14098251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 </a:t>
            </a:r>
            <a:r>
              <a:rPr lang="en-US" dirty="0" smtClean="0"/>
              <a:t>Chef- </a:t>
            </a:r>
            <a:r>
              <a:rPr lang="en-US" dirty="0"/>
              <a:t>SDM/Transformation Consultant/Integration and Configuration </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39" name="AutoShape 7" descr="Image result for aws developer certification associat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0" name="Rectangle 49"/>
          <p:cNvSpPr/>
          <p:nvPr/>
        </p:nvSpPr>
        <p:spPr>
          <a:xfrm>
            <a:off x="190500" y="1188720"/>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5" name="Rectangle 5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7" name="Oval 56"/>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8" name="TextBox 57"/>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9" name="Oval 58"/>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0" name="TextBox 59"/>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61" name="TextBox 60"/>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62" name="TextBox 61"/>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63" name="Oval 62"/>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5" name="TextBox 64"/>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sp>
        <p:nvSpPr>
          <p:cNvPr id="34" name="Oval 33"/>
          <p:cNvSpPr/>
          <p:nvPr/>
        </p:nvSpPr>
        <p:spPr>
          <a:xfrm>
            <a:off x="2646929" y="2736351"/>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35" name="Oval 4"/>
          <p:cNvSpPr/>
          <p:nvPr/>
        </p:nvSpPr>
        <p:spPr>
          <a:xfrm>
            <a:off x="2894081" y="3584161"/>
            <a:ext cx="119335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Online/Web-based </a:t>
            </a:r>
          </a:p>
          <a:p>
            <a:pPr lvl="0" algn="ctr" defTabSz="1200150">
              <a:lnSpc>
                <a:spcPct val="90000"/>
              </a:lnSpc>
              <a:spcBef>
                <a:spcPct val="0"/>
              </a:spcBef>
              <a:spcAft>
                <a:spcPct val="35000"/>
              </a:spcAft>
            </a:pPr>
            <a:r>
              <a:rPr lang="en-US" sz="800" kern="1200" dirty="0" smtClean="0">
                <a:solidFill>
                  <a:srgbClr val="0070C0"/>
                </a:solidFill>
              </a:rPr>
              <a:t>Session 2 </a:t>
            </a:r>
            <a:r>
              <a:rPr lang="en-US" sz="800" kern="1200" dirty="0" err="1" smtClean="0">
                <a:solidFill>
                  <a:srgbClr val="0070C0"/>
                </a:solidFill>
              </a:rPr>
              <a:t>Hrs</a:t>
            </a:r>
            <a:endParaRPr lang="en-US" sz="800" kern="1200" dirty="0"/>
          </a:p>
        </p:txBody>
      </p:sp>
      <p:sp>
        <p:nvSpPr>
          <p:cNvPr id="36" name="Right Arrow 35"/>
          <p:cNvSpPr/>
          <p:nvPr/>
        </p:nvSpPr>
        <p:spPr>
          <a:xfrm>
            <a:off x="4360902" y="3240907"/>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7" name="Oval 46"/>
          <p:cNvSpPr/>
          <p:nvPr/>
        </p:nvSpPr>
        <p:spPr>
          <a:xfrm>
            <a:off x="4965358" y="2736351"/>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lvl="0" algn="ctr"/>
            <a:endParaRPr lang="en-US" sz="800" dirty="0">
              <a:solidFill>
                <a:prstClr val="black"/>
              </a:solidFill>
              <a:latin typeface="Arial" pitchFamily="34" charset="0"/>
              <a:cs typeface="Arial" pitchFamily="34" charset="0"/>
            </a:endParaRPr>
          </a:p>
        </p:txBody>
      </p:sp>
      <p:sp>
        <p:nvSpPr>
          <p:cNvPr id="48" name="Oval 4"/>
          <p:cNvSpPr/>
          <p:nvPr/>
        </p:nvSpPr>
        <p:spPr>
          <a:xfrm>
            <a:off x="5255402" y="3530002"/>
            <a:ext cx="1193352" cy="231591"/>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a:t>
            </a:r>
            <a:r>
              <a:rPr lang="en-US" sz="800" dirty="0" smtClean="0">
                <a:solidFill>
                  <a:srgbClr val="0070C0"/>
                </a:solidFill>
              </a:rPr>
              <a:t>Web-based Session 2.Hrs</a:t>
            </a:r>
            <a:endParaRPr lang="en-US" sz="800" kern="1200" dirty="0"/>
          </a:p>
        </p:txBody>
      </p:sp>
      <p:sp>
        <p:nvSpPr>
          <p:cNvPr id="67" name="Right Arrow 66"/>
          <p:cNvSpPr/>
          <p:nvPr/>
        </p:nvSpPr>
        <p:spPr>
          <a:xfrm>
            <a:off x="6685975" y="3240461"/>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6" name="Oval 45"/>
          <p:cNvSpPr/>
          <p:nvPr/>
        </p:nvSpPr>
        <p:spPr>
          <a:xfrm>
            <a:off x="7283786" y="2736351"/>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lvl="0" algn="ctr"/>
            <a:endParaRPr lang="en-US" sz="800" dirty="0">
              <a:solidFill>
                <a:prstClr val="black"/>
              </a:solidFill>
              <a:latin typeface="Arial" pitchFamily="34" charset="0"/>
              <a:cs typeface="Arial" pitchFamily="34" charset="0"/>
            </a:endParaRPr>
          </a:p>
        </p:txBody>
      </p:sp>
      <p:sp>
        <p:nvSpPr>
          <p:cNvPr id="52" name="Oval 4"/>
          <p:cNvSpPr/>
          <p:nvPr/>
        </p:nvSpPr>
        <p:spPr>
          <a:xfrm>
            <a:off x="7530937" y="3530001"/>
            <a:ext cx="1193352" cy="231591"/>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a:t>
            </a:r>
            <a:r>
              <a:rPr lang="en-US" sz="800" dirty="0" smtClean="0">
                <a:solidFill>
                  <a:srgbClr val="0070C0"/>
                </a:solidFill>
              </a:rPr>
              <a:t>Web-based Session </a:t>
            </a:r>
            <a:r>
              <a:rPr lang="en-US" sz="800" dirty="0" smtClean="0">
                <a:solidFill>
                  <a:srgbClr val="0070C0"/>
                </a:solidFill>
              </a:rPr>
              <a:t>2.5 Hrs</a:t>
            </a:r>
            <a:endParaRPr lang="en-US" sz="800" kern="1200" dirty="0"/>
          </a:p>
        </p:txBody>
      </p:sp>
      <p:sp>
        <p:nvSpPr>
          <p:cNvPr id="6" name="TextBox 5"/>
          <p:cNvSpPr txBox="1"/>
          <p:nvPr/>
        </p:nvSpPr>
        <p:spPr>
          <a:xfrm>
            <a:off x="2752233" y="3053625"/>
            <a:ext cx="1638654" cy="646331"/>
          </a:xfrm>
          <a:prstGeom prst="rect">
            <a:avLst/>
          </a:prstGeom>
          <a:noFill/>
        </p:spPr>
        <p:txBody>
          <a:bodyPr wrap="none" rtlCol="0">
            <a:spAutoFit/>
          </a:bodyPr>
          <a:lstStyle/>
          <a:p>
            <a:pPr fontAlgn="b"/>
            <a:r>
              <a:rPr lang="en-US" sz="1200" u="sng" dirty="0">
                <a:solidFill>
                  <a:srgbClr val="0000FF"/>
                </a:solidFill>
                <a:latin typeface="Calibri" charset="0"/>
                <a:hlinkClick r:id="rId3"/>
              </a:rPr>
              <a:t>WORKING WITH CHEF: </a:t>
            </a:r>
            <a:endParaRPr lang="en-US" sz="1200" u="sng" dirty="0" smtClean="0">
              <a:solidFill>
                <a:srgbClr val="0000FF"/>
              </a:solidFill>
              <a:latin typeface="Calibri" charset="0"/>
              <a:hlinkClick r:id="rId3"/>
            </a:endParaRPr>
          </a:p>
          <a:p>
            <a:pPr fontAlgn="b"/>
            <a:r>
              <a:rPr lang="en-US" sz="1200" u="sng" dirty="0" smtClean="0">
                <a:solidFill>
                  <a:srgbClr val="0000FF"/>
                </a:solidFill>
                <a:latin typeface="Calibri" charset="0"/>
                <a:hlinkClick r:id="rId3"/>
              </a:rPr>
              <a:t>FUNDAMENTALS</a:t>
            </a:r>
            <a:endParaRPr lang="en-US" sz="1200" dirty="0"/>
          </a:p>
          <a:p>
            <a:pPr>
              <a:spcAft>
                <a:spcPts val="600"/>
              </a:spcAft>
            </a:pPr>
            <a:endParaRPr lang="en-US" sz="1200" dirty="0" err="1" smtClean="0">
              <a:latin typeface="Arial" pitchFamily="34" charset="0"/>
              <a:cs typeface="Arial" pitchFamily="34" charset="0"/>
            </a:endParaRPr>
          </a:p>
        </p:txBody>
      </p:sp>
      <p:sp>
        <p:nvSpPr>
          <p:cNvPr id="13" name="TextBox 12"/>
          <p:cNvSpPr txBox="1"/>
          <p:nvPr/>
        </p:nvSpPr>
        <p:spPr>
          <a:xfrm>
            <a:off x="5183765" y="3008368"/>
            <a:ext cx="1468469" cy="646331"/>
          </a:xfrm>
          <a:prstGeom prst="rect">
            <a:avLst/>
          </a:prstGeom>
          <a:noFill/>
        </p:spPr>
        <p:txBody>
          <a:bodyPr wrap="square" rtlCol="0">
            <a:spAutoFit/>
          </a:bodyPr>
          <a:lstStyle/>
          <a:p>
            <a:pPr fontAlgn="b"/>
            <a:r>
              <a:rPr lang="en-US" sz="1200" u="sng" dirty="0">
                <a:solidFill>
                  <a:srgbClr val="0000FF"/>
                </a:solidFill>
                <a:latin typeface="Calibri" charset="0"/>
                <a:hlinkClick r:id="rId4"/>
              </a:rPr>
              <a:t>WORKING WITH CHEF ANALYTICS</a:t>
            </a:r>
            <a:endParaRPr lang="en-US" sz="1200" dirty="0"/>
          </a:p>
          <a:p>
            <a:pPr>
              <a:spcAft>
                <a:spcPts val="600"/>
              </a:spcAft>
            </a:pPr>
            <a:endParaRPr lang="en-US" sz="1200" dirty="0" err="1" smtClean="0">
              <a:latin typeface="Arial" pitchFamily="34" charset="0"/>
              <a:cs typeface="Arial" pitchFamily="34" charset="0"/>
            </a:endParaRPr>
          </a:p>
        </p:txBody>
      </p:sp>
      <p:graphicFrame>
        <p:nvGraphicFramePr>
          <p:cNvPr id="17" name="Table 16"/>
          <p:cNvGraphicFramePr>
            <a:graphicFrameLocks noGrp="1"/>
          </p:cNvGraphicFramePr>
          <p:nvPr/>
        </p:nvGraphicFramePr>
        <p:xfrm>
          <a:off x="7622384" y="3080351"/>
          <a:ext cx="1349057" cy="341630"/>
        </p:xfrm>
        <a:graphic>
          <a:graphicData uri="http://schemas.openxmlformats.org/drawingml/2006/table">
            <a:tbl>
              <a:tblPr/>
              <a:tblGrid>
                <a:gridCol w="1349057"/>
              </a:tblGrid>
              <a:tr h="190500">
                <a:tc>
                  <a:txBody>
                    <a:bodyPr/>
                    <a:lstStyle/>
                    <a:p>
                      <a:pPr algn="l" fontAlgn="b"/>
                      <a:r>
                        <a:rPr lang="en-US" sz="1100" b="0" i="0" u="sng" strike="noStrike" dirty="0">
                          <a:solidFill>
                            <a:srgbClr val="C00000"/>
                          </a:solidFill>
                          <a:effectLst/>
                          <a:latin typeface="Calibri" charset="0"/>
                        </a:rPr>
                        <a:t>CHEF ADVANCED ADMINISTRATION</a:t>
                      </a:r>
                    </a:p>
                  </a:txBody>
                  <a:tcPr marL="6350" marR="6350" marT="6350" marB="0" anchor="b">
                    <a:lnL>
                      <a:noFill/>
                    </a:lnL>
                    <a:lnR>
                      <a:noFill/>
                    </a:lnR>
                    <a:lnT>
                      <a:noFill/>
                    </a:lnT>
                    <a:lnB>
                      <a:noFill/>
                    </a:lnB>
                  </a:tcPr>
                </a:tc>
              </a:tr>
            </a:tbl>
          </a:graphicData>
        </a:graphic>
      </p:graphicFrame>
    </p:spTree>
    <p:extLst>
      <p:ext uri="{BB962C8B-B14F-4D97-AF65-F5344CB8AC3E}">
        <p14:creationId xmlns:p14="http://schemas.microsoft.com/office/powerpoint/2010/main" val="635253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161"/>
            <a:ext cx="11765276" cy="822960"/>
          </a:xfrm>
        </p:spPr>
        <p:txBody>
          <a:bodyPr/>
          <a:lstStyle/>
          <a:p>
            <a:r>
              <a:rPr lang="en-US" dirty="0"/>
              <a:t>Learning Map for DevOps – </a:t>
            </a:r>
            <a:r>
              <a:rPr lang="en-US" dirty="0" smtClean="0"/>
              <a:t>AWS- </a:t>
            </a:r>
            <a:r>
              <a:rPr lang="en-US" dirty="0"/>
              <a:t>SDM/Transformation Consultant/Integration and Configuration </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039" name="AutoShape 7" descr="Image result for aws developer certification associat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 name="Rectangle 49"/>
          <p:cNvSpPr/>
          <p:nvPr/>
        </p:nvSpPr>
        <p:spPr>
          <a:xfrm>
            <a:off x="190500" y="1188720"/>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5" name="Rectangle 5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7" name="Oval 56"/>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8" name="TextBox 57"/>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Cap Internal Training</a:t>
            </a:r>
          </a:p>
        </p:txBody>
      </p:sp>
      <p:sp>
        <p:nvSpPr>
          <p:cNvPr id="59" name="Oval 58"/>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0" name="TextBox 59"/>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Basic</a:t>
            </a:r>
          </a:p>
        </p:txBody>
      </p:sp>
      <p:sp>
        <p:nvSpPr>
          <p:cNvPr id="61" name="TextBox 60"/>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Intermediate</a:t>
            </a:r>
          </a:p>
        </p:txBody>
      </p:sp>
      <p:sp>
        <p:nvSpPr>
          <p:cNvPr id="62" name="TextBox 61"/>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Advanced</a:t>
            </a:r>
          </a:p>
        </p:txBody>
      </p:sp>
      <p:sp>
        <p:nvSpPr>
          <p:cNvPr id="63" name="Oval 62"/>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5" name="TextBox 64"/>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Instructor-Led/Class room Training</a:t>
            </a:r>
          </a:p>
        </p:txBody>
      </p:sp>
      <p:sp>
        <p:nvSpPr>
          <p:cNvPr id="98" name="Oval 97"/>
          <p:cNvSpPr/>
          <p:nvPr/>
        </p:nvSpPr>
        <p:spPr>
          <a:xfrm>
            <a:off x="6442529" y="2436276"/>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u="sng" dirty="0">
              <a:solidFill>
                <a:srgbClr val="C00000"/>
              </a:solidFill>
              <a:latin typeface="Calibri" panose="020F0502020204030204" pitchFamily="34" charset="0"/>
              <a:cs typeface="Arial" pitchFamily="34" charset="0"/>
            </a:endParaRPr>
          </a:p>
        </p:txBody>
      </p:sp>
      <p:sp>
        <p:nvSpPr>
          <p:cNvPr id="100" name="Right Arrow 99"/>
          <p:cNvSpPr/>
          <p:nvPr/>
        </p:nvSpPr>
        <p:spPr>
          <a:xfrm>
            <a:off x="8192113" y="2958036"/>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1" name="Oval 50"/>
          <p:cNvSpPr/>
          <p:nvPr/>
        </p:nvSpPr>
        <p:spPr>
          <a:xfrm>
            <a:off x="4071067" y="2436276"/>
            <a:ext cx="1687655" cy="1339179"/>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b="1"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hlinkClick r:id=""/>
            </a:endParaRPr>
          </a:p>
        </p:txBody>
      </p:sp>
      <p:sp>
        <p:nvSpPr>
          <p:cNvPr id="52" name="Oval 4"/>
          <p:cNvSpPr/>
          <p:nvPr/>
        </p:nvSpPr>
        <p:spPr>
          <a:xfrm>
            <a:off x="4375900" y="3280502"/>
            <a:ext cx="1041715" cy="205946"/>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Partner Portal</a:t>
            </a:r>
            <a:endParaRPr lang="en-US" sz="800" dirty="0">
              <a:solidFill>
                <a:prstClr val="white"/>
              </a:solidFill>
            </a:endParaRPr>
          </a:p>
        </p:txBody>
      </p:sp>
      <p:sp>
        <p:nvSpPr>
          <p:cNvPr id="69" name="Right Arrow 68"/>
          <p:cNvSpPr/>
          <p:nvPr/>
        </p:nvSpPr>
        <p:spPr>
          <a:xfrm>
            <a:off x="5817534" y="2958036"/>
            <a:ext cx="597811" cy="318852"/>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grpSp>
        <p:nvGrpSpPr>
          <p:cNvPr id="6" name="Group 5"/>
          <p:cNvGrpSpPr/>
          <p:nvPr/>
        </p:nvGrpSpPr>
        <p:grpSpPr>
          <a:xfrm>
            <a:off x="4700530" y="4362966"/>
            <a:ext cx="1560711" cy="1426588"/>
            <a:chOff x="7468545" y="2319431"/>
            <a:chExt cx="1560711" cy="1426588"/>
          </a:xfrm>
        </p:grpSpPr>
        <p:pic>
          <p:nvPicPr>
            <p:cNvPr id="45" name="Picture 44"/>
            <p:cNvPicPr>
              <a:picLocks noChangeAspect="1"/>
            </p:cNvPicPr>
            <p:nvPr/>
          </p:nvPicPr>
          <p:blipFill>
            <a:blip r:embed="rId3">
              <a:duotone>
                <a:prstClr val="black"/>
                <a:schemeClr val="accent2">
                  <a:lumMod val="20000"/>
                  <a:lumOff val="80000"/>
                  <a:tint val="45000"/>
                  <a:satMod val="400000"/>
                </a:schemeClr>
              </a:duotone>
            </a:blip>
            <a:stretch>
              <a:fillRect/>
            </a:stretch>
          </p:blipFill>
          <p:spPr>
            <a:xfrm>
              <a:off x="7468545" y="2319431"/>
              <a:ext cx="1560711" cy="1426588"/>
            </a:xfrm>
            <a:prstGeom prst="rect">
              <a:avLst/>
            </a:prstGeom>
          </p:spPr>
        </p:pic>
        <p:sp>
          <p:nvSpPr>
            <p:cNvPr id="46" name="TextBox 45"/>
            <p:cNvSpPr txBox="1"/>
            <p:nvPr/>
          </p:nvSpPr>
          <p:spPr>
            <a:xfrm>
              <a:off x="7606853" y="2572664"/>
              <a:ext cx="1296359" cy="600164"/>
            </a:xfrm>
            <a:prstGeom prst="rect">
              <a:avLst/>
            </a:prstGeom>
            <a:noFill/>
          </p:spPr>
          <p:txBody>
            <a:bodyPr wrap="square" rtlCol="0">
              <a:spAutoFit/>
            </a:bodyPr>
            <a:lstStyle/>
            <a:p>
              <a:pPr algn="ctr">
                <a:spcAft>
                  <a:spcPts val="600"/>
                </a:spcAft>
              </a:pPr>
              <a:r>
                <a:rPr lang="en-US" sz="1100" u="sng" dirty="0">
                  <a:solidFill>
                    <a:srgbClr val="C00000"/>
                  </a:solidFill>
                  <a:latin typeface="Calibri" panose="020F0502020204030204" pitchFamily="34" charset="0"/>
                </a:rPr>
                <a:t>DevOps Engineering on AWS </a:t>
              </a:r>
              <a:endParaRPr lang="en-US" sz="1100" u="sng" dirty="0" smtClean="0">
                <a:solidFill>
                  <a:srgbClr val="C00000"/>
                </a:solidFill>
                <a:latin typeface="Calibri" panose="020F0502020204030204" pitchFamily="34" charset="0"/>
                <a:cs typeface="Arial" pitchFamily="34" charset="0"/>
              </a:endParaRPr>
            </a:p>
          </p:txBody>
        </p:sp>
        <p:sp>
          <p:nvSpPr>
            <p:cNvPr id="49" name="Oval 4"/>
            <p:cNvSpPr/>
            <p:nvPr/>
          </p:nvSpPr>
          <p:spPr>
            <a:xfrm>
              <a:off x="7674526" y="3290790"/>
              <a:ext cx="1193352" cy="231591"/>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Partner Trainer 40 </a:t>
              </a:r>
              <a:r>
                <a:rPr lang="en-US" sz="800" dirty="0" err="1" smtClean="0">
                  <a:solidFill>
                    <a:srgbClr val="0070C0"/>
                  </a:solidFill>
                </a:rPr>
                <a:t>Hrs</a:t>
              </a:r>
              <a:endParaRPr lang="en-US" sz="800" dirty="0">
                <a:solidFill>
                  <a:prstClr val="white"/>
                </a:solidFill>
              </a:endParaRPr>
            </a:p>
          </p:txBody>
        </p:sp>
      </p:grpSp>
      <p:grpSp>
        <p:nvGrpSpPr>
          <p:cNvPr id="4" name="Group 3"/>
          <p:cNvGrpSpPr/>
          <p:nvPr/>
        </p:nvGrpSpPr>
        <p:grpSpPr>
          <a:xfrm>
            <a:off x="6773099" y="4362966"/>
            <a:ext cx="1560711" cy="1426588"/>
            <a:chOff x="5397568" y="2353957"/>
            <a:chExt cx="1560711" cy="1426588"/>
          </a:xfrm>
        </p:grpSpPr>
        <p:pic>
          <p:nvPicPr>
            <p:cNvPr id="53" name="Picture 52"/>
            <p:cNvPicPr>
              <a:picLocks noChangeAspect="1"/>
            </p:cNvPicPr>
            <p:nvPr/>
          </p:nvPicPr>
          <p:blipFill>
            <a:blip r:embed="rId3">
              <a:duotone>
                <a:prstClr val="black"/>
                <a:schemeClr val="accent2">
                  <a:lumMod val="20000"/>
                  <a:lumOff val="80000"/>
                  <a:tint val="45000"/>
                  <a:satMod val="400000"/>
                </a:schemeClr>
              </a:duotone>
            </a:blip>
            <a:stretch>
              <a:fillRect/>
            </a:stretch>
          </p:blipFill>
          <p:spPr>
            <a:xfrm>
              <a:off x="5397568" y="2353957"/>
              <a:ext cx="1560711" cy="1426588"/>
            </a:xfrm>
            <a:prstGeom prst="rect">
              <a:avLst/>
            </a:prstGeom>
          </p:spPr>
        </p:pic>
        <p:sp>
          <p:nvSpPr>
            <p:cNvPr id="54" name="TextBox 53"/>
            <p:cNvSpPr txBox="1"/>
            <p:nvPr/>
          </p:nvSpPr>
          <p:spPr>
            <a:xfrm>
              <a:off x="5541395" y="2616334"/>
              <a:ext cx="1296359" cy="600164"/>
            </a:xfrm>
            <a:prstGeom prst="rect">
              <a:avLst/>
            </a:prstGeom>
            <a:noFill/>
          </p:spPr>
          <p:txBody>
            <a:bodyPr wrap="square" rtlCol="0">
              <a:spAutoFit/>
            </a:bodyPr>
            <a:lstStyle/>
            <a:p>
              <a:pPr algn="ctr">
                <a:spcAft>
                  <a:spcPts val="600"/>
                </a:spcAft>
              </a:pPr>
              <a:r>
                <a:rPr lang="en-US" sz="1100" u="sng" dirty="0">
                  <a:solidFill>
                    <a:srgbClr val="C00000"/>
                  </a:solidFill>
                  <a:latin typeface="Calibri" panose="020F0502020204030204" pitchFamily="34" charset="0"/>
                </a:rPr>
                <a:t>Advanced Architecting on AWS </a:t>
              </a:r>
              <a:endParaRPr lang="en-US" sz="1100" u="sng" dirty="0" smtClean="0">
                <a:solidFill>
                  <a:srgbClr val="C00000"/>
                </a:solidFill>
                <a:latin typeface="Calibri" panose="020F0502020204030204" pitchFamily="34" charset="0"/>
                <a:cs typeface="Arial" pitchFamily="34" charset="0"/>
              </a:endParaRPr>
            </a:p>
          </p:txBody>
        </p:sp>
        <p:sp>
          <p:nvSpPr>
            <p:cNvPr id="56" name="Oval 4"/>
            <p:cNvSpPr/>
            <p:nvPr/>
          </p:nvSpPr>
          <p:spPr>
            <a:xfrm>
              <a:off x="5581059" y="3262028"/>
              <a:ext cx="1193352" cy="231591"/>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Partner Trainer 24 </a:t>
              </a:r>
              <a:r>
                <a:rPr lang="en-US" sz="800" dirty="0" err="1" smtClean="0">
                  <a:solidFill>
                    <a:srgbClr val="0070C0"/>
                  </a:solidFill>
                </a:rPr>
                <a:t>Hrs</a:t>
              </a:r>
              <a:endParaRPr lang="en-US" sz="800" dirty="0">
                <a:solidFill>
                  <a:prstClr val="white"/>
                </a:solidFill>
              </a:endParaRPr>
            </a:p>
          </p:txBody>
        </p:sp>
      </p:grpSp>
      <p:sp>
        <p:nvSpPr>
          <p:cNvPr id="66" name="Right Arrow 65"/>
          <p:cNvSpPr/>
          <p:nvPr/>
        </p:nvSpPr>
        <p:spPr>
          <a:xfrm rot="10800000">
            <a:off x="8308693" y="4886823"/>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70" name="Right Arrow 69"/>
          <p:cNvSpPr/>
          <p:nvPr/>
        </p:nvSpPr>
        <p:spPr>
          <a:xfrm rot="10800000">
            <a:off x="6198590" y="4886823"/>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39" name="Oval 38"/>
          <p:cNvSpPr/>
          <p:nvPr/>
        </p:nvSpPr>
        <p:spPr>
          <a:xfrm>
            <a:off x="1699605" y="2436276"/>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fontAlgn="b"/>
            <a:endParaRPr lang="en-US" sz="1000" u="sng" dirty="0">
              <a:solidFill>
                <a:srgbClr val="0000FF"/>
              </a:solidFill>
              <a:latin typeface="Calibri" charset="0"/>
            </a:endParaRPr>
          </a:p>
        </p:txBody>
      </p:sp>
      <p:sp>
        <p:nvSpPr>
          <p:cNvPr id="40" name="Oval 4"/>
          <p:cNvSpPr/>
          <p:nvPr/>
        </p:nvSpPr>
        <p:spPr>
          <a:xfrm>
            <a:off x="1973187" y="3332132"/>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r>
              <a:rPr lang="en-US" sz="800" dirty="0" smtClean="0">
                <a:solidFill>
                  <a:srgbClr val="0070C0"/>
                </a:solidFill>
              </a:rPr>
              <a:t>2 </a:t>
            </a:r>
            <a:r>
              <a:rPr lang="en-US" sz="800" dirty="0" err="1" smtClean="0">
                <a:solidFill>
                  <a:srgbClr val="0070C0"/>
                </a:solidFill>
              </a:rPr>
              <a:t>Hrs</a:t>
            </a:r>
            <a:endParaRPr lang="en-US" sz="800" dirty="0">
              <a:solidFill>
                <a:prstClr val="white"/>
              </a:solidFill>
            </a:endParaRPr>
          </a:p>
        </p:txBody>
      </p:sp>
      <p:grpSp>
        <p:nvGrpSpPr>
          <p:cNvPr id="7" name="Group 6"/>
          <p:cNvGrpSpPr/>
          <p:nvPr/>
        </p:nvGrpSpPr>
        <p:grpSpPr>
          <a:xfrm>
            <a:off x="8934873" y="4396786"/>
            <a:ext cx="1687655" cy="1324461"/>
            <a:chOff x="5231934" y="2306091"/>
            <a:chExt cx="1687655" cy="1324461"/>
          </a:xfrm>
        </p:grpSpPr>
        <p:sp>
          <p:nvSpPr>
            <p:cNvPr id="43" name="Oval 42"/>
            <p:cNvSpPr/>
            <p:nvPr/>
          </p:nvSpPr>
          <p:spPr>
            <a:xfrm>
              <a:off x="5231934" y="2306091"/>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u="sng" dirty="0">
                <a:solidFill>
                  <a:srgbClr val="C00000"/>
                </a:solidFill>
                <a:latin typeface="Calibri" panose="020F0502020204030204" pitchFamily="34" charset="0"/>
                <a:cs typeface="Arial" pitchFamily="34" charset="0"/>
              </a:endParaRPr>
            </a:p>
          </p:txBody>
        </p:sp>
        <p:sp>
          <p:nvSpPr>
            <p:cNvPr id="73" name="TextBox 72"/>
            <p:cNvSpPr txBox="1"/>
            <p:nvPr/>
          </p:nvSpPr>
          <p:spPr>
            <a:xfrm>
              <a:off x="5415284" y="2552106"/>
              <a:ext cx="1361355" cy="938719"/>
            </a:xfrm>
            <a:prstGeom prst="rect">
              <a:avLst/>
            </a:prstGeom>
            <a:noFill/>
          </p:spPr>
          <p:txBody>
            <a:bodyPr wrap="square" rtlCol="0">
              <a:spAutoFit/>
            </a:bodyPr>
            <a:lstStyle/>
            <a:p>
              <a:pPr algn="ctr"/>
              <a:r>
                <a:rPr lang="en-US" sz="1100" u="sng" dirty="0">
                  <a:solidFill>
                    <a:srgbClr val="C00000"/>
                  </a:solidFill>
                  <a:latin typeface="Calibri" panose="020F0502020204030204" pitchFamily="34" charset="0"/>
                  <a:cs typeface="Arial" pitchFamily="34" charset="0"/>
                </a:rPr>
                <a:t> </a:t>
              </a:r>
            </a:p>
            <a:p>
              <a:pPr algn="ctr"/>
              <a:r>
                <a:rPr lang="en-US" sz="1100" u="sng" dirty="0">
                  <a:solidFill>
                    <a:srgbClr val="C00000"/>
                  </a:solidFill>
                  <a:latin typeface="Calibri" panose="020F0502020204030204" pitchFamily="34" charset="0"/>
                  <a:hlinkClick r:id="rId4"/>
                </a:rPr>
                <a:t>Architecting</a:t>
              </a:r>
              <a:r>
                <a:rPr lang="en-US" sz="1100" u="sng" dirty="0">
                  <a:solidFill>
                    <a:srgbClr val="C00000"/>
                  </a:solidFill>
                  <a:latin typeface="Calibri" panose="020F0502020204030204" pitchFamily="34" charset="0"/>
                </a:rPr>
                <a:t> on AWS</a:t>
              </a:r>
              <a:endParaRPr lang="en-US" sz="1100" u="sng" dirty="0">
                <a:solidFill>
                  <a:srgbClr val="C00000"/>
                </a:solidFill>
                <a:latin typeface="Calibri" panose="020F0502020204030204" pitchFamily="34" charset="0"/>
                <a:cs typeface="Arial" pitchFamily="34" charset="0"/>
              </a:endParaRPr>
            </a:p>
            <a:p>
              <a:pPr algn="ctr"/>
              <a:endParaRPr lang="en-US" sz="1100" u="sng" dirty="0">
                <a:solidFill>
                  <a:srgbClr val="C00000"/>
                </a:solidFill>
                <a:latin typeface="Calibri" panose="020F0502020204030204" pitchFamily="34" charset="0"/>
                <a:cs typeface="Arial" pitchFamily="34" charset="0"/>
              </a:endParaRPr>
            </a:p>
            <a:p>
              <a:pPr algn="ctr"/>
              <a:endParaRPr lang="en-US" sz="1100" u="sng" dirty="0">
                <a:solidFill>
                  <a:srgbClr val="C00000"/>
                </a:solidFill>
                <a:latin typeface="Calibri" panose="020F0502020204030204" pitchFamily="34" charset="0"/>
                <a:cs typeface="Arial" pitchFamily="34" charset="0"/>
              </a:endParaRPr>
            </a:p>
            <a:p>
              <a:pPr>
                <a:spcAft>
                  <a:spcPts val="600"/>
                </a:spcAft>
              </a:pPr>
              <a:endParaRPr lang="en-US" sz="1100" dirty="0" err="1" smtClean="0">
                <a:latin typeface="Arial" pitchFamily="34" charset="0"/>
                <a:cs typeface="Arial" pitchFamily="34" charset="0"/>
              </a:endParaRPr>
            </a:p>
          </p:txBody>
        </p:sp>
        <p:sp>
          <p:nvSpPr>
            <p:cNvPr id="35" name="Oval 4"/>
            <p:cNvSpPr/>
            <p:nvPr/>
          </p:nvSpPr>
          <p:spPr>
            <a:xfrm>
              <a:off x="5415284" y="3093510"/>
              <a:ext cx="1193352" cy="231591"/>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27 </a:t>
              </a:r>
              <a:r>
                <a:rPr lang="en-US" sz="800" dirty="0" err="1" smtClean="0">
                  <a:solidFill>
                    <a:srgbClr val="0070C0"/>
                  </a:solidFill>
                </a:rPr>
                <a:t>Hrs</a:t>
              </a:r>
              <a:endParaRPr lang="en-US" sz="800" dirty="0">
                <a:solidFill>
                  <a:prstClr val="white"/>
                </a:solidFill>
              </a:endParaRPr>
            </a:p>
          </p:txBody>
        </p:sp>
      </p:grpSp>
      <p:graphicFrame>
        <p:nvGraphicFramePr>
          <p:cNvPr id="8" name="Table 7"/>
          <p:cNvGraphicFramePr>
            <a:graphicFrameLocks noGrp="1"/>
          </p:cNvGraphicFramePr>
          <p:nvPr/>
        </p:nvGraphicFramePr>
        <p:xfrm>
          <a:off x="1930261" y="2753589"/>
          <a:ext cx="1650114" cy="445896"/>
        </p:xfrm>
        <a:graphic>
          <a:graphicData uri="http://schemas.openxmlformats.org/drawingml/2006/table">
            <a:tbl>
              <a:tblPr/>
              <a:tblGrid>
                <a:gridCol w="1650114"/>
              </a:tblGrid>
              <a:tr h="445896">
                <a:tc>
                  <a:txBody>
                    <a:bodyPr/>
                    <a:lstStyle/>
                    <a:p>
                      <a:pPr algn="l" fontAlgn="b"/>
                      <a:r>
                        <a:rPr lang="en-US" sz="1100" b="0" i="0" u="sng" strike="noStrike" dirty="0">
                          <a:solidFill>
                            <a:srgbClr val="0000FF"/>
                          </a:solidFill>
                          <a:effectLst/>
                          <a:latin typeface="Calibri" charset="0"/>
                          <a:hlinkClick r:id="rId5"/>
                        </a:rPr>
                        <a:t>Getting Started with Amazon Web Services</a:t>
                      </a:r>
                      <a:endParaRPr lang="en-US" sz="1100" b="0" i="0" u="sng" strike="noStrike" dirty="0">
                        <a:solidFill>
                          <a:srgbClr val="0000FF"/>
                        </a:solidFill>
                        <a:effectLst/>
                        <a:latin typeface="Calibri" charset="0"/>
                      </a:endParaRPr>
                    </a:p>
                  </a:txBody>
                  <a:tcPr marL="6350" marR="6350" marT="6350" marB="0" anchor="b">
                    <a:lnL>
                      <a:noFill/>
                    </a:lnL>
                    <a:lnR>
                      <a:noFill/>
                    </a:lnR>
                    <a:lnT>
                      <a:noFill/>
                    </a:lnT>
                    <a:lnB>
                      <a:noFill/>
                    </a:lnB>
                  </a:tcPr>
                </a:tc>
              </a:tr>
            </a:tbl>
          </a:graphicData>
        </a:graphic>
      </p:graphicFrame>
      <p:sp>
        <p:nvSpPr>
          <p:cNvPr id="48" name="Oval 47"/>
          <p:cNvSpPr/>
          <p:nvPr/>
        </p:nvSpPr>
        <p:spPr>
          <a:xfrm>
            <a:off x="8813990" y="2436276"/>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u="sng" dirty="0">
              <a:solidFill>
                <a:srgbClr val="C00000"/>
              </a:solidFill>
              <a:latin typeface="Calibri" panose="020F0502020204030204" pitchFamily="34" charset="0"/>
              <a:cs typeface="Arial" pitchFamily="34" charset="0"/>
            </a:endParaRPr>
          </a:p>
        </p:txBody>
      </p:sp>
      <p:sp>
        <p:nvSpPr>
          <p:cNvPr id="71" name="Right Arrow 70"/>
          <p:cNvSpPr/>
          <p:nvPr/>
        </p:nvSpPr>
        <p:spPr>
          <a:xfrm>
            <a:off x="3442955" y="2958036"/>
            <a:ext cx="597811" cy="318852"/>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75" name="Right Arrow 74"/>
          <p:cNvSpPr/>
          <p:nvPr/>
        </p:nvSpPr>
        <p:spPr>
          <a:xfrm rot="5400000">
            <a:off x="9399409" y="3947046"/>
            <a:ext cx="597811" cy="318852"/>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graphicFrame>
        <p:nvGraphicFramePr>
          <p:cNvPr id="9" name="Table 8"/>
          <p:cNvGraphicFramePr>
            <a:graphicFrameLocks noGrp="1"/>
          </p:cNvGraphicFramePr>
          <p:nvPr/>
        </p:nvGraphicFramePr>
        <p:xfrm>
          <a:off x="4523561" y="2841634"/>
          <a:ext cx="1471523" cy="342645"/>
        </p:xfrm>
        <a:graphic>
          <a:graphicData uri="http://schemas.openxmlformats.org/drawingml/2006/table">
            <a:tbl>
              <a:tblPr/>
              <a:tblGrid>
                <a:gridCol w="1471523"/>
              </a:tblGrid>
              <a:tr h="342645">
                <a:tc>
                  <a:txBody>
                    <a:bodyPr/>
                    <a:lstStyle/>
                    <a:p>
                      <a:pPr algn="l" fontAlgn="b"/>
                      <a:r>
                        <a:rPr lang="en-US" sz="1100" b="0" i="0" u="sng" strike="noStrike" dirty="0">
                          <a:solidFill>
                            <a:srgbClr val="0000FF"/>
                          </a:solidFill>
                          <a:effectLst/>
                          <a:latin typeface="Calibri" charset="0"/>
                          <a:hlinkClick r:id="rId6"/>
                        </a:rPr>
                        <a:t>AWS Business Professional</a:t>
                      </a:r>
                      <a:endParaRPr lang="en-US" sz="1100" b="0" i="0" u="sng" strike="noStrike" dirty="0">
                        <a:solidFill>
                          <a:srgbClr val="0000FF"/>
                        </a:solidFill>
                        <a:effectLst/>
                        <a:latin typeface="Calibri" charset="0"/>
                      </a:endParaRPr>
                    </a:p>
                  </a:txBody>
                  <a:tcPr marL="6350" marR="6350" marT="6350" marB="0" anchor="b">
                    <a:lnL>
                      <a:noFill/>
                    </a:lnL>
                    <a:lnR>
                      <a:noFill/>
                    </a:lnR>
                    <a:lnT>
                      <a:noFill/>
                    </a:lnT>
                    <a:lnB>
                      <a:noFill/>
                    </a:lnB>
                  </a:tcPr>
                </a:tc>
              </a:tr>
            </a:tbl>
          </a:graphicData>
        </a:graphic>
      </p:graphicFrame>
      <p:sp>
        <p:nvSpPr>
          <p:cNvPr id="76" name="Oval 4"/>
          <p:cNvSpPr/>
          <p:nvPr/>
        </p:nvSpPr>
        <p:spPr>
          <a:xfrm>
            <a:off x="6804584" y="3269283"/>
            <a:ext cx="1041715" cy="205946"/>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Partner Portal</a:t>
            </a:r>
            <a:endParaRPr lang="en-US" sz="800" dirty="0">
              <a:solidFill>
                <a:prstClr val="white"/>
              </a:solidFill>
            </a:endParaRPr>
          </a:p>
        </p:txBody>
      </p:sp>
      <p:sp>
        <p:nvSpPr>
          <p:cNvPr id="77" name="Oval 4"/>
          <p:cNvSpPr/>
          <p:nvPr/>
        </p:nvSpPr>
        <p:spPr>
          <a:xfrm>
            <a:off x="9136959" y="3227873"/>
            <a:ext cx="1041715" cy="205946"/>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Partner Portal</a:t>
            </a:r>
            <a:endParaRPr lang="en-US" sz="800" dirty="0">
              <a:solidFill>
                <a:prstClr val="white"/>
              </a:solidFill>
            </a:endParaRPr>
          </a:p>
        </p:txBody>
      </p:sp>
      <p:graphicFrame>
        <p:nvGraphicFramePr>
          <p:cNvPr id="11" name="Table 10"/>
          <p:cNvGraphicFramePr>
            <a:graphicFrameLocks noGrp="1"/>
          </p:cNvGraphicFramePr>
          <p:nvPr/>
        </p:nvGraphicFramePr>
        <p:xfrm>
          <a:off x="6804584" y="2763807"/>
          <a:ext cx="1384831" cy="423641"/>
        </p:xfrm>
        <a:graphic>
          <a:graphicData uri="http://schemas.openxmlformats.org/drawingml/2006/table">
            <a:tbl>
              <a:tblPr/>
              <a:tblGrid>
                <a:gridCol w="1384831"/>
              </a:tblGrid>
              <a:tr h="423641">
                <a:tc>
                  <a:txBody>
                    <a:bodyPr/>
                    <a:lstStyle/>
                    <a:p>
                      <a:pPr algn="l" fontAlgn="b"/>
                      <a:r>
                        <a:rPr lang="en-US" sz="1100" b="0" i="0" u="sng" strike="noStrike" dirty="0">
                          <a:solidFill>
                            <a:srgbClr val="0000FF"/>
                          </a:solidFill>
                          <a:effectLst/>
                          <a:latin typeface="Calibri" charset="0"/>
                          <a:hlinkClick r:id="rId7"/>
                        </a:rPr>
                        <a:t>AWS Technical Professional</a:t>
                      </a:r>
                      <a:endParaRPr lang="en-US" sz="1100" b="0" i="0" u="sng" strike="noStrike" dirty="0">
                        <a:solidFill>
                          <a:srgbClr val="0000FF"/>
                        </a:solidFill>
                        <a:effectLst/>
                        <a:latin typeface="Calibri" charset="0"/>
                      </a:endParaRPr>
                    </a:p>
                  </a:txBody>
                  <a:tcPr marL="6350" marR="6350" marT="6350" marB="0" anchor="b">
                    <a:lnL>
                      <a:noFill/>
                    </a:lnL>
                    <a:lnR>
                      <a:noFill/>
                    </a:lnR>
                    <a:lnT>
                      <a:noFill/>
                    </a:lnT>
                    <a:lnB>
                      <a:noFill/>
                    </a:lnB>
                  </a:tcPr>
                </a:tc>
              </a:tr>
            </a:tbl>
          </a:graphicData>
        </a:graphic>
      </p:graphicFrame>
      <p:graphicFrame>
        <p:nvGraphicFramePr>
          <p:cNvPr id="14" name="Table 13"/>
          <p:cNvGraphicFramePr>
            <a:graphicFrameLocks noGrp="1"/>
          </p:cNvGraphicFramePr>
          <p:nvPr/>
        </p:nvGraphicFramePr>
        <p:xfrm>
          <a:off x="9037235" y="2822936"/>
          <a:ext cx="1609024" cy="341630"/>
        </p:xfrm>
        <a:graphic>
          <a:graphicData uri="http://schemas.openxmlformats.org/drawingml/2006/table">
            <a:tbl>
              <a:tblPr/>
              <a:tblGrid>
                <a:gridCol w="1609024"/>
              </a:tblGrid>
              <a:tr h="190500">
                <a:tc>
                  <a:txBody>
                    <a:bodyPr/>
                    <a:lstStyle/>
                    <a:p>
                      <a:pPr algn="l" fontAlgn="b"/>
                      <a:r>
                        <a:rPr lang="en-US" sz="1100" b="0" i="0" u="sng" strike="noStrike" dirty="0">
                          <a:solidFill>
                            <a:srgbClr val="0000FF"/>
                          </a:solidFill>
                          <a:effectLst/>
                          <a:latin typeface="Calibri" charset="0"/>
                          <a:hlinkClick r:id="rId8"/>
                        </a:rPr>
                        <a:t>AWS TCO and Cloud Economics</a:t>
                      </a:r>
                      <a:endParaRPr lang="en-US" sz="1100" b="0" i="0" u="sng" strike="noStrike" dirty="0">
                        <a:solidFill>
                          <a:srgbClr val="0000FF"/>
                        </a:solidFill>
                        <a:effectLst/>
                        <a:latin typeface="Calibri" charset="0"/>
                      </a:endParaRPr>
                    </a:p>
                  </a:txBody>
                  <a:tcPr marL="6350" marR="6350" marT="6350" marB="0" anchor="b">
                    <a:lnL>
                      <a:noFill/>
                    </a:lnL>
                    <a:lnR>
                      <a:noFill/>
                    </a:lnR>
                    <a:lnT>
                      <a:noFill/>
                    </a:lnT>
                    <a:lnB>
                      <a:noFill/>
                    </a:lnB>
                  </a:tcPr>
                </a:tc>
              </a:tr>
            </a:tbl>
          </a:graphicData>
        </a:graphic>
      </p:graphicFrame>
    </p:spTree>
    <p:extLst>
      <p:ext uri="{BB962C8B-B14F-4D97-AF65-F5344CB8AC3E}">
        <p14:creationId xmlns:p14="http://schemas.microsoft.com/office/powerpoint/2010/main" val="1983956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161"/>
            <a:ext cx="11765276" cy="822960"/>
          </a:xfrm>
        </p:spPr>
        <p:txBody>
          <a:bodyPr/>
          <a:lstStyle/>
          <a:p>
            <a:r>
              <a:rPr lang="en-US" dirty="0"/>
              <a:t>Learning Map for DevOps- </a:t>
            </a:r>
            <a:r>
              <a:rPr lang="en-US" dirty="0" smtClean="0"/>
              <a:t>Architect – IBM </a:t>
            </a:r>
            <a:r>
              <a:rPr lang="en-US" dirty="0" err="1" smtClean="0"/>
              <a:t>BlueMix</a:t>
            </a:r>
            <a:r>
              <a:rPr lang="en-US" dirty="0" smtClean="0"/>
              <a:t> and Visual Studio</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039" name="AutoShape 7" descr="Image result for aws developer certification associat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 name="Rectangle 49"/>
          <p:cNvSpPr/>
          <p:nvPr/>
        </p:nvSpPr>
        <p:spPr>
          <a:xfrm>
            <a:off x="190500" y="1188720"/>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5" name="Rectangle 5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7" name="Oval 56"/>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8" name="TextBox 57"/>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Cap Internal Training</a:t>
            </a:r>
          </a:p>
        </p:txBody>
      </p:sp>
      <p:sp>
        <p:nvSpPr>
          <p:cNvPr id="59" name="Oval 58"/>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0" name="TextBox 59"/>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Basic</a:t>
            </a:r>
          </a:p>
        </p:txBody>
      </p:sp>
      <p:sp>
        <p:nvSpPr>
          <p:cNvPr id="61" name="TextBox 60"/>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Intermediate</a:t>
            </a:r>
          </a:p>
        </p:txBody>
      </p:sp>
      <p:sp>
        <p:nvSpPr>
          <p:cNvPr id="62" name="TextBox 61"/>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Advanced</a:t>
            </a:r>
          </a:p>
        </p:txBody>
      </p:sp>
      <p:sp>
        <p:nvSpPr>
          <p:cNvPr id="63" name="Oval 62"/>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5" name="TextBox 64"/>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Instructor-Led/Class room Training</a:t>
            </a:r>
          </a:p>
        </p:txBody>
      </p:sp>
      <p:grpSp>
        <p:nvGrpSpPr>
          <p:cNvPr id="10" name="Group 9"/>
          <p:cNvGrpSpPr/>
          <p:nvPr/>
        </p:nvGrpSpPr>
        <p:grpSpPr>
          <a:xfrm>
            <a:off x="2807471" y="2823000"/>
            <a:ext cx="1560711" cy="1426588"/>
            <a:chOff x="6153698" y="1814365"/>
            <a:chExt cx="1560711" cy="1426588"/>
          </a:xfrm>
        </p:grpSpPr>
        <p:pic>
          <p:nvPicPr>
            <p:cNvPr id="3" name="Picture 2"/>
            <p:cNvPicPr>
              <a:picLocks noChangeAspect="1"/>
            </p:cNvPicPr>
            <p:nvPr/>
          </p:nvPicPr>
          <p:blipFill>
            <a:blip r:embed="rId3">
              <a:duotone>
                <a:prstClr val="black"/>
                <a:schemeClr val="accent2">
                  <a:lumMod val="20000"/>
                  <a:lumOff val="80000"/>
                  <a:tint val="45000"/>
                  <a:satMod val="400000"/>
                </a:schemeClr>
              </a:duotone>
            </a:blip>
            <a:stretch>
              <a:fillRect/>
            </a:stretch>
          </p:blipFill>
          <p:spPr>
            <a:xfrm>
              <a:off x="6153698" y="1814365"/>
              <a:ext cx="1560711" cy="1426588"/>
            </a:xfrm>
            <a:prstGeom prst="rect">
              <a:avLst/>
            </a:prstGeom>
          </p:spPr>
        </p:pic>
        <p:sp>
          <p:nvSpPr>
            <p:cNvPr id="4" name="Rectangle 3"/>
            <p:cNvSpPr/>
            <p:nvPr/>
          </p:nvSpPr>
          <p:spPr>
            <a:xfrm>
              <a:off x="6259978" y="2004066"/>
              <a:ext cx="1268495" cy="600164"/>
            </a:xfrm>
            <a:prstGeom prst="rect">
              <a:avLst/>
            </a:prstGeom>
          </p:spPr>
          <p:txBody>
            <a:bodyPr wrap="square">
              <a:spAutoFit/>
            </a:bodyPr>
            <a:lstStyle/>
            <a:p>
              <a:pPr algn="ct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rPr>
                <a:t>3 Day partner training on IBM </a:t>
              </a:r>
              <a:r>
                <a:rPr lang="en-US" sz="1100" u="sng" dirty="0" err="1">
                  <a:solidFill>
                    <a:srgbClr val="C00000"/>
                  </a:solidFill>
                  <a:latin typeface="Calibri" panose="020F0502020204030204" pitchFamily="34" charset="0"/>
                  <a:ea typeface="Calibri" panose="020F0502020204030204" pitchFamily="34" charset="0"/>
                  <a:cs typeface="Times New Roman" panose="02020603050405020304" pitchFamily="18" charset="0"/>
                </a:rPr>
                <a:t>BlueMix</a:t>
              </a: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rPr>
                <a:t> &amp; DevOps</a:t>
              </a:r>
              <a:endParaRPr lang="en-US" sz="1100" dirty="0">
                <a:solidFill>
                  <a:srgbClr val="C00000"/>
                </a:solidFill>
              </a:endParaRPr>
            </a:p>
          </p:txBody>
        </p:sp>
        <p:sp>
          <p:nvSpPr>
            <p:cNvPr id="48" name="Oval 4"/>
            <p:cNvSpPr/>
            <p:nvPr/>
          </p:nvSpPr>
          <p:spPr>
            <a:xfrm>
              <a:off x="6335121" y="2637273"/>
              <a:ext cx="1193352" cy="231591"/>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IBM Learning Portal 24 </a:t>
              </a:r>
              <a:r>
                <a:rPr lang="en-US" sz="800" dirty="0" err="1" smtClean="0">
                  <a:solidFill>
                    <a:srgbClr val="0070C0"/>
                  </a:solidFill>
                </a:rPr>
                <a:t>Hrs</a:t>
              </a:r>
              <a:endParaRPr lang="en-US" sz="800" dirty="0">
                <a:solidFill>
                  <a:prstClr val="white"/>
                </a:solidFill>
              </a:endParaRPr>
            </a:p>
          </p:txBody>
        </p:sp>
      </p:grpSp>
      <p:sp>
        <p:nvSpPr>
          <p:cNvPr id="11" name="Rectangle 10"/>
          <p:cNvSpPr/>
          <p:nvPr/>
        </p:nvSpPr>
        <p:spPr>
          <a:xfrm>
            <a:off x="4405645" y="2984972"/>
            <a:ext cx="6096000" cy="1107996"/>
          </a:xfrm>
          <a:prstGeom prst="rect">
            <a:avLst/>
          </a:prstGeom>
        </p:spPr>
        <p:txBody>
          <a:bodyPr>
            <a:spAutoFit/>
          </a:bodyPr>
          <a:lstStyle/>
          <a:p>
            <a:r>
              <a:rPr lang="en-US" sz="1100" dirty="0"/>
              <a:t>IBM </a:t>
            </a:r>
            <a:r>
              <a:rPr lang="en-US" sz="1100" dirty="0" err="1"/>
              <a:t>Bluemix</a:t>
            </a:r>
            <a:r>
              <a:rPr lang="en-US" sz="1100" dirty="0"/>
              <a:t> Overview</a:t>
            </a:r>
          </a:p>
          <a:p>
            <a:r>
              <a:rPr lang="en-US" sz="1100" dirty="0"/>
              <a:t>IBM BLUEMIX </a:t>
            </a:r>
            <a:r>
              <a:rPr lang="en-US" sz="1100" dirty="0" smtClean="0"/>
              <a:t>DEVOPS </a:t>
            </a:r>
            <a:r>
              <a:rPr lang="en-US" sz="1100" dirty="0"/>
              <a:t>SERVICES PART 1 - OVERVIEW</a:t>
            </a:r>
          </a:p>
          <a:p>
            <a:r>
              <a:rPr lang="en-US" sz="1100" dirty="0"/>
              <a:t>IBM BLUEMIX DEVOPS SERVICES PART 2 - SERVICES</a:t>
            </a:r>
          </a:p>
          <a:p>
            <a:r>
              <a:rPr lang="en-US" sz="1100" dirty="0"/>
              <a:t>IBM BLUEMIX DEVOPS SERVICES PART 3 - DEMO</a:t>
            </a:r>
          </a:p>
          <a:p>
            <a:r>
              <a:rPr lang="en-US" sz="1100" dirty="0"/>
              <a:t>IBM </a:t>
            </a:r>
            <a:r>
              <a:rPr lang="en-US" sz="1100" dirty="0" err="1"/>
              <a:t>Blumix</a:t>
            </a:r>
            <a:r>
              <a:rPr lang="en-US" sz="1100" dirty="0"/>
              <a:t> Cloud Platform</a:t>
            </a:r>
          </a:p>
          <a:p>
            <a:r>
              <a:rPr lang="en-US" sz="1100" dirty="0" err="1"/>
              <a:t>Bluemix</a:t>
            </a:r>
            <a:r>
              <a:rPr lang="en-US" sz="1100" dirty="0"/>
              <a:t> Essentials</a:t>
            </a:r>
          </a:p>
        </p:txBody>
      </p:sp>
    </p:spTree>
    <p:extLst>
      <p:ext uri="{BB962C8B-B14F-4D97-AF65-F5344CB8AC3E}">
        <p14:creationId xmlns:p14="http://schemas.microsoft.com/office/powerpoint/2010/main" val="533190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Reference Model</a:t>
            </a:r>
            <a:endParaRPr lang="en-US" dirty="0"/>
          </a:p>
        </p:txBody>
      </p:sp>
      <p:pic>
        <p:nvPicPr>
          <p:cNvPr id="103" name="Picture 102"/>
          <p:cNvPicPr>
            <a:picLocks noChangeAspect="1"/>
          </p:cNvPicPr>
          <p:nvPr/>
        </p:nvPicPr>
        <p:blipFill>
          <a:blip r:embed="rId2"/>
          <a:stretch>
            <a:fillRect/>
          </a:stretch>
        </p:blipFill>
        <p:spPr>
          <a:xfrm>
            <a:off x="701994" y="1094906"/>
            <a:ext cx="11063287" cy="5459266"/>
          </a:xfrm>
          <a:prstGeom prst="rect">
            <a:avLst/>
          </a:prstGeom>
        </p:spPr>
      </p:pic>
    </p:spTree>
    <p:extLst>
      <p:ext uri="{BB962C8B-B14F-4D97-AF65-F5344CB8AC3E}">
        <p14:creationId xmlns:p14="http://schemas.microsoft.com/office/powerpoint/2010/main" val="3786292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 </a:t>
            </a:r>
            <a:r>
              <a:rPr lang="en-US" dirty="0" smtClean="0"/>
              <a:t>Azure and Pivotal Cloud - SDM/Transformation </a:t>
            </a:r>
            <a:r>
              <a:rPr lang="en-US" dirty="0"/>
              <a:t>Consultant/Integration and Configuration </a:t>
            </a:r>
          </a:p>
        </p:txBody>
      </p:sp>
      <p:sp>
        <p:nvSpPr>
          <p:cNvPr id="3" name="Content Placeholder 2"/>
          <p:cNvSpPr>
            <a:spLocks noGrp="1"/>
          </p:cNvSpPr>
          <p:nvPr>
            <p:ph sz="half" idx="1"/>
          </p:nvPr>
        </p:nvSpPr>
        <p:spPr>
          <a:xfrm>
            <a:off x="426720" y="1197736"/>
            <a:ext cx="5486400" cy="4771264"/>
          </a:xfrm>
        </p:spPr>
        <p:txBody>
          <a:bodyPr/>
          <a:lstStyle/>
          <a:p>
            <a:pPr marL="0" indent="0">
              <a:buNone/>
            </a:pPr>
            <a:r>
              <a:rPr lang="en-US" sz="1800" b="1" u="sng" dirty="0"/>
              <a:t>Microsoft MVA Learning</a:t>
            </a:r>
            <a:endParaRPr lang="en-US" sz="1800" b="1" u="sng" dirty="0" smtClean="0"/>
          </a:p>
          <a:p>
            <a:endParaRPr lang="en-US" dirty="0"/>
          </a:p>
          <a:p>
            <a:r>
              <a:rPr lang="en-US" dirty="0" smtClean="0"/>
              <a:t>Azure </a:t>
            </a:r>
            <a:r>
              <a:rPr lang="en-US" dirty="0"/>
              <a:t>Bootcamp</a:t>
            </a:r>
          </a:p>
          <a:p>
            <a:r>
              <a:rPr lang="en-US" dirty="0"/>
              <a:t>Azure - eBook</a:t>
            </a:r>
          </a:p>
          <a:p>
            <a:r>
              <a:rPr lang="en-US" dirty="0"/>
              <a:t>Azure Fundamentals</a:t>
            </a:r>
          </a:p>
          <a:p>
            <a:r>
              <a:rPr lang="en-US" dirty="0"/>
              <a:t>Microsoft Azure Fundamentals</a:t>
            </a:r>
          </a:p>
          <a:p>
            <a:r>
              <a:rPr lang="en-US" dirty="0"/>
              <a:t>Enabling DevOps Practices with Visual Studio Online Build</a:t>
            </a:r>
          </a:p>
          <a:p>
            <a:r>
              <a:rPr lang="en-US" dirty="0"/>
              <a:t>VS ALM DevOps: Continuous Delivery Techniques Jump Start</a:t>
            </a:r>
          </a:p>
          <a:p>
            <a:r>
              <a:rPr lang="en-US" dirty="0"/>
              <a:t>Building Blocks: DevOps and Enterprise Development</a:t>
            </a:r>
          </a:p>
          <a:p>
            <a:r>
              <a:rPr lang="en-US" dirty="0"/>
              <a:t>Dev/Test in the Cloud</a:t>
            </a:r>
          </a:p>
          <a:p>
            <a:r>
              <a:rPr lang="en-US" dirty="0"/>
              <a:t>Practice Accelerator for Azure PaaS</a:t>
            </a:r>
          </a:p>
          <a:p>
            <a:r>
              <a:rPr lang="en-US" dirty="0"/>
              <a:t>Azure Advanced Training</a:t>
            </a:r>
          </a:p>
        </p:txBody>
      </p:sp>
      <p:grpSp>
        <p:nvGrpSpPr>
          <p:cNvPr id="19" name="Group 18"/>
          <p:cNvGrpSpPr/>
          <p:nvPr/>
        </p:nvGrpSpPr>
        <p:grpSpPr>
          <a:xfrm>
            <a:off x="8928160" y="1666125"/>
            <a:ext cx="1601015" cy="1232102"/>
            <a:chOff x="7670860" y="1838289"/>
            <a:chExt cx="1601015" cy="1232102"/>
          </a:xfrm>
        </p:grpSpPr>
        <p:sp>
          <p:nvSpPr>
            <p:cNvPr id="7" name="Oval 6"/>
            <p:cNvSpPr/>
            <p:nvPr/>
          </p:nvSpPr>
          <p:spPr>
            <a:xfrm>
              <a:off x="7670860" y="1838289"/>
              <a:ext cx="1601015" cy="1232102"/>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8" name="Oval 4"/>
            <p:cNvSpPr/>
            <p:nvPr/>
          </p:nvSpPr>
          <p:spPr>
            <a:xfrm>
              <a:off x="7977249" y="2631324"/>
              <a:ext cx="988236" cy="189479"/>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Video 2 </a:t>
              </a:r>
              <a:r>
                <a:rPr lang="en-US" sz="800" dirty="0" err="1" smtClean="0">
                  <a:solidFill>
                    <a:srgbClr val="0070C0"/>
                  </a:solidFill>
                </a:rPr>
                <a:t>Hrs</a:t>
              </a:r>
              <a:endParaRPr lang="en-US" sz="800" dirty="0">
                <a:solidFill>
                  <a:prstClr val="white"/>
                </a:solidFill>
              </a:endParaRPr>
            </a:p>
          </p:txBody>
        </p:sp>
      </p:grpSp>
      <p:graphicFrame>
        <p:nvGraphicFramePr>
          <p:cNvPr id="13" name="Table 12"/>
          <p:cNvGraphicFramePr>
            <a:graphicFrameLocks noGrp="1"/>
          </p:cNvGraphicFramePr>
          <p:nvPr>
            <p:extLst>
              <p:ext uri="{D42A27DB-BD31-4B8C-83A1-F6EECF244321}">
                <p14:modId xmlns:p14="http://schemas.microsoft.com/office/powerpoint/2010/main" val="1153798956"/>
              </p:ext>
            </p:extLst>
          </p:nvPr>
        </p:nvGraphicFramePr>
        <p:xfrm>
          <a:off x="9164294" y="1931343"/>
          <a:ext cx="1753415" cy="509270"/>
        </p:xfrm>
        <a:graphic>
          <a:graphicData uri="http://schemas.openxmlformats.org/drawingml/2006/table">
            <a:tbl>
              <a:tblPr/>
              <a:tblGrid>
                <a:gridCol w="1753415"/>
              </a:tblGrid>
              <a:tr h="190500">
                <a:tc>
                  <a:txBody>
                    <a:bodyPr/>
                    <a:lstStyle/>
                    <a:p>
                      <a:pPr algn="l" fontAlgn="b"/>
                      <a:r>
                        <a:rPr lang="en-US" sz="1100" b="0" i="0" u="sng" strike="noStrike" dirty="0">
                          <a:solidFill>
                            <a:srgbClr val="0000FF"/>
                          </a:solidFill>
                          <a:effectLst/>
                          <a:latin typeface="Calibri" charset="0"/>
                          <a:hlinkClick r:id="rId2"/>
                        </a:rPr>
                        <a:t>DevOps on Capgemini's private Azure IaaS </a:t>
                      </a:r>
                      <a:r>
                        <a:rPr lang="en-US" sz="1100" b="0" i="0" u="sng" strike="noStrike" dirty="0" smtClean="0">
                          <a:solidFill>
                            <a:srgbClr val="0000FF"/>
                          </a:solidFill>
                          <a:effectLst/>
                          <a:latin typeface="Calibri" charset="0"/>
                          <a:hlinkClick r:id="rId2"/>
                        </a:rPr>
                        <a:t>– </a:t>
                      </a:r>
                    </a:p>
                    <a:p>
                      <a:pPr algn="l" fontAlgn="b"/>
                      <a:r>
                        <a:rPr lang="en-US" sz="1100" b="0" i="0" u="sng" strike="noStrike" dirty="0" smtClean="0">
                          <a:solidFill>
                            <a:srgbClr val="0000FF"/>
                          </a:solidFill>
                          <a:effectLst/>
                          <a:latin typeface="Calibri" charset="0"/>
                          <a:hlinkClick r:id="rId2"/>
                        </a:rPr>
                        <a:t>Benefits </a:t>
                      </a:r>
                      <a:r>
                        <a:rPr lang="en-US" sz="1100" b="0" i="0" u="sng" strike="noStrike" dirty="0">
                          <a:solidFill>
                            <a:srgbClr val="0000FF"/>
                          </a:solidFill>
                          <a:effectLst/>
                          <a:latin typeface="Calibri" charset="0"/>
                          <a:hlinkClick r:id="rId2"/>
                        </a:rPr>
                        <a:t>and Lessons</a:t>
                      </a:r>
                      <a:endParaRPr lang="en-US" sz="1100" b="0" i="0" u="sng" strike="noStrike" dirty="0">
                        <a:solidFill>
                          <a:srgbClr val="0000FF"/>
                        </a:solidFill>
                        <a:effectLst/>
                        <a:latin typeface="Calibri" charset="0"/>
                      </a:endParaRPr>
                    </a:p>
                  </a:txBody>
                  <a:tcPr marL="6350" marR="6350" marT="6350" marB="0" anchor="b">
                    <a:lnL>
                      <a:noFill/>
                    </a:lnL>
                    <a:lnR>
                      <a:noFill/>
                    </a:lnR>
                    <a:lnT>
                      <a:noFill/>
                    </a:lnT>
                    <a:lnB>
                      <a:noFill/>
                    </a:lnB>
                  </a:tcPr>
                </a:tc>
              </a:tr>
            </a:tbl>
          </a:graphicData>
        </a:graphic>
      </p:graphicFrame>
      <p:sp>
        <p:nvSpPr>
          <p:cNvPr id="14" name="Oval 13"/>
          <p:cNvSpPr/>
          <p:nvPr/>
        </p:nvSpPr>
        <p:spPr>
          <a:xfrm>
            <a:off x="6938611" y="1691130"/>
            <a:ext cx="1601015" cy="1232102"/>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15" name="Oval 4"/>
          <p:cNvSpPr/>
          <p:nvPr/>
        </p:nvSpPr>
        <p:spPr>
          <a:xfrm>
            <a:off x="7245000" y="2440613"/>
            <a:ext cx="988236" cy="189479"/>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Video 2 </a:t>
            </a:r>
            <a:r>
              <a:rPr lang="en-US" sz="800" dirty="0" err="1" smtClean="0">
                <a:solidFill>
                  <a:srgbClr val="0070C0"/>
                </a:solidFill>
              </a:rPr>
              <a:t>Hrs</a:t>
            </a:r>
            <a:endParaRPr lang="en-US" sz="800" dirty="0">
              <a:solidFill>
                <a:prstClr val="white"/>
              </a:solidFill>
            </a:endParaRPr>
          </a:p>
        </p:txBody>
      </p:sp>
      <p:graphicFrame>
        <p:nvGraphicFramePr>
          <p:cNvPr id="17" name="Table 16"/>
          <p:cNvGraphicFramePr>
            <a:graphicFrameLocks noGrp="1"/>
          </p:cNvGraphicFramePr>
          <p:nvPr/>
        </p:nvGraphicFramePr>
        <p:xfrm>
          <a:off x="7156159" y="1931343"/>
          <a:ext cx="1383467" cy="509270"/>
        </p:xfrm>
        <a:graphic>
          <a:graphicData uri="http://schemas.openxmlformats.org/drawingml/2006/table">
            <a:tbl>
              <a:tblPr/>
              <a:tblGrid>
                <a:gridCol w="1383467"/>
              </a:tblGrid>
              <a:tr h="190500">
                <a:tc>
                  <a:txBody>
                    <a:bodyPr/>
                    <a:lstStyle/>
                    <a:p>
                      <a:pPr algn="l" fontAlgn="b"/>
                      <a:r>
                        <a:rPr lang="en-US" sz="1100" b="0" i="0" u="sng" strike="noStrike" dirty="0">
                          <a:solidFill>
                            <a:srgbClr val="0000FF"/>
                          </a:solidFill>
                          <a:effectLst/>
                          <a:latin typeface="Calibri" charset="0"/>
                          <a:hlinkClick r:id="rId3"/>
                        </a:rPr>
                        <a:t>PIVOTAL CLOUD FOUNDRY DEVELOPER E-LEARNING</a:t>
                      </a:r>
                      <a:endParaRPr lang="en-US" sz="1100" b="0" i="0" u="sng" strike="noStrike" dirty="0">
                        <a:solidFill>
                          <a:srgbClr val="0000FF"/>
                        </a:solidFill>
                        <a:effectLst/>
                        <a:latin typeface="Calibri" charset="0"/>
                      </a:endParaRPr>
                    </a:p>
                  </a:txBody>
                  <a:tcPr marL="6350" marR="6350" marT="6350" marB="0" anchor="b">
                    <a:lnL>
                      <a:noFill/>
                    </a:lnL>
                    <a:lnR>
                      <a:noFill/>
                    </a:lnR>
                    <a:lnT>
                      <a:noFill/>
                    </a:lnT>
                    <a:lnB>
                      <a:noFill/>
                    </a:lnB>
                  </a:tcPr>
                </a:tc>
              </a:tr>
            </a:tbl>
          </a:graphicData>
        </a:graphic>
      </p:graphicFrame>
    </p:spTree>
    <p:extLst>
      <p:ext uri="{BB962C8B-B14F-4D97-AF65-F5344CB8AC3E}">
        <p14:creationId xmlns:p14="http://schemas.microsoft.com/office/powerpoint/2010/main" val="1641341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161"/>
            <a:ext cx="11765276" cy="822960"/>
          </a:xfrm>
        </p:spPr>
        <p:txBody>
          <a:bodyPr/>
          <a:lstStyle/>
          <a:p>
            <a:r>
              <a:rPr lang="en-US" dirty="0"/>
              <a:t>Learning Map for DevOps – </a:t>
            </a:r>
            <a:r>
              <a:rPr lang="en-US" dirty="0" smtClean="0"/>
              <a:t>Tools- </a:t>
            </a:r>
            <a:r>
              <a:rPr lang="en-US" dirty="0"/>
              <a:t>SDM/Transformation Consultant/Integration and Configuration </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039" name="AutoShape 7" descr="Image result for aws developer certification associat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 name="Rectangle 49"/>
          <p:cNvSpPr/>
          <p:nvPr/>
        </p:nvSpPr>
        <p:spPr>
          <a:xfrm>
            <a:off x="261486" y="1143745"/>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5" name="Rectangle 5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7" name="Oval 56"/>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8" name="TextBox 57"/>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Cap Internal Training</a:t>
            </a:r>
          </a:p>
        </p:txBody>
      </p:sp>
      <p:sp>
        <p:nvSpPr>
          <p:cNvPr id="59" name="Oval 58"/>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0" name="TextBox 59"/>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Basic</a:t>
            </a:r>
          </a:p>
        </p:txBody>
      </p:sp>
      <p:sp>
        <p:nvSpPr>
          <p:cNvPr id="61" name="TextBox 60"/>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Intermediate</a:t>
            </a:r>
          </a:p>
        </p:txBody>
      </p:sp>
      <p:sp>
        <p:nvSpPr>
          <p:cNvPr id="62" name="TextBox 61"/>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Advanced</a:t>
            </a:r>
          </a:p>
        </p:txBody>
      </p:sp>
      <p:sp>
        <p:nvSpPr>
          <p:cNvPr id="63" name="Oval 62"/>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5" name="TextBox 64"/>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Instructor-Led/Class room Training</a:t>
            </a:r>
          </a:p>
        </p:txBody>
      </p:sp>
      <p:sp>
        <p:nvSpPr>
          <p:cNvPr id="71" name="Oval 70"/>
          <p:cNvSpPr/>
          <p:nvPr/>
        </p:nvSpPr>
        <p:spPr>
          <a:xfrm>
            <a:off x="2808983" y="2707996"/>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u="sng" dirty="0" smtClean="0">
              <a:solidFill>
                <a:srgbClr val="C00000"/>
              </a:solidFill>
              <a:latin typeface="Calibri" panose="020F0502020204030204" pitchFamily="34" charset="0"/>
            </a:endParaRPr>
          </a:p>
          <a:p>
            <a:pPr algn="ctr"/>
            <a:r>
              <a:rPr lang="en-US" sz="1100" u="sng" dirty="0" smtClean="0">
                <a:solidFill>
                  <a:srgbClr val="C00000"/>
                </a:solidFill>
                <a:latin typeface="Calibri" panose="020F0502020204030204" pitchFamily="34" charset="0"/>
              </a:rPr>
              <a:t>GIT</a:t>
            </a:r>
            <a:endParaRPr lang="en-US" sz="1100" dirty="0">
              <a:solidFill>
                <a:srgbClr val="C00000"/>
              </a:solidFill>
              <a:latin typeface="Calibri" panose="020F0502020204030204" pitchFamily="34" charset="0"/>
              <a:cs typeface="Arial" pitchFamily="34" charset="0"/>
            </a:endParaRPr>
          </a:p>
        </p:txBody>
      </p:sp>
      <p:sp>
        <p:nvSpPr>
          <p:cNvPr id="37" name="Oval 4"/>
          <p:cNvSpPr/>
          <p:nvPr/>
        </p:nvSpPr>
        <p:spPr>
          <a:xfrm>
            <a:off x="3118407" y="3397649"/>
            <a:ext cx="1124597" cy="174824"/>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endParaRPr lang="en-US" sz="800" dirty="0">
              <a:solidFill>
                <a:prstClr val="white"/>
              </a:solidFill>
            </a:endParaRPr>
          </a:p>
        </p:txBody>
      </p:sp>
      <p:sp>
        <p:nvSpPr>
          <p:cNvPr id="68" name="Right Arrow 67"/>
          <p:cNvSpPr/>
          <p:nvPr/>
        </p:nvSpPr>
        <p:spPr>
          <a:xfrm>
            <a:off x="4548611" y="3258857"/>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44" name="Right Arrow 43"/>
          <p:cNvSpPr/>
          <p:nvPr/>
        </p:nvSpPr>
        <p:spPr>
          <a:xfrm>
            <a:off x="6776599" y="3258857"/>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72" name="Oval 71"/>
          <p:cNvSpPr/>
          <p:nvPr/>
        </p:nvSpPr>
        <p:spPr>
          <a:xfrm>
            <a:off x="5133024" y="2707996"/>
            <a:ext cx="1601015" cy="1232102"/>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73" name="Oval 4"/>
          <p:cNvSpPr/>
          <p:nvPr/>
        </p:nvSpPr>
        <p:spPr>
          <a:xfrm>
            <a:off x="5433314" y="3511200"/>
            <a:ext cx="988236" cy="189479"/>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Hr</a:t>
            </a:r>
            <a:endParaRPr lang="en-US" sz="800" dirty="0">
              <a:solidFill>
                <a:prstClr val="white"/>
              </a:solidFill>
            </a:endParaRPr>
          </a:p>
        </p:txBody>
      </p:sp>
      <p:sp>
        <p:nvSpPr>
          <p:cNvPr id="74" name="Rectangle 73"/>
          <p:cNvSpPr/>
          <p:nvPr/>
        </p:nvSpPr>
        <p:spPr>
          <a:xfrm>
            <a:off x="5249201" y="3163571"/>
            <a:ext cx="1356462" cy="261610"/>
          </a:xfrm>
          <a:prstGeom prst="rect">
            <a:avLst/>
          </a:prstGeom>
        </p:spPr>
        <p:txBody>
          <a:bodyPr wrap="none">
            <a:spAutoFit/>
          </a:bodyPr>
          <a:lstStyle/>
          <a:p>
            <a:pPr algn="ctr"/>
            <a:r>
              <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rPr>
              <a:t>RESTful Web Service</a:t>
            </a:r>
            <a:endParaRPr lang="en-US" dirty="0">
              <a:solidFill>
                <a:srgbClr val="C00000"/>
              </a:solidFill>
            </a:endParaRPr>
          </a:p>
        </p:txBody>
      </p:sp>
      <p:sp>
        <p:nvSpPr>
          <p:cNvPr id="75" name="Oval 74"/>
          <p:cNvSpPr/>
          <p:nvPr/>
        </p:nvSpPr>
        <p:spPr>
          <a:xfrm>
            <a:off x="7370426" y="2707996"/>
            <a:ext cx="1601015" cy="1232102"/>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76" name="Oval 4"/>
          <p:cNvSpPr/>
          <p:nvPr/>
        </p:nvSpPr>
        <p:spPr>
          <a:xfrm>
            <a:off x="7691129" y="3481902"/>
            <a:ext cx="988236" cy="189479"/>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a:t>
            </a:r>
            <a:r>
              <a:rPr lang="en-US" sz="800" dirty="0" smtClean="0">
                <a:solidFill>
                  <a:srgbClr val="0070C0"/>
                </a:solidFill>
              </a:rPr>
              <a:t> 5 mins</a:t>
            </a:r>
            <a:endParaRPr lang="en-US" sz="800" dirty="0">
              <a:solidFill>
                <a:prstClr val="white"/>
              </a:solidFill>
            </a:endParaRPr>
          </a:p>
        </p:txBody>
      </p:sp>
      <p:sp>
        <p:nvSpPr>
          <p:cNvPr id="77" name="Rectangle 76"/>
          <p:cNvSpPr/>
          <p:nvPr/>
        </p:nvSpPr>
        <p:spPr>
          <a:xfrm>
            <a:off x="7497398" y="3026645"/>
            <a:ext cx="1375698" cy="430887"/>
          </a:xfrm>
          <a:prstGeom prst="rect">
            <a:avLst/>
          </a:prstGeom>
        </p:spPr>
        <p:txBody>
          <a:bodyPr wrap="none">
            <a:spAutoFit/>
          </a:bodyPr>
          <a:lstStyle/>
          <a:p>
            <a:pPr algn="ctr"/>
            <a:r>
              <a:rPr lang="en-US" sz="1100" u="sng" dirty="0">
                <a:solidFill>
                  <a:srgbClr val="C00000"/>
                </a:solidFill>
                <a:latin typeface="Calibri" panose="020F0502020204030204" pitchFamily="34" charset="0"/>
              </a:rPr>
              <a:t>FxCOP And </a:t>
            </a:r>
            <a:r>
              <a:rPr lang="en-US" sz="1100" u="sng" dirty="0" err="1">
                <a:solidFill>
                  <a:srgbClr val="C00000"/>
                </a:solidFill>
                <a:latin typeface="Calibri" panose="020F0502020204030204" pitchFamily="34" charset="0"/>
              </a:rPr>
              <a:t>StyleCop</a:t>
            </a:r>
            <a:r>
              <a:rPr lang="en-US" sz="1100" u="sng" dirty="0">
                <a:solidFill>
                  <a:srgbClr val="C00000"/>
                </a:solidFill>
                <a:latin typeface="Calibri" panose="020F0502020204030204" pitchFamily="34" charset="0"/>
              </a:rPr>
              <a:t> </a:t>
            </a:r>
            <a:endParaRPr lang="en-US" sz="1100" u="sng" dirty="0" smtClean="0">
              <a:solidFill>
                <a:srgbClr val="C00000"/>
              </a:solidFill>
              <a:latin typeface="Calibri" panose="020F0502020204030204" pitchFamily="34" charset="0"/>
            </a:endParaRPr>
          </a:p>
          <a:p>
            <a:pPr algn="ctr"/>
            <a:r>
              <a:rPr lang="en-US" sz="1100" u="sng" dirty="0" smtClean="0">
                <a:solidFill>
                  <a:srgbClr val="C00000"/>
                </a:solidFill>
                <a:latin typeface="Calibri" panose="020F0502020204030204" pitchFamily="34" charset="0"/>
              </a:rPr>
              <a:t>Tool </a:t>
            </a:r>
            <a:endParaRPr lang="en-US" u="sng" dirty="0">
              <a:solidFill>
                <a:srgbClr val="C00000"/>
              </a:solidFill>
              <a:latin typeface="Calibri" panose="020F0502020204030204" pitchFamily="34" charset="0"/>
            </a:endParaRPr>
          </a:p>
        </p:txBody>
      </p:sp>
    </p:spTree>
    <p:extLst>
      <p:ext uri="{BB962C8B-B14F-4D97-AF65-F5344CB8AC3E}">
        <p14:creationId xmlns:p14="http://schemas.microsoft.com/office/powerpoint/2010/main" val="16012120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Tester with Automation</a:t>
            </a:r>
            <a:endParaRPr lang="en-US" dirty="0"/>
          </a:p>
        </p:txBody>
      </p:sp>
      <p:sp>
        <p:nvSpPr>
          <p:cNvPr id="4" name="Content Placeholder 3"/>
          <p:cNvSpPr>
            <a:spLocks noGrp="1"/>
          </p:cNvSpPr>
          <p:nvPr>
            <p:ph sz="half" idx="12"/>
          </p:nvPr>
        </p:nvSpPr>
        <p:spPr>
          <a:xfrm>
            <a:off x="6715760" y="1676401"/>
            <a:ext cx="4114800" cy="3231654"/>
          </a:xfrm>
        </p:spPr>
        <p:txBody>
          <a:bodyPr/>
          <a:lstStyle/>
          <a:p>
            <a:pPr eaLnBrk="0" hangingPunct="0">
              <a:spcAft>
                <a:spcPct val="0"/>
              </a:spcAft>
              <a:buClrTx/>
            </a:pPr>
            <a:r>
              <a:rPr lang="en-US" sz="1400" dirty="0"/>
              <a:t>The role of a software tester in an Agile environment goes beyond “just testing” and logging </a:t>
            </a:r>
            <a:r>
              <a:rPr lang="en-US" sz="1400" dirty="0" smtClean="0"/>
              <a:t>defects. </a:t>
            </a:r>
            <a:r>
              <a:rPr lang="en-US" sz="1400" dirty="0"/>
              <a:t>It is </a:t>
            </a:r>
            <a:r>
              <a:rPr lang="en-US" sz="1400" dirty="0" smtClean="0"/>
              <a:t>working and collaborating as </a:t>
            </a:r>
            <a:r>
              <a:rPr lang="en-US" sz="1400" dirty="0"/>
              <a:t>part of a development team and </a:t>
            </a:r>
            <a:r>
              <a:rPr lang="en-US" sz="1400" dirty="0" smtClean="0"/>
              <a:t>with </a:t>
            </a:r>
            <a:r>
              <a:rPr lang="en-US" sz="1400" dirty="0"/>
              <a:t>the product </a:t>
            </a:r>
            <a:r>
              <a:rPr lang="en-US" sz="1400" dirty="0" smtClean="0"/>
              <a:t>owner </a:t>
            </a:r>
            <a:r>
              <a:rPr lang="x-none" altLang="x-none" sz="1400" dirty="0">
                <a:latin typeface="Arial" charset="0"/>
              </a:rPr>
              <a:t>to deliver business value. </a:t>
            </a:r>
            <a:r>
              <a:rPr lang="en-US" sz="1400" dirty="0" smtClean="0"/>
              <a:t>The </a:t>
            </a:r>
            <a:r>
              <a:rPr lang="en-US" sz="1400" dirty="0"/>
              <a:t>tester works with everyone in the team in order to improve and build quality into the product as early as </a:t>
            </a:r>
            <a:r>
              <a:rPr lang="en-US" sz="1400" dirty="0" smtClean="0"/>
              <a:t>possible</a:t>
            </a:r>
          </a:p>
          <a:p>
            <a:pPr eaLnBrk="0" hangingPunct="0">
              <a:spcAft>
                <a:spcPct val="0"/>
              </a:spcAft>
              <a:buClrTx/>
            </a:pPr>
            <a:endParaRPr lang="en-US" altLang="x-none" sz="1400" dirty="0" smtClean="0">
              <a:latin typeface="Arial" charset="0"/>
            </a:endParaRPr>
          </a:p>
          <a:p>
            <a:pPr eaLnBrk="0" hangingPunct="0">
              <a:spcAft>
                <a:spcPct val="0"/>
              </a:spcAft>
              <a:buClrTx/>
            </a:pPr>
            <a:r>
              <a:rPr lang="x-none" altLang="x-none" sz="1400" dirty="0" smtClean="0">
                <a:latin typeface="Arial" charset="0"/>
              </a:rPr>
              <a:t>Agile </a:t>
            </a:r>
            <a:r>
              <a:rPr lang="x-none" altLang="x-none" sz="1400" dirty="0">
                <a:latin typeface="Arial" charset="0"/>
              </a:rPr>
              <a:t>testers must have primary skills in automating test cases, test-driven development, and </a:t>
            </a:r>
            <a:r>
              <a:rPr lang="x-none" altLang="x-none" sz="1400" dirty="0" smtClean="0">
                <a:latin typeface="Arial" charset="0"/>
              </a:rPr>
              <a:t>acceptance </a:t>
            </a:r>
            <a:r>
              <a:rPr lang="x-none" altLang="x-none" sz="1400" dirty="0">
                <a:latin typeface="Arial" charset="0"/>
              </a:rPr>
              <a:t>test-driven development, manual testing both white box and black-box testing.  </a:t>
            </a:r>
          </a:p>
          <a:p>
            <a:endParaRPr lang="en-US" sz="1400" dirty="0"/>
          </a:p>
        </p:txBody>
      </p:sp>
      <p:sp>
        <p:nvSpPr>
          <p:cNvPr id="5" name="Oval 4"/>
          <p:cNvSpPr/>
          <p:nvPr/>
        </p:nvSpPr>
        <p:spPr>
          <a:xfrm>
            <a:off x="2211510" y="3886201"/>
            <a:ext cx="3166033" cy="2403383"/>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7" name="Picture 6"/>
          <p:cNvPicPr>
            <a:picLocks noChangeAspect="1"/>
          </p:cNvPicPr>
          <p:nvPr/>
        </p:nvPicPr>
        <p:blipFill>
          <a:blip r:embed="rId2" cstate="print">
            <a:clrChange>
              <a:clrFrom>
                <a:srgbClr val="FFFFFF"/>
              </a:clrFrom>
              <a:clrTo>
                <a:srgbClr val="FFFFFF">
                  <a:alpha val="0"/>
                </a:srgbClr>
              </a:clrTo>
            </a:clrChange>
          </a:blip>
          <a:stretch>
            <a:fillRect/>
          </a:stretch>
        </p:blipFill>
        <p:spPr>
          <a:xfrm>
            <a:off x="2895600" y="1445232"/>
            <a:ext cx="1351164" cy="3987583"/>
          </a:xfrm>
          <a:prstGeom prst="rect">
            <a:avLst/>
          </a:prstGeom>
        </p:spPr>
      </p:pic>
      <p:sp>
        <p:nvSpPr>
          <p:cNvPr id="6" name="AutoShape 2" descr="http://istqbexamcertification.com/wp-includes/js/tinymce/plugins/wordpress/img/trans.gif"/>
          <p:cNvSpPr>
            <a:spLocks noChangeAspect="1" noChangeArrowheads="1"/>
          </p:cNvSpPr>
          <p:nvPr/>
        </p:nvSpPr>
        <p:spPr bwMode="auto">
          <a:xfrm>
            <a:off x="482600" y="121663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136238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161"/>
            <a:ext cx="11765276" cy="822960"/>
          </a:xfrm>
        </p:spPr>
        <p:txBody>
          <a:bodyPr/>
          <a:lstStyle/>
          <a:p>
            <a:r>
              <a:rPr lang="en-US" dirty="0"/>
              <a:t>Learning Map for DevOps </a:t>
            </a:r>
            <a:r>
              <a:rPr lang="en-US" dirty="0" smtClean="0"/>
              <a:t>– Testers with Automation</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039" name="AutoShape 7" descr="Image result for aws developer certification associat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 name="Rectangle 49"/>
          <p:cNvSpPr/>
          <p:nvPr/>
        </p:nvSpPr>
        <p:spPr>
          <a:xfrm>
            <a:off x="190500" y="1188720"/>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5" name="Rectangle 5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7" name="Oval 56"/>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8" name="TextBox 57"/>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Cap Internal Training</a:t>
            </a:r>
          </a:p>
        </p:txBody>
      </p:sp>
      <p:sp>
        <p:nvSpPr>
          <p:cNvPr id="59" name="Oval 58"/>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0" name="TextBox 59"/>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Basic</a:t>
            </a:r>
          </a:p>
        </p:txBody>
      </p:sp>
      <p:sp>
        <p:nvSpPr>
          <p:cNvPr id="61" name="TextBox 60"/>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Intermediate</a:t>
            </a:r>
          </a:p>
        </p:txBody>
      </p:sp>
      <p:sp>
        <p:nvSpPr>
          <p:cNvPr id="62" name="TextBox 61"/>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Advanced</a:t>
            </a:r>
          </a:p>
        </p:txBody>
      </p:sp>
      <p:sp>
        <p:nvSpPr>
          <p:cNvPr id="63" name="Oval 62"/>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5" name="TextBox 64"/>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Instructor-Led/Class room Training</a:t>
            </a:r>
          </a:p>
        </p:txBody>
      </p:sp>
      <p:sp>
        <p:nvSpPr>
          <p:cNvPr id="71" name="Oval 70"/>
          <p:cNvSpPr/>
          <p:nvPr/>
        </p:nvSpPr>
        <p:spPr>
          <a:xfrm>
            <a:off x="534945" y="2209063"/>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900" u="sng" dirty="0" smtClean="0">
                <a:solidFill>
                  <a:prstClr val="white"/>
                </a:solidFill>
                <a:hlinkClick r:id="rId3"/>
              </a:rPr>
              <a:t>Agile </a:t>
            </a:r>
            <a:r>
              <a:rPr lang="en-US" sz="900" u="sng" dirty="0">
                <a:solidFill>
                  <a:prstClr val="white"/>
                </a:solidFill>
                <a:hlinkClick r:id="rId3"/>
              </a:rPr>
              <a:t>Software Testing: Methodologies and Testing </a:t>
            </a:r>
            <a:r>
              <a:rPr lang="en-US" sz="900" u="sng" dirty="0" smtClean="0">
                <a:solidFill>
                  <a:prstClr val="white"/>
                </a:solidFill>
                <a:hlinkClick r:id="rId3"/>
              </a:rPr>
              <a:t>Approaches</a:t>
            </a:r>
            <a:endParaRPr lang="en-US" sz="900" dirty="0">
              <a:solidFill>
                <a:prstClr val="white"/>
              </a:solidFill>
              <a:cs typeface="Arial" pitchFamily="34" charset="0"/>
            </a:endParaRPr>
          </a:p>
        </p:txBody>
      </p:sp>
      <p:sp>
        <p:nvSpPr>
          <p:cNvPr id="78" name="Right Arrow 77"/>
          <p:cNvSpPr/>
          <p:nvPr/>
        </p:nvSpPr>
        <p:spPr>
          <a:xfrm>
            <a:off x="2245601" y="274417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98" name="Oval 97"/>
          <p:cNvSpPr/>
          <p:nvPr/>
        </p:nvSpPr>
        <p:spPr>
          <a:xfrm>
            <a:off x="9726919" y="2209063"/>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900" dirty="0" smtClean="0">
                <a:solidFill>
                  <a:prstClr val="white"/>
                </a:solidFill>
                <a:cs typeface="Arial" pitchFamily="34" charset="0"/>
                <a:hlinkClick r:id="rId4"/>
              </a:rPr>
              <a:t>DevOps        </a:t>
            </a:r>
            <a:r>
              <a:rPr lang="en-US" sz="900" u="sng" dirty="0">
                <a:solidFill>
                  <a:prstClr val="white"/>
                </a:solidFill>
                <a:hlinkClick r:id="rId5"/>
              </a:rPr>
              <a:t>Selenium Automated Web Testing </a:t>
            </a:r>
            <a:r>
              <a:rPr lang="en-US" sz="900" u="sng" dirty="0" smtClean="0">
                <a:solidFill>
                  <a:prstClr val="white"/>
                </a:solidFill>
                <a:hlinkClick r:id="rId5"/>
              </a:rPr>
              <a:t>Fundamentals</a:t>
            </a:r>
            <a:endParaRPr lang="en-US" sz="900" dirty="0">
              <a:solidFill>
                <a:prstClr val="white"/>
              </a:solidFill>
              <a:cs typeface="Arial" pitchFamily="34" charset="0"/>
            </a:endParaRPr>
          </a:p>
        </p:txBody>
      </p:sp>
      <p:sp>
        <p:nvSpPr>
          <p:cNvPr id="100" name="Right Arrow 99"/>
          <p:cNvSpPr/>
          <p:nvPr/>
        </p:nvSpPr>
        <p:spPr>
          <a:xfrm rot="5400000">
            <a:off x="10271839" y="3701633"/>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grpSp>
        <p:nvGrpSpPr>
          <p:cNvPr id="33" name="Group 32"/>
          <p:cNvGrpSpPr/>
          <p:nvPr/>
        </p:nvGrpSpPr>
        <p:grpSpPr>
          <a:xfrm>
            <a:off x="9733194" y="4158213"/>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34" name="Oval 33"/>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00" dirty="0" smtClean="0">
                  <a:solidFill>
                    <a:prstClr val="white"/>
                  </a:solidFill>
                  <a:cs typeface="Arial" pitchFamily="34" charset="0"/>
                </a:rPr>
                <a:t> </a:t>
              </a:r>
            </a:p>
            <a:p>
              <a:pPr algn="ctr"/>
              <a:r>
                <a:rPr lang="en-US" sz="1000" u="sng" dirty="0" smtClean="0">
                  <a:solidFill>
                    <a:prstClr val="white"/>
                  </a:solidFill>
                  <a:hlinkClick r:id="rId6"/>
                </a:rPr>
                <a:t>Selenium </a:t>
              </a:r>
              <a:r>
                <a:rPr lang="en-US" sz="1000" u="sng" dirty="0">
                  <a:solidFill>
                    <a:prstClr val="white"/>
                  </a:solidFill>
                  <a:hlinkClick r:id="rId6"/>
                </a:rPr>
                <a:t>and </a:t>
              </a:r>
              <a:r>
                <a:rPr lang="en-US" sz="1000" u="sng" dirty="0" smtClean="0">
                  <a:solidFill>
                    <a:prstClr val="white"/>
                  </a:solidFill>
                  <a:hlinkClick r:id="rId6"/>
                </a:rPr>
                <a:t>Java</a:t>
              </a:r>
              <a:endParaRPr lang="en-US" sz="1000" dirty="0" smtClean="0">
                <a:solidFill>
                  <a:prstClr val="white"/>
                </a:solidFill>
                <a:cs typeface="Arial" pitchFamily="34" charset="0"/>
              </a:endParaRPr>
            </a:p>
            <a:p>
              <a:pPr algn="ctr"/>
              <a:endParaRPr lang="en-US" sz="1000" dirty="0" smtClean="0">
                <a:solidFill>
                  <a:prstClr val="white"/>
                </a:solidFill>
                <a:cs typeface="Arial" pitchFamily="34" charset="0"/>
              </a:endParaRPr>
            </a:p>
            <a:p>
              <a:pPr algn="ctr"/>
              <a:endParaRPr lang="en-US" sz="1000" dirty="0">
                <a:solidFill>
                  <a:prstClr val="white"/>
                </a:solidFill>
                <a:cs typeface="Arial" pitchFamily="34" charset="0"/>
              </a:endParaRPr>
            </a:p>
          </p:txBody>
        </p:sp>
        <p:sp>
          <p:nvSpPr>
            <p:cNvPr id="35" name="Oval 4"/>
            <p:cNvSpPr/>
            <p:nvPr/>
          </p:nvSpPr>
          <p:spPr>
            <a:xfrm>
              <a:off x="5223675" y="737280"/>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1.5 Hr</a:t>
              </a:r>
              <a:endParaRPr lang="en-US" sz="800" dirty="0">
                <a:solidFill>
                  <a:prstClr val="white"/>
                </a:solidFill>
              </a:endParaRPr>
            </a:p>
          </p:txBody>
        </p:sp>
      </p:grpSp>
      <p:sp>
        <p:nvSpPr>
          <p:cNvPr id="36" name="Right Arrow 35"/>
          <p:cNvSpPr/>
          <p:nvPr/>
        </p:nvSpPr>
        <p:spPr>
          <a:xfrm rot="10800000">
            <a:off x="9132857" y="4675777"/>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37" name="Oval 4"/>
          <p:cNvSpPr/>
          <p:nvPr/>
        </p:nvSpPr>
        <p:spPr>
          <a:xfrm>
            <a:off x="816473" y="3202030"/>
            <a:ext cx="1124597" cy="174824"/>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1.5 Hrs</a:t>
            </a:r>
            <a:endParaRPr lang="en-US" sz="800" dirty="0">
              <a:solidFill>
                <a:prstClr val="white"/>
              </a:solidFill>
            </a:endParaRPr>
          </a:p>
        </p:txBody>
      </p:sp>
      <p:sp>
        <p:nvSpPr>
          <p:cNvPr id="47" name="Oval 4"/>
          <p:cNvSpPr/>
          <p:nvPr/>
        </p:nvSpPr>
        <p:spPr>
          <a:xfrm>
            <a:off x="10008447" y="3182961"/>
            <a:ext cx="1124597" cy="174824"/>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r>
              <a:rPr lang="en-US" sz="800" dirty="0">
                <a:solidFill>
                  <a:srgbClr val="0070C0"/>
                </a:solidFill>
              </a:rPr>
              <a:t>2</a:t>
            </a:r>
            <a:r>
              <a:rPr lang="en-US" sz="800" dirty="0" smtClean="0">
                <a:solidFill>
                  <a:srgbClr val="0070C0"/>
                </a:solidFill>
              </a:rPr>
              <a:t> </a:t>
            </a:r>
            <a:r>
              <a:rPr lang="en-US" sz="800" dirty="0" err="1" smtClean="0">
                <a:solidFill>
                  <a:srgbClr val="0070C0"/>
                </a:solidFill>
              </a:rPr>
              <a:t>Hrs</a:t>
            </a:r>
            <a:r>
              <a:rPr lang="en-US" sz="800" dirty="0" smtClean="0">
                <a:solidFill>
                  <a:srgbClr val="0070C0"/>
                </a:solidFill>
              </a:rPr>
              <a:t> 4 mins</a:t>
            </a:r>
            <a:endParaRPr lang="en-US" sz="800" dirty="0">
              <a:solidFill>
                <a:prstClr val="white"/>
              </a:solidFill>
            </a:endParaRPr>
          </a:p>
        </p:txBody>
      </p:sp>
      <p:pic>
        <p:nvPicPr>
          <p:cNvPr id="3" name="Picture 2"/>
          <p:cNvPicPr>
            <a:picLocks noChangeAspect="1"/>
          </p:cNvPicPr>
          <p:nvPr/>
        </p:nvPicPr>
        <p:blipFill>
          <a:blip r:embed="rId7"/>
          <a:stretch>
            <a:fillRect/>
          </a:stretch>
        </p:blipFill>
        <p:spPr>
          <a:xfrm>
            <a:off x="7611347" y="4107571"/>
            <a:ext cx="1560711" cy="1426588"/>
          </a:xfrm>
          <a:prstGeom prst="rect">
            <a:avLst/>
          </a:prstGeom>
        </p:spPr>
      </p:pic>
      <p:sp>
        <p:nvSpPr>
          <p:cNvPr id="4" name="Rectangle 3"/>
          <p:cNvSpPr/>
          <p:nvPr/>
        </p:nvSpPr>
        <p:spPr>
          <a:xfrm>
            <a:off x="7717627" y="4297272"/>
            <a:ext cx="1343638" cy="553998"/>
          </a:xfrm>
          <a:prstGeom prst="rect">
            <a:avLst/>
          </a:prstGeom>
        </p:spPr>
        <p:txBody>
          <a:bodyPr wrap="none">
            <a:spAutoFit/>
          </a:bodyPr>
          <a:lstStyle/>
          <a:p>
            <a:r>
              <a:rPr lang="en-US" sz="10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8"/>
              </a:rPr>
              <a:t>Advanced Features </a:t>
            </a:r>
            <a:r>
              <a:rPr lang="en-US" sz="10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
              </a:rPr>
              <a:t>of</a:t>
            </a:r>
          </a:p>
          <a:p>
            <a:r>
              <a:rPr lang="en-US" sz="10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
              </a:rPr>
              <a:t> </a:t>
            </a:r>
            <a:r>
              <a:rPr lang="en-US" sz="10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8"/>
              </a:rPr>
              <a:t>Selenium Automated </a:t>
            </a:r>
            <a:endParaRPr lang="en-US" sz="10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
            </a:endParaRPr>
          </a:p>
          <a:p>
            <a:r>
              <a:rPr lang="en-US" sz="10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
              </a:rPr>
              <a:t>Web </a:t>
            </a:r>
            <a:r>
              <a:rPr lang="en-US" sz="10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8"/>
              </a:rPr>
              <a:t>Testing</a:t>
            </a:r>
            <a:endParaRPr lang="en-US" sz="1000" dirty="0">
              <a:solidFill>
                <a:prstClr val="black"/>
              </a:solidFill>
            </a:endParaRPr>
          </a:p>
        </p:txBody>
      </p:sp>
      <p:sp>
        <p:nvSpPr>
          <p:cNvPr id="48" name="Oval 4"/>
          <p:cNvSpPr/>
          <p:nvPr/>
        </p:nvSpPr>
        <p:spPr>
          <a:xfrm>
            <a:off x="7792770" y="4930479"/>
            <a:ext cx="1193352" cy="231591"/>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1.5 Hr</a:t>
            </a:r>
            <a:endParaRPr lang="en-US" sz="800" dirty="0">
              <a:solidFill>
                <a:prstClr val="white"/>
              </a:solidFill>
            </a:endParaRPr>
          </a:p>
        </p:txBody>
      </p:sp>
      <p:sp>
        <p:nvSpPr>
          <p:cNvPr id="39" name="Oval 38"/>
          <p:cNvSpPr/>
          <p:nvPr/>
        </p:nvSpPr>
        <p:spPr>
          <a:xfrm>
            <a:off x="2832938" y="2209063"/>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40" name="Oval 4"/>
          <p:cNvSpPr/>
          <p:nvPr/>
        </p:nvSpPr>
        <p:spPr>
          <a:xfrm>
            <a:off x="3155907" y="3027900"/>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Hr</a:t>
            </a:r>
            <a:endParaRPr lang="en-US" sz="800" dirty="0">
              <a:solidFill>
                <a:prstClr val="white"/>
              </a:solidFill>
            </a:endParaRPr>
          </a:p>
        </p:txBody>
      </p:sp>
      <p:sp>
        <p:nvSpPr>
          <p:cNvPr id="51" name="Oval 50"/>
          <p:cNvSpPr/>
          <p:nvPr/>
        </p:nvSpPr>
        <p:spPr>
          <a:xfrm>
            <a:off x="7428925" y="2209063"/>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b="1"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
            </a:endParaRPr>
          </a:p>
          <a:p>
            <a:pPr algn="ctr"/>
            <a:r>
              <a:rPr lang="en-US" sz="1000" b="1"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
              </a:rPr>
              <a:t>Agile</a:t>
            </a:r>
            <a:r>
              <a:rPr lang="en-US" sz="1000" b="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9"/>
              </a:rPr>
              <a:t>: </a:t>
            </a:r>
            <a:r>
              <a:rPr lang="en-US" sz="1000" b="1" u="sng" dirty="0">
                <a:solidFill>
                  <a:srgbClr val="FF0000"/>
                </a:solidFill>
                <a:latin typeface="Calibri" panose="020F0502020204030204" pitchFamily="34" charset="0"/>
                <a:ea typeface="Calibri" panose="020F0502020204030204" pitchFamily="34" charset="0"/>
                <a:cs typeface="Times New Roman" panose="02020603050405020304" pitchFamily="18" charset="0"/>
                <a:hlinkClick r:id="rId9"/>
              </a:rPr>
              <a:t>Programming</a:t>
            </a:r>
            <a:r>
              <a:rPr lang="en-US" sz="1000" b="1"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9"/>
              </a:rPr>
              <a:t> and Testing</a:t>
            </a:r>
            <a:endParaRPr lang="en-US" sz="1000" b="1" dirty="0">
              <a:solidFill>
                <a:prstClr val="white"/>
              </a:solidFill>
              <a:cs typeface="Arial" pitchFamily="34" charset="0"/>
            </a:endParaRPr>
          </a:p>
        </p:txBody>
      </p:sp>
      <p:sp>
        <p:nvSpPr>
          <p:cNvPr id="52" name="Oval 4"/>
          <p:cNvSpPr/>
          <p:nvPr/>
        </p:nvSpPr>
        <p:spPr>
          <a:xfrm>
            <a:off x="7772879" y="3099859"/>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r>
              <a:rPr lang="en-US" sz="800" dirty="0">
                <a:solidFill>
                  <a:srgbClr val="0070C0"/>
                </a:solidFill>
              </a:rPr>
              <a:t>2</a:t>
            </a:r>
            <a:r>
              <a:rPr lang="en-US" sz="800" dirty="0" smtClean="0">
                <a:solidFill>
                  <a:srgbClr val="0070C0"/>
                </a:solidFill>
              </a:rPr>
              <a:t> Hr</a:t>
            </a:r>
            <a:endParaRPr lang="en-US" sz="800" dirty="0">
              <a:solidFill>
                <a:prstClr val="white"/>
              </a:solidFill>
            </a:endParaRPr>
          </a:p>
        </p:txBody>
      </p:sp>
      <p:sp>
        <p:nvSpPr>
          <p:cNvPr id="9" name="Rectangle 8"/>
          <p:cNvSpPr/>
          <p:nvPr/>
        </p:nvSpPr>
        <p:spPr>
          <a:xfrm>
            <a:off x="3121323" y="2705661"/>
            <a:ext cx="1144865" cy="261610"/>
          </a:xfrm>
          <a:prstGeom prst="rect">
            <a:avLst/>
          </a:prstGeom>
        </p:spPr>
        <p:txBody>
          <a:bodyPr wrap="none">
            <a:spAutoFit/>
          </a:bodyPr>
          <a:lstStyle/>
          <a:p>
            <a:r>
              <a:rPr lang="en-US"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10"/>
              </a:rPr>
              <a:t>Agile for </a:t>
            </a:r>
            <a:r>
              <a:rPr lang="en-US" sz="11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10"/>
              </a:rPr>
              <a:t>Testers</a:t>
            </a:r>
            <a:endParaRPr lang="en-US" dirty="0">
              <a:solidFill>
                <a:prstClr val="black"/>
              </a:solidFill>
            </a:endParaRPr>
          </a:p>
        </p:txBody>
      </p:sp>
      <p:sp>
        <p:nvSpPr>
          <p:cNvPr id="54" name="Oval 53"/>
          <p:cNvSpPr/>
          <p:nvPr/>
        </p:nvSpPr>
        <p:spPr>
          <a:xfrm>
            <a:off x="5130931" y="2209063"/>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56" name="Oval 4"/>
          <p:cNvSpPr/>
          <p:nvPr/>
        </p:nvSpPr>
        <p:spPr>
          <a:xfrm>
            <a:off x="5348499" y="3100189"/>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a:t>
            </a:r>
            <a:r>
              <a:rPr lang="en-US" sz="800" dirty="0" smtClean="0">
                <a:solidFill>
                  <a:srgbClr val="0070C0"/>
                </a:solidFill>
              </a:rPr>
              <a:t> 5 mins</a:t>
            </a:r>
            <a:endParaRPr lang="en-US" sz="800" dirty="0">
              <a:solidFill>
                <a:prstClr val="white"/>
              </a:solidFill>
            </a:endParaRPr>
          </a:p>
        </p:txBody>
      </p:sp>
      <p:sp>
        <p:nvSpPr>
          <p:cNvPr id="66" name="Rectangle 65"/>
          <p:cNvSpPr/>
          <p:nvPr/>
        </p:nvSpPr>
        <p:spPr>
          <a:xfrm>
            <a:off x="5212836" y="2602578"/>
            <a:ext cx="1529586" cy="430887"/>
          </a:xfrm>
          <a:prstGeom prst="rect">
            <a:avLst/>
          </a:prstGeom>
        </p:spPr>
        <p:txBody>
          <a:bodyPr wrap="none">
            <a:spAutoFit/>
          </a:bodyPr>
          <a:lstStyle/>
          <a:p>
            <a:r>
              <a:rPr lang="en-US"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11"/>
              </a:rPr>
              <a:t>Agile Software Testing: </a:t>
            </a:r>
            <a:endParaRPr lang="en-US" sz="11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
            </a:endParaRPr>
          </a:p>
          <a:p>
            <a:r>
              <a:rPr lang="en-US" sz="11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
              </a:rPr>
              <a:t>Techniques </a:t>
            </a:r>
            <a:r>
              <a:rPr lang="en-US"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11"/>
              </a:rPr>
              <a:t>and Tools</a:t>
            </a:r>
            <a:endParaRPr lang="en-US" dirty="0">
              <a:solidFill>
                <a:prstClr val="black"/>
              </a:solidFill>
            </a:endParaRPr>
          </a:p>
        </p:txBody>
      </p:sp>
      <p:sp>
        <p:nvSpPr>
          <p:cNvPr id="67" name="Right Arrow 66"/>
          <p:cNvSpPr/>
          <p:nvPr/>
        </p:nvSpPr>
        <p:spPr>
          <a:xfrm>
            <a:off x="4532618" y="274417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8" name="Right Arrow 67"/>
          <p:cNvSpPr/>
          <p:nvPr/>
        </p:nvSpPr>
        <p:spPr>
          <a:xfrm>
            <a:off x="6819635" y="274417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9" name="Right Arrow 68"/>
          <p:cNvSpPr/>
          <p:nvPr/>
        </p:nvSpPr>
        <p:spPr>
          <a:xfrm>
            <a:off x="9106651" y="274417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Tree>
    <p:extLst>
      <p:ext uri="{BB962C8B-B14F-4D97-AF65-F5344CB8AC3E}">
        <p14:creationId xmlns:p14="http://schemas.microsoft.com/office/powerpoint/2010/main" val="21908069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Engineer</a:t>
            </a:r>
            <a:endParaRPr lang="en-US" dirty="0"/>
          </a:p>
        </p:txBody>
      </p:sp>
      <p:sp>
        <p:nvSpPr>
          <p:cNvPr id="4" name="Content Placeholder 3"/>
          <p:cNvSpPr>
            <a:spLocks noGrp="1"/>
          </p:cNvSpPr>
          <p:nvPr>
            <p:ph sz="half" idx="12"/>
          </p:nvPr>
        </p:nvSpPr>
        <p:spPr>
          <a:xfrm>
            <a:off x="6563360" y="2170980"/>
            <a:ext cx="4114800" cy="1800493"/>
          </a:xfrm>
        </p:spPr>
        <p:txBody>
          <a:bodyPr/>
          <a:lstStyle/>
          <a:p>
            <a:r>
              <a:rPr lang="en-US" sz="1400" dirty="0"/>
              <a:t>In an Agile project, the definition of “done” should include the completion of performance testing </a:t>
            </a:r>
            <a:r>
              <a:rPr lang="en-US" sz="1400" dirty="0" smtClean="0"/>
              <a:t>such as scalability</a:t>
            </a:r>
            <a:r>
              <a:rPr lang="en-US" sz="1400" dirty="0"/>
              <a:t>, stress and load </a:t>
            </a:r>
            <a:r>
              <a:rPr lang="en-US" sz="1400" dirty="0" smtClean="0"/>
              <a:t>within </a:t>
            </a:r>
            <a:r>
              <a:rPr lang="en-US" sz="1400" dirty="0"/>
              <a:t>a sprint. Only when performance testing within a sprint has been successfully completed can you confidently deliver a successful application to your end users</a:t>
            </a:r>
            <a:r>
              <a:rPr lang="en-US" sz="1400" dirty="0" smtClean="0"/>
              <a:t>.</a:t>
            </a:r>
          </a:p>
          <a:p>
            <a:endParaRPr lang="en-US" sz="1400" dirty="0" smtClean="0"/>
          </a:p>
        </p:txBody>
      </p:sp>
      <p:sp>
        <p:nvSpPr>
          <p:cNvPr id="5" name="Oval 4"/>
          <p:cNvSpPr/>
          <p:nvPr/>
        </p:nvSpPr>
        <p:spPr>
          <a:xfrm>
            <a:off x="2211510" y="3886201"/>
            <a:ext cx="3166033" cy="2403383"/>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8" name="Picture 7"/>
          <p:cNvPicPr>
            <a:picLocks noChangeAspect="1"/>
          </p:cNvPicPr>
          <p:nvPr/>
        </p:nvPicPr>
        <p:blipFill>
          <a:blip r:embed="rId3" cstate="print">
            <a:clrChange>
              <a:clrFrom>
                <a:srgbClr val="FFFFFF"/>
              </a:clrFrom>
              <a:clrTo>
                <a:srgbClr val="FFFFFF">
                  <a:alpha val="0"/>
                </a:srgbClr>
              </a:clrTo>
            </a:clrChange>
          </a:blip>
          <a:stretch>
            <a:fillRect/>
          </a:stretch>
        </p:blipFill>
        <p:spPr>
          <a:xfrm>
            <a:off x="3010750" y="1317172"/>
            <a:ext cx="1567550" cy="4145157"/>
          </a:xfrm>
          <a:prstGeom prst="rect">
            <a:avLst/>
          </a:prstGeom>
        </p:spPr>
      </p:pic>
    </p:spTree>
    <p:extLst>
      <p:ext uri="{BB962C8B-B14F-4D97-AF65-F5344CB8AC3E}">
        <p14:creationId xmlns:p14="http://schemas.microsoft.com/office/powerpoint/2010/main" val="8762702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a:t>
            </a:r>
            <a:r>
              <a:rPr lang="en-US" dirty="0" smtClean="0"/>
              <a:t>– Performance Testers</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44039" name="AutoShape 7" descr="Image result for aws developer certification associat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50" name="Rectangle 49"/>
          <p:cNvSpPr/>
          <p:nvPr/>
        </p:nvSpPr>
        <p:spPr>
          <a:xfrm>
            <a:off x="329620" y="1204546"/>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5" name="Rectangle 5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7" name="Oval 56"/>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58" name="TextBox 57"/>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Cap Internal Training</a:t>
            </a:r>
          </a:p>
        </p:txBody>
      </p:sp>
      <p:sp>
        <p:nvSpPr>
          <p:cNvPr id="59" name="Oval 58"/>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0" name="TextBox 59"/>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Basic</a:t>
            </a:r>
          </a:p>
        </p:txBody>
      </p:sp>
      <p:sp>
        <p:nvSpPr>
          <p:cNvPr id="61" name="TextBox 60"/>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Intermediate</a:t>
            </a:r>
          </a:p>
        </p:txBody>
      </p:sp>
      <p:sp>
        <p:nvSpPr>
          <p:cNvPr id="62" name="TextBox 61"/>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Advanced</a:t>
            </a:r>
          </a:p>
        </p:txBody>
      </p:sp>
      <p:sp>
        <p:nvSpPr>
          <p:cNvPr id="63" name="Oval 62"/>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65" name="TextBox 64"/>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solidFill>
                  <a:prstClr val="black"/>
                </a:solidFill>
                <a:cs typeface="Arial" pitchFamily="34" charset="0"/>
              </a:rPr>
              <a:t>Instructor-Led/Class room Training</a:t>
            </a:r>
          </a:p>
        </p:txBody>
      </p:sp>
      <p:sp>
        <p:nvSpPr>
          <p:cNvPr id="71" name="Oval 70"/>
          <p:cNvSpPr/>
          <p:nvPr/>
        </p:nvSpPr>
        <p:spPr>
          <a:xfrm>
            <a:off x="627875" y="2379664"/>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900" u="sng" dirty="0" smtClean="0">
                <a:solidFill>
                  <a:prstClr val="white"/>
                </a:solidFill>
                <a:hlinkClick r:id="rId3"/>
              </a:rPr>
              <a:t>Introduction </a:t>
            </a:r>
            <a:r>
              <a:rPr lang="en-US" sz="900" u="sng" dirty="0">
                <a:solidFill>
                  <a:prstClr val="white"/>
                </a:solidFill>
                <a:hlinkClick r:id="rId3"/>
              </a:rPr>
              <a:t>to Application Performance Engineering</a:t>
            </a:r>
            <a:endParaRPr lang="en-US" sz="900" dirty="0">
              <a:solidFill>
                <a:prstClr val="white"/>
              </a:solidFill>
            </a:endParaRPr>
          </a:p>
          <a:p>
            <a:pPr algn="ctr"/>
            <a:r>
              <a:rPr lang="en-US" sz="900" dirty="0" smtClean="0">
                <a:solidFill>
                  <a:prstClr val="white"/>
                </a:solidFill>
                <a:cs typeface="Arial" pitchFamily="34" charset="0"/>
                <a:hlinkClick r:id="rId4" invalidUrl="https://capgemini.sumtotalsystems.com/sumtotal/core/activitydetails/ViewActivityDetails/370903?actId=370903&amp;UserMode=0&amp;Task=&amp;InvoiceId=&amp;UserAction=&amp;CallerURL=/sumtotal/app/taxonomy/learnerSearch/LearnerSearch.aspx?UserMode=0&amp;searchText=DevOps Fu"/>
              </a:rPr>
              <a:t>Fundamentals</a:t>
            </a:r>
            <a:endParaRPr lang="en-US" sz="900" dirty="0">
              <a:solidFill>
                <a:prstClr val="white"/>
              </a:solidFill>
              <a:cs typeface="Arial" pitchFamily="34" charset="0"/>
            </a:endParaRPr>
          </a:p>
        </p:txBody>
      </p:sp>
      <p:sp>
        <p:nvSpPr>
          <p:cNvPr id="78" name="Right Arrow 77"/>
          <p:cNvSpPr/>
          <p:nvPr/>
        </p:nvSpPr>
        <p:spPr>
          <a:xfrm>
            <a:off x="2314879" y="294460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98" name="Oval 97"/>
          <p:cNvSpPr/>
          <p:nvPr/>
        </p:nvSpPr>
        <p:spPr>
          <a:xfrm>
            <a:off x="2927986" y="2379664"/>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99" name="Oval 4"/>
          <p:cNvSpPr/>
          <p:nvPr/>
        </p:nvSpPr>
        <p:spPr>
          <a:xfrm>
            <a:off x="3231144" y="3140407"/>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Hr</a:t>
            </a:r>
            <a:endParaRPr lang="en-US" sz="800" dirty="0">
              <a:solidFill>
                <a:prstClr val="white"/>
              </a:solidFill>
            </a:endParaRPr>
          </a:p>
        </p:txBody>
      </p:sp>
      <p:sp>
        <p:nvSpPr>
          <p:cNvPr id="100" name="Right Arrow 99"/>
          <p:cNvSpPr/>
          <p:nvPr/>
        </p:nvSpPr>
        <p:spPr>
          <a:xfrm>
            <a:off x="4620089" y="294460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37" name="Oval 4"/>
          <p:cNvSpPr/>
          <p:nvPr/>
        </p:nvSpPr>
        <p:spPr>
          <a:xfrm>
            <a:off x="1016000" y="3323175"/>
            <a:ext cx="984339" cy="226305"/>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2 </a:t>
            </a:r>
            <a:r>
              <a:rPr lang="en-US" sz="800" dirty="0" err="1" smtClean="0">
                <a:solidFill>
                  <a:srgbClr val="0070C0"/>
                </a:solidFill>
              </a:rPr>
              <a:t>Hrs</a:t>
            </a:r>
            <a:r>
              <a:rPr lang="en-US" sz="800" dirty="0" smtClean="0">
                <a:solidFill>
                  <a:srgbClr val="0070C0"/>
                </a:solidFill>
              </a:rPr>
              <a:t> .</a:t>
            </a:r>
            <a:endParaRPr lang="en-US" sz="800" dirty="0">
              <a:solidFill>
                <a:prstClr val="white"/>
              </a:solidFill>
            </a:endParaRPr>
          </a:p>
        </p:txBody>
      </p:sp>
      <p:sp>
        <p:nvSpPr>
          <p:cNvPr id="25" name="Oval 24"/>
          <p:cNvSpPr/>
          <p:nvPr/>
        </p:nvSpPr>
        <p:spPr>
          <a:xfrm>
            <a:off x="9828319" y="4355077"/>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5"/>
              </a:rPr>
              <a:t>HP </a:t>
            </a:r>
            <a:r>
              <a:rPr lang="en-US" sz="1000" u="sng" dirty="0" err="1">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5"/>
              </a:rPr>
              <a:t>LoadRunner</a:t>
            </a:r>
            <a:r>
              <a:rPr lang="en-US" sz="10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5"/>
              </a:rPr>
              <a:t> 12 Essentials: Working with Controller and </a:t>
            </a:r>
            <a:r>
              <a:rPr lang="en-US" sz="10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5"/>
              </a:rPr>
              <a:t>Analysis</a:t>
            </a:r>
            <a:endParaRPr lang="en-US" sz="1000" dirty="0">
              <a:solidFill>
                <a:prstClr val="white"/>
              </a:solidFill>
              <a:cs typeface="Arial" pitchFamily="34" charset="0"/>
            </a:endParaRPr>
          </a:p>
        </p:txBody>
      </p:sp>
      <p:sp>
        <p:nvSpPr>
          <p:cNvPr id="26" name="Oval 4"/>
          <p:cNvSpPr/>
          <p:nvPr/>
        </p:nvSpPr>
        <p:spPr>
          <a:xfrm>
            <a:off x="10108978" y="5233267"/>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2 </a:t>
            </a:r>
            <a:r>
              <a:rPr lang="en-US" sz="800" dirty="0" err="1" smtClean="0">
                <a:solidFill>
                  <a:srgbClr val="0070C0"/>
                </a:solidFill>
              </a:rPr>
              <a:t>hr</a:t>
            </a:r>
            <a:endParaRPr lang="en-US" sz="800" dirty="0">
              <a:solidFill>
                <a:prstClr val="white"/>
              </a:solidFill>
            </a:endParaRPr>
          </a:p>
        </p:txBody>
      </p:sp>
      <p:sp>
        <p:nvSpPr>
          <p:cNvPr id="3" name="Rectangle 2"/>
          <p:cNvSpPr/>
          <p:nvPr/>
        </p:nvSpPr>
        <p:spPr>
          <a:xfrm>
            <a:off x="3043855" y="2740974"/>
            <a:ext cx="1492716" cy="273473"/>
          </a:xfrm>
          <a:prstGeom prst="rect">
            <a:avLst/>
          </a:prstGeom>
        </p:spPr>
        <p:txBody>
          <a:bodyPr wrap="none">
            <a:spAutoFit/>
          </a:bodyPr>
          <a:lstStyle/>
          <a:p>
            <a:pPr>
              <a:lnSpc>
                <a:spcPct val="107000"/>
              </a:lnSpc>
              <a:spcAft>
                <a:spcPts val="800"/>
              </a:spcAft>
            </a:pPr>
            <a:r>
              <a:rPr lang="en-US" sz="1100" u="sng" dirty="0">
                <a:solidFill>
                  <a:srgbClr val="0563C1"/>
                </a:solidFill>
                <a:ea typeface="Calibri" panose="020F0502020204030204" pitchFamily="34" charset="0"/>
                <a:cs typeface="Times New Roman" panose="02020603050405020304" pitchFamily="18" charset="0"/>
                <a:hlinkClick r:id="rId6"/>
              </a:rPr>
              <a:t>Performance Testing</a:t>
            </a:r>
            <a:endParaRPr lang="en-US" sz="1100" dirty="0">
              <a:solidFill>
                <a:prstClr val="black"/>
              </a:solidFill>
              <a:ea typeface="Calibri" panose="020F0502020204030204" pitchFamily="34" charset="0"/>
              <a:cs typeface="Times New Roman" panose="02020603050405020304" pitchFamily="18" charset="0"/>
            </a:endParaRPr>
          </a:p>
        </p:txBody>
      </p:sp>
      <p:sp>
        <p:nvSpPr>
          <p:cNvPr id="28" name="Oval 27"/>
          <p:cNvSpPr/>
          <p:nvPr/>
        </p:nvSpPr>
        <p:spPr>
          <a:xfrm>
            <a:off x="5228097" y="2379664"/>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29" name="Oval 4"/>
          <p:cNvSpPr/>
          <p:nvPr/>
        </p:nvSpPr>
        <p:spPr>
          <a:xfrm>
            <a:off x="5619110" y="3119492"/>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a:t>
            </a:r>
            <a:r>
              <a:rPr lang="en-US" sz="800" dirty="0" smtClean="0">
                <a:solidFill>
                  <a:srgbClr val="0070C0"/>
                </a:solidFill>
              </a:rPr>
              <a:t> 20 mins</a:t>
            </a:r>
            <a:endParaRPr lang="en-US" sz="800" dirty="0">
              <a:solidFill>
                <a:prstClr val="white"/>
              </a:solidFill>
            </a:endParaRPr>
          </a:p>
        </p:txBody>
      </p:sp>
      <p:sp>
        <p:nvSpPr>
          <p:cNvPr id="4" name="TextBox 3"/>
          <p:cNvSpPr txBox="1"/>
          <p:nvPr/>
        </p:nvSpPr>
        <p:spPr>
          <a:xfrm>
            <a:off x="5445256" y="2746905"/>
            <a:ext cx="1462260" cy="261610"/>
          </a:xfrm>
          <a:prstGeom prst="rect">
            <a:avLst/>
          </a:prstGeom>
          <a:noFill/>
        </p:spPr>
        <p:txBody>
          <a:bodyPr wrap="none" rtlCol="0">
            <a:spAutoFit/>
          </a:bodyPr>
          <a:lstStyle/>
          <a:p>
            <a:pPr>
              <a:spcAft>
                <a:spcPts val="600"/>
              </a:spcAft>
            </a:pPr>
            <a:r>
              <a:rPr lang="en-US" sz="1100" u="sng" dirty="0">
                <a:solidFill>
                  <a:prstClr val="black"/>
                </a:solidFill>
                <a:hlinkClick r:id="rId7"/>
              </a:rPr>
              <a:t>Performance Tuning</a:t>
            </a:r>
            <a:endParaRPr lang="en-US" sz="1100" dirty="0" smtClean="0">
              <a:solidFill>
                <a:prstClr val="black"/>
              </a:solidFill>
              <a:cs typeface="Arial" pitchFamily="34" charset="0"/>
            </a:endParaRPr>
          </a:p>
        </p:txBody>
      </p:sp>
      <p:sp>
        <p:nvSpPr>
          <p:cNvPr id="34" name="Oval 33"/>
          <p:cNvSpPr/>
          <p:nvPr/>
        </p:nvSpPr>
        <p:spPr>
          <a:xfrm>
            <a:off x="7528208" y="2379664"/>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35" name="Oval 4"/>
          <p:cNvSpPr/>
          <p:nvPr/>
        </p:nvSpPr>
        <p:spPr>
          <a:xfrm>
            <a:off x="7903803" y="3140407"/>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a:t>
            </a:r>
            <a:r>
              <a:rPr lang="en-US" sz="800" dirty="0" smtClean="0">
                <a:solidFill>
                  <a:srgbClr val="0070C0"/>
                </a:solidFill>
              </a:rPr>
              <a:t> 30 mins</a:t>
            </a:r>
            <a:endParaRPr lang="en-US" sz="800" dirty="0">
              <a:solidFill>
                <a:prstClr val="white"/>
              </a:solidFill>
            </a:endParaRPr>
          </a:p>
        </p:txBody>
      </p:sp>
      <p:sp>
        <p:nvSpPr>
          <p:cNvPr id="36" name="TextBox 35"/>
          <p:cNvSpPr txBox="1"/>
          <p:nvPr/>
        </p:nvSpPr>
        <p:spPr>
          <a:xfrm>
            <a:off x="7983739" y="2746905"/>
            <a:ext cx="676788" cy="261610"/>
          </a:xfrm>
          <a:prstGeom prst="rect">
            <a:avLst/>
          </a:prstGeom>
          <a:noFill/>
        </p:spPr>
        <p:txBody>
          <a:bodyPr wrap="none" rtlCol="0">
            <a:spAutoFit/>
          </a:bodyPr>
          <a:lstStyle/>
          <a:p>
            <a:pPr>
              <a:spcAft>
                <a:spcPts val="600"/>
              </a:spcAft>
            </a:pPr>
            <a:r>
              <a:rPr lang="en-US"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8"/>
              </a:rPr>
              <a:t>NFT Hub</a:t>
            </a:r>
            <a:endParaRPr lang="en-US" sz="1100" dirty="0" smtClean="0">
              <a:solidFill>
                <a:prstClr val="black"/>
              </a:solidFill>
              <a:cs typeface="Arial" pitchFamily="34" charset="0"/>
            </a:endParaRPr>
          </a:p>
        </p:txBody>
      </p:sp>
      <p:sp>
        <p:nvSpPr>
          <p:cNvPr id="39" name="Right Arrow 38"/>
          <p:cNvSpPr/>
          <p:nvPr/>
        </p:nvSpPr>
        <p:spPr>
          <a:xfrm>
            <a:off x="6925299" y="294460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40" name="Right Arrow 39"/>
          <p:cNvSpPr/>
          <p:nvPr/>
        </p:nvSpPr>
        <p:spPr>
          <a:xfrm>
            <a:off x="9230509" y="294460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41" name="Oval 40"/>
          <p:cNvSpPr/>
          <p:nvPr/>
        </p:nvSpPr>
        <p:spPr>
          <a:xfrm>
            <a:off x="9828320" y="2379664"/>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42" name="Oval 4"/>
          <p:cNvSpPr/>
          <p:nvPr/>
        </p:nvSpPr>
        <p:spPr>
          <a:xfrm>
            <a:off x="10209717" y="3345797"/>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3 days must reregister</a:t>
            </a:r>
            <a:endParaRPr lang="en-US" sz="800" dirty="0">
              <a:solidFill>
                <a:prstClr val="white"/>
              </a:solidFill>
            </a:endParaRPr>
          </a:p>
        </p:txBody>
      </p:sp>
      <p:sp>
        <p:nvSpPr>
          <p:cNvPr id="8" name="Rectangle 7"/>
          <p:cNvSpPr/>
          <p:nvPr/>
        </p:nvSpPr>
        <p:spPr>
          <a:xfrm>
            <a:off x="10028926" y="2583187"/>
            <a:ext cx="1586396" cy="769441"/>
          </a:xfrm>
          <a:prstGeom prst="rect">
            <a:avLst/>
          </a:prstGeom>
        </p:spPr>
        <p:txBody>
          <a:bodyPr wrap="square">
            <a:spAutoFit/>
          </a:bodyPr>
          <a:lstStyle/>
          <a:p>
            <a:r>
              <a:rPr lang="en-US"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9"/>
              </a:rPr>
              <a:t>Performance Load Testing </a:t>
            </a:r>
            <a:endParaRPr lang="en-US" sz="11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
            </a:endParaRPr>
          </a:p>
          <a:p>
            <a:r>
              <a:rPr lang="en-US" sz="11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
              </a:rPr>
              <a:t>Tools </a:t>
            </a:r>
            <a:r>
              <a:rPr lang="en-US"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9"/>
              </a:rPr>
              <a:t>(</a:t>
            </a:r>
            <a:r>
              <a:rPr lang="en-US" sz="1100" u="sng" dirty="0" err="1"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9"/>
              </a:rPr>
              <a:t>LoadRunner</a:t>
            </a:r>
            <a:r>
              <a:rPr lang="en-US" sz="11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
              </a:rPr>
              <a:t>/RPT</a:t>
            </a:r>
          </a:p>
          <a:p>
            <a:r>
              <a:rPr lang="en-US" sz="1100" u="sng" dirty="0" smtClean="0">
                <a:solidFill>
                  <a:srgbClr val="0563C1"/>
                </a:solidFill>
                <a:latin typeface="Calibri" panose="020F0502020204030204" pitchFamily="34" charset="0"/>
                <a:ea typeface="Calibri" panose="020F0502020204030204" pitchFamily="34" charset="0"/>
                <a:cs typeface="Times New Roman" panose="02020603050405020304" pitchFamily="18" charset="0"/>
                <a:hlinkClick r:id=""/>
              </a:rPr>
              <a:t>/</a:t>
            </a:r>
            <a:r>
              <a:rPr lang="en-US" sz="11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9"/>
              </a:rPr>
              <a:t>JMETER</a:t>
            </a:r>
            <a:endParaRPr lang="en-US" dirty="0">
              <a:solidFill>
                <a:prstClr val="black"/>
              </a:solidFill>
            </a:endParaRPr>
          </a:p>
        </p:txBody>
      </p:sp>
      <p:pic>
        <p:nvPicPr>
          <p:cNvPr id="9" name="Picture 8"/>
          <p:cNvPicPr>
            <a:picLocks noChangeAspect="1"/>
          </p:cNvPicPr>
          <p:nvPr/>
        </p:nvPicPr>
        <p:blipFill>
          <a:blip r:embed="rId10"/>
          <a:stretch>
            <a:fillRect/>
          </a:stretch>
        </p:blipFill>
        <p:spPr>
          <a:xfrm rot="5400000">
            <a:off x="10358176" y="3850847"/>
            <a:ext cx="627942" cy="347502"/>
          </a:xfrm>
          <a:prstGeom prst="rect">
            <a:avLst/>
          </a:prstGeom>
        </p:spPr>
      </p:pic>
    </p:spTree>
    <p:extLst>
      <p:ext uri="{BB962C8B-B14F-4D97-AF65-F5344CB8AC3E}">
        <p14:creationId xmlns:p14="http://schemas.microsoft.com/office/powerpoint/2010/main" val="24429523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Specialist</a:t>
            </a:r>
            <a:endParaRPr lang="en-US" dirty="0"/>
          </a:p>
        </p:txBody>
      </p:sp>
      <p:sp>
        <p:nvSpPr>
          <p:cNvPr id="4" name="Content Placeholder 3"/>
          <p:cNvSpPr>
            <a:spLocks noGrp="1"/>
          </p:cNvSpPr>
          <p:nvPr>
            <p:ph sz="half" idx="12"/>
          </p:nvPr>
        </p:nvSpPr>
        <p:spPr>
          <a:xfrm>
            <a:off x="6550660" y="1439377"/>
            <a:ext cx="4114800" cy="2015936"/>
          </a:xfrm>
        </p:spPr>
        <p:txBody>
          <a:bodyPr/>
          <a:lstStyle/>
          <a:p>
            <a:r>
              <a:rPr lang="en-US" sz="1400" dirty="0" smtClean="0"/>
              <a:t>Automation specialists have experience </a:t>
            </a:r>
            <a:r>
              <a:rPr lang="en-US" sz="1400" dirty="0"/>
              <a:t>building (or rebuilding) automated test frameworks from </a:t>
            </a:r>
            <a:r>
              <a:rPr lang="en-US" sz="1400" dirty="0" smtClean="0"/>
              <a:t>scratch and the </a:t>
            </a:r>
            <a:r>
              <a:rPr lang="en-US" sz="1400" dirty="0"/>
              <a:t>ability to write automated test scripts </a:t>
            </a:r>
            <a:endParaRPr lang="en-US" sz="1400" dirty="0" smtClean="0"/>
          </a:p>
          <a:p>
            <a:r>
              <a:rPr lang="en-US" sz="1400" dirty="0"/>
              <a:t>This individual has to be capable in driving processes, implement automation framework, change management with Business, adapt Agile methodology and automation tool recommendation</a:t>
            </a:r>
            <a:r>
              <a:rPr lang="en-US" sz="1400" b="0" dirty="0"/>
              <a:t>.</a:t>
            </a:r>
            <a:endParaRPr lang="en-US" sz="1400" dirty="0"/>
          </a:p>
        </p:txBody>
      </p:sp>
      <p:sp>
        <p:nvSpPr>
          <p:cNvPr id="5" name="Oval 4"/>
          <p:cNvSpPr/>
          <p:nvPr/>
        </p:nvSpPr>
        <p:spPr>
          <a:xfrm>
            <a:off x="2211510" y="3886201"/>
            <a:ext cx="3166033" cy="2403383"/>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7" name="Picture 6"/>
          <p:cNvPicPr>
            <a:picLocks noChangeAspect="1"/>
          </p:cNvPicPr>
          <p:nvPr/>
        </p:nvPicPr>
        <p:blipFill>
          <a:blip r:embed="rId2" cstate="print">
            <a:clrChange>
              <a:clrFrom>
                <a:srgbClr val="FFFFFF"/>
              </a:clrFrom>
              <a:clrTo>
                <a:srgbClr val="FFFFFF">
                  <a:alpha val="0"/>
                </a:srgbClr>
              </a:clrTo>
            </a:clrChange>
          </a:blip>
          <a:stretch>
            <a:fillRect/>
          </a:stretch>
        </p:blipFill>
        <p:spPr>
          <a:xfrm>
            <a:off x="3010751" y="1439377"/>
            <a:ext cx="1567550" cy="4145157"/>
          </a:xfrm>
          <a:prstGeom prst="rect">
            <a:avLst/>
          </a:prstGeom>
        </p:spPr>
      </p:pic>
    </p:spTree>
    <p:extLst>
      <p:ext uri="{BB962C8B-B14F-4D97-AF65-F5344CB8AC3E}">
        <p14:creationId xmlns:p14="http://schemas.microsoft.com/office/powerpoint/2010/main" val="10797173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a:t>
            </a:r>
            <a:r>
              <a:rPr lang="en-US" dirty="0" smtClean="0"/>
              <a:t>– Automation Specialist</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39" name="AutoShape 7" descr="Image result for aws developer certification associat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0" name="Rectangle 49"/>
          <p:cNvSpPr/>
          <p:nvPr/>
        </p:nvSpPr>
        <p:spPr>
          <a:xfrm>
            <a:off x="329620" y="1204546"/>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5" name="Rectangle 5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7" name="Oval 56"/>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8" name="TextBox 57"/>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9" name="Oval 58"/>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0" name="TextBox 59"/>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61" name="TextBox 60"/>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62" name="TextBox 61"/>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63" name="Oval 62"/>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5" name="TextBox 64"/>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sp>
        <p:nvSpPr>
          <p:cNvPr id="71" name="Oval 70"/>
          <p:cNvSpPr/>
          <p:nvPr/>
        </p:nvSpPr>
        <p:spPr>
          <a:xfrm>
            <a:off x="581251" y="2897706"/>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900" u="sng" dirty="0" smtClean="0">
              <a:hlinkClick r:id="rId3"/>
            </a:endParaRPr>
          </a:p>
          <a:p>
            <a:pPr algn="ctr"/>
            <a:r>
              <a:rPr lang="en-US" sz="1100" u="sng" dirty="0" smtClean="0">
                <a:hlinkClick r:id="rId3"/>
              </a:rPr>
              <a:t>Selenium</a:t>
            </a:r>
            <a:endParaRPr lang="en-US" sz="1100" dirty="0">
              <a:solidFill>
                <a:schemeClr val="bg1"/>
              </a:solidFill>
              <a:cs typeface="Arial" pitchFamily="34" charset="0"/>
            </a:endParaRPr>
          </a:p>
        </p:txBody>
      </p:sp>
      <p:sp>
        <p:nvSpPr>
          <p:cNvPr id="78" name="Right Arrow 77"/>
          <p:cNvSpPr/>
          <p:nvPr/>
        </p:nvSpPr>
        <p:spPr>
          <a:xfrm>
            <a:off x="2306055" y="3439259"/>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37" name="Oval 4"/>
          <p:cNvSpPr/>
          <p:nvPr/>
        </p:nvSpPr>
        <p:spPr>
          <a:xfrm>
            <a:off x="895567" y="3597714"/>
            <a:ext cx="1057275" cy="121018"/>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 Hrs</a:t>
            </a:r>
            <a:endParaRPr lang="en-US" sz="800" kern="1200" dirty="0"/>
          </a:p>
        </p:txBody>
      </p:sp>
      <p:sp>
        <p:nvSpPr>
          <p:cNvPr id="31" name="Oval 30"/>
          <p:cNvSpPr/>
          <p:nvPr/>
        </p:nvSpPr>
        <p:spPr>
          <a:xfrm>
            <a:off x="9962592" y="2897706"/>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prstClr val="white"/>
              </a:solidFill>
              <a:latin typeface="Calibri" panose="020F0502020204030204" pitchFamily="34" charset="0"/>
              <a:cs typeface="Arial" pitchFamily="34" charset="0"/>
            </a:endParaRPr>
          </a:p>
        </p:txBody>
      </p:sp>
      <p:sp>
        <p:nvSpPr>
          <p:cNvPr id="32" name="Oval 4"/>
          <p:cNvSpPr/>
          <p:nvPr/>
        </p:nvSpPr>
        <p:spPr>
          <a:xfrm>
            <a:off x="10284774" y="3792264"/>
            <a:ext cx="1124597" cy="174824"/>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Hrs</a:t>
            </a:r>
            <a:r>
              <a:rPr lang="en-US" sz="800" dirty="0" smtClean="0">
                <a:solidFill>
                  <a:srgbClr val="0070C0"/>
                </a:solidFill>
              </a:rPr>
              <a:t> 23 mins</a:t>
            </a:r>
            <a:endParaRPr lang="en-US" sz="800" dirty="0">
              <a:solidFill>
                <a:prstClr val="white"/>
              </a:solidFill>
            </a:endParaRPr>
          </a:p>
        </p:txBody>
      </p:sp>
      <p:sp>
        <p:nvSpPr>
          <p:cNvPr id="33" name="Oval 32"/>
          <p:cNvSpPr/>
          <p:nvPr/>
        </p:nvSpPr>
        <p:spPr>
          <a:xfrm>
            <a:off x="2926586" y="2897706"/>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34" name="Oval 4"/>
          <p:cNvSpPr/>
          <p:nvPr/>
        </p:nvSpPr>
        <p:spPr>
          <a:xfrm>
            <a:off x="3263101" y="3613250"/>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Hrs</a:t>
            </a:r>
            <a:r>
              <a:rPr lang="en-US" sz="800" dirty="0" smtClean="0">
                <a:solidFill>
                  <a:srgbClr val="0070C0"/>
                </a:solidFill>
              </a:rPr>
              <a:t> 23 mins</a:t>
            </a:r>
            <a:endParaRPr lang="en-US" sz="800" dirty="0">
              <a:solidFill>
                <a:prstClr val="white"/>
              </a:solidFill>
            </a:endParaRPr>
          </a:p>
        </p:txBody>
      </p:sp>
      <p:sp>
        <p:nvSpPr>
          <p:cNvPr id="35" name="Oval 34"/>
          <p:cNvSpPr/>
          <p:nvPr/>
        </p:nvSpPr>
        <p:spPr>
          <a:xfrm>
            <a:off x="7617256" y="2897706"/>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rgbClr val="C00000"/>
              </a:solidFill>
              <a:cs typeface="Arial" pitchFamily="34" charset="0"/>
            </a:endParaRPr>
          </a:p>
        </p:txBody>
      </p:sp>
      <p:sp>
        <p:nvSpPr>
          <p:cNvPr id="36" name="Oval 4"/>
          <p:cNvSpPr/>
          <p:nvPr/>
        </p:nvSpPr>
        <p:spPr>
          <a:xfrm>
            <a:off x="7976491" y="3766188"/>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r>
              <a:rPr lang="en-US" sz="800" dirty="0">
                <a:solidFill>
                  <a:srgbClr val="0070C0"/>
                </a:solidFill>
              </a:rPr>
              <a:t>2</a:t>
            </a:r>
            <a:r>
              <a:rPr lang="en-US" sz="800" dirty="0" smtClean="0">
                <a:solidFill>
                  <a:srgbClr val="0070C0"/>
                </a:solidFill>
              </a:rPr>
              <a:t> </a:t>
            </a:r>
            <a:r>
              <a:rPr lang="en-US" sz="800" dirty="0" err="1" smtClean="0">
                <a:solidFill>
                  <a:srgbClr val="0070C0"/>
                </a:solidFill>
              </a:rPr>
              <a:t>Hrs</a:t>
            </a:r>
            <a:r>
              <a:rPr lang="en-US" sz="800" dirty="0" smtClean="0">
                <a:solidFill>
                  <a:srgbClr val="0070C0"/>
                </a:solidFill>
              </a:rPr>
              <a:t> 4 mins</a:t>
            </a:r>
            <a:endParaRPr lang="en-US" sz="800" dirty="0">
              <a:solidFill>
                <a:prstClr val="white"/>
              </a:solidFill>
            </a:endParaRPr>
          </a:p>
        </p:txBody>
      </p:sp>
      <p:sp>
        <p:nvSpPr>
          <p:cNvPr id="40" name="Rectangle 39"/>
          <p:cNvSpPr/>
          <p:nvPr/>
        </p:nvSpPr>
        <p:spPr>
          <a:xfrm>
            <a:off x="3166565" y="3239975"/>
            <a:ext cx="1236236" cy="261610"/>
          </a:xfrm>
          <a:prstGeom prst="rect">
            <a:avLst/>
          </a:prstGeom>
        </p:spPr>
        <p:txBody>
          <a:bodyPr wrap="none">
            <a:spAutoFit/>
          </a:bodyPr>
          <a:lstStyle/>
          <a:p>
            <a:r>
              <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4"/>
              </a:rPr>
              <a:t>Selenium and Java</a:t>
            </a:r>
            <a:endParaRPr lang="en-US" dirty="0">
              <a:solidFill>
                <a:srgbClr val="C00000"/>
              </a:solidFill>
            </a:endParaRPr>
          </a:p>
        </p:txBody>
      </p:sp>
      <p:sp>
        <p:nvSpPr>
          <p:cNvPr id="41" name="Oval 40"/>
          <p:cNvSpPr/>
          <p:nvPr/>
        </p:nvSpPr>
        <p:spPr>
          <a:xfrm>
            <a:off x="5271921" y="2897706"/>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42" name="Oval 4"/>
          <p:cNvSpPr/>
          <p:nvPr/>
        </p:nvSpPr>
        <p:spPr>
          <a:xfrm>
            <a:off x="5646999" y="3613250"/>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Hrs</a:t>
            </a:r>
            <a:r>
              <a:rPr lang="en-US" sz="800" dirty="0" smtClean="0">
                <a:solidFill>
                  <a:srgbClr val="0070C0"/>
                </a:solidFill>
              </a:rPr>
              <a:t> 19 mins</a:t>
            </a:r>
            <a:endParaRPr lang="en-US" sz="800" dirty="0">
              <a:solidFill>
                <a:prstClr val="white"/>
              </a:solidFill>
            </a:endParaRPr>
          </a:p>
        </p:txBody>
      </p:sp>
      <p:sp>
        <p:nvSpPr>
          <p:cNvPr id="43" name="Rectangle 42"/>
          <p:cNvSpPr/>
          <p:nvPr/>
        </p:nvSpPr>
        <p:spPr>
          <a:xfrm>
            <a:off x="5534620" y="3239975"/>
            <a:ext cx="1138453" cy="261610"/>
          </a:xfrm>
          <a:prstGeom prst="rect">
            <a:avLst/>
          </a:prstGeom>
        </p:spPr>
        <p:txBody>
          <a:bodyPr wrap="none">
            <a:spAutoFit/>
          </a:bodyPr>
          <a:lstStyle/>
          <a:p>
            <a:pPr algn="ctr"/>
            <a:r>
              <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5"/>
              </a:rPr>
              <a:t>Selenium and C#</a:t>
            </a:r>
            <a:endParaRPr lang="en-US" dirty="0">
              <a:solidFill>
                <a:srgbClr val="C00000"/>
              </a:solidFill>
            </a:endParaRPr>
          </a:p>
        </p:txBody>
      </p:sp>
      <p:sp>
        <p:nvSpPr>
          <p:cNvPr id="44" name="Right Arrow 43"/>
          <p:cNvSpPr/>
          <p:nvPr/>
        </p:nvSpPr>
        <p:spPr>
          <a:xfrm>
            <a:off x="4626775" y="3513448"/>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45" name="Right Arrow 44"/>
          <p:cNvSpPr/>
          <p:nvPr/>
        </p:nvSpPr>
        <p:spPr>
          <a:xfrm>
            <a:off x="6974221" y="3501585"/>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46" name="TextBox 45"/>
          <p:cNvSpPr txBox="1"/>
          <p:nvPr/>
        </p:nvSpPr>
        <p:spPr>
          <a:xfrm>
            <a:off x="7765384" y="2978337"/>
            <a:ext cx="1453775" cy="938719"/>
          </a:xfrm>
          <a:prstGeom prst="rect">
            <a:avLst/>
          </a:prstGeom>
          <a:noFill/>
        </p:spPr>
        <p:txBody>
          <a:bodyPr wrap="square" rtlCol="0">
            <a:spAutoFit/>
          </a:bodyPr>
          <a:lstStyle/>
          <a:p>
            <a:pPr algn="ctr"/>
            <a:endPar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6"/>
            </a:endParaRPr>
          </a:p>
          <a:p>
            <a:pPr algn="ct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6"/>
              </a:rPr>
              <a:t>Selenium Automated Web Testing Fundamentals</a:t>
            </a:r>
            <a:endParaRPr lang="en-US" sz="1100" dirty="0">
              <a:solidFill>
                <a:srgbClr val="C00000"/>
              </a:solidFill>
              <a:latin typeface="Calibri" panose="020F0502020204030204" pitchFamily="34" charset="0"/>
              <a:cs typeface="Arial" pitchFamily="34" charset="0"/>
            </a:endParaRPr>
          </a:p>
          <a:p>
            <a:pPr>
              <a:spcAft>
                <a:spcPts val="600"/>
              </a:spcAft>
            </a:pPr>
            <a:endParaRPr lang="en-US" sz="1100" dirty="0" err="1" smtClean="0">
              <a:latin typeface="Calibri" panose="020F0502020204030204" pitchFamily="34" charset="0"/>
              <a:cs typeface="Arial" pitchFamily="34" charset="0"/>
            </a:endParaRPr>
          </a:p>
        </p:txBody>
      </p:sp>
      <p:sp>
        <p:nvSpPr>
          <p:cNvPr id="47" name="TextBox 46"/>
          <p:cNvSpPr txBox="1"/>
          <p:nvPr/>
        </p:nvSpPr>
        <p:spPr>
          <a:xfrm>
            <a:off x="10111716" y="3144753"/>
            <a:ext cx="1431934" cy="846386"/>
          </a:xfrm>
          <a:prstGeom prst="rect">
            <a:avLst/>
          </a:prstGeom>
          <a:noFill/>
        </p:spPr>
        <p:txBody>
          <a:bodyPr wrap="square" rtlCol="0">
            <a:spAutoFit/>
          </a:bodyPr>
          <a:lstStyle/>
          <a:p>
            <a:pPr algn="ctr">
              <a:spcAft>
                <a:spcPts val="600"/>
              </a:spcAft>
            </a:pPr>
            <a:r>
              <a:rPr lang="en-US" sz="1100" u="sng" dirty="0">
                <a:solidFill>
                  <a:srgbClr val="C00000"/>
                </a:solidFill>
                <a:latin typeface="Calibri" panose="020F0502020204030204" pitchFamily="34" charset="0"/>
                <a:cs typeface="Arial" pitchFamily="34" charset="0"/>
                <a:hlinkClick r:id="rId7"/>
              </a:rPr>
              <a:t>Advanced Features of Selenium Automated Web Testing</a:t>
            </a:r>
            <a:endParaRPr lang="en-US" sz="1100" u="sng" dirty="0">
              <a:solidFill>
                <a:srgbClr val="C00000"/>
              </a:solidFill>
              <a:latin typeface="Calibri" panose="020F0502020204030204" pitchFamily="34" charset="0"/>
              <a:cs typeface="Arial" pitchFamily="34" charset="0"/>
            </a:endParaRPr>
          </a:p>
          <a:p>
            <a:pPr algn="ctr">
              <a:spcAft>
                <a:spcPts val="600"/>
              </a:spcAft>
            </a:pPr>
            <a:endParaRPr lang="en-US" sz="1100" u="sng" dirty="0" err="1" smtClean="0">
              <a:solidFill>
                <a:srgbClr val="C00000"/>
              </a:solidFill>
              <a:latin typeface="Arial" pitchFamily="34" charset="0"/>
              <a:cs typeface="Arial" pitchFamily="34" charset="0"/>
            </a:endParaRPr>
          </a:p>
        </p:txBody>
      </p:sp>
      <p:sp>
        <p:nvSpPr>
          <p:cNvPr id="53" name="Right Arrow 52"/>
          <p:cNvSpPr/>
          <p:nvPr/>
        </p:nvSpPr>
        <p:spPr>
          <a:xfrm>
            <a:off x="9356854" y="3514422"/>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Tree>
    <p:extLst>
      <p:ext uri="{BB962C8B-B14F-4D97-AF65-F5344CB8AC3E}">
        <p14:creationId xmlns:p14="http://schemas.microsoft.com/office/powerpoint/2010/main" val="33761630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Developer Engineer in Test (SDET)</a:t>
            </a:r>
            <a:endParaRPr lang="en-US" dirty="0"/>
          </a:p>
        </p:txBody>
      </p:sp>
      <p:sp>
        <p:nvSpPr>
          <p:cNvPr id="4" name="Content Placeholder 3"/>
          <p:cNvSpPr>
            <a:spLocks noGrp="1"/>
          </p:cNvSpPr>
          <p:nvPr>
            <p:ph sz="half" idx="12"/>
          </p:nvPr>
        </p:nvSpPr>
        <p:spPr>
          <a:xfrm>
            <a:off x="6233160" y="1197735"/>
            <a:ext cx="4114800" cy="4462760"/>
          </a:xfrm>
        </p:spPr>
        <p:txBody>
          <a:bodyPr/>
          <a:lstStyle/>
          <a:p>
            <a:r>
              <a:rPr lang="en-US" sz="1400" dirty="0">
                <a:solidFill>
                  <a:srgbClr val="333333"/>
                </a:solidFill>
                <a:latin typeface="Tahoma" charset="0"/>
                <a:ea typeface="Calibri" charset="0"/>
              </a:rPr>
              <a:t>A SDET understands the holistic needs of a software product and </a:t>
            </a:r>
            <a:r>
              <a:rPr lang="en-US" sz="1400" dirty="0" smtClean="0">
                <a:solidFill>
                  <a:srgbClr val="333333"/>
                </a:solidFill>
                <a:latin typeface="Tahoma" charset="0"/>
                <a:ea typeface="Calibri" charset="0"/>
              </a:rPr>
              <a:t>deals </a:t>
            </a:r>
            <a:r>
              <a:rPr lang="en-US" sz="1400" dirty="0">
                <a:solidFill>
                  <a:srgbClr val="333333"/>
                </a:solidFill>
                <a:latin typeface="Tahoma" charset="0"/>
                <a:ea typeface="Calibri" charset="0"/>
              </a:rPr>
              <a:t>with the end users and their experiences. They know multiple programming languages, database concepts, and participate in product design, data design and user </a:t>
            </a:r>
            <a:r>
              <a:rPr lang="en-US" sz="1400" dirty="0" smtClean="0">
                <a:solidFill>
                  <a:srgbClr val="333333"/>
                </a:solidFill>
                <a:latin typeface="Tahoma" charset="0"/>
                <a:ea typeface="Calibri" charset="0"/>
              </a:rPr>
              <a:t>interfaces.</a:t>
            </a:r>
          </a:p>
          <a:p>
            <a:r>
              <a:rPr lang="en-US" sz="1400" dirty="0">
                <a:solidFill>
                  <a:srgbClr val="333333"/>
                </a:solidFill>
                <a:latin typeface="Tahoma" charset="0"/>
                <a:ea typeface="Calibri" charset="0"/>
              </a:rPr>
              <a:t>T</a:t>
            </a:r>
            <a:r>
              <a:rPr lang="en-US" sz="1400" dirty="0" smtClean="0">
                <a:solidFill>
                  <a:srgbClr val="333333"/>
                </a:solidFill>
                <a:latin typeface="Tahoma" charset="0"/>
                <a:ea typeface="Calibri" charset="0"/>
              </a:rPr>
              <a:t>hey </a:t>
            </a:r>
            <a:r>
              <a:rPr lang="en-US" sz="1400" dirty="0">
                <a:solidFill>
                  <a:srgbClr val="333333"/>
                </a:solidFill>
                <a:latin typeface="Tahoma" charset="0"/>
                <a:ea typeface="Calibri" charset="0"/>
              </a:rPr>
              <a:t>are capable of testing any application, understand the code on which that application or product is built, and have the ability to start testing right at the unit level up to its function level with acceptance and product performance testing. </a:t>
            </a:r>
            <a:endParaRPr lang="en-US" sz="1400" dirty="0" smtClean="0">
              <a:solidFill>
                <a:srgbClr val="333333"/>
              </a:solidFill>
              <a:latin typeface="Tahoma" charset="0"/>
              <a:ea typeface="Calibri" charset="0"/>
            </a:endParaRPr>
          </a:p>
          <a:p>
            <a:r>
              <a:rPr lang="en-US" sz="1400" dirty="0" smtClean="0">
                <a:solidFill>
                  <a:srgbClr val="333333"/>
                </a:solidFill>
                <a:latin typeface="Tahoma" charset="0"/>
                <a:ea typeface="Calibri" charset="0"/>
              </a:rPr>
              <a:t>They </a:t>
            </a:r>
            <a:r>
              <a:rPr lang="en-US" sz="1400" dirty="0">
                <a:solidFill>
                  <a:srgbClr val="333333"/>
                </a:solidFill>
                <a:latin typeface="Tahoma" charset="0"/>
                <a:ea typeface="Calibri" charset="0"/>
              </a:rPr>
              <a:t>are proficient in all types and phases of testing, test processes and deliverables and highly skilled in automation. </a:t>
            </a:r>
            <a:r>
              <a:rPr lang="en-US" sz="1400" dirty="0" smtClean="0"/>
              <a:t>Because DevOps relies heavily on automated systems, this role is key. SDETs analyze, design, and implement strategies for continuous deployments while ensuring high availability on production and pre-production systems.</a:t>
            </a:r>
          </a:p>
        </p:txBody>
      </p:sp>
      <p:sp>
        <p:nvSpPr>
          <p:cNvPr id="5" name="Oval 4"/>
          <p:cNvSpPr/>
          <p:nvPr/>
        </p:nvSpPr>
        <p:spPr>
          <a:xfrm>
            <a:off x="2211510" y="3886201"/>
            <a:ext cx="3166033" cy="2403383"/>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8" name="Picture 7"/>
          <p:cNvPicPr>
            <a:picLocks noChangeAspect="1"/>
          </p:cNvPicPr>
          <p:nvPr/>
        </p:nvPicPr>
        <p:blipFill>
          <a:blip r:embed="rId2" cstate="print">
            <a:clrChange>
              <a:clrFrom>
                <a:srgbClr val="FFFFFF"/>
              </a:clrFrom>
              <a:clrTo>
                <a:srgbClr val="FFFFFF">
                  <a:alpha val="0"/>
                </a:srgbClr>
              </a:clrTo>
            </a:clrChange>
          </a:blip>
          <a:stretch>
            <a:fillRect/>
          </a:stretch>
        </p:blipFill>
        <p:spPr>
          <a:xfrm>
            <a:off x="3010750" y="1317172"/>
            <a:ext cx="1567550" cy="4145157"/>
          </a:xfrm>
          <a:prstGeom prst="rect">
            <a:avLst/>
          </a:prstGeom>
        </p:spPr>
      </p:pic>
    </p:spTree>
    <p:extLst>
      <p:ext uri="{BB962C8B-B14F-4D97-AF65-F5344CB8AC3E}">
        <p14:creationId xmlns:p14="http://schemas.microsoft.com/office/powerpoint/2010/main" val="12872511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388" y="11788"/>
            <a:ext cx="11765276" cy="822960"/>
          </a:xfrm>
        </p:spPr>
        <p:txBody>
          <a:bodyPr/>
          <a:lstStyle/>
          <a:p>
            <a:r>
              <a:rPr lang="en-US" dirty="0"/>
              <a:t>Learning Map for DevOps </a:t>
            </a:r>
            <a:r>
              <a:rPr lang="en-US" dirty="0" smtClean="0"/>
              <a:t>– SDET</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39" name="AutoShape 7" descr="Image result for aws developer certification associat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0" name="Rectangle 49"/>
          <p:cNvSpPr/>
          <p:nvPr/>
        </p:nvSpPr>
        <p:spPr>
          <a:xfrm>
            <a:off x="352589" y="1079885"/>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5" name="Rectangle 5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7" name="Oval 56"/>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8" name="TextBox 57"/>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9" name="Oval 58"/>
          <p:cNvSpPr/>
          <p:nvPr/>
        </p:nvSpPr>
        <p:spPr>
          <a:xfrm>
            <a:off x="8500762" y="5958006"/>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0" name="TextBox 59"/>
          <p:cNvSpPr txBox="1"/>
          <p:nvPr/>
        </p:nvSpPr>
        <p:spPr>
          <a:xfrm>
            <a:off x="7880494" y="5972491"/>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61" name="TextBox 60"/>
          <p:cNvSpPr txBox="1"/>
          <p:nvPr/>
        </p:nvSpPr>
        <p:spPr>
          <a:xfrm>
            <a:off x="9011119" y="5970920"/>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62" name="TextBox 61"/>
          <p:cNvSpPr txBox="1"/>
          <p:nvPr/>
        </p:nvSpPr>
        <p:spPr>
          <a:xfrm>
            <a:off x="10541323" y="5981820"/>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63" name="Oval 62"/>
          <p:cNvSpPr/>
          <p:nvPr/>
        </p:nvSpPr>
        <p:spPr>
          <a:xfrm>
            <a:off x="7386666" y="5951882"/>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4" name="Oval 63"/>
          <p:cNvSpPr/>
          <p:nvPr/>
        </p:nvSpPr>
        <p:spPr>
          <a:xfrm>
            <a:off x="10055242" y="5958619"/>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5" name="TextBox 64"/>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sp>
        <p:nvSpPr>
          <p:cNvPr id="40" name="Right Arrow 39"/>
          <p:cNvSpPr/>
          <p:nvPr/>
        </p:nvSpPr>
        <p:spPr>
          <a:xfrm>
            <a:off x="7033646" y="1788168"/>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0" name="Oval 69"/>
          <p:cNvSpPr/>
          <p:nvPr/>
        </p:nvSpPr>
        <p:spPr>
          <a:xfrm>
            <a:off x="642151" y="1268359"/>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schemeClr val="bg1"/>
              </a:solidFill>
              <a:latin typeface="Arial" pitchFamily="34" charset="0"/>
              <a:cs typeface="Arial" pitchFamily="34" charset="0"/>
            </a:endParaRPr>
          </a:p>
        </p:txBody>
      </p:sp>
      <p:sp>
        <p:nvSpPr>
          <p:cNvPr id="72" name="Oval 4"/>
          <p:cNvSpPr/>
          <p:nvPr/>
        </p:nvSpPr>
        <p:spPr>
          <a:xfrm>
            <a:off x="886820" y="2147772"/>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 </a:t>
            </a:r>
            <a:r>
              <a:rPr lang="en-US" sz="800" dirty="0" err="1" smtClean="0">
                <a:solidFill>
                  <a:srgbClr val="0070C0"/>
                </a:solidFill>
              </a:rPr>
              <a:t>Hrs</a:t>
            </a:r>
            <a:endParaRPr lang="en-US" sz="800" kern="1200" dirty="0"/>
          </a:p>
        </p:txBody>
      </p:sp>
      <p:sp>
        <p:nvSpPr>
          <p:cNvPr id="73" name="Rectangle 72"/>
          <p:cNvSpPr/>
          <p:nvPr/>
        </p:nvSpPr>
        <p:spPr>
          <a:xfrm>
            <a:off x="742024" y="1366229"/>
            <a:ext cx="1487908" cy="769441"/>
          </a:xfrm>
          <a:prstGeom prst="rect">
            <a:avLst/>
          </a:prstGeom>
        </p:spPr>
        <p:txBody>
          <a:bodyPr wrap="none">
            <a:spAutoFit/>
          </a:bodyPr>
          <a:lstStyle/>
          <a:p>
            <a:pPr algn="ctr"/>
            <a:r>
              <a:rPr lang="en-US" sz="1100" dirty="0">
                <a:solidFill>
                  <a:schemeClr val="bg1"/>
                </a:solidFill>
                <a:latin typeface="Arial" pitchFamily="34" charset="0"/>
                <a:cs typeface="Arial" pitchFamily="34" charset="0"/>
                <a:hlinkClick r:id="rId3"/>
              </a:rPr>
              <a:t>DevOps </a:t>
            </a:r>
          </a:p>
          <a:p>
            <a:pPr algn="ctr"/>
            <a:r>
              <a:rPr lang="en-US" sz="1100" dirty="0">
                <a:solidFill>
                  <a:schemeClr val="bg1"/>
                </a:solidFill>
                <a:latin typeface="Arial" pitchFamily="34" charset="0"/>
                <a:cs typeface="Arial" pitchFamily="34" charset="0"/>
                <a:hlinkClick r:id="rId3"/>
              </a:rPr>
              <a:t>Fundamentals:</a:t>
            </a:r>
          </a:p>
          <a:p>
            <a:pPr algn="ctr"/>
            <a:r>
              <a:rPr lang="en-US" sz="1100" dirty="0">
                <a:solidFill>
                  <a:schemeClr val="bg1"/>
                </a:solidFill>
                <a:latin typeface="Arial" pitchFamily="34" charset="0"/>
                <a:cs typeface="Arial" pitchFamily="34" charset="0"/>
                <a:hlinkClick r:id="rId3"/>
              </a:rPr>
              <a:t>Tools, Technologies </a:t>
            </a:r>
          </a:p>
          <a:p>
            <a:pPr algn="ctr"/>
            <a:r>
              <a:rPr lang="en-US" sz="1100" dirty="0">
                <a:solidFill>
                  <a:schemeClr val="bg1"/>
                </a:solidFill>
                <a:latin typeface="Arial" pitchFamily="34" charset="0"/>
                <a:cs typeface="Arial" pitchFamily="34" charset="0"/>
                <a:hlinkClick r:id="rId3"/>
              </a:rPr>
              <a:t>and Infra</a:t>
            </a:r>
            <a:endParaRPr lang="en-US" sz="1100" dirty="0">
              <a:solidFill>
                <a:schemeClr val="bg1"/>
              </a:solidFill>
              <a:latin typeface="Arial" pitchFamily="34" charset="0"/>
              <a:cs typeface="Arial" pitchFamily="34" charset="0"/>
            </a:endParaRPr>
          </a:p>
        </p:txBody>
      </p:sp>
      <p:sp>
        <p:nvSpPr>
          <p:cNvPr id="66" name="Oval 65"/>
          <p:cNvSpPr/>
          <p:nvPr/>
        </p:nvSpPr>
        <p:spPr>
          <a:xfrm>
            <a:off x="5313815" y="1268359"/>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chemeClr val="bg1"/>
                </a:solidFill>
                <a:latin typeface="Arial" pitchFamily="34" charset="0"/>
                <a:cs typeface="Arial" pitchFamily="34" charset="0"/>
                <a:hlinkClick r:id="rId4"/>
              </a:rPr>
              <a:t>Cucumber Fundamentals</a:t>
            </a:r>
            <a:endParaRPr lang="en-US" sz="1100" dirty="0">
              <a:solidFill>
                <a:schemeClr val="bg1"/>
              </a:solidFill>
              <a:latin typeface="Arial" pitchFamily="34" charset="0"/>
              <a:cs typeface="Arial" pitchFamily="34" charset="0"/>
            </a:endParaRPr>
          </a:p>
        </p:txBody>
      </p:sp>
      <p:sp>
        <p:nvSpPr>
          <p:cNvPr id="77" name="Oval 4"/>
          <p:cNvSpPr/>
          <p:nvPr/>
        </p:nvSpPr>
        <p:spPr>
          <a:xfrm>
            <a:off x="5535531" y="1987720"/>
            <a:ext cx="119335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a:t>
            </a:r>
            <a:endParaRPr lang="en-US" sz="800" kern="1200" dirty="0"/>
          </a:p>
        </p:txBody>
      </p:sp>
      <p:grpSp>
        <p:nvGrpSpPr>
          <p:cNvPr id="79" name="Group 78"/>
          <p:cNvGrpSpPr/>
          <p:nvPr/>
        </p:nvGrpSpPr>
        <p:grpSpPr>
          <a:xfrm>
            <a:off x="2977983" y="1268359"/>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81" name="Oval 80"/>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chemeClr val="bg1"/>
                  </a:solidFill>
                  <a:latin typeface="Arial" pitchFamily="34" charset="0"/>
                  <a:cs typeface="Arial" pitchFamily="34" charset="0"/>
                  <a:hlinkClick r:id="rId4"/>
                </a:rPr>
                <a:t>Agile Programming and Testing</a:t>
              </a:r>
              <a:endParaRPr lang="en-US" sz="1100" dirty="0">
                <a:solidFill>
                  <a:schemeClr val="bg1"/>
                </a:solidFill>
                <a:latin typeface="Arial" pitchFamily="34" charset="0"/>
                <a:cs typeface="Arial" pitchFamily="34" charset="0"/>
              </a:endParaRPr>
            </a:p>
          </p:txBody>
        </p:sp>
        <p:sp>
          <p:nvSpPr>
            <p:cNvPr id="82" name="Oval 4"/>
            <p:cNvSpPr/>
            <p:nvPr/>
          </p:nvSpPr>
          <p:spPr>
            <a:xfrm>
              <a:off x="5223675" y="815187"/>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defTabSz="1200150">
                <a:lnSpc>
                  <a:spcPct val="90000"/>
                </a:lnSpc>
                <a:spcBef>
                  <a:spcPct val="0"/>
                </a:spcBef>
                <a:spcAft>
                  <a:spcPct val="35000"/>
                </a:spcAft>
              </a:pPr>
              <a:r>
                <a:rPr lang="en-US" sz="800" dirty="0" smtClean="0">
                  <a:solidFill>
                    <a:srgbClr val="0070C0"/>
                  </a:solidFill>
                </a:rPr>
                <a:t>Online / Web-based Session 2 </a:t>
              </a:r>
              <a:r>
                <a:rPr lang="en-US" sz="800" dirty="0" err="1" smtClean="0">
                  <a:solidFill>
                    <a:srgbClr val="0070C0"/>
                  </a:solidFill>
                </a:rPr>
                <a:t>Hrs</a:t>
              </a:r>
              <a:endParaRPr lang="en-US" sz="800" kern="1200" dirty="0"/>
            </a:p>
          </p:txBody>
        </p:sp>
      </p:grpSp>
      <p:sp>
        <p:nvSpPr>
          <p:cNvPr id="80" name="Right Arrow 79"/>
          <p:cNvSpPr/>
          <p:nvPr/>
        </p:nvSpPr>
        <p:spPr>
          <a:xfrm>
            <a:off x="4705393" y="1788168"/>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latin typeface="Arial" pitchFamily="34" charset="0"/>
              <a:cs typeface="Arial" pitchFamily="34" charset="0"/>
            </a:endParaRPr>
          </a:p>
        </p:txBody>
      </p:sp>
      <p:pic>
        <p:nvPicPr>
          <p:cNvPr id="83" name="Picture 82"/>
          <p:cNvPicPr>
            <a:picLocks noChangeAspect="1"/>
          </p:cNvPicPr>
          <p:nvPr/>
        </p:nvPicPr>
        <p:blipFill>
          <a:blip r:embed="rId5"/>
          <a:stretch>
            <a:fillRect/>
          </a:stretch>
        </p:blipFill>
        <p:spPr>
          <a:xfrm>
            <a:off x="2347009" y="1788168"/>
            <a:ext cx="627942" cy="347502"/>
          </a:xfrm>
          <a:prstGeom prst="rect">
            <a:avLst/>
          </a:prstGeom>
        </p:spPr>
      </p:pic>
      <p:sp>
        <p:nvSpPr>
          <p:cNvPr id="4" name="Rectangle 3"/>
          <p:cNvSpPr/>
          <p:nvPr/>
        </p:nvSpPr>
        <p:spPr>
          <a:xfrm>
            <a:off x="8153400" y="5405162"/>
            <a:ext cx="3872303" cy="415057"/>
          </a:xfrm>
          <a:prstGeom prst="rect">
            <a:avLst/>
          </a:prstGeom>
          <a:solidFill>
            <a:srgbClr val="FF8381"/>
          </a:solidFill>
        </p:spPr>
        <p:txBody>
          <a:bodyPr wrap="square">
            <a:spAutoFit/>
          </a:bodyPr>
          <a:lstStyle/>
          <a:p>
            <a:pPr algn="just"/>
            <a:r>
              <a:rPr lang="en-US" sz="1000" b="1" i="1" dirty="0" smtClean="0"/>
              <a:t>It is assumed that development skills exist and are not required to be trained</a:t>
            </a:r>
            <a:endParaRPr lang="en-US" sz="1000" b="1" i="1" dirty="0"/>
          </a:p>
        </p:txBody>
      </p:sp>
      <p:sp>
        <p:nvSpPr>
          <p:cNvPr id="43" name="Oval 42"/>
          <p:cNvSpPr/>
          <p:nvPr/>
        </p:nvSpPr>
        <p:spPr>
          <a:xfrm>
            <a:off x="7626985" y="1259732"/>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900" u="sng" dirty="0" smtClean="0">
              <a:hlinkClick r:id="rId6"/>
            </a:endParaRPr>
          </a:p>
          <a:p>
            <a:pPr algn="ctr"/>
            <a:endParaRPr lang="en-US" sz="900" u="sng" dirty="0">
              <a:hlinkClick r:id="rId6"/>
            </a:endParaRPr>
          </a:p>
          <a:p>
            <a:pPr algn="ctr"/>
            <a:r>
              <a:rPr lang="en-US" sz="1100" u="sng" dirty="0" smtClean="0">
                <a:hlinkClick r:id="rId6"/>
              </a:rPr>
              <a:t>Selenium</a:t>
            </a:r>
            <a:endParaRPr lang="en-US" sz="1100" dirty="0">
              <a:solidFill>
                <a:schemeClr val="bg1"/>
              </a:solidFill>
              <a:cs typeface="Arial" pitchFamily="34" charset="0"/>
            </a:endParaRPr>
          </a:p>
        </p:txBody>
      </p:sp>
      <p:sp>
        <p:nvSpPr>
          <p:cNvPr id="44" name="Right Arrow 43"/>
          <p:cNvSpPr/>
          <p:nvPr/>
        </p:nvSpPr>
        <p:spPr>
          <a:xfrm>
            <a:off x="9351789" y="1801285"/>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5" name="Oval 4"/>
          <p:cNvSpPr/>
          <p:nvPr/>
        </p:nvSpPr>
        <p:spPr>
          <a:xfrm>
            <a:off x="7933094" y="2061666"/>
            <a:ext cx="1057275" cy="121018"/>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 Hrs</a:t>
            </a:r>
            <a:endParaRPr lang="en-US" sz="800" kern="1200" dirty="0"/>
          </a:p>
        </p:txBody>
      </p:sp>
      <p:sp>
        <p:nvSpPr>
          <p:cNvPr id="46" name="Oval 45"/>
          <p:cNvSpPr/>
          <p:nvPr/>
        </p:nvSpPr>
        <p:spPr>
          <a:xfrm>
            <a:off x="9972320" y="2910016"/>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prstClr val="white"/>
              </a:solidFill>
              <a:latin typeface="Calibri" panose="020F0502020204030204" pitchFamily="34" charset="0"/>
              <a:cs typeface="Arial" pitchFamily="34" charset="0"/>
            </a:endParaRPr>
          </a:p>
        </p:txBody>
      </p:sp>
      <p:sp>
        <p:nvSpPr>
          <p:cNvPr id="47" name="Oval 4"/>
          <p:cNvSpPr/>
          <p:nvPr/>
        </p:nvSpPr>
        <p:spPr>
          <a:xfrm>
            <a:off x="10169023" y="3804574"/>
            <a:ext cx="1124597" cy="174824"/>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Hrs</a:t>
            </a:r>
            <a:r>
              <a:rPr lang="en-US" sz="800" dirty="0" smtClean="0">
                <a:solidFill>
                  <a:srgbClr val="0070C0"/>
                </a:solidFill>
              </a:rPr>
              <a:t> 23 mins</a:t>
            </a:r>
            <a:endParaRPr lang="en-US" sz="800" dirty="0">
              <a:solidFill>
                <a:prstClr val="white"/>
              </a:solidFill>
            </a:endParaRPr>
          </a:p>
        </p:txBody>
      </p:sp>
      <p:sp>
        <p:nvSpPr>
          <p:cNvPr id="48" name="Oval 47"/>
          <p:cNvSpPr/>
          <p:nvPr/>
        </p:nvSpPr>
        <p:spPr>
          <a:xfrm>
            <a:off x="9972320" y="1259732"/>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49" name="Oval 4"/>
          <p:cNvSpPr/>
          <p:nvPr/>
        </p:nvSpPr>
        <p:spPr>
          <a:xfrm>
            <a:off x="10320351" y="2077118"/>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Hrs</a:t>
            </a:r>
            <a:r>
              <a:rPr lang="en-US" sz="800" dirty="0" smtClean="0">
                <a:solidFill>
                  <a:srgbClr val="0070C0"/>
                </a:solidFill>
              </a:rPr>
              <a:t> 23 mins</a:t>
            </a:r>
            <a:endParaRPr lang="en-US" sz="800" dirty="0">
              <a:solidFill>
                <a:prstClr val="white"/>
              </a:solidFill>
            </a:endParaRPr>
          </a:p>
        </p:txBody>
      </p:sp>
      <p:sp>
        <p:nvSpPr>
          <p:cNvPr id="51" name="Oval 50"/>
          <p:cNvSpPr/>
          <p:nvPr/>
        </p:nvSpPr>
        <p:spPr>
          <a:xfrm>
            <a:off x="7694209" y="2910016"/>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rgbClr val="C00000"/>
              </a:solidFill>
              <a:cs typeface="Arial" pitchFamily="34" charset="0"/>
            </a:endParaRPr>
          </a:p>
        </p:txBody>
      </p:sp>
      <p:sp>
        <p:nvSpPr>
          <p:cNvPr id="52" name="Oval 4"/>
          <p:cNvSpPr/>
          <p:nvPr/>
        </p:nvSpPr>
        <p:spPr>
          <a:xfrm>
            <a:off x="7998752" y="3791283"/>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r>
              <a:rPr lang="en-US" sz="800" dirty="0">
                <a:solidFill>
                  <a:srgbClr val="0070C0"/>
                </a:solidFill>
              </a:rPr>
              <a:t>2</a:t>
            </a:r>
            <a:r>
              <a:rPr lang="en-US" sz="800" dirty="0" smtClean="0">
                <a:solidFill>
                  <a:srgbClr val="0070C0"/>
                </a:solidFill>
              </a:rPr>
              <a:t> </a:t>
            </a:r>
            <a:r>
              <a:rPr lang="en-US" sz="800" dirty="0" err="1" smtClean="0">
                <a:solidFill>
                  <a:srgbClr val="0070C0"/>
                </a:solidFill>
              </a:rPr>
              <a:t>Hrs</a:t>
            </a:r>
            <a:r>
              <a:rPr lang="en-US" sz="800" dirty="0" smtClean="0">
                <a:solidFill>
                  <a:srgbClr val="0070C0"/>
                </a:solidFill>
              </a:rPr>
              <a:t> 4 mins</a:t>
            </a:r>
            <a:endParaRPr lang="en-US" sz="800" dirty="0">
              <a:solidFill>
                <a:prstClr val="white"/>
              </a:solidFill>
            </a:endParaRPr>
          </a:p>
        </p:txBody>
      </p:sp>
      <p:sp>
        <p:nvSpPr>
          <p:cNvPr id="53" name="Rectangle 52"/>
          <p:cNvSpPr/>
          <p:nvPr/>
        </p:nvSpPr>
        <p:spPr>
          <a:xfrm>
            <a:off x="10262267" y="1689516"/>
            <a:ext cx="1236236" cy="261610"/>
          </a:xfrm>
          <a:prstGeom prst="rect">
            <a:avLst/>
          </a:prstGeom>
        </p:spPr>
        <p:txBody>
          <a:bodyPr wrap="none">
            <a:spAutoFit/>
          </a:bodyPr>
          <a:lstStyle/>
          <a:p>
            <a:r>
              <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7"/>
              </a:rPr>
              <a:t>Selenium and Java</a:t>
            </a:r>
            <a:endParaRPr lang="en-US" dirty="0">
              <a:solidFill>
                <a:srgbClr val="C00000"/>
              </a:solidFill>
            </a:endParaRPr>
          </a:p>
        </p:txBody>
      </p:sp>
      <p:sp>
        <p:nvSpPr>
          <p:cNvPr id="54" name="Oval 53"/>
          <p:cNvSpPr/>
          <p:nvPr/>
        </p:nvSpPr>
        <p:spPr>
          <a:xfrm>
            <a:off x="5416097" y="2910016"/>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a:solidFill>
                <a:prstClr val="white"/>
              </a:solidFill>
              <a:cs typeface="Arial" pitchFamily="34" charset="0"/>
            </a:endParaRPr>
          </a:p>
        </p:txBody>
      </p:sp>
      <p:sp>
        <p:nvSpPr>
          <p:cNvPr id="56" name="Oval 4"/>
          <p:cNvSpPr/>
          <p:nvPr/>
        </p:nvSpPr>
        <p:spPr>
          <a:xfrm>
            <a:off x="5722589" y="3661227"/>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Hrs</a:t>
            </a:r>
            <a:r>
              <a:rPr lang="en-US" sz="800" dirty="0" smtClean="0">
                <a:solidFill>
                  <a:srgbClr val="0070C0"/>
                </a:solidFill>
              </a:rPr>
              <a:t> 19 mins</a:t>
            </a:r>
            <a:endParaRPr lang="en-US" sz="800" dirty="0">
              <a:solidFill>
                <a:prstClr val="white"/>
              </a:solidFill>
            </a:endParaRPr>
          </a:p>
        </p:txBody>
      </p:sp>
      <p:sp>
        <p:nvSpPr>
          <p:cNvPr id="74" name="Rectangle 73"/>
          <p:cNvSpPr/>
          <p:nvPr/>
        </p:nvSpPr>
        <p:spPr>
          <a:xfrm>
            <a:off x="5700612" y="3244514"/>
            <a:ext cx="1138453" cy="261610"/>
          </a:xfrm>
          <a:prstGeom prst="rect">
            <a:avLst/>
          </a:prstGeom>
        </p:spPr>
        <p:txBody>
          <a:bodyPr wrap="none">
            <a:spAutoFit/>
          </a:bodyPr>
          <a:lstStyle/>
          <a:p>
            <a:pPr algn="ctr"/>
            <a:r>
              <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8"/>
              </a:rPr>
              <a:t>Selenium and C#</a:t>
            </a:r>
            <a:endParaRPr lang="en-US" dirty="0">
              <a:solidFill>
                <a:srgbClr val="C00000"/>
              </a:solidFill>
            </a:endParaRPr>
          </a:p>
        </p:txBody>
      </p:sp>
      <p:sp>
        <p:nvSpPr>
          <p:cNvPr id="75" name="Right Arrow 74"/>
          <p:cNvSpPr/>
          <p:nvPr/>
        </p:nvSpPr>
        <p:spPr>
          <a:xfrm rot="5400000">
            <a:off x="10635902" y="2640452"/>
            <a:ext cx="410612"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76" name="Right Arrow 75"/>
          <p:cNvSpPr/>
          <p:nvPr/>
        </p:nvSpPr>
        <p:spPr>
          <a:xfrm rot="10800000">
            <a:off x="7089793" y="342674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84" name="TextBox 83"/>
          <p:cNvSpPr txBox="1"/>
          <p:nvPr/>
        </p:nvSpPr>
        <p:spPr>
          <a:xfrm>
            <a:off x="7787645" y="3003432"/>
            <a:ext cx="1453775" cy="938719"/>
          </a:xfrm>
          <a:prstGeom prst="rect">
            <a:avLst/>
          </a:prstGeom>
          <a:noFill/>
        </p:spPr>
        <p:txBody>
          <a:bodyPr wrap="square" rtlCol="0">
            <a:spAutoFit/>
          </a:bodyPr>
          <a:lstStyle/>
          <a:p>
            <a:pPr algn="ctr"/>
            <a:endPar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9"/>
            </a:endParaRPr>
          </a:p>
          <a:p>
            <a:pPr algn="ct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9"/>
              </a:rPr>
              <a:t>Selenium Automated Web Testing Fundamentals</a:t>
            </a:r>
            <a:endParaRPr lang="en-US" sz="1100" dirty="0">
              <a:solidFill>
                <a:srgbClr val="C00000"/>
              </a:solidFill>
              <a:latin typeface="Calibri" panose="020F0502020204030204" pitchFamily="34" charset="0"/>
              <a:cs typeface="Arial" pitchFamily="34" charset="0"/>
            </a:endParaRPr>
          </a:p>
          <a:p>
            <a:pPr>
              <a:spcAft>
                <a:spcPts val="600"/>
              </a:spcAft>
            </a:pPr>
            <a:endParaRPr lang="en-US" sz="1100" dirty="0" err="1" smtClean="0">
              <a:latin typeface="Calibri" panose="020F0502020204030204" pitchFamily="34" charset="0"/>
              <a:cs typeface="Arial" pitchFamily="34" charset="0"/>
            </a:endParaRPr>
          </a:p>
        </p:txBody>
      </p:sp>
      <p:sp>
        <p:nvSpPr>
          <p:cNvPr id="85" name="TextBox 84"/>
          <p:cNvSpPr txBox="1"/>
          <p:nvPr/>
        </p:nvSpPr>
        <p:spPr>
          <a:xfrm>
            <a:off x="10124340" y="3177497"/>
            <a:ext cx="1431934" cy="846386"/>
          </a:xfrm>
          <a:prstGeom prst="rect">
            <a:avLst/>
          </a:prstGeom>
          <a:noFill/>
        </p:spPr>
        <p:txBody>
          <a:bodyPr wrap="square" rtlCol="0">
            <a:spAutoFit/>
          </a:bodyPr>
          <a:lstStyle/>
          <a:p>
            <a:pPr algn="ctr">
              <a:spcAft>
                <a:spcPts val="600"/>
              </a:spcAft>
            </a:pPr>
            <a:r>
              <a:rPr lang="en-US" sz="1100" u="sng" dirty="0">
                <a:solidFill>
                  <a:srgbClr val="C00000"/>
                </a:solidFill>
                <a:latin typeface="Calibri" panose="020F0502020204030204" pitchFamily="34" charset="0"/>
                <a:cs typeface="Arial" pitchFamily="34" charset="0"/>
                <a:hlinkClick r:id="rId10"/>
              </a:rPr>
              <a:t>Advanced Features of Selenium Automated Web Testing</a:t>
            </a:r>
            <a:endParaRPr lang="en-US" sz="1100" u="sng" dirty="0">
              <a:solidFill>
                <a:srgbClr val="C00000"/>
              </a:solidFill>
              <a:latin typeface="Calibri" panose="020F0502020204030204" pitchFamily="34" charset="0"/>
              <a:cs typeface="Arial" pitchFamily="34" charset="0"/>
            </a:endParaRPr>
          </a:p>
          <a:p>
            <a:pPr algn="ctr">
              <a:spcAft>
                <a:spcPts val="600"/>
              </a:spcAft>
            </a:pPr>
            <a:endParaRPr lang="en-US" sz="1100" u="sng" dirty="0" err="1" smtClean="0">
              <a:solidFill>
                <a:srgbClr val="C00000"/>
              </a:solidFill>
              <a:latin typeface="Arial" pitchFamily="34" charset="0"/>
              <a:cs typeface="Arial" pitchFamily="34" charset="0"/>
            </a:endParaRPr>
          </a:p>
        </p:txBody>
      </p:sp>
      <p:sp>
        <p:nvSpPr>
          <p:cNvPr id="90" name="Right Arrow 89"/>
          <p:cNvSpPr/>
          <p:nvPr/>
        </p:nvSpPr>
        <p:spPr>
          <a:xfrm rot="10800000">
            <a:off x="4826217" y="342674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91" name="Right Arrow 90"/>
          <p:cNvSpPr/>
          <p:nvPr/>
        </p:nvSpPr>
        <p:spPr>
          <a:xfrm rot="10800000">
            <a:off x="2793940" y="3411167"/>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pic>
        <p:nvPicPr>
          <p:cNvPr id="92" name="Picture 91"/>
          <p:cNvPicPr>
            <a:picLocks noChangeAspect="1"/>
          </p:cNvPicPr>
          <p:nvPr/>
        </p:nvPicPr>
        <p:blipFill>
          <a:blip r:embed="rId11">
            <a:duotone>
              <a:prstClr val="black"/>
              <a:schemeClr val="accent2">
                <a:lumMod val="20000"/>
                <a:lumOff val="80000"/>
                <a:tint val="45000"/>
                <a:satMod val="400000"/>
              </a:schemeClr>
            </a:duotone>
          </a:blip>
          <a:stretch>
            <a:fillRect/>
          </a:stretch>
        </p:blipFill>
        <p:spPr>
          <a:xfrm>
            <a:off x="3328853" y="2882037"/>
            <a:ext cx="1560711" cy="1426588"/>
          </a:xfrm>
          <a:prstGeom prst="rect">
            <a:avLst/>
          </a:prstGeom>
        </p:spPr>
      </p:pic>
      <p:pic>
        <p:nvPicPr>
          <p:cNvPr id="93" name="Picture 92"/>
          <p:cNvPicPr>
            <a:picLocks noChangeAspect="1"/>
          </p:cNvPicPr>
          <p:nvPr/>
        </p:nvPicPr>
        <p:blipFill>
          <a:blip r:embed="rId11">
            <a:duotone>
              <a:prstClr val="black"/>
              <a:schemeClr val="accent2">
                <a:lumMod val="20000"/>
                <a:lumOff val="80000"/>
                <a:tint val="45000"/>
                <a:satMod val="400000"/>
              </a:schemeClr>
            </a:duotone>
          </a:blip>
          <a:stretch>
            <a:fillRect/>
          </a:stretch>
        </p:blipFill>
        <p:spPr>
          <a:xfrm>
            <a:off x="1267980" y="2893959"/>
            <a:ext cx="1560711" cy="1426588"/>
          </a:xfrm>
          <a:prstGeom prst="rect">
            <a:avLst/>
          </a:prstGeom>
        </p:spPr>
      </p:pic>
      <p:sp>
        <p:nvSpPr>
          <p:cNvPr id="94" name="TextBox 93"/>
          <p:cNvSpPr txBox="1"/>
          <p:nvPr/>
        </p:nvSpPr>
        <p:spPr>
          <a:xfrm>
            <a:off x="1298156" y="3035915"/>
            <a:ext cx="1296359" cy="430887"/>
          </a:xfrm>
          <a:prstGeom prst="rect">
            <a:avLst/>
          </a:prstGeom>
          <a:noFill/>
        </p:spPr>
        <p:txBody>
          <a:bodyPr wrap="square" rtlCol="0">
            <a:spAutoFit/>
          </a:bodyPr>
          <a:lstStyle/>
          <a:p>
            <a:pPr algn="ctr">
              <a:spcAft>
                <a:spcPts val="600"/>
              </a:spcAft>
            </a:pPr>
            <a:r>
              <a:rPr lang="en-US" sz="1100" u="sng" dirty="0" smtClean="0">
                <a:solidFill>
                  <a:srgbClr val="C00000"/>
                </a:solidFill>
                <a:latin typeface="Calibri" panose="020F0502020204030204" pitchFamily="34" charset="0"/>
              </a:rPr>
              <a:t>Advanced Enterprise Jenkins</a:t>
            </a:r>
            <a:endParaRPr lang="en-US" sz="1100" u="sng" dirty="0" smtClean="0">
              <a:solidFill>
                <a:srgbClr val="C00000"/>
              </a:solidFill>
              <a:latin typeface="Calibri" panose="020F0502020204030204" pitchFamily="34" charset="0"/>
              <a:cs typeface="Arial" pitchFamily="34" charset="0"/>
            </a:endParaRPr>
          </a:p>
        </p:txBody>
      </p:sp>
      <p:sp>
        <p:nvSpPr>
          <p:cNvPr id="95" name="Oval 4"/>
          <p:cNvSpPr/>
          <p:nvPr/>
        </p:nvSpPr>
        <p:spPr>
          <a:xfrm>
            <a:off x="1439241" y="3743495"/>
            <a:ext cx="1193352" cy="231591"/>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Partner Trainer 40 </a:t>
            </a:r>
            <a:r>
              <a:rPr lang="en-US" sz="800" dirty="0" err="1" smtClean="0">
                <a:solidFill>
                  <a:srgbClr val="0070C0"/>
                </a:solidFill>
              </a:rPr>
              <a:t>Hrs</a:t>
            </a:r>
            <a:endParaRPr lang="en-US" sz="800" dirty="0">
              <a:solidFill>
                <a:prstClr val="white"/>
              </a:solidFill>
            </a:endParaRPr>
          </a:p>
        </p:txBody>
      </p:sp>
      <p:sp>
        <p:nvSpPr>
          <p:cNvPr id="96" name="TextBox 95"/>
          <p:cNvSpPr txBox="1"/>
          <p:nvPr/>
        </p:nvSpPr>
        <p:spPr>
          <a:xfrm>
            <a:off x="3391751" y="3331382"/>
            <a:ext cx="1296359" cy="261610"/>
          </a:xfrm>
          <a:prstGeom prst="rect">
            <a:avLst/>
          </a:prstGeom>
          <a:noFill/>
        </p:spPr>
        <p:txBody>
          <a:bodyPr wrap="square" rtlCol="0">
            <a:spAutoFit/>
          </a:bodyPr>
          <a:lstStyle/>
          <a:p>
            <a:pPr algn="ctr">
              <a:spcAft>
                <a:spcPts val="600"/>
              </a:spcAft>
            </a:pPr>
            <a:r>
              <a:rPr lang="en-US" sz="1100" u="sng" dirty="0" smtClean="0">
                <a:solidFill>
                  <a:srgbClr val="C00000"/>
                </a:solidFill>
                <a:latin typeface="Calibri" panose="020F0502020204030204" pitchFamily="34" charset="0"/>
              </a:rPr>
              <a:t>Advanced Puppet</a:t>
            </a:r>
            <a:endParaRPr lang="en-US" sz="1100" u="sng" dirty="0" smtClean="0">
              <a:solidFill>
                <a:srgbClr val="C00000"/>
              </a:solidFill>
              <a:latin typeface="Calibri" panose="020F0502020204030204" pitchFamily="34" charset="0"/>
              <a:cs typeface="Arial" pitchFamily="34" charset="0"/>
            </a:endParaRPr>
          </a:p>
        </p:txBody>
      </p:sp>
      <p:sp>
        <p:nvSpPr>
          <p:cNvPr id="97" name="Oval 4"/>
          <p:cNvSpPr/>
          <p:nvPr/>
        </p:nvSpPr>
        <p:spPr>
          <a:xfrm>
            <a:off x="3436881" y="3705650"/>
            <a:ext cx="1193352" cy="231591"/>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Partner Trainer 24 </a:t>
            </a:r>
            <a:r>
              <a:rPr lang="en-US" sz="800" dirty="0" err="1" smtClean="0">
                <a:solidFill>
                  <a:srgbClr val="0070C0"/>
                </a:solidFill>
              </a:rPr>
              <a:t>Hrs</a:t>
            </a:r>
            <a:endParaRPr lang="en-US" sz="800" dirty="0">
              <a:solidFill>
                <a:prstClr val="white"/>
              </a:solidFill>
            </a:endParaRPr>
          </a:p>
        </p:txBody>
      </p:sp>
      <p:sp>
        <p:nvSpPr>
          <p:cNvPr id="100" name="Right Arrow 99"/>
          <p:cNvSpPr/>
          <p:nvPr/>
        </p:nvSpPr>
        <p:spPr>
          <a:xfrm rot="10800000">
            <a:off x="9353370" y="3426745"/>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28" name="Oval 127"/>
          <p:cNvSpPr/>
          <p:nvPr/>
        </p:nvSpPr>
        <p:spPr>
          <a:xfrm>
            <a:off x="1240493" y="4648872"/>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u="sng" dirty="0" smtClean="0">
              <a:solidFill>
                <a:srgbClr val="C00000"/>
              </a:solidFill>
              <a:latin typeface="Calibri" panose="020F0502020204030204" pitchFamily="34" charset="0"/>
            </a:endParaRPr>
          </a:p>
          <a:p>
            <a:pPr algn="ctr"/>
            <a:r>
              <a:rPr lang="en-US" sz="1100" u="sng" dirty="0" smtClean="0">
                <a:solidFill>
                  <a:srgbClr val="C00000"/>
                </a:solidFill>
                <a:latin typeface="Calibri" panose="020F0502020204030204" pitchFamily="34" charset="0"/>
              </a:rPr>
              <a:t>GIT</a:t>
            </a:r>
            <a:endParaRPr lang="en-US" sz="1100" dirty="0">
              <a:solidFill>
                <a:srgbClr val="C00000"/>
              </a:solidFill>
              <a:latin typeface="Calibri" panose="020F0502020204030204" pitchFamily="34" charset="0"/>
              <a:cs typeface="Arial" pitchFamily="34" charset="0"/>
            </a:endParaRPr>
          </a:p>
        </p:txBody>
      </p:sp>
      <p:sp>
        <p:nvSpPr>
          <p:cNvPr id="129" name="Right Arrow 128"/>
          <p:cNvSpPr/>
          <p:nvPr/>
        </p:nvSpPr>
        <p:spPr>
          <a:xfrm>
            <a:off x="5280400" y="5234346"/>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30" name="Oval 129"/>
          <p:cNvSpPr/>
          <p:nvPr/>
        </p:nvSpPr>
        <p:spPr>
          <a:xfrm>
            <a:off x="5898771" y="4648872"/>
            <a:ext cx="1687655" cy="1324463"/>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prstClr val="white"/>
              </a:solidFill>
              <a:cs typeface="Arial" pitchFamily="34" charset="0"/>
            </a:endParaRPr>
          </a:p>
          <a:p>
            <a:pPr algn="ctr"/>
            <a:endParaRPr lang="en-US" sz="1000" dirty="0" smtClean="0">
              <a:solidFill>
                <a:prstClr val="white"/>
              </a:solidFill>
              <a:cs typeface="Arial" pitchFamily="34" charset="0"/>
            </a:endParaRPr>
          </a:p>
          <a:p>
            <a:pPr algn="ctr"/>
            <a:endParaRPr lang="en-US" sz="1000" dirty="0">
              <a:solidFill>
                <a:prstClr val="white"/>
              </a:solidFill>
              <a:cs typeface="Arial" pitchFamily="34" charset="0"/>
            </a:endParaRPr>
          </a:p>
        </p:txBody>
      </p:sp>
      <p:sp>
        <p:nvSpPr>
          <p:cNvPr id="131" name="Oval 4"/>
          <p:cNvSpPr/>
          <p:nvPr/>
        </p:nvSpPr>
        <p:spPr>
          <a:xfrm>
            <a:off x="6151954" y="5601213"/>
            <a:ext cx="119335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2 </a:t>
            </a:r>
            <a:r>
              <a:rPr lang="en-US" sz="800" dirty="0" err="1" smtClean="0">
                <a:solidFill>
                  <a:srgbClr val="0070C0"/>
                </a:solidFill>
              </a:rPr>
              <a:t>Hrs</a:t>
            </a:r>
            <a:r>
              <a:rPr lang="en-US" sz="800" dirty="0" smtClean="0">
                <a:solidFill>
                  <a:srgbClr val="0070C0"/>
                </a:solidFill>
              </a:rPr>
              <a:t> 45 mins</a:t>
            </a:r>
            <a:endParaRPr lang="en-US" sz="800" dirty="0">
              <a:solidFill>
                <a:prstClr val="white"/>
              </a:solidFill>
            </a:endParaRPr>
          </a:p>
        </p:txBody>
      </p:sp>
      <p:sp>
        <p:nvSpPr>
          <p:cNvPr id="132" name="Oval 4"/>
          <p:cNvSpPr/>
          <p:nvPr/>
        </p:nvSpPr>
        <p:spPr>
          <a:xfrm>
            <a:off x="1536080" y="5354211"/>
            <a:ext cx="1124597" cy="174824"/>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a:t>
            </a:r>
            <a:endParaRPr lang="en-US" sz="800" dirty="0">
              <a:solidFill>
                <a:prstClr val="white"/>
              </a:solidFill>
            </a:endParaRPr>
          </a:p>
        </p:txBody>
      </p:sp>
      <p:sp>
        <p:nvSpPr>
          <p:cNvPr id="133" name="Oval 132"/>
          <p:cNvSpPr/>
          <p:nvPr/>
        </p:nvSpPr>
        <p:spPr>
          <a:xfrm>
            <a:off x="3569632" y="4648872"/>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u="sng" dirty="0" smtClean="0">
              <a:solidFill>
                <a:srgbClr val="C00000"/>
              </a:solidFill>
              <a:latin typeface="Calibri" panose="020F0502020204030204" pitchFamily="34" charset="0"/>
              <a:ea typeface="Calibri" panose="020F0502020204030204" pitchFamily="34" charset="0"/>
              <a:cs typeface="Times New Roman" panose="02020603050405020304" pitchFamily="18" charset="0"/>
              <a:hlinkClick r:id=""/>
            </a:endParaRPr>
          </a:p>
        </p:txBody>
      </p:sp>
      <p:sp>
        <p:nvSpPr>
          <p:cNvPr id="134" name="Oval 4"/>
          <p:cNvSpPr/>
          <p:nvPr/>
        </p:nvSpPr>
        <p:spPr>
          <a:xfrm>
            <a:off x="3874246" y="5366858"/>
            <a:ext cx="1041715" cy="203683"/>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algn="ctr" defTabSz="1200150">
              <a:lnSpc>
                <a:spcPct val="90000"/>
              </a:lnSpc>
              <a:spcBef>
                <a:spcPct val="0"/>
              </a:spcBef>
              <a:spcAft>
                <a:spcPct val="35000"/>
              </a:spcAft>
            </a:pPr>
            <a:r>
              <a:rPr lang="en-US" sz="800" dirty="0" smtClean="0">
                <a:solidFill>
                  <a:srgbClr val="0070C0"/>
                </a:solidFill>
              </a:rPr>
              <a:t>Online / Web-based Session 35 mins</a:t>
            </a:r>
            <a:endParaRPr lang="en-US" sz="800" dirty="0">
              <a:solidFill>
                <a:prstClr val="white"/>
              </a:solidFill>
            </a:endParaRPr>
          </a:p>
        </p:txBody>
      </p:sp>
      <p:sp>
        <p:nvSpPr>
          <p:cNvPr id="135" name="Right Arrow 134"/>
          <p:cNvSpPr/>
          <p:nvPr/>
        </p:nvSpPr>
        <p:spPr>
          <a:xfrm>
            <a:off x="2920363" y="5199733"/>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
        <p:nvSpPr>
          <p:cNvPr id="136" name="TextBox 135"/>
          <p:cNvSpPr txBox="1"/>
          <p:nvPr/>
        </p:nvSpPr>
        <p:spPr>
          <a:xfrm>
            <a:off x="3623127" y="4916262"/>
            <a:ext cx="1552520" cy="677108"/>
          </a:xfrm>
          <a:prstGeom prst="rect">
            <a:avLst/>
          </a:prstGeom>
          <a:noFill/>
        </p:spPr>
        <p:txBody>
          <a:bodyPr wrap="square" rtlCol="0">
            <a:spAutoFit/>
          </a:bodyPr>
          <a:lstStyle/>
          <a:p>
            <a:pPr algn="ctr">
              <a:spcAft>
                <a:spcPts val="600"/>
              </a:spcAft>
            </a:pPr>
            <a:r>
              <a:rPr lang="en-US" sz="1100" u="sng" dirty="0">
                <a:solidFill>
                  <a:srgbClr val="C00000"/>
                </a:solidFill>
                <a:latin typeface="Calibri" panose="020F0502020204030204" pitchFamily="34" charset="0"/>
                <a:ea typeface="Calibri" panose="020F0502020204030204" pitchFamily="34" charset="0"/>
                <a:cs typeface="Times New Roman" panose="02020603050405020304" pitchFamily="18" charset="0"/>
                <a:hlinkClick r:id="rId12" invalidUrl="https://capgemini.sumtotalsystems.com/sumtotal/core/activitydetails/ViewActivityDetails/460356?actId=460356&amp;UserMode=0&amp;Task=&amp;InvoiceId=&amp;UserAction=&amp;CallerURL=/sumtotal/app/taxonomy/learnerSearch/LearnerSearch.aspx?UserMode=0&amp;searchText=maven fun"/>
              </a:rPr>
              <a:t>Maven Fundamentals: Overview of Maven</a:t>
            </a:r>
            <a:endParaRPr lang="en-US" sz="1100" dirty="0">
              <a:solidFill>
                <a:srgbClr val="C00000"/>
              </a:solidFill>
              <a:latin typeface="Calibri" panose="020F0502020204030204" pitchFamily="34" charset="0"/>
              <a:cs typeface="Arial" pitchFamily="34" charset="0"/>
            </a:endParaRPr>
          </a:p>
          <a:p>
            <a:pPr algn="ctr">
              <a:spcAft>
                <a:spcPts val="600"/>
              </a:spcAft>
            </a:pPr>
            <a:endParaRPr lang="en-US" sz="1100" dirty="0" err="1" smtClean="0">
              <a:latin typeface="Calibri" panose="020F0502020204030204" pitchFamily="34" charset="0"/>
              <a:cs typeface="Arial" pitchFamily="34" charset="0"/>
            </a:endParaRPr>
          </a:p>
        </p:txBody>
      </p:sp>
      <p:sp>
        <p:nvSpPr>
          <p:cNvPr id="137" name="TextBox 136"/>
          <p:cNvSpPr txBox="1"/>
          <p:nvPr/>
        </p:nvSpPr>
        <p:spPr>
          <a:xfrm>
            <a:off x="5951936" y="4859365"/>
            <a:ext cx="1648564" cy="769441"/>
          </a:xfrm>
          <a:prstGeom prst="rect">
            <a:avLst/>
          </a:prstGeom>
          <a:noFill/>
        </p:spPr>
        <p:txBody>
          <a:bodyPr wrap="square" rtlCol="0">
            <a:spAutoFit/>
          </a:bodyPr>
          <a:lstStyle/>
          <a:p>
            <a:pPr algn="ctr">
              <a:spcAft>
                <a:spcPts val="600"/>
              </a:spcAft>
            </a:pPr>
            <a:r>
              <a:rPr lang="en-US" sz="1100" u="sng" dirty="0" smtClean="0">
                <a:solidFill>
                  <a:srgbClr val="C00000"/>
                </a:solidFill>
                <a:latin typeface="Calibri" panose="020F0502020204030204" pitchFamily="34" charset="0"/>
                <a:cs typeface="Arial" pitchFamily="34" charset="0"/>
                <a:hlinkClick r:id="rId13" invalidUrl="https://capgemini.sumtotalsystems.com/sumtotal/core/activitydetails/ViewActivityDetails/537944?actId=537944&amp;UserMode=0&amp;Task=&amp;InvoiceId=&amp;UserAction=&amp;CallerURL=/sumtotal/app/taxonomy/learnerSearch/LearnerSearch.aspx?UserMode=0&amp;searchText=maven fun"/>
              </a:rPr>
              <a:t>Maven Fundamentals: Docs, Resources, Plugins, Releases, and IDE Integration</a:t>
            </a:r>
            <a:endParaRPr lang="en-US" sz="1100" u="sng" dirty="0" smtClean="0">
              <a:solidFill>
                <a:srgbClr val="C00000"/>
              </a:solidFill>
              <a:latin typeface="Calibri" panose="020F0502020204030204" pitchFamily="34" charset="0"/>
              <a:cs typeface="Arial" pitchFamily="34" charset="0"/>
            </a:endParaRPr>
          </a:p>
        </p:txBody>
      </p:sp>
      <p:sp>
        <p:nvSpPr>
          <p:cNvPr id="142" name="Right Arrow 141"/>
          <p:cNvSpPr/>
          <p:nvPr/>
        </p:nvSpPr>
        <p:spPr>
          <a:xfrm rot="5400000">
            <a:off x="1915337" y="4298308"/>
            <a:ext cx="385780"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prstClr val="white"/>
              </a:solidFill>
              <a:cs typeface="Arial" pitchFamily="34" charset="0"/>
            </a:endParaRPr>
          </a:p>
        </p:txBody>
      </p:sp>
    </p:spTree>
    <p:extLst>
      <p:ext uri="{BB962C8B-B14F-4D97-AF65-F5344CB8AC3E}">
        <p14:creationId xmlns:p14="http://schemas.microsoft.com/office/powerpoint/2010/main" val="25319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r>
            <a:br>
              <a:rPr lang="en-US" dirty="0" smtClean="0"/>
            </a:br>
            <a:r>
              <a:rPr lang="en-US" dirty="0" smtClean="0"/>
              <a:t>DevOps </a:t>
            </a:r>
            <a:r>
              <a:rPr lang="en-US" dirty="0" smtClean="0"/>
              <a:t>– Basics</a:t>
            </a:r>
            <a:endParaRPr lang="en-US" dirty="0"/>
          </a:p>
        </p:txBody>
      </p:sp>
      <p:sp>
        <p:nvSpPr>
          <p:cNvPr id="5" name="Subtitle 4"/>
          <p:cNvSpPr>
            <a:spLocks noGrp="1"/>
          </p:cNvSpPr>
          <p:nvPr>
            <p:ph type="body" sz="quarter" idx="10"/>
          </p:nvPr>
        </p:nvSpPr>
        <p:spPr/>
        <p:txBody>
          <a:bodyPr/>
          <a:lstStyle/>
          <a:p>
            <a:r>
              <a:rPr lang="en-US" smtClean="0"/>
              <a:t/>
            </a:r>
            <a:br>
              <a:rPr lang="en-US" smtClean="0"/>
            </a:br>
            <a:r>
              <a:rPr lang="en-US" smtClean="0"/>
              <a:t>Jun-2017</a:t>
            </a:r>
            <a:endParaRPr lang="en-US" dirty="0"/>
          </a:p>
        </p:txBody>
      </p:sp>
      <p:sp>
        <p:nvSpPr>
          <p:cNvPr id="44034" name="AutoShape 2" descr="TRAINING &amp; DEVELOPMENT        Presented by:         Asma Siddiqui          Irfan Nizar         Nazish Verteji         Zar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416367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r>
            <a:br>
              <a:rPr lang="en-US" dirty="0" smtClean="0"/>
            </a:br>
            <a:r>
              <a:rPr lang="en-US" dirty="0" smtClean="0"/>
              <a:t>DevOps - Tools</a:t>
            </a:r>
            <a:endParaRPr lang="en-US" dirty="0"/>
          </a:p>
        </p:txBody>
      </p:sp>
      <p:sp>
        <p:nvSpPr>
          <p:cNvPr id="5" name="Subtitle 4"/>
          <p:cNvSpPr>
            <a:spLocks noGrp="1"/>
          </p:cNvSpPr>
          <p:nvPr>
            <p:ph type="body" sz="quarter" idx="10"/>
          </p:nvPr>
        </p:nvSpPr>
        <p:spPr/>
        <p:txBody>
          <a:bodyPr/>
          <a:lstStyle/>
          <a:p>
            <a:r>
              <a:rPr lang="en-US" smtClean="0"/>
              <a:t/>
            </a:r>
            <a:br>
              <a:rPr lang="en-US" smtClean="0"/>
            </a:br>
            <a:r>
              <a:rPr lang="en-US" smtClean="0"/>
              <a:t>Jun-2017</a:t>
            </a:r>
            <a:endParaRPr lang="en-US" dirty="0"/>
          </a:p>
        </p:txBody>
      </p:sp>
      <p:sp>
        <p:nvSpPr>
          <p:cNvPr id="44034" name="AutoShape 2" descr="TRAINING &amp; DEVELOPMENT        Presented by:         Asma Siddiqui          Irfan Nizar         Nazish Verteji         Zar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980459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 </a:t>
            </a:r>
            <a:r>
              <a:rPr lang="en-US" dirty="0" smtClean="0"/>
              <a:t>Unit Test Automation</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p:nvPr/>
        </p:nvSpPr>
        <p:spPr>
          <a:xfrm>
            <a:off x="198120" y="1173480"/>
            <a:ext cx="11650980" cy="525780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3" name="Rectangle 52"/>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5" name="Oval 54"/>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6" name="TextBox 55"/>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7" name="Oval 56"/>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9" name="TextBox 58"/>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60" name="TextBox 59"/>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61" name="TextBox 60"/>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62" name="Oval 61"/>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8" name="TextBox 47"/>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grpSp>
        <p:nvGrpSpPr>
          <p:cNvPr id="51" name="Group 50"/>
          <p:cNvGrpSpPr/>
          <p:nvPr/>
        </p:nvGrpSpPr>
        <p:grpSpPr>
          <a:xfrm>
            <a:off x="375911" y="2131085"/>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54" name="Oval 53"/>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00" dirty="0" smtClean="0">
                  <a:solidFill>
                    <a:schemeClr val="bg1"/>
                  </a:solidFill>
                  <a:latin typeface="Arial" pitchFamily="34" charset="0"/>
                  <a:cs typeface="Arial" pitchFamily="34" charset="0"/>
                  <a:hlinkClick r:id="rId3"/>
                </a:rPr>
                <a:t>Capgemini Agile Framework (CAF) Essentials</a:t>
              </a:r>
              <a:endParaRPr lang="en-US" sz="1000" dirty="0">
                <a:solidFill>
                  <a:schemeClr val="bg1"/>
                </a:solidFill>
                <a:latin typeface="Arial" pitchFamily="34" charset="0"/>
                <a:cs typeface="Arial" pitchFamily="34" charset="0"/>
              </a:endParaRPr>
            </a:p>
          </p:txBody>
        </p:sp>
        <p:sp>
          <p:nvSpPr>
            <p:cNvPr id="63" name="Oval 4"/>
            <p:cNvSpPr/>
            <p:nvPr/>
          </p:nvSpPr>
          <p:spPr>
            <a:xfrm>
              <a:off x="5223675" y="815187"/>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0.5 Hrs</a:t>
              </a:r>
              <a:endParaRPr lang="en-US" sz="800" kern="1200" dirty="0"/>
            </a:p>
          </p:txBody>
        </p:sp>
      </p:grpSp>
      <p:sp>
        <p:nvSpPr>
          <p:cNvPr id="65" name="Right Arrow 64"/>
          <p:cNvSpPr/>
          <p:nvPr/>
        </p:nvSpPr>
        <p:spPr>
          <a:xfrm>
            <a:off x="2079375" y="2630602"/>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75" name="Group 74"/>
          <p:cNvGrpSpPr/>
          <p:nvPr/>
        </p:nvGrpSpPr>
        <p:grpSpPr>
          <a:xfrm>
            <a:off x="2661890" y="2131085"/>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77" name="Oval 76"/>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smtClean="0">
                  <a:solidFill>
                    <a:schemeClr val="bg1"/>
                  </a:solidFill>
                  <a:latin typeface="Arial" pitchFamily="34" charset="0"/>
                  <a:cs typeface="Arial" pitchFamily="34" charset="0"/>
                  <a:hlinkClick r:id="rId4"/>
                </a:rPr>
                <a:t>Agile Fundamentals</a:t>
              </a:r>
              <a:endParaRPr lang="en-US" sz="1100" dirty="0">
                <a:solidFill>
                  <a:schemeClr val="bg1"/>
                </a:solidFill>
                <a:latin typeface="Arial" pitchFamily="34" charset="0"/>
                <a:cs typeface="Arial" pitchFamily="34" charset="0"/>
              </a:endParaRPr>
            </a:p>
          </p:txBody>
        </p:sp>
        <p:sp>
          <p:nvSpPr>
            <p:cNvPr id="79" name="Oval 4"/>
            <p:cNvSpPr/>
            <p:nvPr/>
          </p:nvSpPr>
          <p:spPr>
            <a:xfrm>
              <a:off x="5223675" y="815187"/>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Hrs</a:t>
              </a:r>
              <a:endParaRPr lang="en-US" sz="800" kern="1200" dirty="0"/>
            </a:p>
          </p:txBody>
        </p:sp>
      </p:grpSp>
      <p:sp>
        <p:nvSpPr>
          <p:cNvPr id="81" name="Right Arrow 80"/>
          <p:cNvSpPr/>
          <p:nvPr/>
        </p:nvSpPr>
        <p:spPr>
          <a:xfrm>
            <a:off x="4365354" y="2630602"/>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9" name="Oval 48"/>
          <p:cNvSpPr/>
          <p:nvPr/>
        </p:nvSpPr>
        <p:spPr>
          <a:xfrm>
            <a:off x="4947869" y="2131085"/>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smtClean="0">
                <a:solidFill>
                  <a:schemeClr val="bg1"/>
                </a:solidFill>
                <a:latin typeface="Arial" pitchFamily="34" charset="0"/>
                <a:cs typeface="Arial" pitchFamily="34" charset="0"/>
                <a:hlinkClick r:id="rId4"/>
              </a:rPr>
              <a:t>Cucumber Fundamentals</a:t>
            </a:r>
            <a:endParaRPr lang="en-US" sz="1100" dirty="0">
              <a:solidFill>
                <a:schemeClr val="bg1"/>
              </a:solidFill>
              <a:latin typeface="Arial" pitchFamily="34" charset="0"/>
              <a:cs typeface="Arial" pitchFamily="34" charset="0"/>
            </a:endParaRPr>
          </a:p>
        </p:txBody>
      </p:sp>
      <p:sp>
        <p:nvSpPr>
          <p:cNvPr id="50" name="Oval 4"/>
          <p:cNvSpPr/>
          <p:nvPr/>
        </p:nvSpPr>
        <p:spPr>
          <a:xfrm>
            <a:off x="5195020" y="2945950"/>
            <a:ext cx="119335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a:t>
            </a:r>
            <a:endParaRPr lang="en-US" sz="800" kern="1200" dirty="0"/>
          </a:p>
        </p:txBody>
      </p:sp>
      <p:sp>
        <p:nvSpPr>
          <p:cNvPr id="26" name="Oval 25"/>
          <p:cNvSpPr/>
          <p:nvPr/>
        </p:nvSpPr>
        <p:spPr>
          <a:xfrm>
            <a:off x="7263876" y="2131085"/>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smtClean="0">
                <a:solidFill>
                  <a:schemeClr val="bg1"/>
                </a:solidFill>
                <a:latin typeface="Arial" pitchFamily="34" charset="0"/>
                <a:cs typeface="Arial" pitchFamily="34" charset="0"/>
                <a:hlinkClick r:id="rId4"/>
              </a:rPr>
              <a:t>JUNIT Fundamentals</a:t>
            </a:r>
            <a:endParaRPr lang="en-US" sz="1100" dirty="0">
              <a:solidFill>
                <a:schemeClr val="bg1"/>
              </a:solidFill>
              <a:latin typeface="Arial" pitchFamily="34" charset="0"/>
              <a:cs typeface="Arial" pitchFamily="34" charset="0"/>
            </a:endParaRPr>
          </a:p>
        </p:txBody>
      </p:sp>
      <p:sp>
        <p:nvSpPr>
          <p:cNvPr id="27" name="Oval 4"/>
          <p:cNvSpPr/>
          <p:nvPr/>
        </p:nvSpPr>
        <p:spPr>
          <a:xfrm>
            <a:off x="7477329" y="2892697"/>
            <a:ext cx="119335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1.5 </a:t>
            </a:r>
            <a:r>
              <a:rPr lang="en-US" sz="800" dirty="0" err="1" smtClean="0">
                <a:solidFill>
                  <a:srgbClr val="0070C0"/>
                </a:solidFill>
              </a:rPr>
              <a:t>Hr</a:t>
            </a:r>
            <a:endParaRPr lang="en-US" sz="800" kern="1200" dirty="0"/>
          </a:p>
        </p:txBody>
      </p:sp>
      <p:sp>
        <p:nvSpPr>
          <p:cNvPr id="28" name="Right Arrow 27"/>
          <p:cNvSpPr/>
          <p:nvPr/>
        </p:nvSpPr>
        <p:spPr>
          <a:xfrm>
            <a:off x="6666065" y="2630602"/>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29" name="Right Arrow 28"/>
          <p:cNvSpPr/>
          <p:nvPr/>
        </p:nvSpPr>
        <p:spPr>
          <a:xfrm>
            <a:off x="8982072" y="2633148"/>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30" name="Oval 29"/>
          <p:cNvSpPr/>
          <p:nvPr/>
        </p:nvSpPr>
        <p:spPr>
          <a:xfrm>
            <a:off x="9579883" y="2131085"/>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smtClean="0">
                <a:solidFill>
                  <a:schemeClr val="bg1"/>
                </a:solidFill>
                <a:latin typeface="Arial" pitchFamily="34" charset="0"/>
                <a:cs typeface="Arial" pitchFamily="34" charset="0"/>
                <a:hlinkClick r:id="rId4"/>
              </a:rPr>
              <a:t>Working with JUNIT Tests</a:t>
            </a:r>
            <a:endParaRPr lang="en-US" sz="1100" dirty="0">
              <a:solidFill>
                <a:schemeClr val="bg1"/>
              </a:solidFill>
              <a:latin typeface="Arial" pitchFamily="34" charset="0"/>
              <a:cs typeface="Arial" pitchFamily="34" charset="0"/>
            </a:endParaRPr>
          </a:p>
        </p:txBody>
      </p:sp>
      <p:sp>
        <p:nvSpPr>
          <p:cNvPr id="31" name="Oval 4"/>
          <p:cNvSpPr/>
          <p:nvPr/>
        </p:nvSpPr>
        <p:spPr>
          <a:xfrm>
            <a:off x="9793336" y="2892697"/>
            <a:ext cx="119335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1.5 </a:t>
            </a:r>
            <a:r>
              <a:rPr lang="en-US" sz="800" dirty="0" err="1" smtClean="0">
                <a:solidFill>
                  <a:srgbClr val="0070C0"/>
                </a:solidFill>
              </a:rPr>
              <a:t>Hr</a:t>
            </a:r>
            <a:endParaRPr lang="en-US" sz="800" kern="1200" dirty="0"/>
          </a:p>
        </p:txBody>
      </p:sp>
      <p:sp>
        <p:nvSpPr>
          <p:cNvPr id="32" name="Right Arrow 31"/>
          <p:cNvSpPr/>
          <p:nvPr/>
        </p:nvSpPr>
        <p:spPr>
          <a:xfrm rot="5400000">
            <a:off x="10135961" y="3611288"/>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33" name="Oval 32"/>
          <p:cNvSpPr/>
          <p:nvPr/>
        </p:nvSpPr>
        <p:spPr>
          <a:xfrm>
            <a:off x="9657817" y="4075073"/>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smtClean="0">
                <a:solidFill>
                  <a:schemeClr val="bg1"/>
                </a:solidFill>
                <a:latin typeface="Arial" pitchFamily="34" charset="0"/>
                <a:cs typeface="Arial" pitchFamily="34" charset="0"/>
                <a:hlinkClick r:id="rId4"/>
              </a:rPr>
              <a:t>Working with JUNIT Tests</a:t>
            </a:r>
            <a:endParaRPr lang="en-US" sz="1100" dirty="0">
              <a:solidFill>
                <a:schemeClr val="bg1"/>
              </a:solidFill>
              <a:latin typeface="Arial" pitchFamily="34" charset="0"/>
              <a:cs typeface="Arial" pitchFamily="34" charset="0"/>
            </a:endParaRPr>
          </a:p>
        </p:txBody>
      </p:sp>
      <p:sp>
        <p:nvSpPr>
          <p:cNvPr id="34" name="Oval 4"/>
          <p:cNvSpPr/>
          <p:nvPr/>
        </p:nvSpPr>
        <p:spPr>
          <a:xfrm>
            <a:off x="9871270" y="4836685"/>
            <a:ext cx="119335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1.5 </a:t>
            </a:r>
            <a:r>
              <a:rPr lang="en-US" sz="800" dirty="0" err="1" smtClean="0">
                <a:solidFill>
                  <a:srgbClr val="0070C0"/>
                </a:solidFill>
              </a:rPr>
              <a:t>Hr</a:t>
            </a:r>
            <a:endParaRPr lang="en-US" sz="800" kern="1200" dirty="0"/>
          </a:p>
        </p:txBody>
      </p:sp>
    </p:spTree>
    <p:extLst>
      <p:ext uri="{BB962C8B-B14F-4D97-AF65-F5344CB8AC3E}">
        <p14:creationId xmlns:p14="http://schemas.microsoft.com/office/powerpoint/2010/main" val="17531984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 </a:t>
            </a:r>
            <a:r>
              <a:rPr lang="en-US" dirty="0" smtClean="0"/>
              <a:t>TDD/BDD/Cucumber </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51"/>
          <p:cNvSpPr/>
          <p:nvPr/>
        </p:nvSpPr>
        <p:spPr>
          <a:xfrm>
            <a:off x="198120" y="1173480"/>
            <a:ext cx="11650980" cy="525780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3" name="Rectangle 52"/>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5" name="Oval 54"/>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6" name="TextBox 55"/>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7" name="Oval 56"/>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9" name="TextBox 58"/>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60" name="TextBox 59"/>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61" name="TextBox 60"/>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62" name="Oval 61"/>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8" name="TextBox 47"/>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grpSp>
        <p:nvGrpSpPr>
          <p:cNvPr id="51" name="Group 50"/>
          <p:cNvGrpSpPr/>
          <p:nvPr/>
        </p:nvGrpSpPr>
        <p:grpSpPr>
          <a:xfrm>
            <a:off x="1477316" y="2567142"/>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54" name="Oval 53"/>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00" dirty="0" smtClean="0">
                  <a:solidFill>
                    <a:schemeClr val="bg1"/>
                  </a:solidFill>
                  <a:latin typeface="Arial" pitchFamily="34" charset="0"/>
                  <a:cs typeface="Arial" pitchFamily="34" charset="0"/>
                  <a:hlinkClick r:id="rId3"/>
                </a:rPr>
                <a:t>Capgemini Agile Framework (CAF) Essentials</a:t>
              </a:r>
              <a:endParaRPr lang="en-US" sz="1000" dirty="0">
                <a:solidFill>
                  <a:schemeClr val="bg1"/>
                </a:solidFill>
                <a:latin typeface="Arial" pitchFamily="34" charset="0"/>
                <a:cs typeface="Arial" pitchFamily="34" charset="0"/>
              </a:endParaRPr>
            </a:p>
          </p:txBody>
        </p:sp>
        <p:sp>
          <p:nvSpPr>
            <p:cNvPr id="63" name="Oval 4"/>
            <p:cNvSpPr/>
            <p:nvPr/>
          </p:nvSpPr>
          <p:spPr>
            <a:xfrm>
              <a:off x="5223675" y="815187"/>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0.5 Hrs</a:t>
              </a:r>
              <a:endParaRPr lang="en-US" sz="800" kern="1200" dirty="0"/>
            </a:p>
          </p:txBody>
        </p:sp>
      </p:grpSp>
      <p:sp>
        <p:nvSpPr>
          <p:cNvPr id="65" name="Right Arrow 64"/>
          <p:cNvSpPr/>
          <p:nvPr/>
        </p:nvSpPr>
        <p:spPr>
          <a:xfrm>
            <a:off x="3180780" y="3071700"/>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75" name="Group 74"/>
          <p:cNvGrpSpPr/>
          <p:nvPr/>
        </p:nvGrpSpPr>
        <p:grpSpPr>
          <a:xfrm>
            <a:off x="3784032" y="2567142"/>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77" name="Oval 76"/>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smtClean="0">
                  <a:solidFill>
                    <a:schemeClr val="bg1"/>
                  </a:solidFill>
                  <a:latin typeface="Arial" pitchFamily="34" charset="0"/>
                  <a:cs typeface="Arial" pitchFamily="34" charset="0"/>
                  <a:hlinkClick r:id="rId4"/>
                </a:rPr>
                <a:t>Agile Fundamentals</a:t>
              </a:r>
              <a:endParaRPr lang="en-US" sz="1100" dirty="0">
                <a:solidFill>
                  <a:schemeClr val="bg1"/>
                </a:solidFill>
                <a:latin typeface="Arial" pitchFamily="34" charset="0"/>
                <a:cs typeface="Arial" pitchFamily="34" charset="0"/>
              </a:endParaRPr>
            </a:p>
          </p:txBody>
        </p:sp>
        <p:sp>
          <p:nvSpPr>
            <p:cNvPr id="79" name="Oval 4"/>
            <p:cNvSpPr/>
            <p:nvPr/>
          </p:nvSpPr>
          <p:spPr>
            <a:xfrm>
              <a:off x="5223675" y="815187"/>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Hrs</a:t>
              </a:r>
              <a:endParaRPr lang="en-US" sz="800" kern="1200" dirty="0"/>
            </a:p>
          </p:txBody>
        </p:sp>
      </p:grpSp>
      <p:sp>
        <p:nvSpPr>
          <p:cNvPr id="81" name="Right Arrow 80"/>
          <p:cNvSpPr/>
          <p:nvPr/>
        </p:nvSpPr>
        <p:spPr>
          <a:xfrm>
            <a:off x="5466759" y="3071700"/>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9" name="Oval 48"/>
          <p:cNvSpPr/>
          <p:nvPr/>
        </p:nvSpPr>
        <p:spPr>
          <a:xfrm>
            <a:off x="8397463" y="2567142"/>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smtClean="0">
                <a:solidFill>
                  <a:schemeClr val="bg1"/>
                </a:solidFill>
                <a:latin typeface="Arial" pitchFamily="34" charset="0"/>
                <a:cs typeface="Arial" pitchFamily="34" charset="0"/>
                <a:hlinkClick r:id="rId4"/>
              </a:rPr>
              <a:t>Cucumber Fundamentals</a:t>
            </a:r>
            <a:endParaRPr lang="en-US" sz="1100" dirty="0">
              <a:solidFill>
                <a:schemeClr val="bg1"/>
              </a:solidFill>
              <a:latin typeface="Arial" pitchFamily="34" charset="0"/>
              <a:cs typeface="Arial" pitchFamily="34" charset="0"/>
            </a:endParaRPr>
          </a:p>
        </p:txBody>
      </p:sp>
      <p:sp>
        <p:nvSpPr>
          <p:cNvPr id="50" name="Oval 4"/>
          <p:cNvSpPr/>
          <p:nvPr/>
        </p:nvSpPr>
        <p:spPr>
          <a:xfrm>
            <a:off x="8613509" y="3391844"/>
            <a:ext cx="119335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a:t>
            </a:r>
            <a:r>
              <a:rPr lang="en-US" sz="800" dirty="0" err="1" smtClean="0">
                <a:solidFill>
                  <a:srgbClr val="0070C0"/>
                </a:solidFill>
              </a:rPr>
              <a:t>Hr</a:t>
            </a:r>
            <a:endParaRPr lang="en-US" sz="800" kern="1200" dirty="0"/>
          </a:p>
        </p:txBody>
      </p:sp>
      <p:grpSp>
        <p:nvGrpSpPr>
          <p:cNvPr id="26" name="Group 25"/>
          <p:cNvGrpSpPr/>
          <p:nvPr/>
        </p:nvGrpSpPr>
        <p:grpSpPr>
          <a:xfrm>
            <a:off x="6090748" y="2567142"/>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27" name="Oval 26"/>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smtClean="0">
                  <a:solidFill>
                    <a:schemeClr val="bg1"/>
                  </a:solidFill>
                  <a:latin typeface="Arial" pitchFamily="34" charset="0"/>
                  <a:cs typeface="Arial" pitchFamily="34" charset="0"/>
                  <a:hlinkClick r:id="rId4"/>
                </a:rPr>
                <a:t>Agile Programming and Testing</a:t>
              </a:r>
              <a:endParaRPr lang="en-US" sz="1100" dirty="0">
                <a:solidFill>
                  <a:schemeClr val="bg1"/>
                </a:solidFill>
                <a:latin typeface="Arial" pitchFamily="34" charset="0"/>
                <a:cs typeface="Arial" pitchFamily="34" charset="0"/>
              </a:endParaRPr>
            </a:p>
          </p:txBody>
        </p:sp>
        <p:sp>
          <p:nvSpPr>
            <p:cNvPr id="28" name="Oval 4"/>
            <p:cNvSpPr/>
            <p:nvPr/>
          </p:nvSpPr>
          <p:spPr>
            <a:xfrm>
              <a:off x="5223675" y="815187"/>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 </a:t>
              </a:r>
              <a:r>
                <a:rPr lang="en-US" sz="800" dirty="0" err="1" smtClean="0">
                  <a:solidFill>
                    <a:srgbClr val="0070C0"/>
                  </a:solidFill>
                </a:rPr>
                <a:t>Hrs</a:t>
              </a:r>
              <a:endParaRPr lang="en-US" sz="800" kern="1200" dirty="0"/>
            </a:p>
          </p:txBody>
        </p:sp>
      </p:grpSp>
      <p:sp>
        <p:nvSpPr>
          <p:cNvPr id="29" name="Right Arrow 28"/>
          <p:cNvSpPr/>
          <p:nvPr/>
        </p:nvSpPr>
        <p:spPr>
          <a:xfrm>
            <a:off x="7799652" y="3071699"/>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21192958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 GIT</a:t>
            </a:r>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a:xfrm>
            <a:off x="198120" y="1173480"/>
            <a:ext cx="11650980" cy="525780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5" name="Rectangle 4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9" name="Oval 48"/>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1" name="TextBox 50"/>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3" name="Oval 52"/>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4" name="TextBox 53"/>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56" name="TextBox 55"/>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57" name="TextBox 56"/>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58" name="Oval 57"/>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9" name="Oval 58"/>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0" name="TextBox 59"/>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grpSp>
        <p:nvGrpSpPr>
          <p:cNvPr id="62" name="Group 61"/>
          <p:cNvGrpSpPr/>
          <p:nvPr/>
        </p:nvGrpSpPr>
        <p:grpSpPr>
          <a:xfrm>
            <a:off x="8106669" y="2586898"/>
            <a:ext cx="1453896" cy="1316736"/>
            <a:chOff x="3677943" y="1043479"/>
            <a:chExt cx="1453896" cy="1316736"/>
          </a:xfrm>
          <a:solidFill>
            <a:schemeClr val="accent5">
              <a:lumMod val="60000"/>
              <a:lumOff val="40000"/>
            </a:schemeClr>
          </a:solidFill>
        </p:grpSpPr>
        <p:sp>
          <p:nvSpPr>
            <p:cNvPr id="71" name="Rounded Rectangle 70"/>
            <p:cNvSpPr/>
            <p:nvPr/>
          </p:nvSpPr>
          <p:spPr>
            <a:xfrm>
              <a:off x="3677943" y="1043479"/>
              <a:ext cx="1453896" cy="1316736"/>
            </a:xfrm>
            <a:prstGeom prst="roundRect">
              <a:avLst/>
            </a:pr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88" name="Rectangle 87"/>
            <p:cNvSpPr/>
            <p:nvPr/>
          </p:nvSpPr>
          <p:spPr>
            <a:xfrm>
              <a:off x="3710152" y="1198178"/>
              <a:ext cx="1334813" cy="588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latin typeface="Arial" pitchFamily="34" charset="0"/>
                  <a:cs typeface="Arial" pitchFamily="34" charset="0"/>
                </a:rPr>
                <a:t>GIT Hands On </a:t>
              </a:r>
              <a:r>
                <a:rPr lang="en-US" sz="1200" dirty="0" smtClean="0">
                  <a:solidFill>
                    <a:srgbClr val="C00000"/>
                  </a:solidFill>
                  <a:latin typeface="Arial" pitchFamily="34" charset="0"/>
                  <a:cs typeface="Arial" pitchFamily="34" charset="0"/>
                </a:rPr>
                <a:t>Training</a:t>
              </a:r>
              <a:endParaRPr lang="en-US" sz="1200" dirty="0">
                <a:latin typeface="Arial" pitchFamily="34" charset="0"/>
                <a:cs typeface="Arial" pitchFamily="34" charset="0"/>
              </a:endParaRPr>
            </a:p>
          </p:txBody>
        </p:sp>
        <p:sp>
          <p:nvSpPr>
            <p:cNvPr id="89" name="TextBox 88"/>
            <p:cNvSpPr txBox="1"/>
            <p:nvPr/>
          </p:nvSpPr>
          <p:spPr>
            <a:xfrm>
              <a:off x="3741683" y="1903030"/>
              <a:ext cx="1324402" cy="215444"/>
            </a:xfrm>
            <a:prstGeom prst="rect">
              <a:avLst/>
            </a:prstGeom>
            <a:noFill/>
          </p:spPr>
          <p:txBody>
            <a:bodyPr wrap="none" rtlCol="0">
              <a:spAutoFit/>
            </a:bodyPr>
            <a:lstStyle/>
            <a:p>
              <a:pPr>
                <a:spcAft>
                  <a:spcPts val="600"/>
                </a:spcAft>
              </a:pPr>
              <a:r>
                <a:rPr lang="en-US" sz="800" dirty="0" smtClean="0">
                  <a:solidFill>
                    <a:srgbClr val="0070C0"/>
                  </a:solidFill>
                  <a:latin typeface="Arial" pitchFamily="34" charset="0"/>
                  <a:cs typeface="Arial" pitchFamily="34" charset="0"/>
                </a:rPr>
                <a:t>Virtual ILT Session 4 Hrs</a:t>
              </a:r>
            </a:p>
          </p:txBody>
        </p:sp>
      </p:grpSp>
      <p:grpSp>
        <p:nvGrpSpPr>
          <p:cNvPr id="90" name="Group 89"/>
          <p:cNvGrpSpPr/>
          <p:nvPr/>
        </p:nvGrpSpPr>
        <p:grpSpPr>
          <a:xfrm>
            <a:off x="1474943" y="2587249"/>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91" name="Oval 90"/>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00" dirty="0" smtClean="0">
                  <a:solidFill>
                    <a:srgbClr val="CC00CC"/>
                  </a:solidFill>
                  <a:latin typeface="Arial" pitchFamily="34" charset="0"/>
                  <a:cs typeface="Arial" pitchFamily="34" charset="0"/>
                  <a:sym typeface="Wingdings 3"/>
                </a:rPr>
                <a:t> </a:t>
              </a:r>
              <a:r>
                <a:rPr lang="en-US" sz="1100" dirty="0" smtClean="0">
                  <a:solidFill>
                    <a:schemeClr val="bg1"/>
                  </a:solidFill>
                  <a:latin typeface="Arial" pitchFamily="34" charset="0"/>
                  <a:cs typeface="Arial" pitchFamily="34" charset="0"/>
                  <a:hlinkClick r:id="rId3" invalidUrl="https://capgemini.sumtotalsystems.com/sumtotal/core/activitydetails/ViewActivityDetails/370903?actId=370903&amp;UserMode=0&amp;Task=&amp;InvoiceId=&amp;UserAction=&amp;CallerURL=/sumtotal/app/taxonomy/learnerSearch/LearnerSearch.aspx?UserMode=0&amp;searchText=DevOps Fu"/>
                </a:rPr>
                <a:t>DevOps Fundamentals</a:t>
              </a:r>
              <a:endParaRPr lang="en-US" sz="1100" dirty="0">
                <a:solidFill>
                  <a:schemeClr val="bg1"/>
                </a:solidFill>
                <a:latin typeface="Arial" pitchFamily="34" charset="0"/>
                <a:cs typeface="Arial" pitchFamily="34" charset="0"/>
              </a:endParaRPr>
            </a:p>
          </p:txBody>
        </p:sp>
        <p:sp>
          <p:nvSpPr>
            <p:cNvPr id="92" name="Oval 4"/>
            <p:cNvSpPr/>
            <p:nvPr/>
          </p:nvSpPr>
          <p:spPr>
            <a:xfrm>
              <a:off x="5223675" y="713240"/>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 Hrs</a:t>
              </a:r>
              <a:endParaRPr lang="en-US" sz="800" kern="1200" dirty="0"/>
            </a:p>
          </p:txBody>
        </p:sp>
      </p:grpSp>
      <p:sp>
        <p:nvSpPr>
          <p:cNvPr id="93" name="Right Arrow 92"/>
          <p:cNvSpPr/>
          <p:nvPr/>
        </p:nvSpPr>
        <p:spPr>
          <a:xfrm>
            <a:off x="3146678" y="3087592"/>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94" name="Group 93"/>
          <p:cNvGrpSpPr/>
          <p:nvPr/>
        </p:nvGrpSpPr>
        <p:grpSpPr>
          <a:xfrm>
            <a:off x="3746753" y="2594367"/>
            <a:ext cx="1687655" cy="1324462"/>
            <a:chOff x="5039232" y="1757"/>
            <a:chExt cx="1259461" cy="1259462"/>
          </a:xfrm>
          <a:solidFill>
            <a:schemeClr val="accent3">
              <a:lumMod val="60000"/>
              <a:lumOff val="40000"/>
            </a:schemeClr>
          </a:solidFill>
          <a:scene3d>
            <a:camera prst="orthographicFront"/>
            <a:lightRig rig="threePt" dir="t">
              <a:rot lat="0" lon="0" rev="7500000"/>
            </a:lightRig>
          </a:scene3d>
        </p:grpSpPr>
        <p:sp>
          <p:nvSpPr>
            <p:cNvPr id="95" name="Oval 94"/>
            <p:cNvSpPr/>
            <p:nvPr/>
          </p:nvSpPr>
          <p:spPr>
            <a:xfrm>
              <a:off x="5039232" y="1757"/>
              <a:ext cx="1259461" cy="1259462"/>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err="1" smtClean="0">
                  <a:solidFill>
                    <a:schemeClr val="bg1"/>
                  </a:solidFill>
                  <a:latin typeface="Arial" pitchFamily="34" charset="0"/>
                  <a:cs typeface="Arial" pitchFamily="34" charset="0"/>
                  <a:hlinkClick r:id="rId4"/>
                </a:rPr>
                <a:t>DevOps</a:t>
              </a:r>
              <a:r>
                <a:rPr lang="en-US" sz="1100" dirty="0" smtClean="0">
                  <a:solidFill>
                    <a:schemeClr val="bg1"/>
                  </a:solidFill>
                  <a:latin typeface="Arial" pitchFamily="34" charset="0"/>
                  <a:cs typeface="Arial" pitchFamily="34" charset="0"/>
                  <a:hlinkClick r:id="rId4"/>
                </a:rPr>
                <a:t> Unlocked</a:t>
              </a:r>
              <a:endParaRPr lang="en-US" sz="1100" dirty="0">
                <a:solidFill>
                  <a:schemeClr val="bg1"/>
                </a:solidFill>
                <a:latin typeface="Arial" pitchFamily="34" charset="0"/>
                <a:cs typeface="Arial" pitchFamily="34" charset="0"/>
              </a:endParaRPr>
            </a:p>
          </p:txBody>
        </p:sp>
        <p:sp>
          <p:nvSpPr>
            <p:cNvPr id="96" name="Oval 4"/>
            <p:cNvSpPr/>
            <p:nvPr/>
          </p:nvSpPr>
          <p:spPr>
            <a:xfrm>
              <a:off x="5223676" y="707868"/>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Hr</a:t>
              </a:r>
              <a:endParaRPr lang="en-US" sz="800" kern="1200" dirty="0"/>
            </a:p>
          </p:txBody>
        </p:sp>
      </p:grpSp>
      <p:sp>
        <p:nvSpPr>
          <p:cNvPr id="27" name="Right Arrow 26"/>
          <p:cNvSpPr/>
          <p:nvPr/>
        </p:nvSpPr>
        <p:spPr>
          <a:xfrm>
            <a:off x="5434406" y="3106042"/>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2" name="Right Arrow 41"/>
          <p:cNvSpPr/>
          <p:nvPr/>
        </p:nvSpPr>
        <p:spPr>
          <a:xfrm>
            <a:off x="7487477" y="3121627"/>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48" name="Group 47"/>
          <p:cNvGrpSpPr/>
          <p:nvPr/>
        </p:nvGrpSpPr>
        <p:grpSpPr>
          <a:xfrm>
            <a:off x="6023260" y="2586898"/>
            <a:ext cx="1453896" cy="1316736"/>
            <a:chOff x="3677943" y="1043479"/>
            <a:chExt cx="1453896" cy="1316736"/>
          </a:xfrm>
          <a:solidFill>
            <a:schemeClr val="accent3">
              <a:lumMod val="60000"/>
              <a:lumOff val="40000"/>
            </a:schemeClr>
          </a:solidFill>
        </p:grpSpPr>
        <p:sp>
          <p:nvSpPr>
            <p:cNvPr id="50" name="Rounded Rectangle 49"/>
            <p:cNvSpPr/>
            <p:nvPr/>
          </p:nvSpPr>
          <p:spPr>
            <a:xfrm>
              <a:off x="3677943" y="1043479"/>
              <a:ext cx="1453896" cy="1316736"/>
            </a:xfrm>
            <a:prstGeom prst="roundRect">
              <a:avLst/>
            </a:pr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52" name="Rectangle 51"/>
            <p:cNvSpPr/>
            <p:nvPr/>
          </p:nvSpPr>
          <p:spPr>
            <a:xfrm>
              <a:off x="3710152" y="1198178"/>
              <a:ext cx="1334813" cy="588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latin typeface="Arial" pitchFamily="34" charset="0"/>
                  <a:cs typeface="Arial" pitchFamily="34" charset="0"/>
                </a:rPr>
                <a:t>GIT </a:t>
              </a:r>
              <a:r>
                <a:rPr lang="en-US" sz="1200" dirty="0" smtClean="0">
                  <a:solidFill>
                    <a:srgbClr val="C00000"/>
                  </a:solidFill>
                  <a:latin typeface="Arial" pitchFamily="34" charset="0"/>
                  <a:cs typeface="Arial" pitchFamily="34" charset="0"/>
                </a:rPr>
                <a:t>Fundamentals</a:t>
              </a:r>
              <a:endParaRPr lang="en-US" sz="1200" dirty="0">
                <a:latin typeface="Arial" pitchFamily="34" charset="0"/>
                <a:cs typeface="Arial" pitchFamily="34" charset="0"/>
              </a:endParaRPr>
            </a:p>
          </p:txBody>
        </p:sp>
        <p:sp>
          <p:nvSpPr>
            <p:cNvPr id="55" name="TextBox 54"/>
            <p:cNvSpPr txBox="1"/>
            <p:nvPr/>
          </p:nvSpPr>
          <p:spPr>
            <a:xfrm>
              <a:off x="3741683" y="1903030"/>
              <a:ext cx="1324402" cy="215444"/>
            </a:xfrm>
            <a:prstGeom prst="rect">
              <a:avLst/>
            </a:prstGeom>
            <a:noFill/>
          </p:spPr>
          <p:txBody>
            <a:bodyPr wrap="none" rtlCol="0">
              <a:spAutoFit/>
            </a:bodyPr>
            <a:lstStyle/>
            <a:p>
              <a:pPr>
                <a:spcAft>
                  <a:spcPts val="600"/>
                </a:spcAft>
              </a:pPr>
              <a:r>
                <a:rPr lang="en-US" sz="800" dirty="0" smtClean="0">
                  <a:solidFill>
                    <a:srgbClr val="0070C0"/>
                  </a:solidFill>
                  <a:latin typeface="Arial" pitchFamily="34" charset="0"/>
                  <a:cs typeface="Arial" pitchFamily="34" charset="0"/>
                </a:rPr>
                <a:t>Virtual ILT Session 2 Hrs</a:t>
              </a:r>
            </a:p>
          </p:txBody>
        </p:sp>
      </p:grpSp>
      <p:sp>
        <p:nvSpPr>
          <p:cNvPr id="32" name="TextBox 31"/>
          <p:cNvSpPr txBox="1"/>
          <p:nvPr/>
        </p:nvSpPr>
        <p:spPr>
          <a:xfrm>
            <a:off x="4730455" y="5803220"/>
            <a:ext cx="1459054" cy="538609"/>
          </a:xfrm>
          <a:prstGeom prst="rect">
            <a:avLst/>
          </a:prstGeom>
          <a:noFill/>
        </p:spPr>
        <p:txBody>
          <a:bodyPr wrap="none" rtlCol="0">
            <a:spAutoFit/>
          </a:bodyPr>
          <a:lstStyle/>
          <a:p>
            <a:pPr>
              <a:spcAft>
                <a:spcPts val="600"/>
              </a:spcAft>
            </a:pPr>
            <a:r>
              <a:rPr lang="en-US" sz="1200" dirty="0" smtClean="0">
                <a:solidFill>
                  <a:srgbClr val="006600"/>
                </a:solidFill>
                <a:latin typeface="Arial" pitchFamily="34" charset="0"/>
                <a:cs typeface="Arial" pitchFamily="34" charset="0"/>
                <a:sym typeface="Wingdings 2"/>
              </a:rPr>
              <a:t> </a:t>
            </a:r>
            <a:r>
              <a:rPr lang="en-US" sz="1200" dirty="0" smtClean="0">
                <a:latin typeface="Arial" pitchFamily="34" charset="0"/>
                <a:cs typeface="Arial" pitchFamily="34" charset="0"/>
                <a:sym typeface="Wingdings 2"/>
              </a:rPr>
              <a:t>- External  URL</a:t>
            </a:r>
          </a:p>
          <a:p>
            <a:pPr>
              <a:spcAft>
                <a:spcPts val="600"/>
              </a:spcAft>
            </a:pPr>
            <a:r>
              <a:rPr lang="en-US" sz="1200" dirty="0" smtClean="0">
                <a:solidFill>
                  <a:srgbClr val="CC00CC"/>
                </a:solidFill>
                <a:latin typeface="Arial" pitchFamily="34" charset="0"/>
                <a:cs typeface="Arial" pitchFamily="34" charset="0"/>
                <a:sym typeface="Wingdings 3"/>
              </a:rPr>
              <a:t></a:t>
            </a:r>
            <a:r>
              <a:rPr lang="en-US" sz="1200" dirty="0" smtClean="0">
                <a:latin typeface="Arial" pitchFamily="34" charset="0"/>
                <a:cs typeface="Arial" pitchFamily="34" charset="0"/>
                <a:sym typeface="Wingdings 3"/>
              </a:rPr>
              <a:t> - Cap URL</a:t>
            </a:r>
            <a:endParaRPr lang="en-US" sz="1200" dirty="0" smtClean="0">
              <a:latin typeface="Arial" pitchFamily="34" charset="0"/>
              <a:cs typeface="Arial" pitchFamily="34" charset="0"/>
            </a:endParaRPr>
          </a:p>
        </p:txBody>
      </p:sp>
    </p:spTree>
    <p:extLst>
      <p:ext uri="{BB962C8B-B14F-4D97-AF65-F5344CB8AC3E}">
        <p14:creationId xmlns:p14="http://schemas.microsoft.com/office/powerpoint/2010/main" val="21192958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a:t>
            </a:r>
            <a:r>
              <a:rPr lang="en-US" dirty="0" smtClean="0"/>
              <a:t>– GIT/Maven/</a:t>
            </a:r>
            <a:r>
              <a:rPr lang="en-US" dirty="0" err="1" smtClean="0"/>
              <a:t>Sonarqube</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a:xfrm>
            <a:off x="198120" y="1173480"/>
            <a:ext cx="11650980" cy="525780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5" name="Rectangle 4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9" name="Oval 48"/>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1" name="TextBox 50"/>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3" name="Oval 52"/>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4" name="TextBox 53"/>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56" name="TextBox 55"/>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57" name="TextBox 56"/>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58" name="Oval 57"/>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9" name="Oval 58"/>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0" name="TextBox 59"/>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grpSp>
        <p:nvGrpSpPr>
          <p:cNvPr id="90" name="Group 89"/>
          <p:cNvGrpSpPr/>
          <p:nvPr/>
        </p:nvGrpSpPr>
        <p:grpSpPr>
          <a:xfrm>
            <a:off x="460375" y="2476727"/>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91" name="Oval 90"/>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00" dirty="0" smtClean="0">
                  <a:solidFill>
                    <a:srgbClr val="CC00CC"/>
                  </a:solidFill>
                  <a:latin typeface="Arial" pitchFamily="34" charset="0"/>
                  <a:cs typeface="Arial" pitchFamily="34" charset="0"/>
                  <a:sym typeface="Wingdings 3"/>
                </a:rPr>
                <a:t> </a:t>
              </a:r>
              <a:r>
                <a:rPr lang="en-US" sz="1100" dirty="0" smtClean="0">
                  <a:solidFill>
                    <a:schemeClr val="bg1"/>
                  </a:solidFill>
                  <a:latin typeface="Arial" pitchFamily="34" charset="0"/>
                  <a:cs typeface="Arial" pitchFamily="34" charset="0"/>
                  <a:hlinkClick r:id="rId3" invalidUrl="https://capgemini.sumtotalsystems.com/sumtotal/core/activitydetails/ViewActivityDetails/370903?actId=370903&amp;UserMode=0&amp;Task=&amp;InvoiceId=&amp;UserAction=&amp;CallerURL=/sumtotal/app/taxonomy/learnerSearch/LearnerSearch.aspx?UserMode=0&amp;searchText=DevOps Fu"/>
                </a:rPr>
                <a:t>DevOps Fundamentals</a:t>
              </a:r>
              <a:endParaRPr lang="en-US" sz="1100" dirty="0">
                <a:solidFill>
                  <a:schemeClr val="bg1"/>
                </a:solidFill>
                <a:latin typeface="Arial" pitchFamily="34" charset="0"/>
                <a:cs typeface="Arial" pitchFamily="34" charset="0"/>
              </a:endParaRPr>
            </a:p>
          </p:txBody>
        </p:sp>
        <p:sp>
          <p:nvSpPr>
            <p:cNvPr id="92" name="Oval 4"/>
            <p:cNvSpPr/>
            <p:nvPr/>
          </p:nvSpPr>
          <p:spPr>
            <a:xfrm>
              <a:off x="5223675" y="713240"/>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 Hrs</a:t>
              </a:r>
              <a:endParaRPr lang="en-US" sz="800" kern="1200" dirty="0"/>
            </a:p>
          </p:txBody>
        </p:sp>
      </p:grpSp>
      <p:sp>
        <p:nvSpPr>
          <p:cNvPr id="93" name="Right Arrow 92"/>
          <p:cNvSpPr/>
          <p:nvPr/>
        </p:nvSpPr>
        <p:spPr>
          <a:xfrm>
            <a:off x="2200325" y="2954050"/>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94" name="Group 93"/>
          <p:cNvGrpSpPr/>
          <p:nvPr/>
        </p:nvGrpSpPr>
        <p:grpSpPr>
          <a:xfrm>
            <a:off x="2795575" y="2476726"/>
            <a:ext cx="1687655" cy="1324462"/>
            <a:chOff x="5039232" y="1757"/>
            <a:chExt cx="1259461" cy="1259462"/>
          </a:xfrm>
          <a:solidFill>
            <a:schemeClr val="accent3">
              <a:lumMod val="60000"/>
              <a:lumOff val="40000"/>
            </a:schemeClr>
          </a:solidFill>
          <a:scene3d>
            <a:camera prst="orthographicFront"/>
            <a:lightRig rig="threePt" dir="t">
              <a:rot lat="0" lon="0" rev="7500000"/>
            </a:lightRig>
          </a:scene3d>
        </p:grpSpPr>
        <p:sp>
          <p:nvSpPr>
            <p:cNvPr id="95" name="Oval 94"/>
            <p:cNvSpPr/>
            <p:nvPr/>
          </p:nvSpPr>
          <p:spPr>
            <a:xfrm>
              <a:off x="5039232" y="1757"/>
              <a:ext cx="1259461" cy="1259462"/>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err="1" smtClean="0">
                  <a:solidFill>
                    <a:schemeClr val="bg1"/>
                  </a:solidFill>
                  <a:latin typeface="Arial" pitchFamily="34" charset="0"/>
                  <a:cs typeface="Arial" pitchFamily="34" charset="0"/>
                  <a:hlinkClick r:id="rId4"/>
                </a:rPr>
                <a:t>DevOps</a:t>
              </a:r>
              <a:r>
                <a:rPr lang="en-US" sz="1100" dirty="0" smtClean="0">
                  <a:solidFill>
                    <a:schemeClr val="bg1"/>
                  </a:solidFill>
                  <a:latin typeface="Arial" pitchFamily="34" charset="0"/>
                  <a:cs typeface="Arial" pitchFamily="34" charset="0"/>
                  <a:hlinkClick r:id="rId4"/>
                </a:rPr>
                <a:t> Unlocked</a:t>
              </a:r>
              <a:endParaRPr lang="en-US" sz="1100" dirty="0">
                <a:solidFill>
                  <a:schemeClr val="bg1"/>
                </a:solidFill>
                <a:latin typeface="Arial" pitchFamily="34" charset="0"/>
                <a:cs typeface="Arial" pitchFamily="34" charset="0"/>
              </a:endParaRPr>
            </a:p>
          </p:txBody>
        </p:sp>
        <p:sp>
          <p:nvSpPr>
            <p:cNvPr id="96" name="Oval 4"/>
            <p:cNvSpPr/>
            <p:nvPr/>
          </p:nvSpPr>
          <p:spPr>
            <a:xfrm>
              <a:off x="5223676" y="707868"/>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Hr</a:t>
              </a:r>
              <a:endParaRPr lang="en-US" sz="800" kern="1200" dirty="0"/>
            </a:p>
          </p:txBody>
        </p:sp>
      </p:grpSp>
      <p:sp>
        <p:nvSpPr>
          <p:cNvPr id="27" name="Right Arrow 26"/>
          <p:cNvSpPr/>
          <p:nvPr/>
        </p:nvSpPr>
        <p:spPr>
          <a:xfrm>
            <a:off x="4514515" y="2954050"/>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2" name="Right Arrow 41"/>
          <p:cNvSpPr/>
          <p:nvPr/>
        </p:nvSpPr>
        <p:spPr>
          <a:xfrm>
            <a:off x="6613763" y="2969305"/>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34" name="Group 33"/>
          <p:cNvGrpSpPr/>
          <p:nvPr/>
        </p:nvGrpSpPr>
        <p:grpSpPr>
          <a:xfrm>
            <a:off x="9567415" y="2476726"/>
            <a:ext cx="1687655" cy="1324462"/>
            <a:chOff x="5039232" y="1757"/>
            <a:chExt cx="1259461" cy="1259462"/>
          </a:xfrm>
          <a:solidFill>
            <a:schemeClr val="accent3">
              <a:lumMod val="60000"/>
              <a:lumOff val="40000"/>
            </a:schemeClr>
          </a:solidFill>
          <a:scene3d>
            <a:camera prst="orthographicFront"/>
            <a:lightRig rig="threePt" dir="t">
              <a:rot lat="0" lon="0" rev="7500000"/>
            </a:lightRig>
          </a:scene3d>
        </p:grpSpPr>
        <p:sp>
          <p:nvSpPr>
            <p:cNvPr id="35" name="Oval 34"/>
            <p:cNvSpPr/>
            <p:nvPr/>
          </p:nvSpPr>
          <p:spPr>
            <a:xfrm>
              <a:off x="5039232" y="1757"/>
              <a:ext cx="1259461" cy="1259462"/>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smtClean="0">
                  <a:solidFill>
                    <a:schemeClr val="bg1"/>
                  </a:solidFill>
                  <a:latin typeface="Arial" pitchFamily="34" charset="0"/>
                  <a:cs typeface="Arial" pitchFamily="34" charset="0"/>
                  <a:hlinkClick r:id="rId4"/>
                </a:rPr>
                <a:t>Getting Started with Maven </a:t>
              </a:r>
              <a:endParaRPr lang="en-US" sz="1100" dirty="0">
                <a:solidFill>
                  <a:schemeClr val="bg1"/>
                </a:solidFill>
                <a:latin typeface="Arial" pitchFamily="34" charset="0"/>
                <a:cs typeface="Arial" pitchFamily="34" charset="0"/>
              </a:endParaRPr>
            </a:p>
          </p:txBody>
        </p:sp>
        <p:sp>
          <p:nvSpPr>
            <p:cNvPr id="36" name="Oval 4"/>
            <p:cNvSpPr/>
            <p:nvPr/>
          </p:nvSpPr>
          <p:spPr>
            <a:xfrm>
              <a:off x="5223676" y="707868"/>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2.5 Hr</a:t>
              </a:r>
              <a:endParaRPr lang="en-US" sz="800" kern="1200" dirty="0"/>
            </a:p>
          </p:txBody>
        </p:sp>
      </p:grpSp>
      <p:sp>
        <p:nvSpPr>
          <p:cNvPr id="38" name="Oval 37"/>
          <p:cNvSpPr/>
          <p:nvPr/>
        </p:nvSpPr>
        <p:spPr>
          <a:xfrm>
            <a:off x="7232216" y="2473520"/>
            <a:ext cx="1687655" cy="1330875"/>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chemeClr val="bg1"/>
              </a:solidFill>
              <a:latin typeface="Arial" pitchFamily="34" charset="0"/>
              <a:cs typeface="Arial" pitchFamily="34" charset="0"/>
            </a:endParaRPr>
          </a:p>
        </p:txBody>
      </p:sp>
      <p:sp>
        <p:nvSpPr>
          <p:cNvPr id="3" name="Rectangle 2"/>
          <p:cNvSpPr/>
          <p:nvPr/>
        </p:nvSpPr>
        <p:spPr>
          <a:xfrm>
            <a:off x="7090181" y="2676072"/>
            <a:ext cx="1993390" cy="600164"/>
          </a:xfrm>
          <a:prstGeom prst="rect">
            <a:avLst/>
          </a:prstGeom>
        </p:spPr>
        <p:txBody>
          <a:bodyPr wrap="square">
            <a:spAutoFit/>
          </a:bodyPr>
          <a:lstStyle/>
          <a:p>
            <a:pPr algn="ctr"/>
            <a:r>
              <a:rPr lang="en-US" sz="1100" dirty="0">
                <a:solidFill>
                  <a:srgbClr val="C00000"/>
                </a:solidFill>
                <a:latin typeface="Arial" pitchFamily="34" charset="0"/>
                <a:cs typeface="Arial" pitchFamily="34" charset="0"/>
              </a:rPr>
              <a:t>Maven </a:t>
            </a:r>
            <a:endParaRPr lang="en-US" sz="1100" dirty="0" smtClean="0">
              <a:solidFill>
                <a:srgbClr val="C00000"/>
              </a:solidFill>
              <a:latin typeface="Arial" pitchFamily="34" charset="0"/>
              <a:cs typeface="Arial" pitchFamily="34" charset="0"/>
            </a:endParaRPr>
          </a:p>
          <a:p>
            <a:pPr algn="ctr"/>
            <a:r>
              <a:rPr lang="en-US" sz="1100" dirty="0" smtClean="0">
                <a:solidFill>
                  <a:srgbClr val="C00000"/>
                </a:solidFill>
                <a:latin typeface="Arial" pitchFamily="34" charset="0"/>
                <a:cs typeface="Arial" pitchFamily="34" charset="0"/>
              </a:rPr>
              <a:t>Fundamentals:</a:t>
            </a:r>
          </a:p>
          <a:p>
            <a:pPr algn="ctr"/>
            <a:r>
              <a:rPr lang="en-US" sz="1100" dirty="0" smtClean="0">
                <a:solidFill>
                  <a:srgbClr val="C00000"/>
                </a:solidFill>
                <a:latin typeface="Arial" pitchFamily="34" charset="0"/>
                <a:cs typeface="Arial" pitchFamily="34" charset="0"/>
              </a:rPr>
              <a:t>Overview of Maven</a:t>
            </a:r>
            <a:endParaRPr lang="en-US" sz="1100" dirty="0">
              <a:latin typeface="Arial" pitchFamily="34" charset="0"/>
              <a:cs typeface="Arial" pitchFamily="34" charset="0"/>
            </a:endParaRPr>
          </a:p>
        </p:txBody>
      </p:sp>
      <p:sp>
        <p:nvSpPr>
          <p:cNvPr id="43" name="Oval 4"/>
          <p:cNvSpPr/>
          <p:nvPr/>
        </p:nvSpPr>
        <p:spPr>
          <a:xfrm>
            <a:off x="7551812" y="3423082"/>
            <a:ext cx="1106816" cy="15507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Video Session 1 Hr</a:t>
            </a:r>
            <a:endParaRPr lang="en-US" sz="800" kern="1200" dirty="0"/>
          </a:p>
        </p:txBody>
      </p:sp>
      <p:sp>
        <p:nvSpPr>
          <p:cNvPr id="44" name="Oval 43"/>
          <p:cNvSpPr/>
          <p:nvPr/>
        </p:nvSpPr>
        <p:spPr>
          <a:xfrm>
            <a:off x="9567415" y="4400020"/>
            <a:ext cx="1687655" cy="1330875"/>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chemeClr val="bg1"/>
              </a:solidFill>
              <a:latin typeface="Arial" pitchFamily="34" charset="0"/>
              <a:cs typeface="Arial" pitchFamily="34" charset="0"/>
            </a:endParaRPr>
          </a:p>
        </p:txBody>
      </p:sp>
      <p:sp>
        <p:nvSpPr>
          <p:cNvPr id="46" name="Rectangle 45"/>
          <p:cNvSpPr/>
          <p:nvPr/>
        </p:nvSpPr>
        <p:spPr>
          <a:xfrm>
            <a:off x="9389454" y="4445847"/>
            <a:ext cx="1993390" cy="938719"/>
          </a:xfrm>
          <a:prstGeom prst="rect">
            <a:avLst/>
          </a:prstGeom>
        </p:spPr>
        <p:txBody>
          <a:bodyPr wrap="square">
            <a:spAutoFit/>
          </a:bodyPr>
          <a:lstStyle/>
          <a:p>
            <a:pPr algn="ctr"/>
            <a:r>
              <a:rPr lang="en-US" sz="1100" dirty="0">
                <a:solidFill>
                  <a:srgbClr val="C00000"/>
                </a:solidFill>
                <a:latin typeface="Arial" pitchFamily="34" charset="0"/>
                <a:cs typeface="Arial" pitchFamily="34" charset="0"/>
              </a:rPr>
              <a:t>Maven </a:t>
            </a:r>
            <a:endParaRPr lang="en-US" sz="1100" dirty="0" smtClean="0">
              <a:solidFill>
                <a:srgbClr val="C00000"/>
              </a:solidFill>
              <a:latin typeface="Arial" pitchFamily="34" charset="0"/>
              <a:cs typeface="Arial" pitchFamily="34" charset="0"/>
            </a:endParaRPr>
          </a:p>
          <a:p>
            <a:pPr algn="ctr"/>
            <a:r>
              <a:rPr lang="en-US" sz="1100" dirty="0" smtClean="0">
                <a:solidFill>
                  <a:srgbClr val="C00000"/>
                </a:solidFill>
                <a:latin typeface="Arial" pitchFamily="34" charset="0"/>
                <a:cs typeface="Arial" pitchFamily="34" charset="0"/>
              </a:rPr>
              <a:t>Fundamentals:</a:t>
            </a:r>
          </a:p>
          <a:p>
            <a:pPr algn="ctr"/>
            <a:r>
              <a:rPr lang="en-US" sz="1100" dirty="0" smtClean="0">
                <a:solidFill>
                  <a:srgbClr val="C00000"/>
                </a:solidFill>
                <a:latin typeface="Arial" pitchFamily="34" charset="0"/>
                <a:cs typeface="Arial" pitchFamily="34" charset="0"/>
              </a:rPr>
              <a:t>Docs,  Resources</a:t>
            </a:r>
            <a:r>
              <a:rPr lang="en-US" sz="1100" dirty="0">
                <a:solidFill>
                  <a:srgbClr val="C00000"/>
                </a:solidFill>
                <a:latin typeface="Arial" pitchFamily="34" charset="0"/>
                <a:cs typeface="Arial" pitchFamily="34" charset="0"/>
              </a:rPr>
              <a:t>, </a:t>
            </a:r>
            <a:endParaRPr lang="en-US" sz="1100" dirty="0" smtClean="0">
              <a:solidFill>
                <a:srgbClr val="C00000"/>
              </a:solidFill>
              <a:latin typeface="Arial" pitchFamily="34" charset="0"/>
              <a:cs typeface="Arial" pitchFamily="34" charset="0"/>
            </a:endParaRPr>
          </a:p>
          <a:p>
            <a:pPr algn="ctr"/>
            <a:r>
              <a:rPr lang="en-US" sz="1100" dirty="0" smtClean="0">
                <a:solidFill>
                  <a:srgbClr val="C00000"/>
                </a:solidFill>
                <a:latin typeface="Arial" pitchFamily="34" charset="0"/>
                <a:cs typeface="Arial" pitchFamily="34" charset="0"/>
              </a:rPr>
              <a:t>Plugins and </a:t>
            </a:r>
          </a:p>
          <a:p>
            <a:pPr algn="ctr"/>
            <a:r>
              <a:rPr lang="en-US" sz="1100" dirty="0" smtClean="0">
                <a:solidFill>
                  <a:srgbClr val="C00000"/>
                </a:solidFill>
                <a:latin typeface="Arial" pitchFamily="34" charset="0"/>
                <a:cs typeface="Arial" pitchFamily="34" charset="0"/>
              </a:rPr>
              <a:t>IDE Integration</a:t>
            </a:r>
            <a:endParaRPr lang="en-US" sz="1100" dirty="0">
              <a:latin typeface="Arial" pitchFamily="34" charset="0"/>
              <a:cs typeface="Arial" pitchFamily="34" charset="0"/>
            </a:endParaRPr>
          </a:p>
        </p:txBody>
      </p:sp>
      <p:sp>
        <p:nvSpPr>
          <p:cNvPr id="47" name="Oval 4"/>
          <p:cNvSpPr/>
          <p:nvPr/>
        </p:nvSpPr>
        <p:spPr>
          <a:xfrm>
            <a:off x="9832741" y="5396197"/>
            <a:ext cx="1106816" cy="15507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2.5 Hr</a:t>
            </a:r>
            <a:endParaRPr lang="en-US" sz="800" kern="1200" dirty="0"/>
          </a:p>
        </p:txBody>
      </p:sp>
      <p:sp>
        <p:nvSpPr>
          <p:cNvPr id="61" name="Right Arrow 60"/>
          <p:cNvSpPr/>
          <p:nvPr/>
        </p:nvSpPr>
        <p:spPr>
          <a:xfrm>
            <a:off x="8949117" y="2954050"/>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37" name="Group 36"/>
          <p:cNvGrpSpPr/>
          <p:nvPr/>
        </p:nvGrpSpPr>
        <p:grpSpPr>
          <a:xfrm>
            <a:off x="5130775" y="2480589"/>
            <a:ext cx="1453896" cy="1316736"/>
            <a:chOff x="3677943" y="1043479"/>
            <a:chExt cx="1453896" cy="1316736"/>
          </a:xfrm>
          <a:solidFill>
            <a:schemeClr val="accent3">
              <a:lumMod val="60000"/>
              <a:lumOff val="40000"/>
            </a:schemeClr>
          </a:solidFill>
        </p:grpSpPr>
        <p:sp>
          <p:nvSpPr>
            <p:cNvPr id="39" name="Rounded Rectangle 38"/>
            <p:cNvSpPr/>
            <p:nvPr/>
          </p:nvSpPr>
          <p:spPr>
            <a:xfrm>
              <a:off x="3677943" y="1043479"/>
              <a:ext cx="1453896" cy="1316736"/>
            </a:xfrm>
            <a:prstGeom prst="roundRect">
              <a:avLst/>
            </a:pr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40" name="Rectangle 39"/>
            <p:cNvSpPr/>
            <p:nvPr/>
          </p:nvSpPr>
          <p:spPr>
            <a:xfrm>
              <a:off x="3710152" y="1198178"/>
              <a:ext cx="1334813" cy="588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latin typeface="Arial" pitchFamily="34" charset="0"/>
                  <a:cs typeface="Arial" pitchFamily="34" charset="0"/>
                </a:rPr>
                <a:t>GIT </a:t>
              </a:r>
              <a:r>
                <a:rPr lang="en-US" sz="1200" dirty="0" smtClean="0">
                  <a:solidFill>
                    <a:srgbClr val="C00000"/>
                  </a:solidFill>
                  <a:latin typeface="Arial" pitchFamily="34" charset="0"/>
                  <a:cs typeface="Arial" pitchFamily="34" charset="0"/>
                </a:rPr>
                <a:t>Fundamentals</a:t>
              </a:r>
              <a:endParaRPr lang="en-US" sz="1200" dirty="0">
                <a:latin typeface="Arial" pitchFamily="34" charset="0"/>
                <a:cs typeface="Arial" pitchFamily="34" charset="0"/>
              </a:endParaRPr>
            </a:p>
          </p:txBody>
        </p:sp>
        <p:sp>
          <p:nvSpPr>
            <p:cNvPr id="48" name="TextBox 47"/>
            <p:cNvSpPr txBox="1"/>
            <p:nvPr/>
          </p:nvSpPr>
          <p:spPr>
            <a:xfrm>
              <a:off x="3741683" y="1903030"/>
              <a:ext cx="1324402" cy="215444"/>
            </a:xfrm>
            <a:prstGeom prst="rect">
              <a:avLst/>
            </a:prstGeom>
            <a:noFill/>
          </p:spPr>
          <p:txBody>
            <a:bodyPr wrap="none" rtlCol="0">
              <a:spAutoFit/>
            </a:bodyPr>
            <a:lstStyle/>
            <a:p>
              <a:pPr>
                <a:spcAft>
                  <a:spcPts val="600"/>
                </a:spcAft>
              </a:pPr>
              <a:r>
                <a:rPr lang="en-US" sz="800" dirty="0" smtClean="0">
                  <a:solidFill>
                    <a:srgbClr val="0070C0"/>
                  </a:solidFill>
                  <a:latin typeface="Arial" pitchFamily="34" charset="0"/>
                  <a:cs typeface="Arial" pitchFamily="34" charset="0"/>
                </a:rPr>
                <a:t>Virtual ILT Session 2 Hrs</a:t>
              </a:r>
            </a:p>
          </p:txBody>
        </p:sp>
      </p:grpSp>
      <p:sp>
        <p:nvSpPr>
          <p:cNvPr id="50" name="Right Arrow 49"/>
          <p:cNvSpPr/>
          <p:nvPr/>
        </p:nvSpPr>
        <p:spPr>
          <a:xfrm rot="5400000">
            <a:off x="10112336" y="3944607"/>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2" name="Right Arrow 51"/>
          <p:cNvSpPr/>
          <p:nvPr/>
        </p:nvSpPr>
        <p:spPr>
          <a:xfrm rot="10800000">
            <a:off x="8956814" y="4915206"/>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64" name="Group 63"/>
          <p:cNvGrpSpPr/>
          <p:nvPr/>
        </p:nvGrpSpPr>
        <p:grpSpPr>
          <a:xfrm>
            <a:off x="7502918" y="4382979"/>
            <a:ext cx="1453896" cy="1316736"/>
            <a:chOff x="3677943" y="1043479"/>
            <a:chExt cx="1453896" cy="1316736"/>
          </a:xfrm>
          <a:solidFill>
            <a:schemeClr val="accent3">
              <a:lumMod val="60000"/>
              <a:lumOff val="40000"/>
            </a:schemeClr>
          </a:solidFill>
        </p:grpSpPr>
        <p:sp>
          <p:nvSpPr>
            <p:cNvPr id="65" name="Rounded Rectangle 64"/>
            <p:cNvSpPr/>
            <p:nvPr/>
          </p:nvSpPr>
          <p:spPr>
            <a:xfrm>
              <a:off x="3677943" y="1043479"/>
              <a:ext cx="1453896" cy="1316736"/>
            </a:xfrm>
            <a:prstGeom prst="roundRect">
              <a:avLst/>
            </a:pr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66" name="Rectangle 65"/>
            <p:cNvSpPr/>
            <p:nvPr/>
          </p:nvSpPr>
          <p:spPr>
            <a:xfrm>
              <a:off x="3710152" y="1198178"/>
              <a:ext cx="1334813" cy="588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C00000"/>
                  </a:solidFill>
                  <a:latin typeface="Arial" pitchFamily="34" charset="0"/>
                  <a:cs typeface="Arial" pitchFamily="34" charset="0"/>
                </a:rPr>
                <a:t>Sonarqube</a:t>
              </a:r>
              <a:endParaRPr lang="en-US" sz="1200" dirty="0">
                <a:latin typeface="Arial" pitchFamily="34" charset="0"/>
                <a:cs typeface="Arial" pitchFamily="34" charset="0"/>
              </a:endParaRPr>
            </a:p>
          </p:txBody>
        </p:sp>
        <p:sp>
          <p:nvSpPr>
            <p:cNvPr id="67" name="TextBox 66"/>
            <p:cNvSpPr txBox="1"/>
            <p:nvPr/>
          </p:nvSpPr>
          <p:spPr>
            <a:xfrm>
              <a:off x="3741683" y="1903030"/>
              <a:ext cx="1324402" cy="215444"/>
            </a:xfrm>
            <a:prstGeom prst="rect">
              <a:avLst/>
            </a:prstGeom>
            <a:noFill/>
          </p:spPr>
          <p:txBody>
            <a:bodyPr wrap="none" rtlCol="0">
              <a:spAutoFit/>
            </a:bodyPr>
            <a:lstStyle/>
            <a:p>
              <a:pPr>
                <a:spcAft>
                  <a:spcPts val="600"/>
                </a:spcAft>
              </a:pPr>
              <a:r>
                <a:rPr lang="en-US" sz="800" dirty="0" smtClean="0">
                  <a:solidFill>
                    <a:srgbClr val="0070C0"/>
                  </a:solidFill>
                  <a:latin typeface="Arial" pitchFamily="34" charset="0"/>
                  <a:cs typeface="Arial" pitchFamily="34" charset="0"/>
                </a:rPr>
                <a:t>Virtual ILT Session 2 Hrs</a:t>
              </a:r>
            </a:p>
          </p:txBody>
        </p:sp>
      </p:grpSp>
    </p:spTree>
    <p:extLst>
      <p:ext uri="{BB962C8B-B14F-4D97-AF65-F5344CB8AC3E}">
        <p14:creationId xmlns:p14="http://schemas.microsoft.com/office/powerpoint/2010/main" val="12885364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 </a:t>
            </a:r>
            <a:r>
              <a:rPr lang="en-US" dirty="0" smtClean="0"/>
              <a:t>Jenkins</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a:xfrm>
            <a:off x="198120" y="1173480"/>
            <a:ext cx="11650980" cy="525780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5" name="Rectangle 4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9" name="Oval 48"/>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1" name="TextBox 50"/>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3" name="Oval 52"/>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4" name="TextBox 53"/>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56" name="TextBox 55"/>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57" name="TextBox 56"/>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58" name="Oval 57"/>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9" name="Oval 58"/>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0" name="TextBox 59"/>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grpSp>
        <p:nvGrpSpPr>
          <p:cNvPr id="62" name="Group 61"/>
          <p:cNvGrpSpPr/>
          <p:nvPr/>
        </p:nvGrpSpPr>
        <p:grpSpPr>
          <a:xfrm>
            <a:off x="9825154" y="4456236"/>
            <a:ext cx="1453896" cy="1316736"/>
            <a:chOff x="3677943" y="1043479"/>
            <a:chExt cx="1453896" cy="1316736"/>
          </a:xfrm>
          <a:solidFill>
            <a:schemeClr val="accent5">
              <a:lumMod val="60000"/>
              <a:lumOff val="40000"/>
            </a:schemeClr>
          </a:solidFill>
        </p:grpSpPr>
        <p:sp>
          <p:nvSpPr>
            <p:cNvPr id="71" name="Rounded Rectangle 70"/>
            <p:cNvSpPr/>
            <p:nvPr/>
          </p:nvSpPr>
          <p:spPr>
            <a:xfrm>
              <a:off x="3677943" y="1043479"/>
              <a:ext cx="1453896" cy="1316736"/>
            </a:xfrm>
            <a:prstGeom prst="roundRect">
              <a:avLst/>
            </a:pr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88" name="Rectangle 87"/>
            <p:cNvSpPr/>
            <p:nvPr/>
          </p:nvSpPr>
          <p:spPr>
            <a:xfrm>
              <a:off x="3710152" y="1198178"/>
              <a:ext cx="1334813" cy="588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C00000"/>
                  </a:solidFill>
                  <a:latin typeface="Arial" pitchFamily="34" charset="0"/>
                  <a:cs typeface="Arial" pitchFamily="34" charset="0"/>
                </a:rPr>
                <a:t>Jenkins - Intermediate</a:t>
              </a:r>
              <a:endParaRPr lang="en-US" sz="1200" dirty="0">
                <a:solidFill>
                  <a:srgbClr val="C00000"/>
                </a:solidFill>
                <a:latin typeface="Arial" pitchFamily="34" charset="0"/>
                <a:cs typeface="Arial" pitchFamily="34" charset="0"/>
              </a:endParaRPr>
            </a:p>
          </p:txBody>
        </p:sp>
        <p:sp>
          <p:nvSpPr>
            <p:cNvPr id="89" name="TextBox 88"/>
            <p:cNvSpPr txBox="1"/>
            <p:nvPr/>
          </p:nvSpPr>
          <p:spPr>
            <a:xfrm>
              <a:off x="3741683" y="1903030"/>
              <a:ext cx="1324402" cy="215444"/>
            </a:xfrm>
            <a:prstGeom prst="rect">
              <a:avLst/>
            </a:prstGeom>
            <a:noFill/>
          </p:spPr>
          <p:txBody>
            <a:bodyPr wrap="none" rtlCol="0">
              <a:spAutoFit/>
            </a:bodyPr>
            <a:lstStyle/>
            <a:p>
              <a:pPr>
                <a:spcAft>
                  <a:spcPts val="600"/>
                </a:spcAft>
              </a:pPr>
              <a:r>
                <a:rPr lang="en-US" sz="800" dirty="0" smtClean="0">
                  <a:solidFill>
                    <a:srgbClr val="0070C0"/>
                  </a:solidFill>
                  <a:latin typeface="Arial" pitchFamily="34" charset="0"/>
                  <a:cs typeface="Arial" pitchFamily="34" charset="0"/>
                </a:rPr>
                <a:t>Virtual ILT Session 4 Hrs</a:t>
              </a:r>
            </a:p>
          </p:txBody>
        </p:sp>
      </p:grpSp>
      <p:grpSp>
        <p:nvGrpSpPr>
          <p:cNvPr id="55" name="Group 54"/>
          <p:cNvGrpSpPr/>
          <p:nvPr/>
        </p:nvGrpSpPr>
        <p:grpSpPr>
          <a:xfrm>
            <a:off x="526639" y="2451777"/>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61" name="Oval 60"/>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err="1" smtClean="0">
                  <a:solidFill>
                    <a:schemeClr val="bg1"/>
                  </a:solidFill>
                  <a:latin typeface="Arial" pitchFamily="34" charset="0"/>
                  <a:cs typeface="Arial" pitchFamily="34" charset="0"/>
                  <a:hlinkClick r:id="rId3" invalidUrl="https://capgemini.sumtotalsystems.com/sumtotal/core/activitydetails/ViewActivityDetails/370903?actId=370903&amp;UserMode=0&amp;Task=&amp;InvoiceId=&amp;UserAction=&amp;CallerURL=/sumtotal/app/taxonomy/learnerSearch/LearnerSearch.aspx?UserMode=0&amp;searchText=DevOps Fu"/>
                </a:rPr>
                <a:t>DevOps</a:t>
              </a:r>
              <a:r>
                <a:rPr lang="en-US" sz="1100" dirty="0" smtClean="0">
                  <a:solidFill>
                    <a:schemeClr val="bg1"/>
                  </a:solidFill>
                  <a:latin typeface="Arial" pitchFamily="34" charset="0"/>
                  <a:cs typeface="Arial" pitchFamily="34" charset="0"/>
                  <a:hlinkClick r:id="rId4" invalidUrl="https://capgemini.sumtotalsystems.com/sumtotal/core/activitydetails/ViewActivityDetails/370903?actId=370903&amp;UserMode=0&amp;Task=&amp;InvoiceId=&amp;UserAction=&amp;CallerURL=/sumtotal/app/taxonomy/learnerSearch/LearnerSearch.aspx?UserMode=0&amp;searchText=DevOps Fu"/>
                </a:rPr>
                <a:t> Fundamentals</a:t>
              </a:r>
              <a:endParaRPr lang="en-US" sz="1100" dirty="0">
                <a:solidFill>
                  <a:schemeClr val="bg1"/>
                </a:solidFill>
                <a:latin typeface="Arial" pitchFamily="34" charset="0"/>
                <a:cs typeface="Arial" pitchFamily="34" charset="0"/>
              </a:endParaRPr>
            </a:p>
          </p:txBody>
        </p:sp>
        <p:sp>
          <p:nvSpPr>
            <p:cNvPr id="63" name="Oval 4"/>
            <p:cNvSpPr/>
            <p:nvPr/>
          </p:nvSpPr>
          <p:spPr>
            <a:xfrm>
              <a:off x="5202007" y="684848"/>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 Hrs</a:t>
              </a:r>
              <a:endParaRPr lang="en-US" sz="800" kern="1200" dirty="0"/>
            </a:p>
          </p:txBody>
        </p:sp>
      </p:grpSp>
      <p:sp>
        <p:nvSpPr>
          <p:cNvPr id="64" name="Right Arrow 63"/>
          <p:cNvSpPr/>
          <p:nvPr/>
        </p:nvSpPr>
        <p:spPr>
          <a:xfrm>
            <a:off x="2198374" y="2952120"/>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65" name="Group 64"/>
          <p:cNvGrpSpPr/>
          <p:nvPr/>
        </p:nvGrpSpPr>
        <p:grpSpPr>
          <a:xfrm>
            <a:off x="2798447" y="2458895"/>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66" name="Oval 65"/>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err="1" smtClean="0">
                  <a:solidFill>
                    <a:schemeClr val="bg1"/>
                  </a:solidFill>
                  <a:latin typeface="Arial" pitchFamily="34" charset="0"/>
                  <a:cs typeface="Arial" pitchFamily="34" charset="0"/>
                  <a:hlinkClick r:id="rId5"/>
                </a:rPr>
                <a:t>DevOps</a:t>
              </a:r>
              <a:r>
                <a:rPr lang="en-US" sz="1100" dirty="0" smtClean="0">
                  <a:solidFill>
                    <a:schemeClr val="bg1"/>
                  </a:solidFill>
                  <a:latin typeface="Arial" pitchFamily="34" charset="0"/>
                  <a:cs typeface="Arial" pitchFamily="34" charset="0"/>
                  <a:hlinkClick r:id="rId5"/>
                </a:rPr>
                <a:t> Unlocked</a:t>
              </a:r>
              <a:endParaRPr lang="en-US" sz="1100" dirty="0">
                <a:solidFill>
                  <a:schemeClr val="bg1"/>
                </a:solidFill>
                <a:latin typeface="Arial" pitchFamily="34" charset="0"/>
                <a:cs typeface="Arial" pitchFamily="34" charset="0"/>
              </a:endParaRPr>
            </a:p>
          </p:txBody>
        </p:sp>
        <p:sp>
          <p:nvSpPr>
            <p:cNvPr id="67" name="Oval 4"/>
            <p:cNvSpPr/>
            <p:nvPr/>
          </p:nvSpPr>
          <p:spPr>
            <a:xfrm>
              <a:off x="5223675" y="710631"/>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Hr</a:t>
              </a:r>
              <a:endParaRPr lang="en-US" sz="800" kern="1200" dirty="0"/>
            </a:p>
          </p:txBody>
        </p:sp>
      </p:grpSp>
      <p:sp>
        <p:nvSpPr>
          <p:cNvPr id="69" name="Right Arrow 68"/>
          <p:cNvSpPr/>
          <p:nvPr/>
        </p:nvSpPr>
        <p:spPr>
          <a:xfrm>
            <a:off x="4494569" y="2970570"/>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36" name="Oval 35"/>
          <p:cNvSpPr/>
          <p:nvPr/>
        </p:nvSpPr>
        <p:spPr>
          <a:xfrm>
            <a:off x="7250157" y="2481338"/>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smtClean="0">
                <a:solidFill>
                  <a:schemeClr val="bg1"/>
                </a:solidFill>
                <a:latin typeface="Arial" pitchFamily="34" charset="0"/>
                <a:cs typeface="Arial" pitchFamily="34" charset="0"/>
                <a:hlinkClick r:id="rId6"/>
              </a:rPr>
              <a:t>Working with Jenkins: Fundamentals</a:t>
            </a:r>
            <a:endParaRPr lang="en-US" sz="1100" dirty="0" smtClean="0">
              <a:solidFill>
                <a:schemeClr val="bg1"/>
              </a:solidFill>
              <a:latin typeface="Arial" pitchFamily="34" charset="0"/>
              <a:cs typeface="Arial" pitchFamily="34" charset="0"/>
            </a:endParaRPr>
          </a:p>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37" name="Oval 4"/>
          <p:cNvSpPr/>
          <p:nvPr/>
        </p:nvSpPr>
        <p:spPr>
          <a:xfrm>
            <a:off x="7634177" y="3267468"/>
            <a:ext cx="97342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Hr</a:t>
            </a:r>
            <a:endParaRPr lang="en-US" sz="800" kern="1200" dirty="0"/>
          </a:p>
        </p:txBody>
      </p:sp>
      <p:grpSp>
        <p:nvGrpSpPr>
          <p:cNvPr id="39" name="Group 38"/>
          <p:cNvGrpSpPr/>
          <p:nvPr/>
        </p:nvGrpSpPr>
        <p:grpSpPr>
          <a:xfrm>
            <a:off x="5117291" y="2434492"/>
            <a:ext cx="1453896" cy="1316736"/>
            <a:chOff x="3677943" y="1043479"/>
            <a:chExt cx="1453896" cy="1316736"/>
          </a:xfrm>
          <a:solidFill>
            <a:schemeClr val="accent5">
              <a:lumMod val="60000"/>
              <a:lumOff val="40000"/>
            </a:schemeClr>
          </a:solidFill>
        </p:grpSpPr>
        <p:sp>
          <p:nvSpPr>
            <p:cNvPr id="44" name="Rounded Rectangle 43"/>
            <p:cNvSpPr/>
            <p:nvPr/>
          </p:nvSpPr>
          <p:spPr>
            <a:xfrm>
              <a:off x="3677943" y="1043479"/>
              <a:ext cx="1453896" cy="1316736"/>
            </a:xfrm>
            <a:prstGeom prst="roundRect">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46" name="Rectangle 45"/>
            <p:cNvSpPr/>
            <p:nvPr/>
          </p:nvSpPr>
          <p:spPr>
            <a:xfrm>
              <a:off x="3710152" y="1198178"/>
              <a:ext cx="1334813" cy="588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00000"/>
                  </a:solidFill>
                  <a:latin typeface="Arial" pitchFamily="34" charset="0"/>
                  <a:cs typeface="Arial" pitchFamily="34" charset="0"/>
                </a:rPr>
                <a:t>GIT </a:t>
              </a:r>
              <a:r>
                <a:rPr lang="en-US" sz="1200" dirty="0" smtClean="0">
                  <a:solidFill>
                    <a:srgbClr val="C00000"/>
                  </a:solidFill>
                  <a:latin typeface="Arial" pitchFamily="34" charset="0"/>
                  <a:cs typeface="Arial" pitchFamily="34" charset="0"/>
                </a:rPr>
                <a:t>Fundamentals</a:t>
              </a:r>
              <a:endParaRPr lang="en-US" sz="1200" dirty="0">
                <a:latin typeface="Arial" pitchFamily="34" charset="0"/>
                <a:cs typeface="Arial" pitchFamily="34" charset="0"/>
              </a:endParaRPr>
            </a:p>
          </p:txBody>
        </p:sp>
        <p:sp>
          <p:nvSpPr>
            <p:cNvPr id="47" name="TextBox 46"/>
            <p:cNvSpPr txBox="1"/>
            <p:nvPr/>
          </p:nvSpPr>
          <p:spPr>
            <a:xfrm>
              <a:off x="3741683" y="1869095"/>
              <a:ext cx="1324402" cy="215444"/>
            </a:xfrm>
            <a:prstGeom prst="rect">
              <a:avLst/>
            </a:prstGeom>
            <a:noFill/>
          </p:spPr>
          <p:txBody>
            <a:bodyPr wrap="none" rtlCol="0">
              <a:spAutoFit/>
            </a:bodyPr>
            <a:lstStyle/>
            <a:p>
              <a:pPr>
                <a:spcAft>
                  <a:spcPts val="600"/>
                </a:spcAft>
              </a:pPr>
              <a:r>
                <a:rPr lang="en-US" sz="800" dirty="0" smtClean="0">
                  <a:solidFill>
                    <a:srgbClr val="0070C0"/>
                  </a:solidFill>
                  <a:latin typeface="Arial" pitchFamily="34" charset="0"/>
                  <a:cs typeface="Arial" pitchFamily="34" charset="0"/>
                </a:rPr>
                <a:t>Virtual ILT Session 1 Hrs</a:t>
              </a:r>
            </a:p>
          </p:txBody>
        </p:sp>
      </p:grpSp>
      <p:sp>
        <p:nvSpPr>
          <p:cNvPr id="48" name="Oval 47"/>
          <p:cNvSpPr/>
          <p:nvPr/>
        </p:nvSpPr>
        <p:spPr>
          <a:xfrm>
            <a:off x="9561218" y="2464404"/>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00" dirty="0" smtClean="0">
                <a:solidFill>
                  <a:schemeClr val="bg1"/>
                </a:solidFill>
                <a:latin typeface="Arial" pitchFamily="34" charset="0"/>
                <a:cs typeface="Arial" pitchFamily="34" charset="0"/>
                <a:hlinkClick r:id="rId7"/>
              </a:rPr>
              <a:t>Building and Administering Complex Jenkins Projects</a:t>
            </a:r>
            <a:endParaRPr lang="en-US" sz="1000" dirty="0" smtClean="0">
              <a:solidFill>
                <a:schemeClr val="bg1"/>
              </a:solidFill>
              <a:latin typeface="Arial" pitchFamily="34" charset="0"/>
              <a:cs typeface="Arial" pitchFamily="34" charset="0"/>
            </a:endParaRPr>
          </a:p>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50" name="Oval 4"/>
          <p:cNvSpPr/>
          <p:nvPr/>
        </p:nvSpPr>
        <p:spPr>
          <a:xfrm>
            <a:off x="9897360" y="3388597"/>
            <a:ext cx="1009479" cy="196300"/>
          </a:xfrm>
          <a:prstGeom prst="rect">
            <a:avLst/>
          </a:prstGeom>
          <a:no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Hr</a:t>
            </a:r>
            <a:endParaRPr lang="en-US" sz="800" kern="1200" dirty="0"/>
          </a:p>
        </p:txBody>
      </p:sp>
      <p:sp>
        <p:nvSpPr>
          <p:cNvPr id="52" name="Right Arrow 51"/>
          <p:cNvSpPr/>
          <p:nvPr/>
        </p:nvSpPr>
        <p:spPr>
          <a:xfrm>
            <a:off x="6631031" y="2935186"/>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0" name="Right Arrow 69"/>
          <p:cNvSpPr/>
          <p:nvPr/>
        </p:nvSpPr>
        <p:spPr>
          <a:xfrm>
            <a:off x="8971441" y="298589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2" name="Down Arrow 71"/>
          <p:cNvSpPr/>
          <p:nvPr/>
        </p:nvSpPr>
        <p:spPr>
          <a:xfrm>
            <a:off x="10307204" y="3854695"/>
            <a:ext cx="388882" cy="601541"/>
          </a:xfrm>
          <a:prstGeom prst="down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29261839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a:t>
            </a:r>
            <a:r>
              <a:rPr lang="en-US" dirty="0" smtClean="0"/>
              <a:t>– Docker/Swarm</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a:xfrm>
            <a:off x="198120" y="1173480"/>
            <a:ext cx="11650980" cy="525780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5" name="Rectangle 4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9" name="Oval 48"/>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1" name="TextBox 50"/>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3" name="Oval 52"/>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4" name="TextBox 53"/>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56" name="TextBox 55"/>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57" name="TextBox 56"/>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58" name="Oval 57"/>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9" name="Oval 58"/>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0" name="TextBox 59"/>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grpSp>
        <p:nvGrpSpPr>
          <p:cNvPr id="55" name="Group 54"/>
          <p:cNvGrpSpPr/>
          <p:nvPr/>
        </p:nvGrpSpPr>
        <p:grpSpPr>
          <a:xfrm>
            <a:off x="526639" y="2514155"/>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61" name="Oval 60"/>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chemeClr val="bg1"/>
                </a:solidFill>
                <a:latin typeface="Arial" pitchFamily="34" charset="0"/>
                <a:cs typeface="Arial" pitchFamily="34" charset="0"/>
              </a:endParaRPr>
            </a:p>
          </p:txBody>
        </p:sp>
        <p:sp>
          <p:nvSpPr>
            <p:cNvPr id="63" name="Oval 4"/>
            <p:cNvSpPr/>
            <p:nvPr/>
          </p:nvSpPr>
          <p:spPr>
            <a:xfrm>
              <a:off x="5202007" y="684848"/>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 Hrs</a:t>
              </a:r>
              <a:endParaRPr lang="en-US" sz="800" kern="1200" dirty="0"/>
            </a:p>
          </p:txBody>
        </p:sp>
      </p:grpSp>
      <p:sp>
        <p:nvSpPr>
          <p:cNvPr id="64" name="Right Arrow 63"/>
          <p:cNvSpPr/>
          <p:nvPr/>
        </p:nvSpPr>
        <p:spPr>
          <a:xfrm>
            <a:off x="2241709" y="2970570"/>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65" name="Group 64"/>
          <p:cNvGrpSpPr/>
          <p:nvPr/>
        </p:nvGrpSpPr>
        <p:grpSpPr>
          <a:xfrm>
            <a:off x="2784214" y="2514155"/>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66" name="Oval 65"/>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chemeClr val="bg1"/>
                </a:solidFill>
                <a:latin typeface="Arial" pitchFamily="34" charset="0"/>
                <a:cs typeface="Arial" pitchFamily="34" charset="0"/>
              </a:endParaRPr>
            </a:p>
          </p:txBody>
        </p:sp>
        <p:sp>
          <p:nvSpPr>
            <p:cNvPr id="67" name="Oval 4"/>
            <p:cNvSpPr/>
            <p:nvPr/>
          </p:nvSpPr>
          <p:spPr>
            <a:xfrm>
              <a:off x="5223675" y="710631"/>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Hr</a:t>
              </a:r>
              <a:endParaRPr lang="en-US" sz="800" kern="1200" dirty="0"/>
            </a:p>
          </p:txBody>
        </p:sp>
      </p:grpSp>
      <p:sp>
        <p:nvSpPr>
          <p:cNvPr id="69" name="Right Arrow 68"/>
          <p:cNvSpPr/>
          <p:nvPr/>
        </p:nvSpPr>
        <p:spPr>
          <a:xfrm>
            <a:off x="4484953" y="2970570"/>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36" name="Oval 35"/>
          <p:cNvSpPr/>
          <p:nvPr/>
        </p:nvSpPr>
        <p:spPr>
          <a:xfrm>
            <a:off x="9532287" y="2514155"/>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48" name="Oval 47"/>
          <p:cNvSpPr/>
          <p:nvPr/>
        </p:nvSpPr>
        <p:spPr>
          <a:xfrm>
            <a:off x="7254431" y="4465005"/>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52" name="Right Arrow 51"/>
          <p:cNvSpPr/>
          <p:nvPr/>
        </p:nvSpPr>
        <p:spPr>
          <a:xfrm>
            <a:off x="8971441" y="2970570"/>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0" name="Right Arrow 69"/>
          <p:cNvSpPr/>
          <p:nvPr/>
        </p:nvSpPr>
        <p:spPr>
          <a:xfrm rot="5400000">
            <a:off x="10077807" y="4006199"/>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2" name="Down Arrow 71"/>
          <p:cNvSpPr/>
          <p:nvPr/>
        </p:nvSpPr>
        <p:spPr>
          <a:xfrm rot="5400000">
            <a:off x="6708435" y="4785294"/>
            <a:ext cx="388882" cy="601541"/>
          </a:xfrm>
          <a:prstGeom prst="down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0" name="Down Arrow 39"/>
          <p:cNvSpPr/>
          <p:nvPr/>
        </p:nvSpPr>
        <p:spPr>
          <a:xfrm rot="5400000">
            <a:off x="4348173" y="4785294"/>
            <a:ext cx="388882" cy="601541"/>
          </a:xfrm>
          <a:prstGeom prst="down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4" name="Oval 73"/>
          <p:cNvSpPr/>
          <p:nvPr/>
        </p:nvSpPr>
        <p:spPr>
          <a:xfrm>
            <a:off x="5041789" y="2514155"/>
            <a:ext cx="1663004"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76" name="Right Arrow 75"/>
          <p:cNvSpPr/>
          <p:nvPr/>
        </p:nvSpPr>
        <p:spPr>
          <a:xfrm>
            <a:off x="6728197" y="2970570"/>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7" name="Oval 76"/>
          <p:cNvSpPr/>
          <p:nvPr/>
        </p:nvSpPr>
        <p:spPr>
          <a:xfrm>
            <a:off x="7274713" y="2514155"/>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46" name="Rectangle 45"/>
          <p:cNvSpPr/>
          <p:nvPr/>
        </p:nvSpPr>
        <p:spPr>
          <a:xfrm>
            <a:off x="7549280" y="2751220"/>
            <a:ext cx="1334813" cy="588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200" u="sng" dirty="0">
                <a:hlinkClick r:id="rId3"/>
              </a:rPr>
              <a:t>Using Docker: Introduction to Docker</a:t>
            </a:r>
            <a:endParaRPr lang="en-US" sz="1200" u="sng" dirty="0">
              <a:solidFill>
                <a:srgbClr val="0563C1"/>
              </a:solidFill>
              <a:latin typeface="Calibri"/>
            </a:endParaRPr>
          </a:p>
        </p:txBody>
      </p:sp>
      <p:sp>
        <p:nvSpPr>
          <p:cNvPr id="75" name="Oval 4"/>
          <p:cNvSpPr/>
          <p:nvPr/>
        </p:nvSpPr>
        <p:spPr>
          <a:xfrm>
            <a:off x="7623543" y="3440184"/>
            <a:ext cx="984056" cy="166138"/>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Video Session  X Hr</a:t>
            </a:r>
            <a:endParaRPr lang="en-US" sz="800" kern="1200" dirty="0"/>
          </a:p>
        </p:txBody>
      </p:sp>
      <p:sp>
        <p:nvSpPr>
          <p:cNvPr id="78" name="Rectangle 77"/>
          <p:cNvSpPr/>
          <p:nvPr/>
        </p:nvSpPr>
        <p:spPr>
          <a:xfrm>
            <a:off x="5290412" y="2825854"/>
            <a:ext cx="1334813" cy="458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200" u="sng" dirty="0" smtClean="0">
                <a:hlinkClick r:id="rId3"/>
              </a:rPr>
              <a:t>Using Docker: Docker Containerization</a:t>
            </a:r>
            <a:endParaRPr lang="en-US" sz="1200" u="sng" dirty="0">
              <a:solidFill>
                <a:srgbClr val="0563C1"/>
              </a:solidFill>
              <a:latin typeface="Calibri"/>
            </a:endParaRPr>
          </a:p>
        </p:txBody>
      </p:sp>
      <p:sp>
        <p:nvSpPr>
          <p:cNvPr id="79" name="Oval 4"/>
          <p:cNvSpPr/>
          <p:nvPr/>
        </p:nvSpPr>
        <p:spPr>
          <a:xfrm>
            <a:off x="5276615" y="3375611"/>
            <a:ext cx="119335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/Web-based Session  1 Hr</a:t>
            </a:r>
            <a:endParaRPr lang="en-US" sz="800" kern="1200" dirty="0"/>
          </a:p>
        </p:txBody>
      </p:sp>
      <p:sp>
        <p:nvSpPr>
          <p:cNvPr id="80" name="Rectangle 79"/>
          <p:cNvSpPr/>
          <p:nvPr/>
        </p:nvSpPr>
        <p:spPr>
          <a:xfrm>
            <a:off x="9738231" y="2751220"/>
            <a:ext cx="1334813" cy="588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200" u="sng" dirty="0" smtClean="0">
                <a:hlinkClick r:id="rId3"/>
              </a:rPr>
              <a:t>Using Docker: Docker vs Virtual Machines</a:t>
            </a:r>
            <a:endParaRPr lang="en-US" sz="1200" u="sng" dirty="0">
              <a:solidFill>
                <a:srgbClr val="0563C1"/>
              </a:solidFill>
              <a:latin typeface="Calibri"/>
            </a:endParaRPr>
          </a:p>
        </p:txBody>
      </p:sp>
      <p:sp>
        <p:nvSpPr>
          <p:cNvPr id="9" name="Rectangle 8"/>
          <p:cNvSpPr/>
          <p:nvPr/>
        </p:nvSpPr>
        <p:spPr>
          <a:xfrm>
            <a:off x="9648573" y="3375409"/>
            <a:ext cx="1424471" cy="357021"/>
          </a:xfrm>
          <a:prstGeom prst="rect">
            <a:avLst/>
          </a:prstGeom>
        </p:spPr>
        <p:txBody>
          <a:bodyPr wrap="square">
            <a:spAutoFit/>
          </a:bodyPr>
          <a:lstStyle/>
          <a:p>
            <a:pPr lvl="0" algn="ctr" defTabSz="1200150">
              <a:lnSpc>
                <a:spcPct val="90000"/>
              </a:lnSpc>
              <a:spcBef>
                <a:spcPct val="0"/>
              </a:spcBef>
              <a:spcAft>
                <a:spcPct val="35000"/>
              </a:spcAft>
            </a:pPr>
            <a:r>
              <a:rPr lang="en-US" sz="800" dirty="0" smtClean="0">
                <a:solidFill>
                  <a:srgbClr val="0070C0"/>
                </a:solidFill>
              </a:rPr>
              <a:t>Online Video </a:t>
            </a:r>
          </a:p>
          <a:p>
            <a:pPr lvl="0" algn="ctr" defTabSz="1200150">
              <a:lnSpc>
                <a:spcPct val="90000"/>
              </a:lnSpc>
              <a:spcBef>
                <a:spcPct val="0"/>
              </a:spcBef>
              <a:spcAft>
                <a:spcPct val="35000"/>
              </a:spcAft>
            </a:pPr>
            <a:r>
              <a:rPr lang="en-US" sz="800" dirty="0" smtClean="0">
                <a:solidFill>
                  <a:srgbClr val="0070C0"/>
                </a:solidFill>
              </a:rPr>
              <a:t>Session  </a:t>
            </a:r>
            <a:r>
              <a:rPr lang="en-US" sz="800" dirty="0">
                <a:solidFill>
                  <a:srgbClr val="0070C0"/>
                </a:solidFill>
              </a:rPr>
              <a:t>1 </a:t>
            </a:r>
            <a:r>
              <a:rPr lang="en-US" sz="800" dirty="0" err="1">
                <a:solidFill>
                  <a:srgbClr val="0070C0"/>
                </a:solidFill>
              </a:rPr>
              <a:t>Hr</a:t>
            </a:r>
            <a:endParaRPr lang="en-US" sz="800" dirty="0"/>
          </a:p>
        </p:txBody>
      </p:sp>
      <p:sp>
        <p:nvSpPr>
          <p:cNvPr id="10" name="Rectangle 9"/>
          <p:cNvSpPr/>
          <p:nvPr/>
        </p:nvSpPr>
        <p:spPr>
          <a:xfrm>
            <a:off x="2970783" y="2851278"/>
            <a:ext cx="2370102" cy="261610"/>
          </a:xfrm>
          <a:prstGeom prst="rect">
            <a:avLst/>
          </a:prstGeom>
        </p:spPr>
        <p:txBody>
          <a:bodyPr wrap="square">
            <a:spAutoFit/>
          </a:bodyPr>
          <a:lstStyle/>
          <a:p>
            <a:r>
              <a:rPr lang="en-US" sz="1100" u="sng" dirty="0" smtClean="0">
                <a:hlinkClick r:id="rId3"/>
              </a:rPr>
              <a:t>DevOps Unlocked</a:t>
            </a:r>
            <a:endParaRPr lang="en-US" dirty="0"/>
          </a:p>
        </p:txBody>
      </p:sp>
      <p:sp>
        <p:nvSpPr>
          <p:cNvPr id="11" name="Rectangle 10"/>
          <p:cNvSpPr/>
          <p:nvPr/>
        </p:nvSpPr>
        <p:spPr>
          <a:xfrm>
            <a:off x="598627" y="2874766"/>
            <a:ext cx="1627369" cy="261610"/>
          </a:xfrm>
          <a:prstGeom prst="rect">
            <a:avLst/>
          </a:prstGeom>
        </p:spPr>
        <p:txBody>
          <a:bodyPr wrap="none">
            <a:spAutoFit/>
          </a:bodyPr>
          <a:lstStyle/>
          <a:p>
            <a:r>
              <a:rPr lang="en-US" sz="1100" u="sng" dirty="0" smtClean="0">
                <a:hlinkClick r:id="rId3"/>
              </a:rPr>
              <a:t>DevOps Fundamentals</a:t>
            </a:r>
            <a:endParaRPr lang="en-US" sz="1100" dirty="0"/>
          </a:p>
        </p:txBody>
      </p:sp>
      <p:sp>
        <p:nvSpPr>
          <p:cNvPr id="12" name="Rectangle 11"/>
          <p:cNvSpPr/>
          <p:nvPr/>
        </p:nvSpPr>
        <p:spPr>
          <a:xfrm>
            <a:off x="7520350" y="4741985"/>
            <a:ext cx="1109599" cy="600164"/>
          </a:xfrm>
          <a:prstGeom prst="rect">
            <a:avLst/>
          </a:prstGeom>
        </p:spPr>
        <p:txBody>
          <a:bodyPr wrap="none">
            <a:spAutoFit/>
          </a:bodyPr>
          <a:lstStyle/>
          <a:p>
            <a:r>
              <a:rPr lang="en-US" sz="1100" u="sng" dirty="0" smtClean="0">
                <a:hlinkClick r:id="rId3"/>
              </a:rPr>
              <a:t>Using Docker: </a:t>
            </a:r>
          </a:p>
          <a:p>
            <a:r>
              <a:rPr lang="en-US" sz="1100" u="sng" dirty="0" smtClean="0">
                <a:hlinkClick r:id="rId3"/>
              </a:rPr>
              <a:t>Basic Docker </a:t>
            </a:r>
          </a:p>
          <a:p>
            <a:r>
              <a:rPr lang="en-US" sz="1100" u="sng" dirty="0" smtClean="0">
                <a:hlinkClick r:id="rId3"/>
              </a:rPr>
              <a:t>Architecture</a:t>
            </a:r>
            <a:endParaRPr lang="en-US" sz="1100" dirty="0"/>
          </a:p>
        </p:txBody>
      </p:sp>
      <p:sp>
        <p:nvSpPr>
          <p:cNvPr id="13" name="Rectangle 12"/>
          <p:cNvSpPr/>
          <p:nvPr/>
        </p:nvSpPr>
        <p:spPr>
          <a:xfrm>
            <a:off x="7483448" y="5290536"/>
            <a:ext cx="1125629" cy="357021"/>
          </a:xfrm>
          <a:prstGeom prst="rect">
            <a:avLst/>
          </a:prstGeom>
        </p:spPr>
        <p:txBody>
          <a:bodyPr wrap="none">
            <a:spAutoFit/>
          </a:bodyPr>
          <a:lstStyle/>
          <a:p>
            <a:pPr lvl="0" algn="ctr" defTabSz="1200150">
              <a:lnSpc>
                <a:spcPct val="90000"/>
              </a:lnSpc>
              <a:spcBef>
                <a:spcPct val="0"/>
              </a:spcBef>
              <a:spcAft>
                <a:spcPct val="35000"/>
              </a:spcAft>
            </a:pPr>
            <a:r>
              <a:rPr lang="en-US" sz="800" dirty="0">
                <a:solidFill>
                  <a:srgbClr val="0070C0"/>
                </a:solidFill>
              </a:rPr>
              <a:t>Online / Web-based </a:t>
            </a:r>
            <a:endParaRPr lang="en-US" sz="800" dirty="0" smtClean="0">
              <a:solidFill>
                <a:srgbClr val="0070C0"/>
              </a:solidFill>
            </a:endParaRPr>
          </a:p>
          <a:p>
            <a:pPr lvl="0" algn="ctr" defTabSz="1200150">
              <a:lnSpc>
                <a:spcPct val="90000"/>
              </a:lnSpc>
              <a:spcBef>
                <a:spcPct val="0"/>
              </a:spcBef>
              <a:spcAft>
                <a:spcPct val="35000"/>
              </a:spcAft>
            </a:pPr>
            <a:r>
              <a:rPr lang="en-US" sz="800" dirty="0" smtClean="0">
                <a:solidFill>
                  <a:srgbClr val="0070C0"/>
                </a:solidFill>
              </a:rPr>
              <a:t>Session  </a:t>
            </a:r>
            <a:r>
              <a:rPr lang="en-US" sz="800" dirty="0">
                <a:solidFill>
                  <a:srgbClr val="0070C0"/>
                </a:solidFill>
              </a:rPr>
              <a:t>1 </a:t>
            </a:r>
            <a:r>
              <a:rPr lang="en-US" sz="800" dirty="0" err="1">
                <a:solidFill>
                  <a:srgbClr val="0070C0"/>
                </a:solidFill>
              </a:rPr>
              <a:t>Hr</a:t>
            </a:r>
            <a:endParaRPr lang="en-US" sz="800" dirty="0"/>
          </a:p>
        </p:txBody>
      </p:sp>
      <p:sp>
        <p:nvSpPr>
          <p:cNvPr id="81" name="Oval 80"/>
          <p:cNvSpPr/>
          <p:nvPr/>
        </p:nvSpPr>
        <p:spPr>
          <a:xfrm>
            <a:off x="9618204" y="4465005"/>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18" name="Rectangle 17"/>
          <p:cNvSpPr/>
          <p:nvPr/>
        </p:nvSpPr>
        <p:spPr>
          <a:xfrm>
            <a:off x="9931853" y="4741985"/>
            <a:ext cx="1156598" cy="600164"/>
          </a:xfrm>
          <a:prstGeom prst="rect">
            <a:avLst/>
          </a:prstGeom>
        </p:spPr>
        <p:txBody>
          <a:bodyPr wrap="square">
            <a:spAutoFit/>
          </a:bodyPr>
          <a:lstStyle/>
          <a:p>
            <a:r>
              <a:rPr lang="en-US" sz="1100" u="sng" dirty="0">
                <a:hlinkClick r:id="rId3"/>
              </a:rPr>
              <a:t>Using Docker: </a:t>
            </a:r>
          </a:p>
          <a:p>
            <a:r>
              <a:rPr lang="en-US" sz="1100" u="sng" dirty="0" smtClean="0">
                <a:hlinkClick r:id="rId3"/>
              </a:rPr>
              <a:t>Benefits and Installation</a:t>
            </a:r>
            <a:endParaRPr lang="en-US" sz="1100" u="sng" dirty="0">
              <a:hlinkClick r:id="rId3"/>
            </a:endParaRPr>
          </a:p>
        </p:txBody>
      </p:sp>
      <p:sp>
        <p:nvSpPr>
          <p:cNvPr id="82" name="Down Arrow 81"/>
          <p:cNvSpPr/>
          <p:nvPr/>
        </p:nvSpPr>
        <p:spPr>
          <a:xfrm rot="5400000">
            <a:off x="9068697" y="4785294"/>
            <a:ext cx="388882" cy="601541"/>
          </a:xfrm>
          <a:prstGeom prst="down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19" name="Rectangle 18"/>
          <p:cNvSpPr/>
          <p:nvPr/>
        </p:nvSpPr>
        <p:spPr>
          <a:xfrm>
            <a:off x="9768199" y="5367480"/>
            <a:ext cx="1435008" cy="203133"/>
          </a:xfrm>
          <a:prstGeom prst="rect">
            <a:avLst/>
          </a:prstGeom>
        </p:spPr>
        <p:txBody>
          <a:bodyPr wrap="none">
            <a:spAutoFit/>
          </a:bodyPr>
          <a:lstStyle/>
          <a:p>
            <a:pPr lvl="0" algn="ctr" defTabSz="1200150">
              <a:lnSpc>
                <a:spcPct val="90000"/>
              </a:lnSpc>
              <a:spcBef>
                <a:spcPct val="0"/>
              </a:spcBef>
              <a:spcAft>
                <a:spcPct val="35000"/>
              </a:spcAft>
            </a:pPr>
            <a:r>
              <a:rPr lang="en-US" sz="800" dirty="0">
                <a:solidFill>
                  <a:srgbClr val="0070C0"/>
                </a:solidFill>
              </a:rPr>
              <a:t>Online Video Session  X </a:t>
            </a:r>
            <a:r>
              <a:rPr lang="en-US" sz="800" dirty="0" err="1">
                <a:solidFill>
                  <a:srgbClr val="0070C0"/>
                </a:solidFill>
              </a:rPr>
              <a:t>Hr</a:t>
            </a:r>
            <a:endParaRPr lang="en-US" sz="800" dirty="0"/>
          </a:p>
        </p:txBody>
      </p:sp>
      <p:sp>
        <p:nvSpPr>
          <p:cNvPr id="83" name="Oval 82"/>
          <p:cNvSpPr/>
          <p:nvPr/>
        </p:nvSpPr>
        <p:spPr>
          <a:xfrm>
            <a:off x="4890659" y="4465005"/>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84" name="Rectangle 83"/>
          <p:cNvSpPr/>
          <p:nvPr/>
        </p:nvSpPr>
        <p:spPr>
          <a:xfrm>
            <a:off x="5138855" y="4741985"/>
            <a:ext cx="1274708" cy="600164"/>
          </a:xfrm>
          <a:prstGeom prst="rect">
            <a:avLst/>
          </a:prstGeom>
        </p:spPr>
        <p:txBody>
          <a:bodyPr wrap="none">
            <a:spAutoFit/>
          </a:bodyPr>
          <a:lstStyle/>
          <a:p>
            <a:r>
              <a:rPr lang="en-US" sz="1100" u="sng" dirty="0" smtClean="0">
                <a:hlinkClick r:id="rId3"/>
              </a:rPr>
              <a:t>Using Docker: </a:t>
            </a:r>
          </a:p>
          <a:p>
            <a:r>
              <a:rPr lang="en-US" sz="1100" u="sng" dirty="0" smtClean="0">
                <a:hlinkClick r:id="rId3"/>
              </a:rPr>
              <a:t>Customizing and </a:t>
            </a:r>
          </a:p>
          <a:p>
            <a:r>
              <a:rPr lang="en-US" sz="1100" u="sng" dirty="0" smtClean="0">
                <a:hlinkClick r:id="rId3"/>
              </a:rPr>
              <a:t>Clustering</a:t>
            </a:r>
          </a:p>
        </p:txBody>
      </p:sp>
      <p:sp>
        <p:nvSpPr>
          <p:cNvPr id="85" name="Rectangle 84"/>
          <p:cNvSpPr/>
          <p:nvPr/>
        </p:nvSpPr>
        <p:spPr>
          <a:xfrm>
            <a:off x="5213394" y="5290536"/>
            <a:ext cx="1125629" cy="357021"/>
          </a:xfrm>
          <a:prstGeom prst="rect">
            <a:avLst/>
          </a:prstGeom>
        </p:spPr>
        <p:txBody>
          <a:bodyPr wrap="none">
            <a:spAutoFit/>
          </a:bodyPr>
          <a:lstStyle/>
          <a:p>
            <a:pPr lvl="0" algn="ctr" defTabSz="1200150">
              <a:lnSpc>
                <a:spcPct val="90000"/>
              </a:lnSpc>
              <a:spcBef>
                <a:spcPct val="0"/>
              </a:spcBef>
              <a:spcAft>
                <a:spcPct val="35000"/>
              </a:spcAft>
            </a:pPr>
            <a:r>
              <a:rPr lang="en-US" sz="800" dirty="0">
                <a:solidFill>
                  <a:srgbClr val="0070C0"/>
                </a:solidFill>
              </a:rPr>
              <a:t>Online / Web-based </a:t>
            </a:r>
            <a:endParaRPr lang="en-US" sz="800" dirty="0" smtClean="0">
              <a:solidFill>
                <a:srgbClr val="0070C0"/>
              </a:solidFill>
            </a:endParaRPr>
          </a:p>
          <a:p>
            <a:pPr lvl="0" algn="ctr" defTabSz="1200150">
              <a:lnSpc>
                <a:spcPct val="90000"/>
              </a:lnSpc>
              <a:spcBef>
                <a:spcPct val="0"/>
              </a:spcBef>
              <a:spcAft>
                <a:spcPct val="35000"/>
              </a:spcAft>
            </a:pPr>
            <a:r>
              <a:rPr lang="en-US" sz="800" dirty="0" smtClean="0">
                <a:solidFill>
                  <a:srgbClr val="0070C0"/>
                </a:solidFill>
              </a:rPr>
              <a:t>Session  </a:t>
            </a:r>
            <a:r>
              <a:rPr lang="en-US" sz="800" dirty="0">
                <a:solidFill>
                  <a:srgbClr val="0070C0"/>
                </a:solidFill>
              </a:rPr>
              <a:t>2 </a:t>
            </a:r>
            <a:r>
              <a:rPr lang="en-US" sz="800" dirty="0" err="1">
                <a:solidFill>
                  <a:srgbClr val="0070C0"/>
                </a:solidFill>
              </a:rPr>
              <a:t>Hrs</a:t>
            </a:r>
            <a:endParaRPr lang="en-US" sz="800" dirty="0"/>
          </a:p>
        </p:txBody>
      </p:sp>
      <p:sp>
        <p:nvSpPr>
          <p:cNvPr id="86" name="Oval 85"/>
          <p:cNvSpPr/>
          <p:nvPr/>
        </p:nvSpPr>
        <p:spPr>
          <a:xfrm>
            <a:off x="2526887" y="4465005"/>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87" name="Rectangle 86"/>
          <p:cNvSpPr/>
          <p:nvPr/>
        </p:nvSpPr>
        <p:spPr>
          <a:xfrm>
            <a:off x="2861336" y="4741985"/>
            <a:ext cx="1109599" cy="600164"/>
          </a:xfrm>
          <a:prstGeom prst="rect">
            <a:avLst/>
          </a:prstGeom>
        </p:spPr>
        <p:txBody>
          <a:bodyPr wrap="none">
            <a:spAutoFit/>
          </a:bodyPr>
          <a:lstStyle/>
          <a:p>
            <a:r>
              <a:rPr lang="en-US" sz="1100" u="sng" dirty="0" smtClean="0">
                <a:hlinkClick r:id="rId3"/>
              </a:rPr>
              <a:t>Using Docker: </a:t>
            </a:r>
          </a:p>
          <a:p>
            <a:r>
              <a:rPr lang="en-US" sz="1100" u="sng" dirty="0" smtClean="0">
                <a:hlinkClick r:id="rId3"/>
              </a:rPr>
              <a:t>Dockerizing </a:t>
            </a:r>
          </a:p>
          <a:p>
            <a:r>
              <a:rPr lang="en-US" sz="1100" u="sng" dirty="0" smtClean="0">
                <a:hlinkClick r:id="rId3"/>
              </a:rPr>
              <a:t>Applications</a:t>
            </a:r>
          </a:p>
        </p:txBody>
      </p:sp>
      <p:sp>
        <p:nvSpPr>
          <p:cNvPr id="90" name="Rectangle 89"/>
          <p:cNvSpPr/>
          <p:nvPr/>
        </p:nvSpPr>
        <p:spPr>
          <a:xfrm>
            <a:off x="2784214" y="5290536"/>
            <a:ext cx="1125629" cy="357021"/>
          </a:xfrm>
          <a:prstGeom prst="rect">
            <a:avLst/>
          </a:prstGeom>
        </p:spPr>
        <p:txBody>
          <a:bodyPr wrap="none">
            <a:spAutoFit/>
          </a:bodyPr>
          <a:lstStyle/>
          <a:p>
            <a:pPr lvl="0" algn="ctr" defTabSz="1200150">
              <a:lnSpc>
                <a:spcPct val="90000"/>
              </a:lnSpc>
              <a:spcBef>
                <a:spcPct val="0"/>
              </a:spcBef>
              <a:spcAft>
                <a:spcPct val="35000"/>
              </a:spcAft>
            </a:pPr>
            <a:r>
              <a:rPr lang="en-US" sz="800" dirty="0">
                <a:solidFill>
                  <a:srgbClr val="0070C0"/>
                </a:solidFill>
              </a:rPr>
              <a:t>Online / Web-based </a:t>
            </a:r>
            <a:endParaRPr lang="en-US" sz="800" dirty="0" smtClean="0">
              <a:solidFill>
                <a:srgbClr val="0070C0"/>
              </a:solidFill>
            </a:endParaRPr>
          </a:p>
          <a:p>
            <a:pPr lvl="0" algn="ctr" defTabSz="1200150">
              <a:lnSpc>
                <a:spcPct val="90000"/>
              </a:lnSpc>
              <a:spcBef>
                <a:spcPct val="0"/>
              </a:spcBef>
              <a:spcAft>
                <a:spcPct val="35000"/>
              </a:spcAft>
            </a:pPr>
            <a:r>
              <a:rPr lang="en-US" sz="800" dirty="0" smtClean="0">
                <a:solidFill>
                  <a:srgbClr val="0070C0"/>
                </a:solidFill>
              </a:rPr>
              <a:t>Session  </a:t>
            </a:r>
            <a:r>
              <a:rPr lang="en-US" sz="800" dirty="0">
                <a:solidFill>
                  <a:srgbClr val="0070C0"/>
                </a:solidFill>
              </a:rPr>
              <a:t>2 </a:t>
            </a:r>
            <a:r>
              <a:rPr lang="en-US" sz="800" dirty="0" err="1">
                <a:solidFill>
                  <a:srgbClr val="0070C0"/>
                </a:solidFill>
              </a:rPr>
              <a:t>Hrs</a:t>
            </a:r>
            <a:endParaRPr lang="en-US" sz="800" dirty="0"/>
          </a:p>
        </p:txBody>
      </p:sp>
    </p:spTree>
    <p:extLst>
      <p:ext uri="{BB962C8B-B14F-4D97-AF65-F5344CB8AC3E}">
        <p14:creationId xmlns:p14="http://schemas.microsoft.com/office/powerpoint/2010/main" val="7496308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 Puppet</a:t>
            </a:r>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39" name="AutoShape 7" descr="Image result for aws developer certification associate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0" name="Rectangle 49"/>
          <p:cNvSpPr/>
          <p:nvPr/>
        </p:nvSpPr>
        <p:spPr>
          <a:xfrm>
            <a:off x="190500" y="1188720"/>
            <a:ext cx="11673840" cy="520446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5" name="Rectangle 5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7" name="Oval 56"/>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8" name="TextBox 57"/>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9" name="Oval 58"/>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0" name="TextBox 59"/>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61" name="TextBox 60"/>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62" name="TextBox 61"/>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63" name="Oval 62"/>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4" name="Oval 63"/>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5" name="TextBox 64"/>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grpSp>
        <p:nvGrpSpPr>
          <p:cNvPr id="92" name="Group 91"/>
          <p:cNvGrpSpPr/>
          <p:nvPr/>
        </p:nvGrpSpPr>
        <p:grpSpPr>
          <a:xfrm>
            <a:off x="2812709" y="2586239"/>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93" name="Oval 92"/>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lvl="0" algn="ctr"/>
              <a:r>
                <a:rPr lang="en-US" sz="1000" dirty="0" smtClean="0">
                  <a:solidFill>
                    <a:prstClr val="black"/>
                  </a:solidFill>
                  <a:latin typeface="Arial" pitchFamily="34" charset="0"/>
                  <a:cs typeface="Arial" pitchFamily="34" charset="0"/>
                  <a:hlinkClick r:id="rId3"/>
                </a:rPr>
                <a:t>Using </a:t>
              </a:r>
              <a:r>
                <a:rPr lang="en-US" sz="1000" dirty="0">
                  <a:solidFill>
                    <a:prstClr val="black"/>
                  </a:solidFill>
                  <a:latin typeface="Arial" pitchFamily="34" charset="0"/>
                  <a:cs typeface="Arial" pitchFamily="34" charset="0"/>
                  <a:hlinkClick r:id="rId3"/>
                </a:rPr>
                <a:t>Puppet: Introduction to Puppet</a:t>
              </a:r>
              <a:endParaRPr lang="en-US" sz="800" dirty="0">
                <a:solidFill>
                  <a:prstClr val="black"/>
                </a:solidFill>
                <a:latin typeface="Arial" pitchFamily="34" charset="0"/>
                <a:cs typeface="Arial" pitchFamily="34" charset="0"/>
              </a:endParaRPr>
            </a:p>
          </p:txBody>
        </p:sp>
        <p:sp>
          <p:nvSpPr>
            <p:cNvPr id="94" name="Oval 4"/>
            <p:cNvSpPr/>
            <p:nvPr/>
          </p:nvSpPr>
          <p:spPr>
            <a:xfrm>
              <a:off x="5223675" y="716151"/>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Vide0</a:t>
              </a:r>
              <a:endParaRPr lang="en-US" sz="800" kern="1200" dirty="0"/>
            </a:p>
          </p:txBody>
        </p:sp>
      </p:grpSp>
      <p:sp>
        <p:nvSpPr>
          <p:cNvPr id="34" name="Oval 33"/>
          <p:cNvSpPr/>
          <p:nvPr/>
        </p:nvSpPr>
        <p:spPr>
          <a:xfrm>
            <a:off x="475989" y="2586239"/>
            <a:ext cx="1687655" cy="1324461"/>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35" name="Oval 4"/>
          <p:cNvSpPr/>
          <p:nvPr/>
        </p:nvSpPr>
        <p:spPr>
          <a:xfrm>
            <a:off x="723141" y="3359722"/>
            <a:ext cx="119335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Video</a:t>
            </a:r>
            <a:endParaRPr lang="en-US" sz="800" kern="1200" dirty="0"/>
          </a:p>
        </p:txBody>
      </p:sp>
      <p:sp>
        <p:nvSpPr>
          <p:cNvPr id="36" name="Right Arrow 35"/>
          <p:cNvSpPr/>
          <p:nvPr/>
        </p:nvSpPr>
        <p:spPr>
          <a:xfrm>
            <a:off x="2189962" y="3090795"/>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40" name="Group 39"/>
          <p:cNvGrpSpPr/>
          <p:nvPr/>
        </p:nvGrpSpPr>
        <p:grpSpPr>
          <a:xfrm>
            <a:off x="5149429" y="2586239"/>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41" name="Oval 40"/>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lvl="0" algn="ctr"/>
              <a:r>
                <a:rPr lang="en-US" sz="1000" dirty="0" smtClean="0">
                  <a:solidFill>
                    <a:prstClr val="black"/>
                  </a:solidFill>
                  <a:latin typeface="Arial" pitchFamily="34" charset="0"/>
                  <a:cs typeface="Arial" pitchFamily="34" charset="0"/>
                  <a:hlinkClick r:id="rId4"/>
                </a:rPr>
                <a:t>Using </a:t>
              </a:r>
              <a:r>
                <a:rPr lang="en-US" sz="1000" dirty="0">
                  <a:solidFill>
                    <a:prstClr val="black"/>
                  </a:solidFill>
                  <a:latin typeface="Arial" pitchFamily="34" charset="0"/>
                  <a:cs typeface="Arial" pitchFamily="34" charset="0"/>
                  <a:hlinkClick r:id="rId4"/>
                </a:rPr>
                <a:t>Puppet: </a:t>
              </a:r>
              <a:r>
                <a:rPr lang="en-US" sz="1000" dirty="0" smtClean="0">
                  <a:solidFill>
                    <a:prstClr val="black"/>
                  </a:solidFill>
                  <a:latin typeface="Arial" pitchFamily="34" charset="0"/>
                  <a:cs typeface="Arial" pitchFamily="34" charset="0"/>
                  <a:hlinkClick r:id="rId4"/>
                </a:rPr>
                <a:t>Implementation and Benefits</a:t>
              </a:r>
              <a:endParaRPr lang="en-US" sz="800" dirty="0">
                <a:solidFill>
                  <a:prstClr val="black"/>
                </a:solidFill>
                <a:latin typeface="Arial" pitchFamily="34" charset="0"/>
                <a:cs typeface="Arial" pitchFamily="34" charset="0"/>
              </a:endParaRPr>
            </a:p>
          </p:txBody>
        </p:sp>
        <p:sp>
          <p:nvSpPr>
            <p:cNvPr id="42" name="Oval 4"/>
            <p:cNvSpPr/>
            <p:nvPr/>
          </p:nvSpPr>
          <p:spPr>
            <a:xfrm>
              <a:off x="5223675" y="716151"/>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2.5 Hrs</a:t>
              </a:r>
              <a:endParaRPr lang="en-US" sz="800" kern="1200" dirty="0"/>
            </a:p>
          </p:txBody>
        </p:sp>
      </p:grpSp>
      <p:grpSp>
        <p:nvGrpSpPr>
          <p:cNvPr id="12" name="Group 11"/>
          <p:cNvGrpSpPr/>
          <p:nvPr/>
        </p:nvGrpSpPr>
        <p:grpSpPr>
          <a:xfrm>
            <a:off x="7486149" y="2586239"/>
            <a:ext cx="1687655" cy="1324461"/>
            <a:chOff x="8164014" y="4290454"/>
            <a:chExt cx="1687655" cy="1324461"/>
          </a:xfrm>
        </p:grpSpPr>
        <p:sp>
          <p:nvSpPr>
            <p:cNvPr id="47" name="Oval 46"/>
            <p:cNvSpPr/>
            <p:nvPr/>
          </p:nvSpPr>
          <p:spPr>
            <a:xfrm>
              <a:off x="8164014" y="4290454"/>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lvl="0" algn="ctr"/>
              <a:r>
                <a:rPr lang="en-US" sz="1000" dirty="0">
                  <a:solidFill>
                    <a:prstClr val="black"/>
                  </a:solidFill>
                  <a:latin typeface="Arial" pitchFamily="34" charset="0"/>
                  <a:cs typeface="Arial" pitchFamily="34" charset="0"/>
                  <a:hlinkClick r:id="rId5"/>
                </a:rPr>
                <a:t>Using Puppet: Configuration and Programming</a:t>
              </a:r>
              <a:endParaRPr lang="en-US" sz="800" dirty="0">
                <a:solidFill>
                  <a:prstClr val="black"/>
                </a:solidFill>
                <a:latin typeface="Arial" pitchFamily="34" charset="0"/>
                <a:cs typeface="Arial" pitchFamily="34" charset="0"/>
              </a:endParaRPr>
            </a:p>
          </p:txBody>
        </p:sp>
        <p:sp>
          <p:nvSpPr>
            <p:cNvPr id="48" name="Oval 4"/>
            <p:cNvSpPr/>
            <p:nvPr/>
          </p:nvSpPr>
          <p:spPr>
            <a:xfrm>
              <a:off x="8326521" y="5084105"/>
              <a:ext cx="1193352" cy="231591"/>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a:t>
              </a:r>
              <a:r>
                <a:rPr lang="en-US" sz="800" dirty="0" smtClean="0">
                  <a:solidFill>
                    <a:srgbClr val="0070C0"/>
                  </a:solidFill>
                </a:rPr>
                <a:t>Web-based Session </a:t>
              </a:r>
              <a:r>
                <a:rPr lang="en-US" sz="800" dirty="0" smtClean="0">
                  <a:solidFill>
                    <a:srgbClr val="0070C0"/>
                  </a:solidFill>
                </a:rPr>
                <a:t>2.5 Hrs</a:t>
              </a:r>
              <a:endParaRPr lang="en-US" sz="800" kern="1200" dirty="0"/>
            </a:p>
          </p:txBody>
        </p:sp>
      </p:grpSp>
      <p:graphicFrame>
        <p:nvGraphicFramePr>
          <p:cNvPr id="4" name="Table 3"/>
          <p:cNvGraphicFramePr>
            <a:graphicFrameLocks noGrp="1"/>
          </p:cNvGraphicFramePr>
          <p:nvPr/>
        </p:nvGraphicFramePr>
        <p:xfrm>
          <a:off x="0" y="0"/>
          <a:ext cx="3733800" cy="203200"/>
        </p:xfrm>
        <a:graphic>
          <a:graphicData uri="http://schemas.openxmlformats.org/drawingml/2006/table">
            <a:tbl>
              <a:tblPr>
                <a:tableStyleId>{5C22544A-7EE6-4342-B048-85BDC9FD1C3A}</a:tableStyleId>
              </a:tblPr>
              <a:tblGrid>
                <a:gridCol w="3733800"/>
              </a:tblGrid>
              <a:tr h="203200">
                <a:tc>
                  <a:txBody>
                    <a:bodyPr/>
                    <a:lstStyle/>
                    <a:p>
                      <a:pPr algn="l" fontAlgn="b"/>
                      <a:r>
                        <a:rPr lang="en-US" sz="1100" u="sng" strike="noStrike" dirty="0">
                          <a:effectLst/>
                          <a:hlinkClick r:id="rId6"/>
                        </a:rPr>
                        <a:t>PUPPET TUTORIAL</a:t>
                      </a:r>
                      <a:endParaRPr lang="en-US" sz="1100" b="0" i="0" u="sng" strike="noStrike" dirty="0">
                        <a:solidFill>
                          <a:srgbClr val="0000FF"/>
                        </a:solidFill>
                        <a:effectLst/>
                        <a:latin typeface="Calibri" charset="0"/>
                      </a:endParaRPr>
                    </a:p>
                  </a:txBody>
                  <a:tcPr marL="6350" marR="6350" marT="6350" marB="0" anchor="b"/>
                </a:tc>
              </a:tr>
            </a:tbl>
          </a:graphicData>
        </a:graphic>
      </p:graphicFrame>
      <p:graphicFrame>
        <p:nvGraphicFramePr>
          <p:cNvPr id="6" name="Table 5"/>
          <p:cNvGraphicFramePr>
            <a:graphicFrameLocks noGrp="1"/>
          </p:cNvGraphicFramePr>
          <p:nvPr/>
        </p:nvGraphicFramePr>
        <p:xfrm>
          <a:off x="0" y="0"/>
          <a:ext cx="3733800" cy="203200"/>
        </p:xfrm>
        <a:graphic>
          <a:graphicData uri="http://schemas.openxmlformats.org/drawingml/2006/table">
            <a:tbl>
              <a:tblPr>
                <a:tableStyleId>{5C22544A-7EE6-4342-B048-85BDC9FD1C3A}</a:tableStyleId>
              </a:tblPr>
              <a:tblGrid>
                <a:gridCol w="3733800"/>
              </a:tblGrid>
              <a:tr h="203200">
                <a:tc>
                  <a:txBody>
                    <a:bodyPr/>
                    <a:lstStyle/>
                    <a:p>
                      <a:pPr algn="l" fontAlgn="b"/>
                      <a:r>
                        <a:rPr lang="en-US" sz="1100" u="sng" strike="noStrike" dirty="0">
                          <a:effectLst/>
                          <a:hlinkClick r:id="rId6"/>
                        </a:rPr>
                        <a:t>PUPPET TUTORIAL</a:t>
                      </a:r>
                      <a:endParaRPr lang="en-US" sz="1100" b="0" i="0" u="sng" strike="noStrike" dirty="0">
                        <a:solidFill>
                          <a:srgbClr val="0000FF"/>
                        </a:solidFill>
                        <a:effectLst/>
                        <a:latin typeface="Calibri" charset="0"/>
                      </a:endParaRPr>
                    </a:p>
                  </a:txBody>
                  <a:tcPr marL="6350" marR="6350" marT="6350" marB="0" anchor="b"/>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3340387"/>
              </p:ext>
            </p:extLst>
          </p:nvPr>
        </p:nvGraphicFramePr>
        <p:xfrm>
          <a:off x="757581" y="2938735"/>
          <a:ext cx="1295400" cy="203200"/>
        </p:xfrm>
        <a:graphic>
          <a:graphicData uri="http://schemas.openxmlformats.org/drawingml/2006/table">
            <a:tbl>
              <a:tblPr/>
              <a:tblGrid>
                <a:gridCol w="1295400"/>
              </a:tblGrid>
              <a:tr h="203200">
                <a:tc>
                  <a:txBody>
                    <a:bodyPr/>
                    <a:lstStyle/>
                    <a:p>
                      <a:pPr algn="l" fontAlgn="b"/>
                      <a:r>
                        <a:rPr lang="en-US" sz="1100" b="0" i="0" u="sng" strike="noStrike" dirty="0">
                          <a:solidFill>
                            <a:srgbClr val="0000FF"/>
                          </a:solidFill>
                          <a:effectLst/>
                          <a:latin typeface="Calibri" charset="0"/>
                          <a:hlinkClick r:id="rId6"/>
                        </a:rPr>
                        <a:t>PUPPET TUTORIAL</a:t>
                      </a:r>
                      <a:endParaRPr lang="en-US" sz="1100" b="0" i="0" u="sng" strike="noStrike" dirty="0">
                        <a:solidFill>
                          <a:srgbClr val="0000FF"/>
                        </a:solidFill>
                        <a:effectLst/>
                        <a:latin typeface="Calibri" charset="0"/>
                      </a:endParaRPr>
                    </a:p>
                  </a:txBody>
                  <a:tcPr marL="6350" marR="6350" marT="6350" marB="0" anchor="b">
                    <a:lnL>
                      <a:noFill/>
                    </a:lnL>
                    <a:lnR>
                      <a:noFill/>
                    </a:lnR>
                    <a:lnT>
                      <a:noFill/>
                    </a:lnT>
                    <a:lnB>
                      <a:noFill/>
                    </a:lnB>
                  </a:tcPr>
                </a:tc>
              </a:tr>
            </a:tbl>
          </a:graphicData>
        </a:graphic>
      </p:graphicFrame>
      <p:sp>
        <p:nvSpPr>
          <p:cNvPr id="49" name="Oval 48"/>
          <p:cNvSpPr/>
          <p:nvPr/>
        </p:nvSpPr>
        <p:spPr>
          <a:xfrm>
            <a:off x="9822867" y="2586239"/>
            <a:ext cx="1687655" cy="1324461"/>
          </a:xfrm>
          <a:prstGeom prst="ellipse">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lvl="0" algn="ctr"/>
            <a:endParaRPr lang="en-US" sz="800" dirty="0">
              <a:solidFill>
                <a:prstClr val="black"/>
              </a:solidFill>
              <a:latin typeface="Arial" pitchFamily="34" charset="0"/>
              <a:cs typeface="Arial"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145571489"/>
              </p:ext>
            </p:extLst>
          </p:nvPr>
        </p:nvGraphicFramePr>
        <p:xfrm>
          <a:off x="10158224" y="2787159"/>
          <a:ext cx="1260342" cy="676910"/>
        </p:xfrm>
        <a:graphic>
          <a:graphicData uri="http://schemas.openxmlformats.org/drawingml/2006/table">
            <a:tbl>
              <a:tblPr/>
              <a:tblGrid>
                <a:gridCol w="1260342"/>
              </a:tblGrid>
              <a:tr h="190500">
                <a:tc>
                  <a:txBody>
                    <a:bodyPr/>
                    <a:lstStyle/>
                    <a:p>
                      <a:pPr algn="l" fontAlgn="b"/>
                      <a:r>
                        <a:rPr lang="en-US" sz="1100" b="0" i="0" u="sng" strike="noStrike" dirty="0">
                          <a:solidFill>
                            <a:srgbClr val="0000FF"/>
                          </a:solidFill>
                          <a:effectLst/>
                          <a:latin typeface="Calibri" charset="0"/>
                          <a:hlinkClick r:id="rId7"/>
                        </a:rPr>
                        <a:t>BUILDING AND ADMINISTERING A COMPLEX PUPPET INSTALLATION</a:t>
                      </a:r>
                      <a:endParaRPr lang="en-US" sz="1100" b="0" i="0" u="sng" strike="noStrike" dirty="0">
                        <a:solidFill>
                          <a:srgbClr val="0000FF"/>
                        </a:solidFill>
                        <a:effectLst/>
                        <a:latin typeface="Calibri" charset="0"/>
                      </a:endParaRPr>
                    </a:p>
                  </a:txBody>
                  <a:tcPr marL="6350" marR="6350" marT="6350" marB="0" anchor="b">
                    <a:lnL>
                      <a:noFill/>
                    </a:lnL>
                    <a:lnR>
                      <a:noFill/>
                    </a:lnR>
                    <a:lnT>
                      <a:noFill/>
                    </a:lnT>
                    <a:lnB>
                      <a:noFill/>
                    </a:lnB>
                  </a:tcPr>
                </a:tc>
              </a:tr>
            </a:tbl>
          </a:graphicData>
        </a:graphic>
      </p:graphicFrame>
      <p:sp>
        <p:nvSpPr>
          <p:cNvPr id="51" name="Oval 4"/>
          <p:cNvSpPr/>
          <p:nvPr/>
        </p:nvSpPr>
        <p:spPr>
          <a:xfrm>
            <a:off x="10251278" y="3623411"/>
            <a:ext cx="870630" cy="151116"/>
          </a:xfrm>
          <a:prstGeom prst="rect">
            <a:avLst/>
          </a:prstGeom>
          <a:solidFill>
            <a:schemeClr val="accent5">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a:t>
            </a:r>
            <a:r>
              <a:rPr lang="en-US" sz="800" dirty="0">
                <a:solidFill>
                  <a:srgbClr val="0070C0"/>
                </a:solidFill>
              </a:rPr>
              <a:t>4</a:t>
            </a:r>
            <a:r>
              <a:rPr lang="en-US" sz="800" dirty="0" smtClean="0">
                <a:solidFill>
                  <a:srgbClr val="0070C0"/>
                </a:solidFill>
              </a:rPr>
              <a:t> </a:t>
            </a:r>
            <a:r>
              <a:rPr lang="en-US" sz="800" dirty="0" smtClean="0">
                <a:solidFill>
                  <a:srgbClr val="0070C0"/>
                </a:solidFill>
              </a:rPr>
              <a:t>Hrs</a:t>
            </a:r>
            <a:endParaRPr lang="en-US" sz="800" kern="1200" dirty="0"/>
          </a:p>
        </p:txBody>
      </p:sp>
      <p:sp>
        <p:nvSpPr>
          <p:cNvPr id="56" name="Right Arrow 55"/>
          <p:cNvSpPr/>
          <p:nvPr/>
        </p:nvSpPr>
        <p:spPr>
          <a:xfrm>
            <a:off x="9178196" y="3120098"/>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6" name="Right Arrow 65"/>
          <p:cNvSpPr/>
          <p:nvPr/>
        </p:nvSpPr>
        <p:spPr>
          <a:xfrm>
            <a:off x="6813187" y="3101247"/>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7" name="Right Arrow 66"/>
          <p:cNvSpPr/>
          <p:nvPr/>
        </p:nvSpPr>
        <p:spPr>
          <a:xfrm>
            <a:off x="4515035" y="3090349"/>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7646823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 </a:t>
            </a:r>
            <a:r>
              <a:rPr lang="en-US" dirty="0" smtClean="0"/>
              <a:t>TFS</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a:xfrm>
            <a:off x="155575" y="1215513"/>
            <a:ext cx="11650980" cy="525780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5" name="Rectangle 4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9" name="Oval 48"/>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1" name="TextBox 50"/>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3" name="Oval 52"/>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4" name="TextBox 53"/>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56" name="TextBox 55"/>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57" name="TextBox 56"/>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58" name="Oval 57"/>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9" name="Oval 58"/>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0" name="TextBox 59"/>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grpSp>
        <p:nvGrpSpPr>
          <p:cNvPr id="62" name="Group 61"/>
          <p:cNvGrpSpPr/>
          <p:nvPr/>
        </p:nvGrpSpPr>
        <p:grpSpPr>
          <a:xfrm>
            <a:off x="7743113" y="2134312"/>
            <a:ext cx="1453896" cy="1316736"/>
            <a:chOff x="3677943" y="1043479"/>
            <a:chExt cx="1453896" cy="1316736"/>
          </a:xfrm>
          <a:solidFill>
            <a:schemeClr val="accent3">
              <a:lumMod val="60000"/>
              <a:lumOff val="40000"/>
            </a:schemeClr>
          </a:solidFill>
        </p:grpSpPr>
        <p:sp>
          <p:nvSpPr>
            <p:cNvPr id="71" name="Rounded Rectangle 70"/>
            <p:cNvSpPr/>
            <p:nvPr/>
          </p:nvSpPr>
          <p:spPr>
            <a:xfrm>
              <a:off x="3677943" y="1043479"/>
              <a:ext cx="1453896" cy="1316736"/>
            </a:xfrm>
            <a:prstGeom prst="roundRect">
              <a:avLst/>
            </a:pr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88" name="Rectangle 87"/>
            <p:cNvSpPr/>
            <p:nvPr/>
          </p:nvSpPr>
          <p:spPr>
            <a:xfrm>
              <a:off x="3710152" y="1198178"/>
              <a:ext cx="1334813" cy="588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C00000"/>
                  </a:solidFill>
                  <a:latin typeface="Arial" pitchFamily="34" charset="0"/>
                  <a:cs typeface="Arial" pitchFamily="34" charset="0"/>
                </a:rPr>
                <a:t>TFS Fundamentals</a:t>
              </a:r>
              <a:endParaRPr lang="en-US" sz="1200" dirty="0">
                <a:latin typeface="Arial" pitchFamily="34" charset="0"/>
                <a:cs typeface="Arial" pitchFamily="34" charset="0"/>
              </a:endParaRPr>
            </a:p>
          </p:txBody>
        </p:sp>
        <p:sp>
          <p:nvSpPr>
            <p:cNvPr id="89" name="TextBox 88"/>
            <p:cNvSpPr txBox="1"/>
            <p:nvPr/>
          </p:nvSpPr>
          <p:spPr>
            <a:xfrm>
              <a:off x="3741683" y="1903030"/>
              <a:ext cx="1324402" cy="215444"/>
            </a:xfrm>
            <a:prstGeom prst="rect">
              <a:avLst/>
            </a:prstGeom>
            <a:noFill/>
          </p:spPr>
          <p:txBody>
            <a:bodyPr wrap="none" rtlCol="0">
              <a:spAutoFit/>
            </a:bodyPr>
            <a:lstStyle/>
            <a:p>
              <a:pPr>
                <a:spcAft>
                  <a:spcPts val="600"/>
                </a:spcAft>
              </a:pPr>
              <a:r>
                <a:rPr lang="en-US" sz="800" dirty="0" smtClean="0">
                  <a:solidFill>
                    <a:srgbClr val="0070C0"/>
                  </a:solidFill>
                  <a:latin typeface="Arial" pitchFamily="34" charset="0"/>
                  <a:cs typeface="Arial" pitchFamily="34" charset="0"/>
                </a:rPr>
                <a:t>Virtual ILT Session 6 Hrs</a:t>
              </a:r>
            </a:p>
          </p:txBody>
        </p:sp>
      </p:grpSp>
      <p:grpSp>
        <p:nvGrpSpPr>
          <p:cNvPr id="27" name="Group 26"/>
          <p:cNvGrpSpPr/>
          <p:nvPr/>
        </p:nvGrpSpPr>
        <p:grpSpPr>
          <a:xfrm>
            <a:off x="7775610" y="4082592"/>
            <a:ext cx="1453896" cy="1316736"/>
            <a:chOff x="3677943" y="1043479"/>
            <a:chExt cx="1453896" cy="1316736"/>
          </a:xfrm>
          <a:solidFill>
            <a:schemeClr val="accent2">
              <a:lumMod val="20000"/>
              <a:lumOff val="80000"/>
            </a:schemeClr>
          </a:solidFill>
        </p:grpSpPr>
        <p:sp>
          <p:nvSpPr>
            <p:cNvPr id="28" name="Rounded Rectangle 27"/>
            <p:cNvSpPr/>
            <p:nvPr/>
          </p:nvSpPr>
          <p:spPr>
            <a:xfrm>
              <a:off x="3677943" y="1043479"/>
              <a:ext cx="1453896" cy="1316736"/>
            </a:xfrm>
            <a:prstGeom prst="roundRect">
              <a:avLst/>
            </a:prstGeom>
            <a:solidFill>
              <a:schemeClr val="accent5">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29" name="Rectangle 28"/>
            <p:cNvSpPr/>
            <p:nvPr/>
          </p:nvSpPr>
          <p:spPr>
            <a:xfrm>
              <a:off x="3710152" y="1198178"/>
              <a:ext cx="1334813" cy="588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C00000"/>
                  </a:solidFill>
                  <a:latin typeface="Arial" pitchFamily="34" charset="0"/>
                  <a:cs typeface="Arial" pitchFamily="34" charset="0"/>
                </a:rPr>
                <a:t>TFS Integrated</a:t>
              </a:r>
              <a:endParaRPr lang="en-US" sz="1200" dirty="0">
                <a:latin typeface="Arial" pitchFamily="34" charset="0"/>
                <a:cs typeface="Arial" pitchFamily="34" charset="0"/>
              </a:endParaRPr>
            </a:p>
          </p:txBody>
        </p:sp>
        <p:sp>
          <p:nvSpPr>
            <p:cNvPr id="30" name="TextBox 29"/>
            <p:cNvSpPr txBox="1"/>
            <p:nvPr/>
          </p:nvSpPr>
          <p:spPr>
            <a:xfrm>
              <a:off x="3753250" y="1755565"/>
              <a:ext cx="1303282" cy="338554"/>
            </a:xfrm>
            <a:prstGeom prst="rect">
              <a:avLst/>
            </a:prstGeom>
            <a:noFill/>
          </p:spPr>
          <p:txBody>
            <a:bodyPr wrap="square" rtlCol="0">
              <a:spAutoFit/>
            </a:bodyPr>
            <a:lstStyle/>
            <a:p>
              <a:pPr algn="ctr">
                <a:spcAft>
                  <a:spcPts val="600"/>
                </a:spcAft>
              </a:pPr>
              <a:r>
                <a:rPr lang="en-US" sz="800" dirty="0" smtClean="0">
                  <a:solidFill>
                    <a:srgbClr val="0070C0"/>
                  </a:solidFill>
                  <a:latin typeface="Arial" pitchFamily="34" charset="0"/>
                  <a:cs typeface="Arial" pitchFamily="34" charset="0"/>
                </a:rPr>
                <a:t>Virtual ILT Session 16 Hrs</a:t>
              </a:r>
            </a:p>
          </p:txBody>
        </p:sp>
      </p:grpSp>
      <p:grpSp>
        <p:nvGrpSpPr>
          <p:cNvPr id="55" name="Group 54"/>
          <p:cNvGrpSpPr/>
          <p:nvPr/>
        </p:nvGrpSpPr>
        <p:grpSpPr>
          <a:xfrm>
            <a:off x="839918" y="1973292"/>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61" name="Oval 60"/>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err="1" smtClean="0">
                  <a:solidFill>
                    <a:schemeClr val="bg1"/>
                  </a:solidFill>
                  <a:latin typeface="Arial" pitchFamily="34" charset="0"/>
                  <a:cs typeface="Arial" pitchFamily="34" charset="0"/>
                  <a:hlinkClick r:id="rId3" invalidUrl="https://capgemini.sumtotalsystems.com/sumtotal/core/activitydetails/ViewActivityDetails/370903?actId=370903&amp;UserMode=0&amp;Task=&amp;InvoiceId=&amp;UserAction=&amp;CallerURL=/sumtotal/app/taxonomy/learnerSearch/LearnerSearch.aspx?UserMode=0&amp;searchText=DevOps Fu"/>
                </a:rPr>
                <a:t>DevOps</a:t>
              </a:r>
              <a:r>
                <a:rPr lang="en-US" sz="1100" dirty="0" smtClean="0">
                  <a:solidFill>
                    <a:schemeClr val="bg1"/>
                  </a:solidFill>
                  <a:latin typeface="Arial" pitchFamily="34" charset="0"/>
                  <a:cs typeface="Arial" pitchFamily="34" charset="0"/>
                  <a:hlinkClick r:id="rId4" invalidUrl="https://capgemini.sumtotalsystems.com/sumtotal/core/activitydetails/ViewActivityDetails/370903?actId=370903&amp;UserMode=0&amp;Task=&amp;InvoiceId=&amp;UserAction=&amp;CallerURL=/sumtotal/app/taxonomy/learnerSearch/LearnerSearch.aspx?UserMode=0&amp;searchText=DevOps Fu"/>
                </a:rPr>
                <a:t> Fundamentals</a:t>
              </a:r>
              <a:endParaRPr lang="en-US" sz="1100" dirty="0">
                <a:solidFill>
                  <a:schemeClr val="bg1"/>
                </a:solidFill>
                <a:latin typeface="Arial" pitchFamily="34" charset="0"/>
                <a:cs typeface="Arial" pitchFamily="34" charset="0"/>
              </a:endParaRPr>
            </a:p>
          </p:txBody>
        </p:sp>
        <p:sp>
          <p:nvSpPr>
            <p:cNvPr id="63" name="Oval 4"/>
            <p:cNvSpPr/>
            <p:nvPr/>
          </p:nvSpPr>
          <p:spPr>
            <a:xfrm>
              <a:off x="5223675" y="734272"/>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 Hrs</a:t>
              </a:r>
              <a:endParaRPr lang="en-US" sz="800" kern="1200" dirty="0"/>
            </a:p>
          </p:txBody>
        </p:sp>
      </p:grpSp>
      <p:sp>
        <p:nvSpPr>
          <p:cNvPr id="64" name="Right Arrow 63"/>
          <p:cNvSpPr/>
          <p:nvPr/>
        </p:nvSpPr>
        <p:spPr>
          <a:xfrm>
            <a:off x="2511653" y="2484268"/>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65" name="Group 64"/>
          <p:cNvGrpSpPr/>
          <p:nvPr/>
        </p:nvGrpSpPr>
        <p:grpSpPr>
          <a:xfrm>
            <a:off x="3111726" y="2012309"/>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66" name="Oval 65"/>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200" dirty="0" err="1" smtClean="0">
                  <a:solidFill>
                    <a:schemeClr val="bg1"/>
                  </a:solidFill>
                  <a:latin typeface="Arial" pitchFamily="34" charset="0"/>
                  <a:cs typeface="Arial" pitchFamily="34" charset="0"/>
                  <a:hlinkClick r:id="rId5"/>
                </a:rPr>
                <a:t>DevOps</a:t>
              </a:r>
              <a:r>
                <a:rPr lang="en-US" sz="1200" dirty="0" smtClean="0">
                  <a:solidFill>
                    <a:schemeClr val="bg1"/>
                  </a:solidFill>
                  <a:latin typeface="Arial" pitchFamily="34" charset="0"/>
                  <a:cs typeface="Arial" pitchFamily="34" charset="0"/>
                  <a:hlinkClick r:id="rId5"/>
                </a:rPr>
                <a:t> Unlocked</a:t>
              </a:r>
              <a:endParaRPr lang="en-US" sz="1200" dirty="0">
                <a:solidFill>
                  <a:schemeClr val="bg1"/>
                </a:solidFill>
                <a:latin typeface="Arial" pitchFamily="34" charset="0"/>
                <a:cs typeface="Arial" pitchFamily="34" charset="0"/>
              </a:endParaRPr>
            </a:p>
          </p:txBody>
        </p:sp>
        <p:sp>
          <p:nvSpPr>
            <p:cNvPr id="67" name="Oval 4"/>
            <p:cNvSpPr/>
            <p:nvPr/>
          </p:nvSpPr>
          <p:spPr>
            <a:xfrm>
              <a:off x="5223675" y="744049"/>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Hr</a:t>
              </a:r>
              <a:endParaRPr lang="en-US" sz="800" kern="1200" dirty="0"/>
            </a:p>
          </p:txBody>
        </p:sp>
      </p:grpSp>
      <p:sp>
        <p:nvSpPr>
          <p:cNvPr id="68" name="Right Arrow 67"/>
          <p:cNvSpPr/>
          <p:nvPr/>
        </p:nvSpPr>
        <p:spPr>
          <a:xfrm>
            <a:off x="7138945" y="2563102"/>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9" name="Right Arrow 68"/>
          <p:cNvSpPr/>
          <p:nvPr/>
        </p:nvSpPr>
        <p:spPr>
          <a:xfrm>
            <a:off x="4807848" y="2523984"/>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8" name="Down Arrow 77"/>
          <p:cNvSpPr/>
          <p:nvPr/>
        </p:nvSpPr>
        <p:spPr>
          <a:xfrm>
            <a:off x="8272317" y="3487525"/>
            <a:ext cx="388882" cy="601541"/>
          </a:xfrm>
          <a:prstGeom prst="down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40" name="Group 39"/>
          <p:cNvGrpSpPr/>
          <p:nvPr/>
        </p:nvGrpSpPr>
        <p:grpSpPr>
          <a:xfrm>
            <a:off x="5410288" y="2070426"/>
            <a:ext cx="1687655" cy="1324461"/>
            <a:chOff x="4944446" y="9808"/>
            <a:chExt cx="1259461" cy="1259461"/>
          </a:xfrm>
          <a:solidFill>
            <a:schemeClr val="accent3">
              <a:lumMod val="60000"/>
              <a:lumOff val="40000"/>
            </a:schemeClr>
          </a:solidFill>
          <a:scene3d>
            <a:camera prst="orthographicFront"/>
            <a:lightRig rig="threePt" dir="t">
              <a:rot lat="0" lon="0" rev="7500000"/>
            </a:lightRig>
          </a:scene3d>
        </p:grpSpPr>
        <p:sp>
          <p:nvSpPr>
            <p:cNvPr id="42" name="Oval 41"/>
            <p:cNvSpPr/>
            <p:nvPr/>
          </p:nvSpPr>
          <p:spPr>
            <a:xfrm>
              <a:off x="4944446" y="9808"/>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00" dirty="0" smtClean="0">
                  <a:solidFill>
                    <a:schemeClr val="bg1"/>
                  </a:solidFill>
                  <a:latin typeface="Arial" pitchFamily="34" charset="0"/>
                  <a:cs typeface="Arial" pitchFamily="34" charset="0"/>
                  <a:hlinkClick r:id="rId6" invalidUrl="https://capgemini.sumtotalsystems.com/sumtotal/manager/search?searchText=DELIVER Configuration"/>
                </a:rPr>
                <a:t>DELIVER Configuration Management Process</a:t>
              </a:r>
              <a:endParaRPr lang="en-US" sz="1000" dirty="0" smtClean="0">
                <a:solidFill>
                  <a:schemeClr val="bg1"/>
                </a:solidFill>
                <a:latin typeface="Arial" pitchFamily="34" charset="0"/>
                <a:cs typeface="Arial" pitchFamily="34" charset="0"/>
              </a:endParaRPr>
            </a:p>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43" name="Oval 4"/>
            <p:cNvSpPr/>
            <p:nvPr/>
          </p:nvSpPr>
          <p:spPr>
            <a:xfrm>
              <a:off x="5122575" y="847393"/>
              <a:ext cx="890573" cy="220225"/>
            </a:xfrm>
            <a:prstGeom prst="rect">
              <a:avLst/>
            </a:prstGeom>
            <a:no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Hr</a:t>
              </a:r>
              <a:endParaRPr lang="en-US" sz="800" kern="1200" dirty="0"/>
            </a:p>
          </p:txBody>
        </p:sp>
      </p:grpSp>
      <p:sp>
        <p:nvSpPr>
          <p:cNvPr id="44" name="Right Arrow 43"/>
          <p:cNvSpPr/>
          <p:nvPr/>
        </p:nvSpPr>
        <p:spPr>
          <a:xfrm>
            <a:off x="9238331" y="2586592"/>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4" name="Down Arrow 73"/>
          <p:cNvSpPr/>
          <p:nvPr/>
        </p:nvSpPr>
        <p:spPr>
          <a:xfrm>
            <a:off x="10419900" y="3443992"/>
            <a:ext cx="388882" cy="601541"/>
          </a:xfrm>
          <a:prstGeom prst="down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73" name="Group 35"/>
          <p:cNvGrpSpPr/>
          <p:nvPr/>
        </p:nvGrpSpPr>
        <p:grpSpPr>
          <a:xfrm>
            <a:off x="9850402" y="2064831"/>
            <a:ext cx="1472184" cy="1316736"/>
            <a:chOff x="3677943" y="1043479"/>
            <a:chExt cx="1453896" cy="1316736"/>
          </a:xfrm>
          <a:solidFill>
            <a:schemeClr val="accent2">
              <a:lumMod val="20000"/>
              <a:lumOff val="80000"/>
            </a:schemeClr>
          </a:solidFill>
        </p:grpSpPr>
        <p:sp>
          <p:nvSpPr>
            <p:cNvPr id="75" name="Rounded Rectangle 74"/>
            <p:cNvSpPr/>
            <p:nvPr/>
          </p:nvSpPr>
          <p:spPr>
            <a:xfrm>
              <a:off x="3677943" y="1043479"/>
              <a:ext cx="1453896" cy="1316736"/>
            </a:xfrm>
            <a:prstGeom prst="roundRect">
              <a:avLst/>
            </a:pr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76" name="Rectangle 75"/>
            <p:cNvSpPr/>
            <p:nvPr/>
          </p:nvSpPr>
          <p:spPr>
            <a:xfrm>
              <a:off x="3722027" y="1182793"/>
              <a:ext cx="1334813" cy="588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C00000"/>
                  </a:solidFill>
                  <a:latin typeface="+mj-lt"/>
                </a:rPr>
                <a:t> </a:t>
              </a:r>
              <a:r>
                <a:rPr lang="en-US" sz="1200" dirty="0" smtClean="0">
                  <a:solidFill>
                    <a:srgbClr val="C00000"/>
                  </a:solidFill>
                  <a:latin typeface="+mj-lt"/>
                </a:rPr>
                <a:t>TFS Microsoft Session</a:t>
              </a:r>
            </a:p>
          </p:txBody>
        </p:sp>
        <p:sp>
          <p:nvSpPr>
            <p:cNvPr id="77" name="TextBox 76"/>
            <p:cNvSpPr txBox="1"/>
            <p:nvPr/>
          </p:nvSpPr>
          <p:spPr>
            <a:xfrm>
              <a:off x="3761795" y="1867491"/>
              <a:ext cx="1109222" cy="338554"/>
            </a:xfrm>
            <a:prstGeom prst="rect">
              <a:avLst/>
            </a:prstGeom>
            <a:noFill/>
            <a:ln>
              <a:noFill/>
            </a:ln>
          </p:spPr>
          <p:txBody>
            <a:bodyPr wrap="square" rtlCol="0">
              <a:spAutoFit/>
            </a:bodyPr>
            <a:lstStyle/>
            <a:p>
              <a:pPr algn="ctr">
                <a:spcAft>
                  <a:spcPts val="600"/>
                </a:spcAft>
              </a:pPr>
              <a:r>
                <a:rPr lang="en-US" sz="800" dirty="0" smtClean="0">
                  <a:solidFill>
                    <a:srgbClr val="0070C0"/>
                  </a:solidFill>
                  <a:latin typeface="Arial" pitchFamily="34" charset="0"/>
                  <a:cs typeface="Arial" pitchFamily="34" charset="0"/>
                </a:rPr>
                <a:t>Classroom Session 24hrs</a:t>
              </a:r>
            </a:p>
          </p:txBody>
        </p:sp>
      </p:grpSp>
      <p:pic>
        <p:nvPicPr>
          <p:cNvPr id="1638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0688" y="4107547"/>
            <a:ext cx="1658679"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 name="TextBox 46"/>
          <p:cNvSpPr txBox="1"/>
          <p:nvPr/>
        </p:nvSpPr>
        <p:spPr>
          <a:xfrm>
            <a:off x="460375" y="3684651"/>
            <a:ext cx="3659375" cy="461665"/>
          </a:xfrm>
          <a:prstGeom prst="rect">
            <a:avLst/>
          </a:prstGeom>
          <a:solidFill>
            <a:srgbClr val="92D050"/>
          </a:solidFill>
          <a:effectLst/>
        </p:spPr>
        <p:txBody>
          <a:bodyPr wrap="square" rtlCol="0">
            <a:spAutoFit/>
          </a:bodyPr>
          <a:lstStyle>
            <a:defPPr>
              <a:defRPr lang="en-US"/>
            </a:defPPr>
            <a:lvl1pPr>
              <a:spcAft>
                <a:spcPts val="600"/>
              </a:spcAft>
              <a:defRPr sz="1200">
                <a:solidFill>
                  <a:schemeClr val="accent5"/>
                </a:solidFill>
                <a:latin typeface="Arial" pitchFamily="34" charset="0"/>
                <a:cs typeface="Arial" pitchFamily="34" charset="0"/>
              </a:defRPr>
            </a:lvl1pPr>
          </a:lstStyle>
          <a:p>
            <a:r>
              <a:rPr lang="en-US" b="1" dirty="0" smtClean="0">
                <a:solidFill>
                  <a:srgbClr val="C00000"/>
                </a:solidFill>
              </a:rPr>
              <a:t>Exam-70-496-Administering VS Team Foundation Server</a:t>
            </a:r>
            <a:endParaRPr lang="en-US" b="1" dirty="0">
              <a:solidFill>
                <a:srgbClr val="C00000"/>
              </a:solidFill>
            </a:endParaRPr>
          </a:p>
        </p:txBody>
      </p:sp>
      <p:sp>
        <p:nvSpPr>
          <p:cNvPr id="48" name="Rectangle 47"/>
          <p:cNvSpPr/>
          <p:nvPr/>
        </p:nvSpPr>
        <p:spPr>
          <a:xfrm>
            <a:off x="453544" y="4160650"/>
            <a:ext cx="3675896" cy="861774"/>
          </a:xfrm>
          <a:prstGeom prst="rect">
            <a:avLst/>
          </a:prstGeom>
          <a:solidFill>
            <a:schemeClr val="accent6">
              <a:lumMod val="60000"/>
              <a:lumOff val="40000"/>
            </a:schemeClr>
          </a:solidFill>
        </p:spPr>
        <p:txBody>
          <a:bodyPr wrap="square">
            <a:spAutoFit/>
          </a:bodyPr>
          <a:lstStyle/>
          <a:p>
            <a:pPr algn="just"/>
            <a:r>
              <a:rPr lang="en-US" sz="1000" dirty="0" smtClean="0"/>
              <a:t>VS TFS administrator configures and customize team foundation server. </a:t>
            </a:r>
            <a:r>
              <a:rPr lang="en-US" sz="1000" dirty="0"/>
              <a:t> </a:t>
            </a:r>
            <a:r>
              <a:rPr lang="en-US" sz="1000" dirty="0" smtClean="0"/>
              <a:t>This includes administer of version control. </a:t>
            </a:r>
            <a:r>
              <a:rPr lang="en-US" sz="1000" dirty="0">
                <a:latin typeface="Arial" pitchFamily="34" charset="0"/>
                <a:cs typeface="Arial" pitchFamily="34" charset="0"/>
              </a:rPr>
              <a:t>TFS Classroom session by education partner of Microsoft should lead to trainees achieving minimum of 70-496/498 certification(s</a:t>
            </a:r>
            <a:r>
              <a:rPr lang="en-US" sz="1000" dirty="0" smtClean="0">
                <a:latin typeface="Arial" pitchFamily="34" charset="0"/>
                <a:cs typeface="Arial" pitchFamily="34" charset="0"/>
              </a:rPr>
              <a:t>)</a:t>
            </a:r>
            <a:endParaRPr lang="en-US" sz="1000" dirty="0"/>
          </a:p>
        </p:txBody>
      </p:sp>
    </p:spTree>
    <p:extLst>
      <p:ext uri="{BB962C8B-B14F-4D97-AF65-F5344CB8AC3E}">
        <p14:creationId xmlns:p14="http://schemas.microsoft.com/office/powerpoint/2010/main" val="42237798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r>
            <a:br>
              <a:rPr lang="en-US" dirty="0" smtClean="0"/>
            </a:br>
            <a:r>
              <a:rPr lang="en-US" dirty="0" smtClean="0"/>
              <a:t>DevOps - </a:t>
            </a:r>
            <a:r>
              <a:rPr lang="en-US" dirty="0" err="1" smtClean="0"/>
              <a:t>Misc</a:t>
            </a:r>
            <a:endParaRPr lang="en-US" dirty="0"/>
          </a:p>
        </p:txBody>
      </p:sp>
      <p:sp>
        <p:nvSpPr>
          <p:cNvPr id="5" name="Subtitle 4"/>
          <p:cNvSpPr>
            <a:spLocks noGrp="1"/>
          </p:cNvSpPr>
          <p:nvPr>
            <p:ph type="body" sz="quarter" idx="10"/>
          </p:nvPr>
        </p:nvSpPr>
        <p:spPr>
          <a:xfrm>
            <a:off x="448733" y="1847850"/>
            <a:ext cx="9677400" cy="615553"/>
          </a:xfrm>
        </p:spPr>
        <p:txBody>
          <a:bodyPr/>
          <a:lstStyle/>
          <a:p>
            <a:r>
              <a:rPr lang="en-US" dirty="0" smtClean="0"/>
              <a:t/>
            </a:r>
            <a:br>
              <a:rPr lang="en-US" dirty="0" smtClean="0"/>
            </a:br>
            <a:r>
              <a:rPr lang="en-US" dirty="0" smtClean="0"/>
              <a:t>Aug-2017</a:t>
            </a:r>
            <a:endParaRPr lang="en-US" dirty="0"/>
          </a:p>
        </p:txBody>
      </p:sp>
      <p:sp>
        <p:nvSpPr>
          <p:cNvPr id="44034" name="AutoShape 2" descr="TRAINING &amp; DEVELOPMENT        Presented by:         Asma Siddiqui          Irfan Nizar         Nazish Verteji         Zar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250845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a:t>
            </a:r>
            <a:r>
              <a:rPr lang="en-US" dirty="0" smtClean="0"/>
              <a:t>DevOps – DevOps Basics</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a:xfrm>
            <a:off x="198120" y="1173480"/>
            <a:ext cx="11650980" cy="525780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5" name="Rectangle 44"/>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49" name="Oval 48"/>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1" name="TextBox 50"/>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3" name="Oval 52"/>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4" name="TextBox 53"/>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56" name="TextBox 55"/>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57" name="TextBox 56"/>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58" name="Oval 57"/>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9" name="Oval 58"/>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0" name="TextBox 59"/>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grpSp>
        <p:nvGrpSpPr>
          <p:cNvPr id="90" name="Group 89"/>
          <p:cNvGrpSpPr/>
          <p:nvPr/>
        </p:nvGrpSpPr>
        <p:grpSpPr>
          <a:xfrm>
            <a:off x="1474943" y="2695389"/>
            <a:ext cx="1687655" cy="1324461"/>
            <a:chOff x="5039231" y="1757"/>
            <a:chExt cx="1259461" cy="1259461"/>
          </a:xfrm>
          <a:solidFill>
            <a:schemeClr val="accent3">
              <a:lumMod val="60000"/>
              <a:lumOff val="40000"/>
            </a:schemeClr>
          </a:solidFill>
          <a:scene3d>
            <a:camera prst="orthographicFront"/>
            <a:lightRig rig="threePt" dir="t">
              <a:rot lat="0" lon="0" rev="7500000"/>
            </a:lightRig>
          </a:scene3d>
        </p:grpSpPr>
        <p:sp>
          <p:nvSpPr>
            <p:cNvPr id="91" name="Oval 90"/>
            <p:cNvSpPr/>
            <p:nvPr/>
          </p:nvSpPr>
          <p:spPr>
            <a:xfrm>
              <a:off x="5039231" y="1757"/>
              <a:ext cx="1259461" cy="1259461"/>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00" dirty="0" smtClean="0">
                  <a:solidFill>
                    <a:srgbClr val="CC00CC"/>
                  </a:solidFill>
                  <a:latin typeface="Arial" pitchFamily="34" charset="0"/>
                  <a:cs typeface="Arial" pitchFamily="34" charset="0"/>
                  <a:sym typeface="Wingdings 3"/>
                </a:rPr>
                <a:t> </a:t>
              </a:r>
              <a:r>
                <a:rPr lang="en-US" sz="1100" dirty="0" smtClean="0">
                  <a:solidFill>
                    <a:schemeClr val="bg1"/>
                  </a:solidFill>
                  <a:latin typeface="Arial" pitchFamily="34" charset="0"/>
                  <a:cs typeface="Arial" pitchFamily="34" charset="0"/>
                  <a:hlinkClick r:id="rId3" invalidUrl="https://capgemini.sumtotalsystems.com/sumtotal/core/activitydetails/ViewActivityDetails/370903?actId=370903&amp;UserMode=0&amp;Task=&amp;InvoiceId=&amp;UserAction=&amp;CallerURL=/sumtotal/app/taxonomy/learnerSearch/LearnerSearch.aspx?UserMode=0&amp;searchText=DevOps Fu"/>
                </a:rPr>
                <a:t>DevOps Fundamentals</a:t>
              </a:r>
              <a:endParaRPr lang="en-US" sz="1100" dirty="0">
                <a:solidFill>
                  <a:schemeClr val="bg1"/>
                </a:solidFill>
                <a:latin typeface="Arial" pitchFamily="34" charset="0"/>
                <a:cs typeface="Arial" pitchFamily="34" charset="0"/>
              </a:endParaRPr>
            </a:p>
          </p:txBody>
        </p:sp>
        <p:sp>
          <p:nvSpPr>
            <p:cNvPr id="92" name="Oval 4"/>
            <p:cNvSpPr/>
            <p:nvPr/>
          </p:nvSpPr>
          <p:spPr>
            <a:xfrm>
              <a:off x="5223675" y="713240"/>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 Hrs</a:t>
              </a:r>
              <a:endParaRPr lang="en-US" sz="800" kern="1200" dirty="0"/>
            </a:p>
          </p:txBody>
        </p:sp>
      </p:grpSp>
      <p:sp>
        <p:nvSpPr>
          <p:cNvPr id="93" name="Right Arrow 92"/>
          <p:cNvSpPr/>
          <p:nvPr/>
        </p:nvSpPr>
        <p:spPr>
          <a:xfrm>
            <a:off x="5609457" y="3230431"/>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94" name="Group 93"/>
          <p:cNvGrpSpPr/>
          <p:nvPr/>
        </p:nvGrpSpPr>
        <p:grpSpPr>
          <a:xfrm>
            <a:off x="6209898" y="2695388"/>
            <a:ext cx="1687655" cy="1324462"/>
            <a:chOff x="5039232" y="1757"/>
            <a:chExt cx="1259461" cy="1259462"/>
          </a:xfrm>
          <a:solidFill>
            <a:schemeClr val="accent3">
              <a:lumMod val="60000"/>
              <a:lumOff val="40000"/>
            </a:schemeClr>
          </a:solidFill>
          <a:scene3d>
            <a:camera prst="orthographicFront"/>
            <a:lightRig rig="threePt" dir="t">
              <a:rot lat="0" lon="0" rev="7500000"/>
            </a:lightRig>
          </a:scene3d>
        </p:grpSpPr>
        <p:sp>
          <p:nvSpPr>
            <p:cNvPr id="95" name="Oval 94"/>
            <p:cNvSpPr/>
            <p:nvPr/>
          </p:nvSpPr>
          <p:spPr>
            <a:xfrm>
              <a:off x="5039232" y="1757"/>
              <a:ext cx="1259461" cy="1259462"/>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100" dirty="0" smtClean="0">
                  <a:solidFill>
                    <a:schemeClr val="bg1"/>
                  </a:solidFill>
                  <a:latin typeface="Arial" pitchFamily="34" charset="0"/>
                  <a:cs typeface="Arial" pitchFamily="34" charset="0"/>
                  <a:hlinkClick r:id="rId4"/>
                </a:rPr>
                <a:t>DevOps Unlocked</a:t>
              </a:r>
              <a:endParaRPr lang="en-US" sz="1100" dirty="0">
                <a:solidFill>
                  <a:schemeClr val="bg1"/>
                </a:solidFill>
                <a:latin typeface="Arial" pitchFamily="34" charset="0"/>
                <a:cs typeface="Arial" pitchFamily="34" charset="0"/>
              </a:endParaRPr>
            </a:p>
          </p:txBody>
        </p:sp>
        <p:sp>
          <p:nvSpPr>
            <p:cNvPr id="96" name="Oval 4"/>
            <p:cNvSpPr/>
            <p:nvPr/>
          </p:nvSpPr>
          <p:spPr>
            <a:xfrm>
              <a:off x="5223676" y="707868"/>
              <a:ext cx="890573"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Hr</a:t>
              </a:r>
              <a:endParaRPr lang="en-US" sz="800" kern="1200" dirty="0"/>
            </a:p>
          </p:txBody>
        </p:sp>
      </p:grpSp>
      <p:sp>
        <p:nvSpPr>
          <p:cNvPr id="27" name="Right Arrow 26"/>
          <p:cNvSpPr/>
          <p:nvPr/>
        </p:nvSpPr>
        <p:spPr>
          <a:xfrm>
            <a:off x="7906315" y="3230431"/>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25" name="Oval 24"/>
          <p:cNvSpPr/>
          <p:nvPr/>
        </p:nvSpPr>
        <p:spPr>
          <a:xfrm>
            <a:off x="8522715" y="2695388"/>
            <a:ext cx="1687655" cy="1324462"/>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100" dirty="0">
              <a:solidFill>
                <a:schemeClr val="bg1"/>
              </a:solidFill>
              <a:latin typeface="Arial" pitchFamily="34" charset="0"/>
              <a:cs typeface="Arial" pitchFamily="34" charset="0"/>
            </a:endParaRPr>
          </a:p>
        </p:txBody>
      </p:sp>
      <p:sp>
        <p:nvSpPr>
          <p:cNvPr id="28" name="Oval 4"/>
          <p:cNvSpPr/>
          <p:nvPr/>
        </p:nvSpPr>
        <p:spPr>
          <a:xfrm>
            <a:off x="8878347" y="3683110"/>
            <a:ext cx="976389" cy="179026"/>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Video Session  1 Hr</a:t>
            </a:r>
            <a:endParaRPr lang="en-US" sz="800" kern="1200" dirty="0"/>
          </a:p>
        </p:txBody>
      </p:sp>
      <p:sp>
        <p:nvSpPr>
          <p:cNvPr id="4" name="TextBox 3"/>
          <p:cNvSpPr txBox="1"/>
          <p:nvPr/>
        </p:nvSpPr>
        <p:spPr>
          <a:xfrm>
            <a:off x="8618241" y="2862699"/>
            <a:ext cx="1563505" cy="830997"/>
          </a:xfrm>
          <a:prstGeom prst="rect">
            <a:avLst/>
          </a:prstGeom>
          <a:noFill/>
        </p:spPr>
        <p:txBody>
          <a:bodyPr wrap="none" rtlCol="0">
            <a:spAutoFit/>
          </a:bodyPr>
          <a:lstStyle/>
          <a:p>
            <a:pPr algn="ctr"/>
            <a:r>
              <a:rPr lang="en-US" sz="1200" dirty="0">
                <a:solidFill>
                  <a:schemeClr val="bg1"/>
                </a:solidFill>
                <a:latin typeface="Arial" pitchFamily="34" charset="0"/>
                <a:cs typeface="Arial" pitchFamily="34" charset="0"/>
                <a:hlinkClick r:id="rId4"/>
              </a:rPr>
              <a:t>DevOps </a:t>
            </a:r>
            <a:endParaRPr lang="en-US" sz="1200" dirty="0" smtClean="0">
              <a:solidFill>
                <a:schemeClr val="bg1"/>
              </a:solidFill>
              <a:latin typeface="Arial" pitchFamily="34" charset="0"/>
              <a:cs typeface="Arial" pitchFamily="34" charset="0"/>
              <a:hlinkClick r:id="rId4"/>
            </a:endParaRPr>
          </a:p>
          <a:p>
            <a:pPr algn="ctr"/>
            <a:r>
              <a:rPr lang="en-US" sz="1200" dirty="0" smtClean="0">
                <a:solidFill>
                  <a:schemeClr val="bg1"/>
                </a:solidFill>
                <a:latin typeface="Arial" pitchFamily="34" charset="0"/>
                <a:cs typeface="Arial" pitchFamily="34" charset="0"/>
                <a:hlinkClick r:id="rId4"/>
              </a:rPr>
              <a:t>Fundamentals:</a:t>
            </a:r>
          </a:p>
          <a:p>
            <a:pPr algn="ctr"/>
            <a:r>
              <a:rPr lang="en-US" sz="1200" dirty="0" smtClean="0">
                <a:solidFill>
                  <a:schemeClr val="bg1"/>
                </a:solidFill>
                <a:latin typeface="Arial" pitchFamily="34" charset="0"/>
                <a:cs typeface="Arial" pitchFamily="34" charset="0"/>
                <a:hlinkClick r:id="rId4"/>
              </a:rPr>
              <a:t>Tools</a:t>
            </a:r>
            <a:r>
              <a:rPr lang="en-US" sz="1200" dirty="0">
                <a:solidFill>
                  <a:schemeClr val="bg1"/>
                </a:solidFill>
                <a:latin typeface="Arial" pitchFamily="34" charset="0"/>
                <a:cs typeface="Arial" pitchFamily="34" charset="0"/>
                <a:hlinkClick r:id="rId4"/>
              </a:rPr>
              <a:t>, Technologies </a:t>
            </a:r>
            <a:endParaRPr lang="en-US" sz="1200" dirty="0" smtClean="0">
              <a:solidFill>
                <a:schemeClr val="bg1"/>
              </a:solidFill>
              <a:latin typeface="Arial" pitchFamily="34" charset="0"/>
              <a:cs typeface="Arial" pitchFamily="34" charset="0"/>
              <a:hlinkClick r:id="rId4"/>
            </a:endParaRPr>
          </a:p>
          <a:p>
            <a:pPr algn="ctr"/>
            <a:r>
              <a:rPr lang="en-US" sz="1200" dirty="0" smtClean="0">
                <a:solidFill>
                  <a:schemeClr val="bg1"/>
                </a:solidFill>
                <a:latin typeface="Arial" pitchFamily="34" charset="0"/>
                <a:cs typeface="Arial" pitchFamily="34" charset="0"/>
                <a:hlinkClick r:id="rId4"/>
              </a:rPr>
              <a:t>and </a:t>
            </a:r>
            <a:r>
              <a:rPr lang="en-US" sz="1200" dirty="0">
                <a:solidFill>
                  <a:schemeClr val="bg1"/>
                </a:solidFill>
                <a:latin typeface="Arial" pitchFamily="34" charset="0"/>
                <a:cs typeface="Arial" pitchFamily="34" charset="0"/>
                <a:hlinkClick r:id="rId4"/>
              </a:rPr>
              <a:t>Infra</a:t>
            </a:r>
            <a:endParaRPr lang="en-US" sz="1200" dirty="0">
              <a:solidFill>
                <a:schemeClr val="bg1"/>
              </a:solidFill>
              <a:latin typeface="Arial" pitchFamily="34" charset="0"/>
              <a:cs typeface="Arial" pitchFamily="34" charset="0"/>
            </a:endParaRPr>
          </a:p>
        </p:txBody>
      </p:sp>
      <p:sp>
        <p:nvSpPr>
          <p:cNvPr id="31" name="Oval 30"/>
          <p:cNvSpPr/>
          <p:nvPr/>
        </p:nvSpPr>
        <p:spPr>
          <a:xfrm>
            <a:off x="3801086" y="2459567"/>
            <a:ext cx="1854723" cy="1637259"/>
          </a:xfrm>
          <a:prstGeom prst="ellipse">
            <a:avLst/>
          </a:prstGeom>
          <a:solidFill>
            <a:schemeClr val="accent3">
              <a:lumMod val="60000"/>
              <a:lumOff val="40000"/>
            </a:schemeClr>
          </a:soli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r>
              <a:rPr lang="en-US" sz="1000" dirty="0" smtClean="0">
                <a:solidFill>
                  <a:srgbClr val="CC00CC"/>
                </a:solidFill>
                <a:latin typeface="Arial" pitchFamily="34" charset="0"/>
                <a:cs typeface="Arial" pitchFamily="34" charset="0"/>
                <a:sym typeface="Wingdings 3"/>
              </a:rPr>
              <a:t> </a:t>
            </a:r>
            <a:endParaRPr lang="en-US" sz="1100" dirty="0">
              <a:solidFill>
                <a:schemeClr val="bg1"/>
              </a:solidFill>
              <a:latin typeface="Arial" pitchFamily="34" charset="0"/>
              <a:cs typeface="Arial" pitchFamily="34" charset="0"/>
            </a:endParaRPr>
          </a:p>
        </p:txBody>
      </p:sp>
      <p:sp>
        <p:nvSpPr>
          <p:cNvPr id="34" name="Right Arrow 33"/>
          <p:cNvSpPr/>
          <p:nvPr/>
        </p:nvSpPr>
        <p:spPr>
          <a:xfrm>
            <a:off x="3203275" y="3230431"/>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 name="TextBox 5"/>
          <p:cNvSpPr txBox="1"/>
          <p:nvPr/>
        </p:nvSpPr>
        <p:spPr>
          <a:xfrm>
            <a:off x="3852735" y="2907265"/>
            <a:ext cx="1864613" cy="646331"/>
          </a:xfrm>
          <a:prstGeom prst="rect">
            <a:avLst/>
          </a:prstGeom>
          <a:noFill/>
        </p:spPr>
        <p:txBody>
          <a:bodyPr wrap="none" rtlCol="0">
            <a:spAutoFit/>
          </a:bodyPr>
          <a:lstStyle/>
          <a:p>
            <a:pPr algn="ctr"/>
            <a:r>
              <a:rPr lang="en-US" sz="1200" dirty="0">
                <a:solidFill>
                  <a:schemeClr val="bg1"/>
                </a:solidFill>
                <a:latin typeface="Arial" pitchFamily="34" charset="0"/>
                <a:cs typeface="Arial" pitchFamily="34" charset="0"/>
                <a:hlinkClick r:id="rId5" invalidUrl="https://capgemini.sumtotalsystems.com/sumtotal/core/activitydetails/ViewActivityDetails/370903?actId=370903&amp;UserMode=0&amp;Task=&amp;InvoiceId=&amp;UserAction=&amp;CallerURL=/sumtotal/app/taxonomy/learnerSearch/LearnerSearch.aspx?UserMode=0&amp;searchText=DevOps Fu"/>
              </a:rPr>
              <a:t>DevOps Fundamentals</a:t>
            </a:r>
            <a:r>
              <a:rPr lang="en-US" sz="1200" dirty="0" smtClean="0">
                <a:solidFill>
                  <a:schemeClr val="bg1"/>
                </a:solidFill>
                <a:latin typeface="Arial" pitchFamily="34" charset="0"/>
                <a:cs typeface="Arial" pitchFamily="34" charset="0"/>
                <a:hlinkClick r:id="rId6" invalidUrl="https://capgemini.sumtotalsystems.com/sumtotal/core/activitydetails/ViewActivityDetails/370903?actId=370903&amp;UserMode=0&amp;Task=&amp;InvoiceId=&amp;UserAction=&amp;CallerURL=/sumtotal/app/taxonomy/learnerSearch/LearnerSearch.aspx?UserMode=0&amp;searchText=DevOps Fu"/>
              </a:rPr>
              <a:t>:</a:t>
            </a:r>
          </a:p>
          <a:p>
            <a:pPr algn="ctr"/>
            <a:r>
              <a:rPr lang="en-US" sz="1200" dirty="0" smtClean="0">
                <a:solidFill>
                  <a:schemeClr val="bg1"/>
                </a:solidFill>
                <a:latin typeface="Arial" pitchFamily="34" charset="0"/>
                <a:cs typeface="Arial" pitchFamily="34" charset="0"/>
                <a:hlinkClick r:id="rId7" invalidUrl="https://capgemini.sumtotalsystems.com/sumtotal/core/activitydetails/ViewActivityDetails/370903?actId=370903&amp;UserMode=0&amp;Task=&amp;InvoiceId=&amp;UserAction=&amp;CallerURL=/sumtotal/app/taxonomy/learnerSearch/LearnerSearch.aspx?UserMode=0&amp;searchText=DevOps Fu"/>
              </a:rPr>
              <a:t>New </a:t>
            </a:r>
            <a:r>
              <a:rPr lang="en-US" sz="1200" dirty="0">
                <a:solidFill>
                  <a:schemeClr val="bg1"/>
                </a:solidFill>
                <a:latin typeface="Arial" pitchFamily="34" charset="0"/>
                <a:cs typeface="Arial" pitchFamily="34" charset="0"/>
                <a:hlinkClick r:id="rId8" invalidUrl="https://capgemini.sumtotalsystems.com/sumtotal/core/activitydetails/ViewActivityDetails/370903?actId=370903&amp;UserMode=0&amp;Task=&amp;InvoiceId=&amp;UserAction=&amp;CallerURL=/sumtotal/app/taxonomy/learnerSearch/LearnerSearch.aspx?UserMode=0&amp;searchText=DevOps Fu"/>
              </a:rPr>
              <a:t>chalenges </a:t>
            </a:r>
            <a:r>
              <a:rPr lang="en-US" sz="1200" dirty="0" smtClean="0">
                <a:solidFill>
                  <a:schemeClr val="bg1"/>
                </a:solidFill>
                <a:latin typeface="Arial" pitchFamily="34" charset="0"/>
                <a:cs typeface="Arial" pitchFamily="34" charset="0"/>
                <a:hlinkClick r:id="rId9" invalidUrl="https://capgemini.sumtotalsystems.com/sumtotal/core/activitydetails/ViewActivityDetails/370903?actId=370903&amp;UserMode=0&amp;Task=&amp;InvoiceId=&amp;UserAction=&amp;CallerURL=/sumtotal/app/taxonomy/learnerSearch/LearnerSearch.aspx?UserMode=0&amp;searchText=DevOps Fu"/>
              </a:rPr>
              <a:t>of </a:t>
            </a:r>
            <a:r>
              <a:rPr lang="en-US" sz="1200" dirty="0">
                <a:solidFill>
                  <a:schemeClr val="bg1"/>
                </a:solidFill>
                <a:latin typeface="Arial" pitchFamily="34" charset="0"/>
                <a:cs typeface="Arial" pitchFamily="34" charset="0"/>
                <a:hlinkClick r:id="rId10" invalidUrl="https://capgemini.sumtotalsystems.com/sumtotal/core/activitydetails/ViewActivityDetails/370903?actId=370903&amp;UserMode=0&amp;Task=&amp;InvoiceId=&amp;UserAction=&amp;CallerURL=/sumtotal/app/taxonomy/learnerSearch/LearnerSearch.aspx?UserMode=0&amp;searchText=DevOps Fu"/>
              </a:rPr>
              <a:t>the </a:t>
            </a:r>
            <a:endParaRPr lang="en-US" sz="1200" dirty="0" smtClean="0">
              <a:solidFill>
                <a:schemeClr val="bg1"/>
              </a:solidFill>
              <a:latin typeface="Arial" pitchFamily="34" charset="0"/>
              <a:cs typeface="Arial" pitchFamily="34" charset="0"/>
              <a:hlinkClick r:id="rId11" invalidUrl="https://capgemini.sumtotalsystems.com/sumtotal/core/activitydetails/ViewActivityDetails/370903?actId=370903&amp;UserMode=0&amp;Task=&amp;InvoiceId=&amp;UserAction=&amp;CallerURL=/sumtotal/app/taxonomy/learnerSearch/LearnerSearch.aspx?UserMode=0&amp;searchText=DevOps Fu"/>
            </a:endParaRPr>
          </a:p>
          <a:p>
            <a:pPr algn="ctr"/>
            <a:r>
              <a:rPr lang="en-US" sz="1200" dirty="0" smtClean="0">
                <a:solidFill>
                  <a:schemeClr val="bg1"/>
                </a:solidFill>
                <a:latin typeface="Arial" pitchFamily="34" charset="0"/>
                <a:cs typeface="Arial" pitchFamily="34" charset="0"/>
                <a:hlinkClick r:id="rId12" invalidUrl="https://capgemini.sumtotalsystems.com/sumtotal/core/activitydetails/ViewActivityDetails/370903?actId=370903&amp;UserMode=0&amp;Task=&amp;InvoiceId=&amp;UserAction=&amp;CallerURL=/sumtotal/app/taxonomy/learnerSearch/LearnerSearch.aspx?UserMode=0&amp;searchText=DevOps Fu"/>
              </a:rPr>
              <a:t>DevOps </a:t>
            </a:r>
            <a:r>
              <a:rPr lang="en-US" sz="1200" dirty="0" smtClean="0">
                <a:solidFill>
                  <a:schemeClr val="bg1"/>
                </a:solidFill>
                <a:latin typeface="Arial" pitchFamily="34" charset="0"/>
                <a:cs typeface="Arial" pitchFamily="34" charset="0"/>
                <a:hlinkClick r:id="rId13" invalidUrl="https://capgemini.sumtotalsystems.com/sumtotal/core/activitydetails/ViewActivityDetails/370903?actId=370903&amp;UserMode=0&amp;Task=&amp;InvoiceId=&amp;UserAction=&amp;CallerURL=/sumtotal/app/taxonomy/learnerSearch/LearnerSearch.aspx?UserMode=0&amp;searchText=DevOps Fu"/>
              </a:rPr>
              <a:t>Methodology</a:t>
            </a:r>
            <a:endParaRPr lang="en-US" sz="1200" dirty="0">
              <a:solidFill>
                <a:schemeClr val="bg1"/>
              </a:solidFill>
              <a:latin typeface="Arial" pitchFamily="34" charset="0"/>
              <a:cs typeface="Arial" pitchFamily="34" charset="0"/>
            </a:endParaRPr>
          </a:p>
        </p:txBody>
      </p:sp>
      <p:sp>
        <p:nvSpPr>
          <p:cNvPr id="35" name="Oval 4"/>
          <p:cNvSpPr/>
          <p:nvPr/>
        </p:nvSpPr>
        <p:spPr>
          <a:xfrm>
            <a:off x="4085824" y="3597071"/>
            <a:ext cx="1193352" cy="231591"/>
          </a:xfrm>
          <a:prstGeom prst="rect">
            <a:avLst/>
          </a:prstGeom>
          <a:solidFill>
            <a:schemeClr val="accent3">
              <a:lumMod val="60000"/>
              <a:lumOff val="40000"/>
            </a:schemeClr>
          </a:solidFill>
          <a:scene3d>
            <a:camera prst="orthographicFront"/>
            <a:lightRig rig="threePt" dir="t">
              <a:rot lat="0" lon="0" rev="75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1 Hr</a:t>
            </a:r>
            <a:endParaRPr lang="en-US" sz="800" kern="1200" dirty="0"/>
          </a:p>
        </p:txBody>
      </p:sp>
    </p:spTree>
    <p:extLst>
      <p:ext uri="{BB962C8B-B14F-4D97-AF65-F5344CB8AC3E}">
        <p14:creationId xmlns:p14="http://schemas.microsoft.com/office/powerpoint/2010/main" val="13289660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 </a:t>
            </a:r>
            <a:r>
              <a:rPr lang="en-US" dirty="0" smtClean="0"/>
              <a:t>Integrated </a:t>
            </a:r>
            <a:r>
              <a:rPr lang="en-US" dirty="0" err="1" smtClean="0"/>
              <a:t>DevOps</a:t>
            </a:r>
            <a:r>
              <a:rPr lang="en-US" dirty="0" smtClean="0"/>
              <a:t> Online Trainings</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0" name="Oval 49"/>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1" name="TextBox 50"/>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2" name="Oval 51"/>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3" name="TextBox 52"/>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54" name="TextBox 53"/>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55" name="TextBox 54"/>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56" name="Oval 55"/>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7" name="Oval 56"/>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8" name="Rectangle 67"/>
          <p:cNvSpPr/>
          <p:nvPr/>
        </p:nvSpPr>
        <p:spPr>
          <a:xfrm>
            <a:off x="205740" y="1196340"/>
            <a:ext cx="11650980" cy="525780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8" name="TextBox 57"/>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sp>
        <p:nvSpPr>
          <p:cNvPr id="29" name="TextBox 28"/>
          <p:cNvSpPr txBox="1"/>
          <p:nvPr/>
        </p:nvSpPr>
        <p:spPr>
          <a:xfrm>
            <a:off x="4730455" y="5803220"/>
            <a:ext cx="1459054" cy="538609"/>
          </a:xfrm>
          <a:prstGeom prst="rect">
            <a:avLst/>
          </a:prstGeom>
          <a:noFill/>
        </p:spPr>
        <p:txBody>
          <a:bodyPr wrap="none" rtlCol="0">
            <a:spAutoFit/>
          </a:bodyPr>
          <a:lstStyle/>
          <a:p>
            <a:pPr>
              <a:spcAft>
                <a:spcPts val="600"/>
              </a:spcAft>
            </a:pPr>
            <a:r>
              <a:rPr lang="en-US" sz="1200" dirty="0" smtClean="0">
                <a:solidFill>
                  <a:srgbClr val="006600"/>
                </a:solidFill>
                <a:latin typeface="Arial" pitchFamily="34" charset="0"/>
                <a:cs typeface="Arial" pitchFamily="34" charset="0"/>
                <a:sym typeface="Wingdings 2"/>
              </a:rPr>
              <a:t> </a:t>
            </a:r>
            <a:r>
              <a:rPr lang="en-US" sz="1200" dirty="0" smtClean="0">
                <a:latin typeface="Arial" pitchFamily="34" charset="0"/>
                <a:cs typeface="Arial" pitchFamily="34" charset="0"/>
                <a:sym typeface="Wingdings 2"/>
              </a:rPr>
              <a:t>- External  URL</a:t>
            </a:r>
          </a:p>
          <a:p>
            <a:pPr>
              <a:spcAft>
                <a:spcPts val="600"/>
              </a:spcAft>
            </a:pPr>
            <a:r>
              <a:rPr lang="en-US" sz="1200" dirty="0" smtClean="0">
                <a:solidFill>
                  <a:srgbClr val="CC00CC"/>
                </a:solidFill>
                <a:latin typeface="Arial" pitchFamily="34" charset="0"/>
                <a:cs typeface="Arial" pitchFamily="34" charset="0"/>
                <a:sym typeface="Wingdings 3"/>
              </a:rPr>
              <a:t></a:t>
            </a:r>
            <a:r>
              <a:rPr lang="en-US" sz="1200" dirty="0" smtClean="0">
                <a:latin typeface="Arial" pitchFamily="34" charset="0"/>
                <a:cs typeface="Arial" pitchFamily="34" charset="0"/>
                <a:sym typeface="Wingdings 3"/>
              </a:rPr>
              <a:t> - Cap URL</a:t>
            </a:r>
            <a:endParaRPr lang="en-US" sz="1200" dirty="0" smtClean="0">
              <a:latin typeface="Arial" pitchFamily="34" charset="0"/>
              <a:cs typeface="Arial"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64854424"/>
              </p:ext>
            </p:extLst>
          </p:nvPr>
        </p:nvGraphicFramePr>
        <p:xfrm>
          <a:off x="1171912" y="1521001"/>
          <a:ext cx="4433022" cy="4363026"/>
        </p:xfrm>
        <a:graphic>
          <a:graphicData uri="http://schemas.openxmlformats.org/drawingml/2006/table">
            <a:tbl>
              <a:tblPr firstRow="1" bandRow="1">
                <a:tableStyleId>{21E4AEA4-8DFA-4A89-87EB-49C32662AFE0}</a:tableStyleId>
              </a:tblPr>
              <a:tblGrid>
                <a:gridCol w="747340"/>
                <a:gridCol w="3685682"/>
              </a:tblGrid>
              <a:tr h="249843">
                <a:tc>
                  <a:txBody>
                    <a:bodyPr/>
                    <a:lstStyle/>
                    <a:p>
                      <a:r>
                        <a:rPr lang="en-US" sz="800" dirty="0" smtClean="0"/>
                        <a:t>Sr. No.</a:t>
                      </a:r>
                      <a:endParaRPr lang="en-US" sz="800" dirty="0"/>
                    </a:p>
                  </a:txBody>
                  <a:tcPr/>
                </a:tc>
                <a:tc>
                  <a:txBody>
                    <a:bodyPr/>
                    <a:lstStyle/>
                    <a:p>
                      <a:r>
                        <a:rPr lang="en-US" sz="800" dirty="0" smtClean="0"/>
                        <a:t>Name of Training (</a:t>
                      </a:r>
                      <a:r>
                        <a:rPr lang="en-US" sz="800" dirty="0" err="1" smtClean="0"/>
                        <a:t>CapGemini</a:t>
                      </a:r>
                      <a:r>
                        <a:rPr lang="en-US" sz="800" dirty="0" smtClean="0"/>
                        <a:t>)</a:t>
                      </a:r>
                      <a:endParaRPr lang="en-US" sz="800" dirty="0"/>
                    </a:p>
                  </a:txBody>
                  <a:tcPr/>
                </a:tc>
              </a:tr>
              <a:tr h="179421">
                <a:tc>
                  <a:txBody>
                    <a:bodyPr/>
                    <a:lstStyle/>
                    <a:p>
                      <a:pPr algn="ctr"/>
                      <a:r>
                        <a:rPr lang="en-US" sz="800" dirty="0" smtClean="0"/>
                        <a:t>1</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err="1" smtClean="0">
                          <a:effectLst/>
                          <a:hlinkClick r:id="rId3"/>
                        </a:rPr>
                        <a:t>DevOps</a:t>
                      </a:r>
                      <a:r>
                        <a:rPr lang="en-US" sz="800" u="sng" strike="noStrike" dirty="0" smtClean="0">
                          <a:effectLst/>
                          <a:hlinkClick r:id="rId3"/>
                        </a:rPr>
                        <a:t> Unlocked</a:t>
                      </a:r>
                      <a:endParaRPr lang="en-US" sz="800" b="0" i="0" u="sng" strike="noStrike" dirty="0" smtClean="0">
                        <a:solidFill>
                          <a:srgbClr val="0563C1"/>
                        </a:solidFill>
                        <a:effectLst/>
                        <a:latin typeface="Calibri"/>
                      </a:endParaRPr>
                    </a:p>
                  </a:txBody>
                  <a:tcPr/>
                </a:tc>
              </a:tr>
              <a:tr h="199229">
                <a:tc>
                  <a:txBody>
                    <a:bodyPr/>
                    <a:lstStyle/>
                    <a:p>
                      <a:pPr algn="ctr"/>
                      <a:r>
                        <a:rPr lang="en-US" sz="800" dirty="0" smtClean="0"/>
                        <a:t>2</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err="1" smtClean="0">
                          <a:effectLst/>
                          <a:hlinkClick r:id="rId4"/>
                        </a:rPr>
                        <a:t>DevOps</a:t>
                      </a:r>
                      <a:r>
                        <a:rPr lang="en-US" sz="800" u="sng" strike="noStrike" dirty="0" smtClean="0">
                          <a:effectLst/>
                          <a:hlinkClick r:id="rId4"/>
                        </a:rPr>
                        <a:t> Fundamentals: Tools, Technologies, and Infrastructures</a:t>
                      </a:r>
                      <a:endParaRPr lang="en-US" sz="800" b="0" i="0" u="sng" strike="noStrike" dirty="0" smtClean="0">
                        <a:solidFill>
                          <a:srgbClr val="0563C1"/>
                        </a:solidFill>
                        <a:effectLst/>
                        <a:latin typeface="Calibri"/>
                      </a:endParaRPr>
                    </a:p>
                  </a:txBody>
                  <a:tcPr/>
                </a:tc>
              </a:tr>
              <a:tr h="199229">
                <a:tc>
                  <a:txBody>
                    <a:bodyPr/>
                    <a:lstStyle/>
                    <a:p>
                      <a:pPr algn="ctr"/>
                      <a:r>
                        <a:rPr lang="en-US" sz="800" dirty="0" smtClean="0"/>
                        <a:t>3</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err="1" smtClean="0">
                          <a:effectLst/>
                          <a:hlinkClick r:id="rId5"/>
                        </a:rPr>
                        <a:t>DevOps</a:t>
                      </a:r>
                      <a:r>
                        <a:rPr lang="en-US" sz="800" u="sng" strike="noStrike" dirty="0" smtClean="0">
                          <a:effectLst/>
                          <a:hlinkClick r:id="rId5"/>
                        </a:rPr>
                        <a:t> Fundamentals: </a:t>
                      </a:r>
                      <a:r>
                        <a:rPr lang="en-US" sz="800" u="sng" strike="noStrike" dirty="0" err="1" smtClean="0">
                          <a:effectLst/>
                          <a:hlinkClick r:id="rId5"/>
                        </a:rPr>
                        <a:t>DevOps</a:t>
                      </a:r>
                      <a:r>
                        <a:rPr lang="en-US" sz="800" u="sng" strike="noStrike" dirty="0" smtClean="0">
                          <a:effectLst/>
                          <a:hlinkClick r:id="rId5"/>
                        </a:rPr>
                        <a:t> Acceptance and Usage</a:t>
                      </a:r>
                      <a:endParaRPr lang="en-US" sz="800" b="0" i="0" u="sng" strike="noStrike" dirty="0" smtClean="0">
                        <a:solidFill>
                          <a:srgbClr val="0563C1"/>
                        </a:solidFill>
                        <a:effectLst/>
                        <a:latin typeface="Calibri"/>
                      </a:endParaRPr>
                    </a:p>
                  </a:txBody>
                  <a:tcPr/>
                </a:tc>
              </a:tr>
              <a:tr h="158721">
                <a:tc>
                  <a:txBody>
                    <a:bodyPr/>
                    <a:lstStyle/>
                    <a:p>
                      <a:pPr algn="ctr"/>
                      <a:r>
                        <a:rPr lang="en-US" sz="800" dirty="0" smtClean="0"/>
                        <a:t>4</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err="1" smtClean="0">
                          <a:effectLst/>
                          <a:hlinkClick r:id="rId6"/>
                        </a:rPr>
                        <a:t>DevOps</a:t>
                      </a:r>
                      <a:r>
                        <a:rPr lang="en-US" sz="800" u="sng" strike="noStrike" dirty="0" smtClean="0">
                          <a:effectLst/>
                          <a:hlinkClick r:id="rId6"/>
                        </a:rPr>
                        <a:t> Fundamentals: Factors Driving </a:t>
                      </a:r>
                      <a:r>
                        <a:rPr lang="en-US" sz="800" u="sng" strike="noStrike" dirty="0" err="1" smtClean="0">
                          <a:effectLst/>
                          <a:hlinkClick r:id="rId6"/>
                        </a:rPr>
                        <a:t>DevOps</a:t>
                      </a:r>
                      <a:r>
                        <a:rPr lang="en-US" sz="800" u="sng" strike="noStrike" dirty="0" smtClean="0">
                          <a:effectLst/>
                          <a:hlinkClick r:id="rId6"/>
                        </a:rPr>
                        <a:t> Acceptance</a:t>
                      </a:r>
                      <a:endParaRPr lang="en-US" sz="800" b="0" i="0" u="sng" strike="noStrike" dirty="0" smtClean="0">
                        <a:solidFill>
                          <a:srgbClr val="0563C1"/>
                        </a:solidFill>
                        <a:effectLst/>
                        <a:latin typeface="Calibri"/>
                      </a:endParaRPr>
                    </a:p>
                  </a:txBody>
                  <a:tcPr/>
                </a:tc>
              </a:tr>
              <a:tr h="154911">
                <a:tc>
                  <a:txBody>
                    <a:bodyPr/>
                    <a:lstStyle/>
                    <a:p>
                      <a:pPr algn="ctr"/>
                      <a:r>
                        <a:rPr lang="en-US" sz="800" dirty="0" smtClean="0"/>
                        <a:t>5</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err="1" smtClean="0">
                          <a:effectLst/>
                          <a:hlinkClick r:id="rId7"/>
                        </a:rPr>
                        <a:t>DevOps</a:t>
                      </a:r>
                      <a:r>
                        <a:rPr lang="en-US" sz="800" u="sng" strike="noStrike" dirty="0" smtClean="0">
                          <a:effectLst/>
                          <a:hlinkClick r:id="rId7"/>
                        </a:rPr>
                        <a:t> Fundamentals: Requirement Gathering with </a:t>
                      </a:r>
                      <a:r>
                        <a:rPr lang="en-US" sz="800" u="sng" strike="noStrike" dirty="0" err="1" smtClean="0">
                          <a:effectLst/>
                          <a:hlinkClick r:id="rId7"/>
                        </a:rPr>
                        <a:t>DevOps</a:t>
                      </a:r>
                      <a:endParaRPr lang="en-US" sz="800" b="0" i="0" u="sng" strike="noStrike" dirty="0" smtClean="0">
                        <a:solidFill>
                          <a:srgbClr val="0563C1"/>
                        </a:solidFill>
                        <a:effectLst/>
                        <a:latin typeface="Calibri"/>
                      </a:endParaRPr>
                    </a:p>
                  </a:txBody>
                  <a:tcPr/>
                </a:tc>
              </a:tr>
              <a:tr h="205053">
                <a:tc>
                  <a:txBody>
                    <a:bodyPr/>
                    <a:lstStyle/>
                    <a:p>
                      <a:pPr algn="ctr"/>
                      <a:r>
                        <a:rPr lang="en-US" sz="800" dirty="0" smtClean="0"/>
                        <a:t>6</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err="1" smtClean="0">
                          <a:effectLst/>
                          <a:hlinkClick r:id="rId8"/>
                        </a:rPr>
                        <a:t>DevOps</a:t>
                      </a:r>
                      <a:r>
                        <a:rPr lang="en-US" sz="800" u="sng" strike="noStrike" dirty="0" smtClean="0">
                          <a:effectLst/>
                          <a:hlinkClick r:id="rId8"/>
                        </a:rPr>
                        <a:t> Fundamentals: New Challenges of the </a:t>
                      </a:r>
                      <a:r>
                        <a:rPr lang="en-US" sz="800" u="sng" strike="noStrike" dirty="0" err="1" smtClean="0">
                          <a:effectLst/>
                          <a:hlinkClick r:id="rId8"/>
                        </a:rPr>
                        <a:t>DevOps</a:t>
                      </a:r>
                      <a:r>
                        <a:rPr lang="en-US" sz="800" u="sng" strike="noStrike" dirty="0" smtClean="0">
                          <a:effectLst/>
                          <a:hlinkClick r:id="rId8"/>
                        </a:rPr>
                        <a:t> Methodology</a:t>
                      </a:r>
                      <a:endParaRPr lang="en-US" sz="800" b="0" i="0" u="sng" strike="noStrike" dirty="0" smtClean="0">
                        <a:solidFill>
                          <a:srgbClr val="0563C1"/>
                        </a:solidFill>
                        <a:effectLst/>
                        <a:latin typeface="Calibri"/>
                      </a:endParaRPr>
                    </a:p>
                  </a:txBody>
                  <a:tcPr/>
                </a:tc>
              </a:tr>
              <a:tr h="272703">
                <a:tc>
                  <a:txBody>
                    <a:bodyPr/>
                    <a:lstStyle/>
                    <a:p>
                      <a:pPr algn="ctr"/>
                      <a:r>
                        <a:rPr lang="en-US" sz="800" dirty="0" smtClean="0"/>
                        <a:t>7</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err="1" smtClean="0">
                          <a:effectLst/>
                          <a:hlinkClick r:id="rId9"/>
                        </a:rPr>
                        <a:t>DevOps</a:t>
                      </a:r>
                      <a:r>
                        <a:rPr lang="en-US" sz="800" u="sng" strike="noStrike" dirty="0" smtClean="0">
                          <a:effectLst/>
                          <a:hlinkClick r:id="rId9"/>
                        </a:rPr>
                        <a:t> on </a:t>
                      </a:r>
                      <a:r>
                        <a:rPr lang="en-US" sz="800" u="sng" strike="noStrike" dirty="0" err="1" smtClean="0">
                          <a:effectLst/>
                          <a:hlinkClick r:id="rId9"/>
                        </a:rPr>
                        <a:t>Capgemini's</a:t>
                      </a:r>
                      <a:r>
                        <a:rPr lang="en-US" sz="800" u="sng" strike="noStrike" dirty="0" smtClean="0">
                          <a:effectLst/>
                          <a:hlinkClick r:id="rId9"/>
                        </a:rPr>
                        <a:t> private Azure </a:t>
                      </a:r>
                      <a:r>
                        <a:rPr lang="en-US" sz="800" u="sng" strike="noStrike" dirty="0" err="1" smtClean="0">
                          <a:effectLst/>
                          <a:hlinkClick r:id="rId9"/>
                        </a:rPr>
                        <a:t>IaaS</a:t>
                      </a:r>
                      <a:r>
                        <a:rPr lang="en-US" sz="800" u="sng" strike="noStrike" dirty="0" smtClean="0">
                          <a:effectLst/>
                          <a:hlinkClick r:id="rId9"/>
                        </a:rPr>
                        <a:t> - Benefits and Lessons</a:t>
                      </a:r>
                      <a:endParaRPr lang="en-US" sz="800" b="0" i="0" u="sng" strike="noStrike" dirty="0" smtClean="0">
                        <a:solidFill>
                          <a:srgbClr val="0563C1"/>
                        </a:solidFill>
                        <a:effectLst/>
                        <a:latin typeface="Calibri"/>
                      </a:endParaRPr>
                    </a:p>
                  </a:txBody>
                  <a:tcPr/>
                </a:tc>
              </a:tr>
              <a:tr h="199229">
                <a:tc>
                  <a:txBody>
                    <a:bodyPr/>
                    <a:lstStyle/>
                    <a:p>
                      <a:pPr algn="ctr"/>
                      <a:r>
                        <a:rPr lang="en-US" sz="800" dirty="0" smtClean="0"/>
                        <a:t>8</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smtClean="0">
                          <a:effectLst/>
                          <a:hlinkClick r:id="rId10"/>
                        </a:rPr>
                        <a:t>Working with Jenkins: Fundamentals</a:t>
                      </a:r>
                      <a:endParaRPr lang="en-US" sz="800" b="0" i="0" u="sng" strike="noStrike" dirty="0" smtClean="0">
                        <a:solidFill>
                          <a:srgbClr val="0563C1"/>
                        </a:solidFill>
                        <a:effectLst/>
                        <a:latin typeface="Calibri"/>
                      </a:endParaRPr>
                    </a:p>
                  </a:txBody>
                  <a:tcPr/>
                </a:tc>
              </a:tr>
              <a:tr h="179421">
                <a:tc>
                  <a:txBody>
                    <a:bodyPr/>
                    <a:lstStyle/>
                    <a:p>
                      <a:pPr algn="ctr"/>
                      <a:r>
                        <a:rPr lang="en-US" sz="800" dirty="0" smtClean="0"/>
                        <a:t>9</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smtClean="0">
                          <a:effectLst/>
                          <a:hlinkClick r:id="rId11"/>
                        </a:rPr>
                        <a:t>Using </a:t>
                      </a:r>
                      <a:r>
                        <a:rPr lang="en-US" sz="800" u="sng" strike="noStrike" dirty="0" err="1" smtClean="0">
                          <a:effectLst/>
                          <a:hlinkClick r:id="rId11"/>
                        </a:rPr>
                        <a:t>Docker</a:t>
                      </a:r>
                      <a:r>
                        <a:rPr lang="en-US" sz="800" u="sng" strike="noStrike" dirty="0" smtClean="0">
                          <a:effectLst/>
                          <a:hlinkClick r:id="rId11"/>
                        </a:rPr>
                        <a:t>: Introduction to </a:t>
                      </a:r>
                      <a:r>
                        <a:rPr lang="en-US" sz="800" u="sng" strike="noStrike" dirty="0" err="1" smtClean="0">
                          <a:effectLst/>
                          <a:hlinkClick r:id="rId11"/>
                        </a:rPr>
                        <a:t>Docker</a:t>
                      </a:r>
                      <a:endParaRPr lang="en-US" sz="800" b="0" i="0" u="sng" strike="noStrike" dirty="0" smtClean="0">
                        <a:solidFill>
                          <a:srgbClr val="0563C1"/>
                        </a:solidFill>
                        <a:effectLst/>
                        <a:latin typeface="Calibri"/>
                      </a:endParaRPr>
                    </a:p>
                  </a:txBody>
                  <a:tcPr/>
                </a:tc>
              </a:tr>
              <a:tr h="179421">
                <a:tc>
                  <a:txBody>
                    <a:bodyPr/>
                    <a:lstStyle/>
                    <a:p>
                      <a:pPr algn="ctr"/>
                      <a:r>
                        <a:rPr lang="en-US" sz="800" dirty="0" smtClean="0"/>
                        <a:t>10</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800" u="sng" strike="noStrike" dirty="0" smtClean="0">
                          <a:effectLst/>
                          <a:hlinkClick r:id="rId12"/>
                        </a:rPr>
                        <a:t>Using Docker: Docker versus Virtual Machines</a:t>
                      </a:r>
                      <a:endParaRPr lang="de-DE" sz="800" b="0" i="0" u="sng" strike="noStrike" dirty="0" smtClean="0">
                        <a:solidFill>
                          <a:srgbClr val="0563C1"/>
                        </a:solidFill>
                        <a:effectLst/>
                        <a:latin typeface="Calibri"/>
                      </a:endParaRPr>
                    </a:p>
                  </a:txBody>
                  <a:tcPr/>
                </a:tc>
              </a:tr>
              <a:tr h="199229">
                <a:tc>
                  <a:txBody>
                    <a:bodyPr/>
                    <a:lstStyle/>
                    <a:p>
                      <a:pPr algn="ctr"/>
                      <a:r>
                        <a:rPr lang="en-US" sz="800" dirty="0" smtClean="0"/>
                        <a:t>11</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smtClean="0">
                          <a:effectLst/>
                          <a:hlinkClick r:id="rId13"/>
                        </a:rPr>
                        <a:t>Using </a:t>
                      </a:r>
                      <a:r>
                        <a:rPr lang="en-US" sz="800" u="sng" strike="noStrike" dirty="0" err="1" smtClean="0">
                          <a:effectLst/>
                          <a:hlinkClick r:id="rId13"/>
                        </a:rPr>
                        <a:t>Docker</a:t>
                      </a:r>
                      <a:r>
                        <a:rPr lang="en-US" sz="800" u="sng" strike="noStrike" dirty="0" smtClean="0">
                          <a:effectLst/>
                          <a:hlinkClick r:id="rId13"/>
                        </a:rPr>
                        <a:t>: Benefits and Installation</a:t>
                      </a:r>
                      <a:endParaRPr lang="en-US" sz="800" b="0" i="0" u="sng" strike="noStrike" dirty="0" smtClean="0">
                        <a:solidFill>
                          <a:srgbClr val="0563C1"/>
                        </a:solidFill>
                        <a:effectLst/>
                        <a:latin typeface="Calibri"/>
                      </a:endParaRPr>
                    </a:p>
                  </a:txBody>
                  <a:tcPr/>
                </a:tc>
              </a:tr>
              <a:tr h="179421">
                <a:tc>
                  <a:txBody>
                    <a:bodyPr/>
                    <a:lstStyle/>
                    <a:p>
                      <a:pPr algn="ctr"/>
                      <a:r>
                        <a:rPr lang="en-US" sz="800" dirty="0" smtClean="0"/>
                        <a:t>12</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smtClean="0">
                          <a:effectLst/>
                          <a:hlinkClick r:id="rId14"/>
                        </a:rPr>
                        <a:t>Using </a:t>
                      </a:r>
                      <a:r>
                        <a:rPr lang="en-US" sz="800" u="sng" strike="noStrike" dirty="0" err="1" smtClean="0">
                          <a:effectLst/>
                          <a:hlinkClick r:id="rId14"/>
                        </a:rPr>
                        <a:t>Docker</a:t>
                      </a:r>
                      <a:r>
                        <a:rPr lang="en-US" sz="800" u="sng" strike="noStrike" dirty="0" smtClean="0">
                          <a:effectLst/>
                          <a:hlinkClick r:id="rId14"/>
                        </a:rPr>
                        <a:t>: Basic </a:t>
                      </a:r>
                      <a:r>
                        <a:rPr lang="en-US" sz="800" u="sng" strike="noStrike" dirty="0" err="1" smtClean="0">
                          <a:effectLst/>
                          <a:hlinkClick r:id="rId14"/>
                        </a:rPr>
                        <a:t>Docker</a:t>
                      </a:r>
                      <a:r>
                        <a:rPr lang="en-US" sz="800" u="sng" strike="noStrike" dirty="0" smtClean="0">
                          <a:effectLst/>
                          <a:hlinkClick r:id="rId14"/>
                        </a:rPr>
                        <a:t> Architecture</a:t>
                      </a:r>
                      <a:endParaRPr lang="en-US" sz="800" b="0" i="0" u="sng" strike="noStrike" dirty="0" smtClean="0">
                        <a:solidFill>
                          <a:srgbClr val="0563C1"/>
                        </a:solidFill>
                        <a:effectLst/>
                        <a:latin typeface="Calibri"/>
                      </a:endParaRPr>
                    </a:p>
                  </a:txBody>
                  <a:tcPr/>
                </a:tc>
              </a:tr>
              <a:tr h="199229">
                <a:tc>
                  <a:txBody>
                    <a:bodyPr/>
                    <a:lstStyle/>
                    <a:p>
                      <a:pPr algn="ctr"/>
                      <a:r>
                        <a:rPr lang="en-US" sz="800" dirty="0" smtClean="0"/>
                        <a:t>13</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smtClean="0">
                          <a:effectLst/>
                          <a:hlinkClick r:id="rId15"/>
                        </a:rPr>
                        <a:t>Using </a:t>
                      </a:r>
                      <a:r>
                        <a:rPr lang="en-US" sz="800" u="sng" strike="noStrike" dirty="0" err="1" smtClean="0">
                          <a:effectLst/>
                          <a:hlinkClick r:id="rId15"/>
                        </a:rPr>
                        <a:t>Docker</a:t>
                      </a:r>
                      <a:r>
                        <a:rPr lang="en-US" sz="800" u="sng" strike="noStrike" dirty="0" smtClean="0">
                          <a:effectLst/>
                          <a:hlinkClick r:id="rId15"/>
                        </a:rPr>
                        <a:t>: Customizing and Clustering</a:t>
                      </a:r>
                      <a:endParaRPr lang="en-US" sz="800" b="0" i="0" u="sng" strike="noStrike" dirty="0" smtClean="0">
                        <a:solidFill>
                          <a:srgbClr val="0563C1"/>
                        </a:solidFill>
                        <a:effectLst/>
                        <a:latin typeface="Calibri"/>
                      </a:endParaRPr>
                    </a:p>
                  </a:txBody>
                  <a:tcPr/>
                </a:tc>
              </a:tr>
              <a:tr h="205740">
                <a:tc>
                  <a:txBody>
                    <a:bodyPr/>
                    <a:lstStyle/>
                    <a:p>
                      <a:pPr algn="ctr"/>
                      <a:r>
                        <a:rPr lang="en-US" sz="800" dirty="0" smtClean="0"/>
                        <a:t>14</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smtClean="0">
                          <a:effectLst/>
                          <a:hlinkClick r:id="rId16"/>
                        </a:rPr>
                        <a:t>Using </a:t>
                      </a:r>
                      <a:r>
                        <a:rPr lang="en-US" sz="800" u="sng" strike="noStrike" dirty="0" err="1" smtClean="0">
                          <a:effectLst/>
                          <a:hlinkClick r:id="rId16"/>
                        </a:rPr>
                        <a:t>Docker</a:t>
                      </a:r>
                      <a:r>
                        <a:rPr lang="en-US" sz="800" u="sng" strike="noStrike" dirty="0" smtClean="0">
                          <a:effectLst/>
                          <a:hlinkClick r:id="rId16"/>
                        </a:rPr>
                        <a:t>: </a:t>
                      </a:r>
                      <a:r>
                        <a:rPr lang="en-US" sz="800" u="sng" strike="noStrike" dirty="0" err="1" smtClean="0">
                          <a:effectLst/>
                          <a:hlinkClick r:id="rId16"/>
                        </a:rPr>
                        <a:t>Dockerizing</a:t>
                      </a:r>
                      <a:r>
                        <a:rPr lang="en-US" sz="800" u="sng" strike="noStrike" dirty="0" smtClean="0">
                          <a:effectLst/>
                          <a:hlinkClick r:id="rId16"/>
                        </a:rPr>
                        <a:t> Applications</a:t>
                      </a:r>
                      <a:endParaRPr lang="en-US" sz="800" b="0" i="0" u="sng" strike="noStrike" dirty="0" smtClean="0">
                        <a:solidFill>
                          <a:srgbClr val="0563C1"/>
                        </a:solidFill>
                        <a:effectLst/>
                        <a:latin typeface="Calibri"/>
                      </a:endParaRPr>
                    </a:p>
                  </a:txBody>
                  <a:tcPr/>
                </a:tc>
              </a:tr>
              <a:tr h="165100">
                <a:tc>
                  <a:txBody>
                    <a:bodyPr/>
                    <a:lstStyle/>
                    <a:p>
                      <a:pPr algn="ctr"/>
                      <a:r>
                        <a:rPr lang="en-US" sz="800" dirty="0" smtClean="0"/>
                        <a:t>15</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smtClean="0">
                          <a:effectLst/>
                          <a:hlinkClick r:id="rId17"/>
                        </a:rPr>
                        <a:t>Using Puppet: Introduction to Puppet</a:t>
                      </a:r>
                      <a:endParaRPr lang="en-US" sz="800" b="0" i="0" u="sng" strike="noStrike" dirty="0" smtClean="0">
                        <a:solidFill>
                          <a:srgbClr val="0563C1"/>
                        </a:solidFill>
                        <a:effectLst/>
                        <a:latin typeface="Calibri"/>
                      </a:endParaRPr>
                    </a:p>
                  </a:txBody>
                  <a:tcPr/>
                </a:tc>
              </a:tr>
              <a:tr h="161290">
                <a:tc>
                  <a:txBody>
                    <a:bodyPr/>
                    <a:lstStyle/>
                    <a:p>
                      <a:pPr algn="ctr"/>
                      <a:r>
                        <a:rPr lang="en-US" sz="800" dirty="0" smtClean="0"/>
                        <a:t>16</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smtClean="0">
                          <a:effectLst/>
                          <a:hlinkClick r:id="rId18"/>
                        </a:rPr>
                        <a:t>Using Puppet: Implementation and Benefits</a:t>
                      </a:r>
                      <a:endParaRPr lang="en-US" sz="800" b="0" i="0" u="sng" strike="noStrike" dirty="0" smtClean="0">
                        <a:solidFill>
                          <a:srgbClr val="0563C1"/>
                        </a:solidFill>
                        <a:effectLst/>
                        <a:latin typeface="Calibri"/>
                      </a:endParaRPr>
                    </a:p>
                  </a:txBody>
                  <a:tcPr/>
                </a:tc>
              </a:tr>
              <a:tr h="213360">
                <a:tc>
                  <a:txBody>
                    <a:bodyPr/>
                    <a:lstStyle/>
                    <a:p>
                      <a:pPr algn="ctr"/>
                      <a:r>
                        <a:rPr lang="en-US" sz="800" dirty="0" smtClean="0"/>
                        <a:t>17</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smtClean="0">
                          <a:effectLst/>
                          <a:hlinkClick r:id="rId19"/>
                        </a:rPr>
                        <a:t>Using Puppet: Configuration and Programming</a:t>
                      </a:r>
                      <a:endParaRPr lang="en-US" sz="800" b="0" i="0" u="sng" strike="noStrike" dirty="0" smtClean="0">
                        <a:solidFill>
                          <a:srgbClr val="0563C1"/>
                        </a:solidFill>
                        <a:effectLst/>
                        <a:latin typeface="Calibri"/>
                      </a:endParaRPr>
                    </a:p>
                  </a:txBody>
                  <a:tcPr/>
                </a:tc>
              </a:tr>
              <a:tr h="203200">
                <a:tc>
                  <a:txBody>
                    <a:bodyPr/>
                    <a:lstStyle/>
                    <a:p>
                      <a:pPr algn="ctr"/>
                      <a:r>
                        <a:rPr lang="en-US" sz="800" dirty="0" smtClean="0"/>
                        <a:t>18</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err="1" smtClean="0">
                          <a:effectLst/>
                          <a:hlinkClick r:id="rId20"/>
                        </a:rPr>
                        <a:t>Bluemix</a:t>
                      </a:r>
                      <a:r>
                        <a:rPr lang="en-US" sz="800" u="sng" strike="noStrike" dirty="0" smtClean="0">
                          <a:effectLst/>
                          <a:hlinkClick r:id="rId20"/>
                        </a:rPr>
                        <a:t> containers and </a:t>
                      </a:r>
                      <a:r>
                        <a:rPr lang="en-US" sz="800" u="sng" strike="noStrike" dirty="0" err="1" smtClean="0">
                          <a:effectLst/>
                          <a:hlinkClick r:id="rId20"/>
                        </a:rPr>
                        <a:t>microservices</a:t>
                      </a:r>
                      <a:r>
                        <a:rPr lang="en-US" sz="800" u="sng" strike="noStrike" dirty="0" smtClean="0">
                          <a:effectLst/>
                          <a:hlinkClick r:id="rId20"/>
                        </a:rPr>
                        <a:t>, a perfect match </a:t>
                      </a:r>
                      <a:endParaRPr lang="en-US" sz="800" b="0" i="0" u="sng" strike="noStrike" dirty="0" smtClean="0">
                        <a:solidFill>
                          <a:srgbClr val="0563C1"/>
                        </a:solidFill>
                        <a:effectLst/>
                        <a:latin typeface="Calibri"/>
                      </a:endParaRPr>
                    </a:p>
                  </a:txBody>
                  <a:tcPr/>
                </a:tc>
              </a:tr>
              <a:tr h="180340">
                <a:tc>
                  <a:txBody>
                    <a:bodyPr/>
                    <a:lstStyle/>
                    <a:p>
                      <a:pPr algn="ctr"/>
                      <a:r>
                        <a:rPr lang="en-US" sz="800" dirty="0" smtClean="0"/>
                        <a:t>19</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dirty="0" smtClean="0">
                          <a:effectLst/>
                          <a:hlinkClick r:id="rId21"/>
                        </a:rPr>
                        <a:t>Essentials Of Cloud Application Development On IBM </a:t>
                      </a:r>
                      <a:r>
                        <a:rPr lang="en-US" sz="800" u="sng" strike="noStrike" dirty="0" err="1" smtClean="0">
                          <a:effectLst/>
                          <a:hlinkClick r:id="rId21"/>
                        </a:rPr>
                        <a:t>Bluemix</a:t>
                      </a:r>
                      <a:r>
                        <a:rPr lang="en-US" sz="800" u="sng" strike="noStrike" dirty="0" smtClean="0">
                          <a:effectLst/>
                          <a:hlinkClick r:id="rId21"/>
                        </a:rPr>
                        <a:t> - VY301G</a:t>
                      </a:r>
                      <a:endParaRPr lang="en-US" sz="800" b="0" i="0" u="sng" strike="noStrike" dirty="0" smtClean="0">
                        <a:solidFill>
                          <a:srgbClr val="000000"/>
                        </a:solidFill>
                        <a:effectLst/>
                        <a:latin typeface="Calibri"/>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9453866"/>
              </p:ext>
            </p:extLst>
          </p:nvPr>
        </p:nvGraphicFramePr>
        <p:xfrm>
          <a:off x="6754930" y="1521001"/>
          <a:ext cx="4433022" cy="2869506"/>
        </p:xfrm>
        <a:graphic>
          <a:graphicData uri="http://schemas.openxmlformats.org/drawingml/2006/table">
            <a:tbl>
              <a:tblPr firstRow="1" bandRow="1">
                <a:tableStyleId>{21E4AEA4-8DFA-4A89-87EB-49C32662AFE0}</a:tableStyleId>
              </a:tblPr>
              <a:tblGrid>
                <a:gridCol w="709126"/>
                <a:gridCol w="3723896"/>
              </a:tblGrid>
              <a:tr h="249843">
                <a:tc>
                  <a:txBody>
                    <a:bodyPr/>
                    <a:lstStyle/>
                    <a:p>
                      <a:r>
                        <a:rPr lang="en-US" sz="800" dirty="0" smtClean="0"/>
                        <a:t>Sr. No.</a:t>
                      </a:r>
                      <a:endParaRPr lang="en-US" sz="800" dirty="0"/>
                    </a:p>
                  </a:txBody>
                  <a:tcPr/>
                </a:tc>
                <a:tc>
                  <a:txBody>
                    <a:bodyPr/>
                    <a:lstStyle/>
                    <a:p>
                      <a:r>
                        <a:rPr lang="en-US" sz="800" dirty="0" smtClean="0"/>
                        <a:t>Name of Training (</a:t>
                      </a:r>
                      <a:r>
                        <a:rPr lang="en-US" sz="800" dirty="0" err="1" smtClean="0"/>
                        <a:t>CapGemini</a:t>
                      </a:r>
                      <a:r>
                        <a:rPr lang="en-US" sz="800" dirty="0" smtClean="0"/>
                        <a:t>)</a:t>
                      </a:r>
                      <a:endParaRPr lang="en-US" sz="800" dirty="0"/>
                    </a:p>
                  </a:txBody>
                  <a:tcPr/>
                </a:tc>
              </a:tr>
              <a:tr h="179421">
                <a:tc>
                  <a:txBody>
                    <a:bodyPr/>
                    <a:lstStyle/>
                    <a:p>
                      <a:pPr algn="ctr"/>
                      <a:r>
                        <a:rPr lang="en-US" sz="800" dirty="0" smtClean="0"/>
                        <a:t>20</a:t>
                      </a:r>
                      <a:endParaRPr lang="en-US" sz="800" dirty="0"/>
                    </a:p>
                  </a:txBody>
                  <a:tcPr/>
                </a:tc>
                <a:tc>
                  <a:txBody>
                    <a:bodyPr/>
                    <a:lstStyle/>
                    <a:p>
                      <a:pPr marL="0" lvl="1" algn="l" fontAlgn="b"/>
                      <a:r>
                        <a:rPr lang="en-US" sz="800" b="0" i="0" u="sng" strike="noStrike" dirty="0">
                          <a:solidFill>
                            <a:srgbClr val="0000FF"/>
                          </a:solidFill>
                          <a:effectLst/>
                          <a:latin typeface="+mn-lt"/>
                          <a:hlinkClick r:id="rId22"/>
                        </a:rPr>
                        <a:t>Capgemini Agile Framework (CAF) Essentials</a:t>
                      </a:r>
                      <a:endParaRPr lang="en-US" sz="800" b="0" i="0" u="sng" strike="noStrike" dirty="0">
                        <a:solidFill>
                          <a:srgbClr val="0000FF"/>
                        </a:solidFill>
                        <a:effectLst/>
                        <a:latin typeface="+mn-lt"/>
                      </a:endParaRPr>
                    </a:p>
                  </a:txBody>
                  <a:tcPr marL="0" marR="0" marT="0" marB="0" anchor="b"/>
                </a:tc>
              </a:tr>
              <a:tr h="199229">
                <a:tc>
                  <a:txBody>
                    <a:bodyPr/>
                    <a:lstStyle/>
                    <a:p>
                      <a:pPr algn="ctr"/>
                      <a:r>
                        <a:rPr lang="en-US" sz="800" dirty="0" smtClean="0"/>
                        <a:t>21</a:t>
                      </a:r>
                      <a:endParaRPr lang="en-US" sz="800" dirty="0"/>
                    </a:p>
                  </a:txBody>
                  <a:tcPr/>
                </a:tc>
                <a:tc>
                  <a:txBody>
                    <a:bodyPr/>
                    <a:lstStyle/>
                    <a:p>
                      <a:pPr marL="0" lvl="1" algn="l" fontAlgn="b"/>
                      <a:r>
                        <a:rPr lang="en-US" sz="800" b="0" i="0" u="sng" strike="noStrike" dirty="0">
                          <a:solidFill>
                            <a:srgbClr val="0000FF"/>
                          </a:solidFill>
                          <a:effectLst/>
                          <a:latin typeface="+mn-lt"/>
                          <a:hlinkClick r:id="rId23" invalidUrl="https://capgemini.sumtotalsystems.com/sumtotal/core/activitydetails/ViewActivityDetails/344824?actId=344824&amp;UserMode=0&amp;Task=&amp;InvoiceId=&amp;UserAction=&amp;CallerURL=/sumtotal/app/taxonomy/learnerSearch/LearnerSearch.aspx?UserMode=0&amp;searchText=agile fun"/>
                        </a:rPr>
                        <a:t>Agile Fundamentals</a:t>
                      </a:r>
                      <a:endParaRPr lang="en-US" sz="800" b="0" i="0" u="sng" strike="noStrike" dirty="0">
                        <a:solidFill>
                          <a:srgbClr val="0000FF"/>
                        </a:solidFill>
                        <a:effectLst/>
                        <a:latin typeface="+mn-lt"/>
                      </a:endParaRPr>
                    </a:p>
                  </a:txBody>
                  <a:tcPr marL="0" marR="0" marT="0" marB="0" anchor="b"/>
                </a:tc>
              </a:tr>
              <a:tr h="199229">
                <a:tc>
                  <a:txBody>
                    <a:bodyPr/>
                    <a:lstStyle/>
                    <a:p>
                      <a:pPr algn="ctr"/>
                      <a:r>
                        <a:rPr lang="en-US" sz="800" dirty="0" smtClean="0"/>
                        <a:t>22</a:t>
                      </a:r>
                      <a:endParaRPr lang="en-US" sz="800" dirty="0"/>
                    </a:p>
                  </a:txBody>
                  <a:tcPr/>
                </a:tc>
                <a:tc>
                  <a:txBody>
                    <a:bodyPr/>
                    <a:lstStyle/>
                    <a:p>
                      <a:pPr marL="0" lvl="1" algn="l" fontAlgn="b"/>
                      <a:r>
                        <a:rPr lang="en-US" sz="800" b="0" i="0" u="sng" strike="noStrike" dirty="0">
                          <a:solidFill>
                            <a:srgbClr val="0000FF"/>
                          </a:solidFill>
                          <a:effectLst/>
                          <a:latin typeface="+mn-lt"/>
                          <a:hlinkClick r:id="rId24" invalidUrl="https://capgemini.sumtotalsystems.com/sumtotal/core/activitydetails/ViewActivityDetails/376781?actId=376781&amp;UserMode=0&amp;Task=&amp;InvoiceId=&amp;UserAction=&amp;CallerURL=/sumtotal/app/taxonomy/learnerSearch/LearnerSearch.aspx?UserMode=0&amp;searchText=cucumber "/>
                        </a:rPr>
                        <a:t>Cucumber Fundamentals </a:t>
                      </a:r>
                      <a:endParaRPr lang="en-US" sz="800" b="0" i="0" u="sng" strike="noStrike" dirty="0">
                        <a:solidFill>
                          <a:srgbClr val="0000FF"/>
                        </a:solidFill>
                        <a:effectLst/>
                        <a:latin typeface="+mn-lt"/>
                      </a:endParaRPr>
                    </a:p>
                  </a:txBody>
                  <a:tcPr marL="0" marR="0" marT="0" marB="0" anchor="b"/>
                </a:tc>
              </a:tr>
              <a:tr h="158721">
                <a:tc>
                  <a:txBody>
                    <a:bodyPr/>
                    <a:lstStyle/>
                    <a:p>
                      <a:pPr algn="ctr"/>
                      <a:r>
                        <a:rPr lang="en-US" sz="800" dirty="0" smtClean="0"/>
                        <a:t>23</a:t>
                      </a:r>
                      <a:endParaRPr lang="en-US" sz="800" dirty="0"/>
                    </a:p>
                  </a:txBody>
                  <a:tcPr/>
                </a:tc>
                <a:tc>
                  <a:txBody>
                    <a:bodyPr/>
                    <a:lstStyle/>
                    <a:p>
                      <a:pPr marL="0" lvl="1" algn="l" fontAlgn="b"/>
                      <a:r>
                        <a:rPr lang="en-US" sz="800" b="0" i="0" u="sng" strike="noStrike" dirty="0">
                          <a:solidFill>
                            <a:srgbClr val="0000FF"/>
                          </a:solidFill>
                          <a:effectLst/>
                          <a:latin typeface="+mn-lt"/>
                          <a:hlinkClick r:id="rId25" invalidUrl="https://capgemini.sumtotalsystems.com/sumtotal/core/activitydetails/ViewActivityDetails/337578?actId=337578&amp;UserMode=0&amp;Task=&amp;InvoiceId=&amp;UserAction=&amp;CallerURL=/sumtotal/app/taxonomy/learnerSearch/LearnerSearch.aspx?UserMode=0&amp;searchText=JUNIT fun"/>
                        </a:rPr>
                        <a:t>JUnit Fundamentals </a:t>
                      </a:r>
                      <a:endParaRPr lang="en-US" sz="800" b="0" i="0" u="sng" strike="noStrike" dirty="0">
                        <a:solidFill>
                          <a:srgbClr val="0000FF"/>
                        </a:solidFill>
                        <a:effectLst/>
                        <a:latin typeface="+mn-lt"/>
                      </a:endParaRPr>
                    </a:p>
                  </a:txBody>
                  <a:tcPr marL="0" marR="0" marT="0" marB="0" anchor="b"/>
                </a:tc>
              </a:tr>
              <a:tr h="154911">
                <a:tc>
                  <a:txBody>
                    <a:bodyPr/>
                    <a:lstStyle/>
                    <a:p>
                      <a:pPr algn="ctr"/>
                      <a:r>
                        <a:rPr lang="en-US" sz="800" dirty="0" smtClean="0"/>
                        <a:t>24</a:t>
                      </a:r>
                      <a:endParaRPr lang="en-US" sz="800" dirty="0"/>
                    </a:p>
                  </a:txBody>
                  <a:tcPr/>
                </a:tc>
                <a:tc>
                  <a:txBody>
                    <a:bodyPr/>
                    <a:lstStyle/>
                    <a:p>
                      <a:pPr marL="0" lvl="1" algn="l" fontAlgn="b"/>
                      <a:r>
                        <a:rPr lang="en-US" sz="800" b="0" i="0" u="sng" strike="noStrike" dirty="0">
                          <a:solidFill>
                            <a:srgbClr val="0000FF"/>
                          </a:solidFill>
                          <a:effectLst/>
                          <a:latin typeface="+mn-lt"/>
                          <a:hlinkClick r:id="rId26" invalidUrl="https://capgemini.sumtotalsystems.com/sumtotal/core/activitydetails/ViewActivityDetails/338002?actId=338002&amp;UserMode=0&amp;Task=&amp;InvoiceId=&amp;UserAction=&amp;CallerURL=/sumtotal/app/taxonomy/learnerSearch/LearnerSearch.aspx?UserMode=0&amp;searchText=working w"/>
                        </a:rPr>
                        <a:t>Working with JUnit Tests</a:t>
                      </a:r>
                      <a:endParaRPr lang="en-US" sz="800" b="0" i="0" u="sng" strike="noStrike" dirty="0">
                        <a:solidFill>
                          <a:srgbClr val="0000FF"/>
                        </a:solidFill>
                        <a:effectLst/>
                        <a:latin typeface="+mn-lt"/>
                      </a:endParaRPr>
                    </a:p>
                  </a:txBody>
                  <a:tcPr marL="0" marR="0" marT="0" marB="0" anchor="b"/>
                </a:tc>
              </a:tr>
              <a:tr h="205053">
                <a:tc>
                  <a:txBody>
                    <a:bodyPr/>
                    <a:lstStyle/>
                    <a:p>
                      <a:pPr algn="ctr"/>
                      <a:r>
                        <a:rPr lang="en-US" sz="800" dirty="0" smtClean="0"/>
                        <a:t>25</a:t>
                      </a:r>
                      <a:endParaRPr lang="en-US" sz="800" dirty="0"/>
                    </a:p>
                  </a:txBody>
                  <a:tcPr/>
                </a:tc>
                <a:tc>
                  <a:txBody>
                    <a:bodyPr/>
                    <a:lstStyle/>
                    <a:p>
                      <a:pPr marL="0" lvl="1" algn="l" fontAlgn="b"/>
                      <a:r>
                        <a:rPr lang="en-US" sz="800" b="0" i="0" u="sng" strike="noStrike" dirty="0">
                          <a:solidFill>
                            <a:srgbClr val="0000FF"/>
                          </a:solidFill>
                          <a:effectLst/>
                          <a:latin typeface="+mn-lt"/>
                          <a:hlinkClick r:id="rId27" invalidUrl="https://capgemini.sumtotalsystems.com/sumtotal/core/activitydetails/ViewActivityDetails/460356?actId=460356&amp;UserMode=0&amp;Task=&amp;InvoiceId=&amp;UserAction=&amp;CallerURL=/sumtotal/app/taxonomy/learnerSearch/LearnerSearch.aspx?UserMode=0&amp;searchText=maven fun"/>
                        </a:rPr>
                        <a:t>Maven Fundamentals: Overview of Maven</a:t>
                      </a:r>
                      <a:endParaRPr lang="en-US" sz="800" b="0" i="0" u="sng" strike="noStrike" dirty="0">
                        <a:solidFill>
                          <a:srgbClr val="0000FF"/>
                        </a:solidFill>
                        <a:effectLst/>
                        <a:latin typeface="+mn-lt"/>
                      </a:endParaRPr>
                    </a:p>
                  </a:txBody>
                  <a:tcPr marL="0" marR="0" marT="0" marB="0" anchor="b"/>
                </a:tc>
              </a:tr>
              <a:tr h="272703">
                <a:tc>
                  <a:txBody>
                    <a:bodyPr/>
                    <a:lstStyle/>
                    <a:p>
                      <a:pPr algn="ctr"/>
                      <a:r>
                        <a:rPr lang="en-US" sz="800" dirty="0" smtClean="0"/>
                        <a:t>26</a:t>
                      </a:r>
                      <a:endParaRPr lang="en-US" sz="800" dirty="0"/>
                    </a:p>
                  </a:txBody>
                  <a:tcPr/>
                </a:tc>
                <a:tc>
                  <a:txBody>
                    <a:bodyPr/>
                    <a:lstStyle/>
                    <a:p>
                      <a:pPr marL="0" lvl="1" algn="l" fontAlgn="b"/>
                      <a:r>
                        <a:rPr lang="en-US" sz="800" b="0" i="0" u="sng" strike="noStrike" dirty="0">
                          <a:solidFill>
                            <a:srgbClr val="0000FF"/>
                          </a:solidFill>
                          <a:effectLst/>
                          <a:latin typeface="+mn-lt"/>
                          <a:hlinkClick r:id="rId28" invalidUrl="https://capgemini.sumtotalsystems.com/sumtotal/core/activitydetails/ViewActivityDetails/370956?actId=370956&amp;UserMode=0&amp;Task=&amp;InvoiceId=&amp;UserAction=&amp;CallerURL=/sumtotal/app/taxonomy/learnerSearch/LearnerSearch.aspx?UserMode=0&amp;searchText=getting s"/>
                        </a:rPr>
                        <a:t>Getting Started with Maven</a:t>
                      </a:r>
                      <a:endParaRPr lang="en-US" sz="800" b="0" i="0" u="sng" strike="noStrike" dirty="0">
                        <a:solidFill>
                          <a:srgbClr val="0000FF"/>
                        </a:solidFill>
                        <a:effectLst/>
                        <a:latin typeface="+mn-lt"/>
                      </a:endParaRPr>
                    </a:p>
                  </a:txBody>
                  <a:tcPr marL="0" marR="0" marT="0" marB="0" anchor="b"/>
                </a:tc>
              </a:tr>
              <a:tr h="199229">
                <a:tc>
                  <a:txBody>
                    <a:bodyPr/>
                    <a:lstStyle/>
                    <a:p>
                      <a:pPr algn="ctr"/>
                      <a:r>
                        <a:rPr lang="en-US" sz="800" dirty="0" smtClean="0"/>
                        <a:t>27</a:t>
                      </a:r>
                      <a:endParaRPr lang="en-US" sz="800" dirty="0"/>
                    </a:p>
                  </a:txBody>
                  <a:tcPr/>
                </a:tc>
                <a:tc>
                  <a:txBody>
                    <a:bodyPr/>
                    <a:lstStyle/>
                    <a:p>
                      <a:pPr marL="0" lvl="1" algn="l" fontAlgn="b"/>
                      <a:r>
                        <a:rPr lang="en-US" sz="800" b="0" i="0" u="sng" strike="noStrike" dirty="0">
                          <a:solidFill>
                            <a:srgbClr val="0000FF"/>
                          </a:solidFill>
                          <a:effectLst/>
                          <a:latin typeface="+mn-lt"/>
                          <a:hlinkClick r:id="rId29" invalidUrl="https://capgemini.sumtotalsystems.com/sumtotal/core/activitydetails/ViewActivityDetails/537944?actId=537944&amp;UserMode=0&amp;Task=&amp;InvoiceId=&amp;UserAction=&amp;CallerURL=/sumtotal/app/taxonomy/learnerSearch/LearnerSearch.aspx?UserMode=0&amp;searchText=maven fun"/>
                        </a:rPr>
                        <a:t>Maven Fundamentals: Docs, Resources, Plugins, Releases, and IDE Integration</a:t>
                      </a:r>
                      <a:endParaRPr lang="en-US" sz="800" b="0" i="0" u="sng" strike="noStrike" dirty="0">
                        <a:solidFill>
                          <a:srgbClr val="0000FF"/>
                        </a:solidFill>
                        <a:effectLst/>
                        <a:latin typeface="+mn-lt"/>
                      </a:endParaRPr>
                    </a:p>
                  </a:txBody>
                  <a:tcPr marL="0" marR="0" marT="0" marB="0" anchor="b"/>
                </a:tc>
              </a:tr>
              <a:tr h="179421">
                <a:tc>
                  <a:txBody>
                    <a:bodyPr/>
                    <a:lstStyle/>
                    <a:p>
                      <a:pPr algn="ctr"/>
                      <a:r>
                        <a:rPr lang="en-US" sz="800" dirty="0" smtClean="0"/>
                        <a:t>28</a:t>
                      </a:r>
                      <a:endParaRPr lang="en-US" sz="800" dirty="0"/>
                    </a:p>
                  </a:txBody>
                  <a:tcPr/>
                </a:tc>
                <a:tc>
                  <a:txBody>
                    <a:bodyPr/>
                    <a:lstStyle/>
                    <a:p>
                      <a:pPr marL="0" lvl="1" algn="l" fontAlgn="b"/>
                      <a:r>
                        <a:rPr lang="en-US" sz="800" b="0" i="0" u="sng" strike="noStrike" dirty="0">
                          <a:solidFill>
                            <a:srgbClr val="0000FF"/>
                          </a:solidFill>
                          <a:effectLst/>
                          <a:latin typeface="+mn-lt"/>
                          <a:hlinkClick r:id="rId30"/>
                        </a:rPr>
                        <a:t>Sonarqube</a:t>
                      </a:r>
                      <a:endParaRPr lang="en-US" sz="800" b="0" i="0" u="sng" strike="noStrike" dirty="0">
                        <a:solidFill>
                          <a:srgbClr val="0000FF"/>
                        </a:solidFill>
                        <a:effectLst/>
                        <a:latin typeface="+mn-lt"/>
                      </a:endParaRPr>
                    </a:p>
                  </a:txBody>
                  <a:tcPr marL="0" marR="0" marT="0" marB="0" anchor="b"/>
                </a:tc>
              </a:tr>
              <a:tr h="179421">
                <a:tc>
                  <a:txBody>
                    <a:bodyPr/>
                    <a:lstStyle/>
                    <a:p>
                      <a:pPr algn="ctr"/>
                      <a:r>
                        <a:rPr lang="en-US" sz="800" dirty="0" smtClean="0"/>
                        <a:t>29</a:t>
                      </a:r>
                      <a:endParaRPr lang="en-US" sz="800" dirty="0"/>
                    </a:p>
                  </a:txBody>
                  <a:tcPr/>
                </a:tc>
                <a:tc>
                  <a:txBody>
                    <a:bodyPr/>
                    <a:lstStyle/>
                    <a:p>
                      <a:pPr marL="0" lvl="1" algn="l" fontAlgn="b"/>
                      <a:r>
                        <a:rPr lang="en-US" sz="800" b="0" i="0" u="sng" strike="noStrike" dirty="0">
                          <a:solidFill>
                            <a:srgbClr val="0000FF"/>
                          </a:solidFill>
                          <a:effectLst/>
                          <a:latin typeface="+mn-lt"/>
                          <a:hlinkClick r:id="rId31" invalidUrl="https://capgemini.sumtotalsystems.com/sumtotal/core/activitydetails/ViewActivityDetails/487359?actId=487359&amp;UserMode=0&amp;Task=&amp;InvoiceId=&amp;UserAction=&amp;CallerURL=/sumtotal/app/taxonomy/learnerSearch/LearnerSearch.aspx?UserMode=0&amp;searchText=Building "/>
                        </a:rPr>
                        <a:t>Building and Administering Complex Jenkins Projects</a:t>
                      </a:r>
                      <a:endParaRPr lang="en-US" sz="800" b="0" i="0" u="sng" strike="noStrike" dirty="0">
                        <a:solidFill>
                          <a:srgbClr val="0000FF"/>
                        </a:solidFill>
                        <a:effectLst/>
                        <a:latin typeface="+mn-lt"/>
                      </a:endParaRPr>
                    </a:p>
                  </a:txBody>
                  <a:tcPr marL="0" marR="0" marT="0" marB="0" anchor="b"/>
                </a:tc>
              </a:tr>
              <a:tr h="199229">
                <a:tc>
                  <a:txBody>
                    <a:bodyPr/>
                    <a:lstStyle/>
                    <a:p>
                      <a:pPr algn="ctr"/>
                      <a:r>
                        <a:rPr lang="en-US" sz="800" dirty="0" smtClean="0"/>
                        <a:t>30</a:t>
                      </a:r>
                      <a:endParaRPr lang="en-US" sz="800" dirty="0"/>
                    </a:p>
                  </a:txBody>
                  <a:tcPr/>
                </a:tc>
                <a:tc>
                  <a:txBody>
                    <a:bodyPr/>
                    <a:lstStyle/>
                    <a:p>
                      <a:pPr marL="0" lvl="1" algn="l" fontAlgn="b"/>
                      <a:r>
                        <a:rPr lang="en-US" sz="800" b="0" i="0" u="sng" strike="noStrike" dirty="0">
                          <a:solidFill>
                            <a:srgbClr val="0000FF"/>
                          </a:solidFill>
                          <a:effectLst/>
                          <a:latin typeface="+mn-lt"/>
                          <a:hlinkClick r:id="rId32" invalidUrl="https://capgemini.sumtotalsystems.com/sumtotal/core/activitydetails/ViewActivityDetails/487355?actId=487355&amp;UserMode=0&amp;Task=&amp;InvoiceId=&amp;UserAction=&amp;CallerURL=/sumtotal/app/taxonomy/learnerSearch/LearnerSearch.aspx?UserMode=0&amp;searchText=jenkins i"/>
                        </a:rPr>
                        <a:t>Jenkins - Intermediate</a:t>
                      </a:r>
                      <a:endParaRPr lang="en-US" sz="800" b="0" i="0" u="sng" strike="noStrike" dirty="0">
                        <a:solidFill>
                          <a:srgbClr val="0000FF"/>
                        </a:solidFill>
                        <a:effectLst/>
                        <a:latin typeface="+mn-lt"/>
                      </a:endParaRPr>
                    </a:p>
                  </a:txBody>
                  <a:tcPr marL="0" marR="0" marT="0" marB="0" anchor="b"/>
                </a:tc>
              </a:tr>
              <a:tr h="179421">
                <a:tc>
                  <a:txBody>
                    <a:bodyPr/>
                    <a:lstStyle/>
                    <a:p>
                      <a:pPr algn="ctr"/>
                      <a:r>
                        <a:rPr lang="en-US" sz="800" dirty="0" smtClean="0"/>
                        <a:t>31</a:t>
                      </a:r>
                      <a:endParaRPr lang="en-US" sz="800" dirty="0"/>
                    </a:p>
                  </a:txBody>
                  <a:tcPr/>
                </a:tc>
                <a:tc>
                  <a:txBody>
                    <a:bodyPr/>
                    <a:lstStyle/>
                    <a:p>
                      <a:pPr marL="0" lvl="1" algn="l" fontAlgn="b"/>
                      <a:r>
                        <a:rPr lang="en-US" sz="800" b="0" i="0" u="sng" strike="noStrike" dirty="0">
                          <a:solidFill>
                            <a:srgbClr val="0000FF"/>
                          </a:solidFill>
                          <a:effectLst/>
                          <a:latin typeface="+mn-lt"/>
                          <a:hlinkClick r:id="rId33" invalidUrl="https://capgemini.sumtotalsystems.com/sumtotal/core/activitydetails/ViewActivityDetails/473322?actId=473322&amp;UserMode=0&amp;Task=&amp;InvoiceId=&amp;UserAction=&amp;CallerURL=/sumtotal/app/taxonomy/learnerSearch/LearnerSearch.aspx?UserMode=0&amp;searchText=Using Doc"/>
                        </a:rPr>
                        <a:t>Using Docker: Docker Containerization</a:t>
                      </a:r>
                      <a:endParaRPr lang="en-US" sz="800" b="0" i="0" u="sng" strike="noStrike" dirty="0">
                        <a:solidFill>
                          <a:srgbClr val="0000FF"/>
                        </a:solidFill>
                        <a:effectLst/>
                        <a:latin typeface="+mn-lt"/>
                      </a:endParaRPr>
                    </a:p>
                  </a:txBody>
                  <a:tcPr marL="0" marR="0" marT="0" marB="0" anchor="b"/>
                </a:tc>
              </a:tr>
            </a:tbl>
          </a:graphicData>
        </a:graphic>
      </p:graphicFrame>
    </p:spTree>
    <p:extLst>
      <p:ext uri="{BB962C8B-B14F-4D97-AF65-F5344CB8AC3E}">
        <p14:creationId xmlns:p14="http://schemas.microsoft.com/office/powerpoint/2010/main" val="38931132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 </a:t>
            </a:r>
            <a:r>
              <a:rPr lang="en-US" dirty="0" smtClean="0"/>
              <a:t>Integrated </a:t>
            </a:r>
            <a:r>
              <a:rPr lang="en-US" dirty="0" err="1" smtClean="0"/>
              <a:t>DevOps</a:t>
            </a:r>
            <a:r>
              <a:rPr lang="en-US" dirty="0" smtClean="0"/>
              <a:t> Online Trainings</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0" name="Oval 49"/>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1" name="TextBox 50"/>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2" name="Oval 51"/>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3" name="TextBox 52"/>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54" name="TextBox 53"/>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55" name="TextBox 54"/>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56" name="Oval 55"/>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7" name="Oval 56"/>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8" name="Rectangle 67"/>
          <p:cNvSpPr/>
          <p:nvPr/>
        </p:nvSpPr>
        <p:spPr>
          <a:xfrm>
            <a:off x="205740" y="1196340"/>
            <a:ext cx="11650980" cy="525780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8" name="TextBox 57"/>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sp>
        <p:nvSpPr>
          <p:cNvPr id="29" name="TextBox 28"/>
          <p:cNvSpPr txBox="1"/>
          <p:nvPr/>
        </p:nvSpPr>
        <p:spPr>
          <a:xfrm>
            <a:off x="4730455" y="5803220"/>
            <a:ext cx="1459054" cy="538609"/>
          </a:xfrm>
          <a:prstGeom prst="rect">
            <a:avLst/>
          </a:prstGeom>
          <a:noFill/>
        </p:spPr>
        <p:txBody>
          <a:bodyPr wrap="none" rtlCol="0">
            <a:spAutoFit/>
          </a:bodyPr>
          <a:lstStyle/>
          <a:p>
            <a:pPr>
              <a:spcAft>
                <a:spcPts val="600"/>
              </a:spcAft>
            </a:pPr>
            <a:r>
              <a:rPr lang="en-US" sz="1200" dirty="0" smtClean="0">
                <a:solidFill>
                  <a:srgbClr val="006600"/>
                </a:solidFill>
                <a:latin typeface="Arial" pitchFamily="34" charset="0"/>
                <a:cs typeface="Arial" pitchFamily="34" charset="0"/>
                <a:sym typeface="Wingdings 2"/>
              </a:rPr>
              <a:t> </a:t>
            </a:r>
            <a:r>
              <a:rPr lang="en-US" sz="1200" dirty="0" smtClean="0">
                <a:latin typeface="Arial" pitchFamily="34" charset="0"/>
                <a:cs typeface="Arial" pitchFamily="34" charset="0"/>
                <a:sym typeface="Wingdings 2"/>
              </a:rPr>
              <a:t>- External  URL</a:t>
            </a:r>
          </a:p>
          <a:p>
            <a:pPr>
              <a:spcAft>
                <a:spcPts val="600"/>
              </a:spcAft>
            </a:pPr>
            <a:r>
              <a:rPr lang="en-US" sz="1200" dirty="0" smtClean="0">
                <a:solidFill>
                  <a:srgbClr val="CC00CC"/>
                </a:solidFill>
                <a:latin typeface="Arial" pitchFamily="34" charset="0"/>
                <a:cs typeface="Arial" pitchFamily="34" charset="0"/>
                <a:sym typeface="Wingdings 3"/>
              </a:rPr>
              <a:t></a:t>
            </a:r>
            <a:r>
              <a:rPr lang="en-US" sz="1200" dirty="0" smtClean="0">
                <a:latin typeface="Arial" pitchFamily="34" charset="0"/>
                <a:cs typeface="Arial" pitchFamily="34" charset="0"/>
                <a:sym typeface="Wingdings 3"/>
              </a:rPr>
              <a:t> - Cap URL</a:t>
            </a:r>
            <a:endParaRPr lang="en-US" sz="1200" dirty="0" smtClean="0">
              <a:latin typeface="Arial" pitchFamily="34" charset="0"/>
              <a:cs typeface="Arial" pitchFamily="34"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2031120627"/>
              </p:ext>
            </p:extLst>
          </p:nvPr>
        </p:nvGraphicFramePr>
        <p:xfrm>
          <a:off x="799301" y="1766329"/>
          <a:ext cx="4435475" cy="3319675"/>
        </p:xfrm>
        <a:graphic>
          <a:graphicData uri="http://schemas.openxmlformats.org/drawingml/2006/table">
            <a:tbl>
              <a:tblPr firstRow="1" bandRow="1">
                <a:tableStyleId>{21E4AEA4-8DFA-4A89-87EB-49C32662AFE0}</a:tableStyleId>
              </a:tblPr>
              <a:tblGrid>
                <a:gridCol w="541337"/>
                <a:gridCol w="2484438"/>
                <a:gridCol w="1409700"/>
              </a:tblGrid>
              <a:tr h="273791">
                <a:tc>
                  <a:txBody>
                    <a:bodyPr/>
                    <a:lstStyle/>
                    <a:p>
                      <a:r>
                        <a:rPr lang="en-US" sz="800" smtClean="0"/>
                        <a:t>Sr No.</a:t>
                      </a:r>
                      <a:endParaRPr lang="en-US" sz="800" dirty="0"/>
                    </a:p>
                  </a:txBody>
                  <a:tcPr/>
                </a:tc>
                <a:tc>
                  <a:txBody>
                    <a:bodyPr/>
                    <a:lstStyle/>
                    <a:p>
                      <a:r>
                        <a:rPr lang="en-US" sz="800" smtClean="0"/>
                        <a:t>Name  of Training (External)</a:t>
                      </a:r>
                      <a:endParaRPr lang="en-US" sz="800" dirty="0"/>
                    </a:p>
                  </a:txBody>
                  <a:tcPr/>
                </a:tc>
                <a:tc>
                  <a:txBody>
                    <a:bodyPr/>
                    <a:lstStyle/>
                    <a:p>
                      <a:r>
                        <a:rPr lang="en-US" sz="800" smtClean="0"/>
                        <a:t>Accessibility</a:t>
                      </a:r>
                      <a:endParaRPr lang="en-US" sz="800" dirty="0"/>
                    </a:p>
                  </a:txBody>
                  <a:tcPr/>
                </a:tc>
              </a:tr>
              <a:tr h="273791">
                <a:tc>
                  <a:txBody>
                    <a:bodyPr/>
                    <a:lstStyle/>
                    <a:p>
                      <a:pPr algn="ctr"/>
                      <a:r>
                        <a:rPr lang="en-US" sz="800" smtClean="0"/>
                        <a:t>1</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smtClean="0">
                          <a:effectLst/>
                          <a:hlinkClick r:id="rId3" tooltip="Open Source for DevOps Practices"/>
                        </a:rPr>
                        <a:t>Open Source for DevOps Practices</a:t>
                      </a:r>
                      <a:endParaRPr lang="en-US" sz="800" b="0" i="0" u="sng" strike="noStrike" dirty="0" smtClean="0">
                        <a:solidFill>
                          <a:srgbClr val="000000"/>
                        </a:solidFill>
                        <a:effectLst/>
                        <a:latin typeface="Calibri"/>
                      </a:endParaRPr>
                    </a:p>
                  </a:txBody>
                  <a:tcPr anchor="ctr"/>
                </a:tc>
                <a:tc>
                  <a:txBody>
                    <a:bodyPr/>
                    <a:lstStyle/>
                    <a:p>
                      <a:r>
                        <a:rPr lang="en-US" sz="800" smtClean="0"/>
                        <a:t>Please</a:t>
                      </a:r>
                      <a:r>
                        <a:rPr lang="en-US" sz="800" baseline="0" smtClean="0"/>
                        <a:t> click link</a:t>
                      </a:r>
                      <a:endParaRPr lang="en-US" sz="800" dirty="0"/>
                    </a:p>
                  </a:txBody>
                  <a:tcPr/>
                </a:tc>
              </a:tr>
              <a:tr h="273791">
                <a:tc>
                  <a:txBody>
                    <a:bodyPr/>
                    <a:lstStyle/>
                    <a:p>
                      <a:pPr algn="ctr"/>
                      <a:r>
                        <a:rPr lang="en-US" sz="800" smtClean="0"/>
                        <a:t>2</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smtClean="0">
                          <a:effectLst/>
                          <a:hlinkClick r:id="rId4"/>
                        </a:rPr>
                        <a:t>AWS Business Professional</a:t>
                      </a:r>
                      <a:endParaRPr lang="en-US" sz="800" b="0" i="0" u="sng" strike="noStrike" dirty="0" smtClean="0">
                        <a:solidFill>
                          <a:srgbClr val="0563C1"/>
                        </a:solidFill>
                        <a:effectLst/>
                        <a:latin typeface="Calibri"/>
                      </a:endParaRPr>
                    </a:p>
                  </a:txBody>
                  <a:tcPr anchor="ctr">
                    <a:solidFill>
                      <a:schemeClr val="accent2">
                        <a:tint val="20000"/>
                      </a:schemeClr>
                    </a:solidFill>
                  </a:tcPr>
                </a:tc>
                <a:tc rowSpan="3">
                  <a:txBody>
                    <a:bodyPr/>
                    <a:lstStyle/>
                    <a:p>
                      <a:r>
                        <a:rPr lang="en-US" sz="800" smtClean="0"/>
                        <a:t>1. Create APN account</a:t>
                      </a:r>
                      <a:r>
                        <a:rPr lang="en-US" sz="800" baseline="0" smtClean="0"/>
                        <a:t>  at this </a:t>
                      </a:r>
                      <a:r>
                        <a:rPr lang="en-US" sz="800" baseline="0" smtClean="0">
                          <a:hlinkClick r:id="rId5"/>
                        </a:rPr>
                        <a:t>link</a:t>
                      </a:r>
                      <a:r>
                        <a:rPr lang="en-US" sz="800" baseline="0" smtClean="0"/>
                        <a:t>. </a:t>
                      </a:r>
                    </a:p>
                    <a:p>
                      <a:r>
                        <a:rPr lang="en-US" sz="800" baseline="0" smtClean="0"/>
                        <a:t>2. Click Find Training link at the top.</a:t>
                      </a:r>
                    </a:p>
                    <a:p>
                      <a:r>
                        <a:rPr lang="en-US" sz="800" baseline="0" smtClean="0"/>
                        <a:t>3. In the Keyword search box, type the training name and register.</a:t>
                      </a:r>
                      <a:endParaRPr lang="en-US" sz="800" dirty="0"/>
                    </a:p>
                  </a:txBody>
                  <a:tcPr/>
                </a:tc>
              </a:tr>
              <a:tr h="273791">
                <a:tc>
                  <a:txBody>
                    <a:bodyPr/>
                    <a:lstStyle/>
                    <a:p>
                      <a:pPr algn="ctr"/>
                      <a:r>
                        <a:rPr lang="en-US" sz="800" smtClean="0"/>
                        <a:t>3</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smtClean="0">
                          <a:effectLst/>
                          <a:hlinkClick r:id="rId6"/>
                        </a:rPr>
                        <a:t>AWS Technical Professional</a:t>
                      </a:r>
                      <a:endParaRPr lang="en-US" sz="800" b="0" i="0" u="sng" strike="noStrike" dirty="0" smtClean="0">
                        <a:solidFill>
                          <a:srgbClr val="0563C1"/>
                        </a:solidFill>
                        <a:effectLst/>
                        <a:latin typeface="Calibri"/>
                      </a:endParaRPr>
                    </a:p>
                  </a:txBody>
                  <a:tcPr anchor="ctr"/>
                </a:tc>
                <a:tc vMerge="1">
                  <a:txBody>
                    <a:bodyPr/>
                    <a:lstStyle/>
                    <a:p>
                      <a:endParaRPr lang="en-US" sz="800" dirty="0"/>
                    </a:p>
                  </a:txBody>
                  <a:tcPr/>
                </a:tc>
              </a:tr>
              <a:tr h="273791">
                <a:tc>
                  <a:txBody>
                    <a:bodyPr/>
                    <a:lstStyle/>
                    <a:p>
                      <a:pPr algn="ctr"/>
                      <a:r>
                        <a:rPr lang="en-US" sz="800" smtClean="0"/>
                        <a:t>4</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smtClean="0">
                          <a:effectLst/>
                          <a:hlinkClick r:id="rId7" invalidUrl="https://awstraining.csod.com/GlobalSearch/search.aspx?s=1&amp;q=AWS TCO and Cloud Economics"/>
                        </a:rPr>
                        <a:t>AWS TCO and Cloud Economics</a:t>
                      </a:r>
                      <a:endParaRPr lang="en-US" sz="800" b="0" i="0" u="sng" strike="noStrike" dirty="0" smtClean="0">
                        <a:solidFill>
                          <a:srgbClr val="0563C1"/>
                        </a:solidFill>
                        <a:effectLst/>
                        <a:latin typeface="Calibri"/>
                      </a:endParaRPr>
                    </a:p>
                  </a:txBody>
                  <a:tcPr anchor="ctr"/>
                </a:tc>
                <a:tc vMerge="1">
                  <a:txBody>
                    <a:bodyPr/>
                    <a:lstStyle/>
                    <a:p>
                      <a:endParaRPr lang="en-US" sz="800" dirty="0"/>
                    </a:p>
                  </a:txBody>
                  <a:tcPr/>
                </a:tc>
              </a:tr>
              <a:tr h="273791">
                <a:tc>
                  <a:txBody>
                    <a:bodyPr/>
                    <a:lstStyle/>
                    <a:p>
                      <a:pPr algn="ctr"/>
                      <a:r>
                        <a:rPr lang="en-US" sz="800" smtClean="0"/>
                        <a:t>5</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smtClean="0">
                          <a:effectLst/>
                          <a:hlinkClick r:id="rId8"/>
                        </a:rPr>
                        <a:t>Azure – eBook</a:t>
                      </a:r>
                      <a:endParaRPr lang="en-US" sz="800" b="0" i="0" u="sng" strike="noStrike" dirty="0" smtClean="0">
                        <a:solidFill>
                          <a:srgbClr val="000000"/>
                        </a:solidFill>
                        <a:effectLst/>
                        <a:latin typeface="Calibri"/>
                      </a:endParaRPr>
                    </a:p>
                  </a:txBody>
                  <a:tcPr anchor="ctr"/>
                </a:tc>
                <a:tc>
                  <a:txBody>
                    <a:bodyPr/>
                    <a:lstStyle/>
                    <a:p>
                      <a:r>
                        <a:rPr lang="en-US" sz="800" smtClean="0"/>
                        <a:t>Please</a:t>
                      </a:r>
                      <a:r>
                        <a:rPr lang="en-US" sz="800" baseline="0" smtClean="0"/>
                        <a:t> click link</a:t>
                      </a:r>
                      <a:endParaRPr lang="en-US" sz="800" dirty="0"/>
                    </a:p>
                  </a:txBody>
                  <a:tcPr/>
                </a:tc>
              </a:tr>
              <a:tr h="273791">
                <a:tc>
                  <a:txBody>
                    <a:bodyPr/>
                    <a:lstStyle/>
                    <a:p>
                      <a:pPr algn="ctr"/>
                      <a:r>
                        <a:rPr lang="en-US" sz="800" smtClean="0"/>
                        <a:t>6</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smtClean="0">
                          <a:effectLst/>
                          <a:hlinkClick r:id="rId9"/>
                        </a:rPr>
                        <a:t>Azure Fundamentals</a:t>
                      </a:r>
                      <a:endParaRPr lang="en-US" sz="800" b="1" i="0" u="sng" strike="noStrike" dirty="0" smtClean="0">
                        <a:solidFill>
                          <a:srgbClr val="000000"/>
                        </a:solidFill>
                        <a:effectLst/>
                        <a:latin typeface="Calibri"/>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smtClean="0"/>
                        <a:t>Please click link</a:t>
                      </a:r>
                      <a:endParaRPr lang="en-US" sz="800" dirty="0" smtClean="0"/>
                    </a:p>
                  </a:txBody>
                  <a:tcPr/>
                </a:tc>
              </a:tr>
              <a:tr h="273791">
                <a:tc>
                  <a:txBody>
                    <a:bodyPr/>
                    <a:lstStyle/>
                    <a:p>
                      <a:pPr algn="ctr"/>
                      <a:r>
                        <a:rPr lang="en-US" sz="800" smtClean="0"/>
                        <a:t>7</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smtClean="0">
                          <a:effectLst/>
                          <a:hlinkClick r:id="rId10" tooltip="Microsoft Azure Fundamentals"/>
                        </a:rPr>
                        <a:t>Microsoft Azure Fundamentals</a:t>
                      </a:r>
                      <a:endParaRPr lang="en-US" sz="800" b="0" i="0" u="sng" strike="noStrike" dirty="0" smtClean="0">
                        <a:solidFill>
                          <a:srgbClr val="000000"/>
                        </a:solidFill>
                        <a:effectLst/>
                        <a:latin typeface="Calibri"/>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smtClean="0"/>
                        <a:t>Please click link</a:t>
                      </a:r>
                      <a:endParaRPr lang="en-US" sz="800" dirty="0" smtClean="0"/>
                    </a:p>
                  </a:txBody>
                  <a:tcPr/>
                </a:tc>
              </a:tr>
              <a:tr h="273791">
                <a:tc>
                  <a:txBody>
                    <a:bodyPr/>
                    <a:lstStyle/>
                    <a:p>
                      <a:pPr algn="ctr"/>
                      <a:r>
                        <a:rPr lang="en-US" sz="800" smtClean="0"/>
                        <a:t>8</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smtClean="0">
                          <a:effectLst/>
                          <a:hlinkClick r:id="rId11" tooltip="Enabling DevOps Practices with Visual Studio Online Build"/>
                        </a:rPr>
                        <a:t>Enabling DevOps Practices with Visual Studio Online Build</a:t>
                      </a:r>
                      <a:endParaRPr lang="en-US" sz="800" b="0" i="0" u="sng" strike="noStrike" dirty="0" smtClean="0">
                        <a:solidFill>
                          <a:srgbClr val="000000"/>
                        </a:solidFill>
                        <a:effectLst/>
                        <a:latin typeface="Calibri"/>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smtClean="0"/>
                        <a:t>Please click link</a:t>
                      </a:r>
                      <a:endParaRPr lang="en-US" sz="800" dirty="0" smtClean="0"/>
                    </a:p>
                  </a:txBody>
                  <a:tcPr/>
                </a:tc>
              </a:tr>
              <a:tr h="273791">
                <a:tc>
                  <a:txBody>
                    <a:bodyPr/>
                    <a:lstStyle/>
                    <a:p>
                      <a:pPr algn="ctr"/>
                      <a:r>
                        <a:rPr lang="en-US" sz="800" smtClean="0"/>
                        <a:t>9</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smtClean="0">
                          <a:effectLst/>
                          <a:hlinkClick r:id="rId12" tooltip="VS ALM DevOps: Continuous Delivery Techniques Jump Start"/>
                        </a:rPr>
                        <a:t>VS ALM DevOps: Continuous Delivery Techniques Jump Start</a:t>
                      </a:r>
                      <a:endParaRPr lang="en-US" sz="800" b="0" i="0" u="sng" strike="noStrike" dirty="0" smtClean="0">
                        <a:solidFill>
                          <a:srgbClr val="000000"/>
                        </a:solidFill>
                        <a:effectLst/>
                        <a:latin typeface="Calibri"/>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smtClean="0"/>
                        <a:t>Please click link</a:t>
                      </a:r>
                      <a:endParaRPr lang="en-US" sz="800" dirty="0" smtClean="0"/>
                    </a:p>
                  </a:txBody>
                  <a:tcPr/>
                </a:tc>
              </a:tr>
              <a:tr h="273791">
                <a:tc>
                  <a:txBody>
                    <a:bodyPr/>
                    <a:lstStyle/>
                    <a:p>
                      <a:pPr algn="ctr"/>
                      <a:r>
                        <a:rPr lang="en-US" sz="800" dirty="0" smtClean="0"/>
                        <a:t>10</a:t>
                      </a:r>
                      <a:endParaRPr lang="en-US" sz="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u="sng" strike="noStrike" smtClean="0">
                          <a:effectLst/>
                          <a:hlinkClick r:id="rId13" tooltip="Building Blocks: DevOps and Enterprise Development"/>
                        </a:rPr>
                        <a:t>Building Blocks: DevOps and Enterprise Development</a:t>
                      </a:r>
                      <a:endParaRPr lang="en-US" sz="800" b="0" i="0" u="sng" strike="noStrike" dirty="0" smtClean="0">
                        <a:solidFill>
                          <a:srgbClr val="000000"/>
                        </a:solidFill>
                        <a:effectLst/>
                        <a:latin typeface="Calibri"/>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t>Please click link</a:t>
                      </a:r>
                    </a:p>
                  </a:txBody>
                  <a:tcPr/>
                </a:tc>
              </a:tr>
            </a:tbl>
          </a:graphicData>
        </a:graphic>
      </p:graphicFrame>
      <p:sp>
        <p:nvSpPr>
          <p:cNvPr id="4" name="Rectangle 3"/>
          <p:cNvSpPr/>
          <p:nvPr/>
        </p:nvSpPr>
        <p:spPr>
          <a:xfrm>
            <a:off x="719730" y="1464562"/>
            <a:ext cx="421753" cy="369332"/>
          </a:xfrm>
          <a:prstGeom prst="rect">
            <a:avLst/>
          </a:prstGeom>
        </p:spPr>
        <p:txBody>
          <a:bodyPr wrap="square">
            <a:spAutoFit/>
          </a:bodyPr>
          <a:lstStyle/>
          <a:p>
            <a:r>
              <a:rPr lang="en-US">
                <a:solidFill>
                  <a:srgbClr val="006600"/>
                </a:solidFill>
                <a:latin typeface="Arial" pitchFamily="34" charset="0"/>
                <a:cs typeface="Arial" pitchFamily="34" charset="0"/>
                <a:sym typeface="Wingdings 2"/>
              </a:rPr>
              <a:t></a:t>
            </a:r>
            <a:endParaRPr lang="en-US" dirty="0"/>
          </a:p>
        </p:txBody>
      </p:sp>
    </p:spTree>
    <p:extLst>
      <p:ext uri="{BB962C8B-B14F-4D97-AF65-F5344CB8AC3E}">
        <p14:creationId xmlns:p14="http://schemas.microsoft.com/office/powerpoint/2010/main" val="20311206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related trainings on MyLearning that are vary in size and topic</a:t>
            </a:r>
            <a:endParaRPr lang="en-US" dirty="0"/>
          </a:p>
        </p:txBody>
      </p:sp>
      <p:graphicFrame>
        <p:nvGraphicFramePr>
          <p:cNvPr id="6" name="Table 5"/>
          <p:cNvGraphicFramePr>
            <a:graphicFrameLocks noGrp="1"/>
          </p:cNvGraphicFramePr>
          <p:nvPr>
            <p:extLst/>
          </p:nvPr>
        </p:nvGraphicFramePr>
        <p:xfrm>
          <a:off x="288098" y="1252609"/>
          <a:ext cx="11586575" cy="5029200"/>
        </p:xfrm>
        <a:graphic>
          <a:graphicData uri="http://schemas.openxmlformats.org/drawingml/2006/table">
            <a:tbl>
              <a:tblPr firstRow="1" bandRow="1">
                <a:tableStyleId>{1E171933-4619-4E11-9A3F-F7608DF75F80}</a:tableStyleId>
              </a:tblPr>
              <a:tblGrid>
                <a:gridCol w="1828722"/>
                <a:gridCol w="6250566"/>
                <a:gridCol w="3507287"/>
              </a:tblGrid>
              <a:tr h="276497">
                <a:tc>
                  <a:txBody>
                    <a:bodyPr/>
                    <a:lstStyle/>
                    <a:p>
                      <a:r>
                        <a:rPr lang="en-GB" dirty="0" smtClean="0"/>
                        <a:t>Plan Name</a:t>
                      </a:r>
                      <a:endParaRPr lang="en-GB" dirty="0"/>
                    </a:p>
                  </a:txBody>
                  <a:tcPr/>
                </a:tc>
                <a:tc>
                  <a:txBody>
                    <a:bodyPr/>
                    <a:lstStyle/>
                    <a:p>
                      <a:r>
                        <a:rPr lang="en-GB" dirty="0" smtClean="0"/>
                        <a:t>Short</a:t>
                      </a:r>
                      <a:r>
                        <a:rPr lang="en-GB" baseline="0" dirty="0" smtClean="0"/>
                        <a:t> Description</a:t>
                      </a:r>
                      <a:endParaRPr lang="en-GB" dirty="0"/>
                    </a:p>
                  </a:txBody>
                  <a:tcPr/>
                </a:tc>
                <a:tc>
                  <a:txBody>
                    <a:bodyPr/>
                    <a:lstStyle/>
                    <a:p>
                      <a:r>
                        <a:rPr lang="en-GB" dirty="0" smtClean="0"/>
                        <a:t> Link</a:t>
                      </a:r>
                      <a:endParaRPr lang="en-GB" dirty="0"/>
                    </a:p>
                  </a:txBody>
                  <a:tcPr/>
                </a:tc>
              </a:tr>
              <a:tr h="622118">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dirty="0" smtClean="0"/>
                        <a:t>DevOps Fundamentals</a:t>
                      </a:r>
                    </a:p>
                  </a:txBody>
                  <a:tcPr anchor="ctr"/>
                </a:tc>
                <a:tc>
                  <a:txBody>
                    <a:bodyPr/>
                    <a:lstStyle/>
                    <a:p>
                      <a:r>
                        <a:rPr lang="en-GB" sz="1200" kern="1200" dirty="0" smtClean="0"/>
                        <a:t>Through a series of videos and virtual learning sessions you will be given an overview that will allow you to facilitate necessary baseline knowledge for communication, implementation, and use of fundamental DevOps technologies and methodologies by breaking the learning down into two distinct tracks, marketing and technical fundamentals</a:t>
                      </a:r>
                      <a:endParaRPr lang="en-GB" sz="1200" kern="1200" dirty="0" smtClean="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u="sng" kern="1200" dirty="0" smtClean="0">
                          <a:solidFill>
                            <a:schemeClr val="dk1"/>
                          </a:solidFill>
                          <a:latin typeface="+mn-lt"/>
                          <a:ea typeface="+mn-ea"/>
                          <a:cs typeface="+mn-cs"/>
                        </a:rPr>
                        <a:t>https://capgemini.sumtotalsystems.com/sumtotal/core/activitydetails/ViewActivityDetails/370903?actId=370903&amp;UserMode=0&amp;Task=&amp;InvoiceId=&amp;UserAction=&amp;CallerURL=/sumtotal/app/taxonomy/TAX_Fav.aspx%3FUserMode%3D0</a:t>
                      </a:r>
                    </a:p>
                  </a:txBody>
                  <a:tcPr marL="0" marR="0" marT="0" marB="0" anchor="ctr"/>
                </a:tc>
              </a:tr>
              <a:tr h="445843">
                <a:tc>
                  <a:txBody>
                    <a:bodyPr/>
                    <a:lstStyle/>
                    <a:p>
                      <a:r>
                        <a:rPr lang="en-GB" sz="1200" dirty="0" smtClean="0"/>
                        <a:t>DevOps Containerization</a:t>
                      </a:r>
                      <a:endParaRPr lang="en-GB" sz="1200" dirty="0"/>
                    </a:p>
                  </a:txBody>
                  <a:tcPr anchor="ctr"/>
                </a:tc>
                <a:tc>
                  <a:txBody>
                    <a:bodyPr/>
                    <a:lstStyle/>
                    <a:p>
                      <a:r>
                        <a:rPr lang="en-GB" sz="1200" kern="1200" dirty="0" smtClean="0"/>
                        <a:t>From this training plan, gain an overview of the principles behind DevOps Containerization before going on to explore a number of different technologies.</a:t>
                      </a:r>
                      <a:endParaRPr lang="en-GB" sz="1200" kern="1200" dirty="0" smtClean="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u="none" strike="noStrike" kern="1200" dirty="0" smtClean="0">
                          <a:solidFill>
                            <a:schemeClr val="dk1"/>
                          </a:solidFill>
                          <a:latin typeface="+mn-lt"/>
                          <a:ea typeface="+mn-ea"/>
                          <a:cs typeface="+mn-cs"/>
                          <a:hlinkClick r:id="rId3"/>
                        </a:rPr>
                        <a:t>https://capgemini.sumtotalsystems.com/sumtotal/app/management/LMS_ActDetails.aspx?UserMode=0&amp;ActivityId=473961</a:t>
                      </a:r>
                      <a:endParaRPr lang="en-GB" sz="1000" dirty="0" smtClean="0">
                        <a:latin typeface="Calibri"/>
                        <a:ea typeface="Calibri"/>
                        <a:cs typeface="Times New Roman"/>
                      </a:endParaRPr>
                    </a:p>
                  </a:txBody>
                  <a:tcPr marL="0" marR="0" marT="0" marB="0" anchor="ctr"/>
                </a:tc>
              </a:tr>
              <a:tr h="483870">
                <a:tc>
                  <a:txBody>
                    <a:bodyPr/>
                    <a:lstStyle/>
                    <a:p>
                      <a:r>
                        <a:rPr lang="en-GB" sz="1200" dirty="0" smtClean="0"/>
                        <a:t>DevOps Cloud</a:t>
                      </a:r>
                      <a:r>
                        <a:rPr lang="en-GB" sz="1200" baseline="0" dirty="0" smtClean="0"/>
                        <a:t> Computing Fundamentals</a:t>
                      </a:r>
                      <a:endParaRPr lang="en-GB" sz="1200" dirty="0"/>
                    </a:p>
                  </a:txBody>
                  <a:tcPr anchor="ctr"/>
                </a:tc>
                <a:tc>
                  <a:txBody>
                    <a:bodyPr/>
                    <a:lstStyle/>
                    <a:p>
                      <a:r>
                        <a:rPr lang="en-GB" sz="1200" kern="1200" dirty="0" smtClean="0"/>
                        <a:t>A series of eLearnings targeted at those DevOps professionals that are aiming to advance their knowledge in the Cloud Computing Space.</a:t>
                      </a:r>
                      <a:endParaRPr lang="en-GB" sz="1200" kern="1200" dirty="0" smtClean="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u="sng" kern="1200" dirty="0" smtClean="0">
                          <a:solidFill>
                            <a:schemeClr val="dk1"/>
                          </a:solidFill>
                          <a:latin typeface="+mn-lt"/>
                          <a:ea typeface="+mn-ea"/>
                          <a:cs typeface="+mn-cs"/>
                          <a:hlinkClick r:id="rId4"/>
                        </a:rPr>
                        <a:t>https://capgemini.sumtotalsystems.com/sumtotal/app/management/LMS_ActDetails.aspx?UserMode=0&amp;ActivityId=476171</a:t>
                      </a:r>
                      <a:endParaRPr lang="en-GB" sz="1000" u="sng" kern="1200" dirty="0" smtClean="0">
                        <a:solidFill>
                          <a:schemeClr val="dk1"/>
                        </a:solidFill>
                        <a:latin typeface="+mn-lt"/>
                        <a:ea typeface="+mn-ea"/>
                        <a:cs typeface="+mn-cs"/>
                      </a:endParaRPr>
                    </a:p>
                  </a:txBody>
                  <a:tcPr marL="0" marR="0" marT="0" marB="0" anchor="ctr"/>
                </a:tc>
              </a:tr>
              <a:tr h="445843">
                <a:tc>
                  <a:txBody>
                    <a:bodyPr/>
                    <a:lstStyle/>
                    <a:p>
                      <a:r>
                        <a:rPr lang="en-GB" sz="1200" dirty="0" smtClean="0"/>
                        <a:t>Agile for Dev Ops</a:t>
                      </a:r>
                      <a:endParaRPr lang="en-GB" sz="1200" dirty="0"/>
                    </a:p>
                  </a:txBody>
                  <a:tcPr anchor="ctr"/>
                </a:tc>
                <a:tc>
                  <a:txBody>
                    <a:bodyPr/>
                    <a:lstStyle/>
                    <a:p>
                      <a:r>
                        <a:rPr lang="en-GB" sz="1200" kern="1200" dirty="0" smtClean="0"/>
                        <a:t>Baseline experience to progressing knowledge in use of Agile, Advanced SCRUM, and Agile Project Management</a:t>
                      </a:r>
                      <a:endParaRPr lang="en-GB" sz="1200" kern="1200" dirty="0" smtClean="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u="sng" kern="1200" dirty="0" smtClean="0">
                          <a:solidFill>
                            <a:schemeClr val="dk1"/>
                          </a:solidFill>
                          <a:latin typeface="+mn-lt"/>
                          <a:ea typeface="+mn-ea"/>
                          <a:cs typeface="+mn-cs"/>
                          <a:hlinkClick r:id="rId5"/>
                        </a:rPr>
                        <a:t>https://capgemini.sumtotalsystems.com/sumtotal/app/management/LMS_ActDetails.aspx?UserMode=0&amp;ActivityId=476235</a:t>
                      </a:r>
                      <a:endParaRPr lang="en-GB" sz="1000" u="sng" kern="1200" dirty="0" smtClean="0">
                        <a:solidFill>
                          <a:schemeClr val="dk1"/>
                        </a:solidFill>
                        <a:latin typeface="+mn-lt"/>
                        <a:ea typeface="+mn-ea"/>
                        <a:cs typeface="+mn-cs"/>
                      </a:endParaRPr>
                    </a:p>
                  </a:txBody>
                  <a:tcPr marL="0" marR="0" marT="0" marB="0" anchor="ctr"/>
                </a:tc>
              </a:tr>
              <a:tr h="345621">
                <a:tc>
                  <a:txBody>
                    <a:bodyPr/>
                    <a:lstStyle/>
                    <a:p>
                      <a:r>
                        <a:rPr lang="en-GB" sz="1200" dirty="0" smtClean="0"/>
                        <a:t>DevOps Tools</a:t>
                      </a:r>
                      <a:r>
                        <a:rPr lang="en-GB" sz="1200" baseline="0" dirty="0" smtClean="0"/>
                        <a:t> - ALM</a:t>
                      </a:r>
                      <a:endParaRPr lang="en-GB" sz="1200" dirty="0"/>
                    </a:p>
                  </a:txBody>
                  <a:tcPr anchor="ctr"/>
                </a:tc>
                <a:tc>
                  <a:txBody>
                    <a:bodyPr/>
                    <a:lstStyle/>
                    <a:p>
                      <a:r>
                        <a:rPr lang="en-GB" sz="1200" kern="1200" dirty="0" smtClean="0"/>
                        <a:t>For those users that are wanting to get a baseline experience in use of ALM</a:t>
                      </a:r>
                      <a:endParaRPr lang="en-GB" sz="1200" kern="1200" dirty="0" smtClean="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u="sng" kern="1200" dirty="0" smtClean="0">
                          <a:solidFill>
                            <a:schemeClr val="dk1"/>
                          </a:solidFill>
                          <a:latin typeface="+mn-lt"/>
                          <a:ea typeface="+mn-ea"/>
                          <a:cs typeface="+mn-cs"/>
                        </a:rPr>
                        <a:t>https://capgemini.sumtotalsystems.com/sumtotal/core/activitydetails/ViewActivityDetails/461291?actId=461291&amp;UserMode=0&amp;Task=&amp;InvoiceId=&amp;UserAction=&amp;CallerURL=</a:t>
                      </a:r>
                    </a:p>
                  </a:txBody>
                  <a:tcPr marL="0" marR="0" marT="0" marB="0" anchor="ctr"/>
                </a:tc>
              </a:tr>
              <a:tr h="260450">
                <a:tc>
                  <a:txBody>
                    <a:bodyPr/>
                    <a:lstStyle/>
                    <a:p>
                      <a:r>
                        <a:rPr lang="en-GB" sz="1200" dirty="0" smtClean="0"/>
                        <a:t>DevOps Tools</a:t>
                      </a:r>
                      <a:r>
                        <a:rPr lang="en-GB" sz="1200" baseline="0" dirty="0" smtClean="0"/>
                        <a:t> - Jenkins</a:t>
                      </a:r>
                      <a:endParaRPr lang="en-GB" sz="1200" dirty="0"/>
                    </a:p>
                  </a:txBody>
                  <a:tcPr anchor="ctr"/>
                </a:tc>
                <a:tc>
                  <a:txBody>
                    <a:bodyPr/>
                    <a:lstStyle/>
                    <a:p>
                      <a:r>
                        <a:rPr lang="en-GB" sz="1200" kern="1200" dirty="0" smtClean="0"/>
                        <a:t>For those users that are wanting to get a baseline experience in use of Jenkins</a:t>
                      </a:r>
                      <a:endParaRPr lang="en-GB" sz="1200" kern="1200" dirty="0" smtClean="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u="sng" kern="1200" dirty="0" smtClean="0">
                          <a:solidFill>
                            <a:schemeClr val="dk1"/>
                          </a:solidFill>
                          <a:latin typeface="+mn-lt"/>
                          <a:ea typeface="+mn-ea"/>
                          <a:cs typeface="+mn-cs"/>
                          <a:hlinkClick r:id="rId6"/>
                        </a:rPr>
                        <a:t>https://capgemini.sumtotalsystems.com/sumtotal/app/management/LMS_ActDetails.aspx?UserMode=0&amp;ActivityId=476236</a:t>
                      </a:r>
                      <a:endParaRPr lang="en-GB" sz="1000" u="sng" kern="1200" dirty="0" smtClean="0">
                        <a:solidFill>
                          <a:schemeClr val="dk1"/>
                        </a:solidFill>
                        <a:latin typeface="+mn-lt"/>
                        <a:ea typeface="+mn-ea"/>
                        <a:cs typeface="+mn-cs"/>
                      </a:endParaRPr>
                    </a:p>
                  </a:txBody>
                  <a:tcPr marL="0" marR="0" marT="0" marB="0" anchor="ctr"/>
                </a:tc>
              </a:tr>
              <a:tr h="230414">
                <a:tc>
                  <a:txBody>
                    <a:bodyPr/>
                    <a:lstStyle/>
                    <a:p>
                      <a:r>
                        <a:rPr lang="en-GB" sz="1200" dirty="0" smtClean="0"/>
                        <a:t>DevOps Tools</a:t>
                      </a:r>
                      <a:r>
                        <a:rPr lang="en-GB" sz="1200" baseline="0" dirty="0" smtClean="0"/>
                        <a:t> - Chef</a:t>
                      </a:r>
                      <a:endParaRPr lang="en-GB" sz="1200" dirty="0"/>
                    </a:p>
                  </a:txBody>
                  <a:tcPr anchor="ctr"/>
                </a:tc>
                <a:tc>
                  <a:txBody>
                    <a:bodyPr/>
                    <a:lstStyle/>
                    <a:p>
                      <a:r>
                        <a:rPr lang="en-GB" sz="1200" kern="1200" dirty="0" smtClean="0"/>
                        <a:t>For those users that are wanting to get a baseline experience in use of Chef</a:t>
                      </a:r>
                      <a:endParaRPr lang="en-GB" sz="1200" kern="1200" dirty="0" smtClean="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u="sng" kern="1200" dirty="0" smtClean="0">
                          <a:solidFill>
                            <a:schemeClr val="dk1"/>
                          </a:solidFill>
                          <a:latin typeface="+mn-lt"/>
                          <a:ea typeface="+mn-ea"/>
                          <a:cs typeface="+mn-cs"/>
                          <a:hlinkClick r:id="rId7"/>
                        </a:rPr>
                        <a:t>https://capgemini.sumtotalsystems.com/sumtotal/app/management/LMS_ActDetails.aspx?UserMode=0&amp;ActivityId=476263</a:t>
                      </a:r>
                      <a:endParaRPr lang="en-GB" sz="1000" u="sng" kern="1200" dirty="0" smtClean="0">
                        <a:solidFill>
                          <a:schemeClr val="dk1"/>
                        </a:solidFill>
                        <a:latin typeface="+mn-lt"/>
                        <a:ea typeface="+mn-ea"/>
                        <a:cs typeface="+mn-cs"/>
                      </a:endParaRPr>
                    </a:p>
                  </a:txBody>
                  <a:tcPr marL="0" marR="0" marT="0" marB="0" anchor="ctr"/>
                </a:tc>
              </a:tr>
              <a:tr h="345621">
                <a:tc>
                  <a:txBody>
                    <a:bodyPr/>
                    <a:lstStyle/>
                    <a:p>
                      <a:r>
                        <a:rPr lang="en-GB" sz="1200" dirty="0" smtClean="0"/>
                        <a:t>DevOps Tools</a:t>
                      </a:r>
                      <a:r>
                        <a:rPr lang="en-GB" sz="1200" baseline="0" dirty="0" smtClean="0"/>
                        <a:t> - </a:t>
                      </a:r>
                      <a:r>
                        <a:rPr lang="en-GB" sz="1200" baseline="0" dirty="0" err="1" smtClean="0"/>
                        <a:t>Hashicorp</a:t>
                      </a:r>
                      <a:endParaRPr lang="en-GB" sz="1200" dirty="0"/>
                    </a:p>
                  </a:txBody>
                  <a:tcPr anchor="ctr"/>
                </a:tc>
                <a:tc>
                  <a:txBody>
                    <a:bodyPr/>
                    <a:lstStyle/>
                    <a:p>
                      <a:r>
                        <a:rPr lang="en-GB" sz="1200" kern="1200" dirty="0" smtClean="0"/>
                        <a:t>For those users that are wanting to get a baseline experience in use of </a:t>
                      </a:r>
                      <a:r>
                        <a:rPr lang="en-GB" sz="1200" kern="1200" dirty="0" err="1" smtClean="0"/>
                        <a:t>Hashicorp</a:t>
                      </a:r>
                      <a:endParaRPr lang="en-GB" sz="1200" kern="1200" dirty="0" smtClean="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u="sng" kern="1200" dirty="0" smtClean="0">
                          <a:solidFill>
                            <a:schemeClr val="dk1"/>
                          </a:solidFill>
                          <a:latin typeface="+mn-lt"/>
                          <a:ea typeface="+mn-ea"/>
                          <a:cs typeface="+mn-cs"/>
                          <a:hlinkClick r:id="rId8"/>
                        </a:rPr>
                        <a:t>https://capgemini.sumtotalsystems.com/sumtotal/app/management/LMS_ActDetails.aspx?UserMode=0&amp;ActivityId=473964</a:t>
                      </a:r>
                      <a:endParaRPr lang="en-GB" sz="1000" u="sng" kern="1200" dirty="0" smtClean="0">
                        <a:solidFill>
                          <a:schemeClr val="dk1"/>
                        </a:solidFill>
                        <a:latin typeface="+mn-lt"/>
                        <a:ea typeface="+mn-ea"/>
                        <a:cs typeface="+mn-cs"/>
                      </a:endParaRPr>
                    </a:p>
                  </a:txBody>
                  <a:tcPr marL="0" marR="0" marT="0" marB="0" anchor="ctr"/>
                </a:tc>
              </a:tr>
              <a:tr h="345621">
                <a:tc>
                  <a:txBody>
                    <a:bodyPr/>
                    <a:lstStyle/>
                    <a:p>
                      <a:r>
                        <a:rPr lang="en-GB" sz="1200" dirty="0" smtClean="0"/>
                        <a:t>DevOps Tools</a:t>
                      </a:r>
                      <a:r>
                        <a:rPr lang="en-GB" sz="1200" baseline="0" dirty="0" smtClean="0"/>
                        <a:t> – Open Stack</a:t>
                      </a:r>
                      <a:endParaRPr lang="en-GB" sz="1200" dirty="0"/>
                    </a:p>
                  </a:txBody>
                  <a:tcPr anchor="ctr"/>
                </a:tc>
                <a:tc>
                  <a:txBody>
                    <a:bodyPr/>
                    <a:lstStyle/>
                    <a:p>
                      <a:r>
                        <a:rPr lang="en-GB" sz="1200" kern="1200" dirty="0" smtClean="0"/>
                        <a:t>For those users that are wanting to get a baseline experience in use of Open Stack</a:t>
                      </a:r>
                      <a:endParaRPr lang="en-GB" sz="1200" kern="1200" dirty="0" smtClean="0">
                        <a:solidFill>
                          <a:schemeClr val="dk1"/>
                        </a:solidFill>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u="none" strike="noStrike" kern="1200" dirty="0" smtClean="0">
                          <a:solidFill>
                            <a:schemeClr val="dk1"/>
                          </a:solidFill>
                          <a:latin typeface="+mn-lt"/>
                          <a:ea typeface="+mn-ea"/>
                          <a:cs typeface="+mn-cs"/>
                          <a:hlinkClick r:id="rId9"/>
                        </a:rPr>
                        <a:t>https://capgemini.sumtotalsystems.com/sumtotal/app/management/LMS_ActDetails.aspx?UserMode=0&amp;ActivityId=473966</a:t>
                      </a:r>
                      <a:endParaRPr lang="en-GB" sz="1000" kern="1200" dirty="0" smtClean="0">
                        <a:solidFill>
                          <a:schemeClr val="dk1"/>
                        </a:solidFill>
                        <a:latin typeface="+mn-lt"/>
                        <a:ea typeface="+mn-ea"/>
                        <a:cs typeface="+mn-cs"/>
                      </a:endParaRPr>
                    </a:p>
                  </a:txBody>
                  <a:tcPr marL="0" marR="0" marT="0" marB="0" anchor="ctr"/>
                </a:tc>
              </a:tr>
              <a:tr h="230414">
                <a:tc>
                  <a:txBody>
                    <a:bodyPr/>
                    <a:lstStyle/>
                    <a:p>
                      <a:r>
                        <a:rPr lang="en-GB" sz="1200" dirty="0" smtClean="0"/>
                        <a:t>DevOps Tools</a:t>
                      </a:r>
                      <a:r>
                        <a:rPr lang="en-GB" sz="1200" baseline="0" dirty="0" smtClean="0"/>
                        <a:t> – SDET</a:t>
                      </a:r>
                      <a:endParaRPr lang="en-GB" sz="1200" dirty="0"/>
                    </a:p>
                  </a:txBody>
                  <a:tcPr anchor="ctr"/>
                </a:tc>
                <a:tc>
                  <a:txBody>
                    <a:bodyPr/>
                    <a:lstStyle/>
                    <a:p>
                      <a:r>
                        <a:rPr lang="en-GB" sz="1200" dirty="0" smtClean="0"/>
                        <a:t>For those users that are wanting to get a baseline experience in use of SDET</a:t>
                      </a:r>
                      <a:endParaRPr lang="en-GB" sz="12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u="sng" kern="1200" dirty="0" smtClean="0">
                          <a:solidFill>
                            <a:schemeClr val="dk1"/>
                          </a:solidFill>
                          <a:latin typeface="+mn-lt"/>
                          <a:ea typeface="+mn-ea"/>
                          <a:cs typeface="+mn-cs"/>
                          <a:hlinkClick r:id="rId10"/>
                        </a:rPr>
                        <a:t>https://capgemini.sumtotalsystems.com/sumtotal/app/management/LMS_ActDetails.aspx?UserMode=0&amp;ActivityId=473967</a:t>
                      </a:r>
                      <a:endParaRPr lang="en-GB" sz="1000" dirty="0" smtClean="0">
                        <a:latin typeface="+mn-lt"/>
                      </a:endParaRPr>
                    </a:p>
                  </a:txBody>
                  <a:tcPr marL="0" marR="0" marT="0" marB="0" anchor="ctr"/>
                </a:tc>
              </a:tr>
            </a:tbl>
          </a:graphicData>
        </a:graphic>
      </p:graphicFrame>
    </p:spTree>
    <p:extLst>
      <p:ext uri="{BB962C8B-B14F-4D97-AF65-F5344CB8AC3E}">
        <p14:creationId xmlns:p14="http://schemas.microsoft.com/office/powerpoint/2010/main" val="3831278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DevOps </a:t>
            </a:r>
            <a:r>
              <a:rPr lang="en-US" dirty="0" smtClean="0"/>
              <a:t>training </a:t>
            </a:r>
            <a:r>
              <a:rPr lang="en-US" dirty="0"/>
              <a:t>within our </a:t>
            </a:r>
            <a:r>
              <a:rPr lang="en-US" dirty="0" err="1" smtClean="0"/>
              <a:t>MyLearning</a:t>
            </a:r>
            <a:r>
              <a:rPr lang="en-US" dirty="0" smtClean="0"/>
              <a:t> (with training codes)</a:t>
            </a:r>
            <a:endParaRPr lang="en-US" dirty="0"/>
          </a:p>
        </p:txBody>
      </p:sp>
      <p:pic>
        <p:nvPicPr>
          <p:cNvPr id="10" name="Picture 9"/>
          <p:cNvPicPr>
            <a:picLocks noChangeAspect="1"/>
          </p:cNvPicPr>
          <p:nvPr/>
        </p:nvPicPr>
        <p:blipFill>
          <a:blip r:embed="rId2"/>
          <a:stretch>
            <a:fillRect/>
          </a:stretch>
        </p:blipFill>
        <p:spPr>
          <a:xfrm>
            <a:off x="1261900" y="1119610"/>
            <a:ext cx="8412480" cy="5327034"/>
          </a:xfrm>
          <a:prstGeom prst="rect">
            <a:avLst/>
          </a:prstGeom>
        </p:spPr>
      </p:pic>
    </p:spTree>
    <p:extLst>
      <p:ext uri="{BB962C8B-B14F-4D97-AF65-F5344CB8AC3E}">
        <p14:creationId xmlns:p14="http://schemas.microsoft.com/office/powerpoint/2010/main" val="21192958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DevOps </a:t>
            </a:r>
            <a:r>
              <a:rPr lang="en-US" dirty="0" smtClean="0"/>
              <a:t>training </a:t>
            </a:r>
            <a:r>
              <a:rPr lang="en-US" dirty="0"/>
              <a:t>within our </a:t>
            </a:r>
            <a:r>
              <a:rPr lang="en-US" dirty="0" err="1" smtClean="0"/>
              <a:t>MyLearning</a:t>
            </a:r>
            <a:r>
              <a:rPr lang="en-US" dirty="0" smtClean="0"/>
              <a:t> (with training codes </a:t>
            </a:r>
            <a:r>
              <a:rPr lang="en-US" dirty="0" err="1" smtClean="0"/>
              <a:t>pg</a:t>
            </a:r>
            <a:r>
              <a:rPr lang="en-US" dirty="0" smtClean="0"/>
              <a:t> 2)</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86756379"/>
              </p:ext>
            </p:extLst>
          </p:nvPr>
        </p:nvGraphicFramePr>
        <p:xfrm>
          <a:off x="1221740" y="1071563"/>
          <a:ext cx="9321800" cy="5346700"/>
        </p:xfrm>
        <a:graphic>
          <a:graphicData uri="http://schemas.openxmlformats.org/presentationml/2006/ole">
            <mc:AlternateContent xmlns:mc="http://schemas.openxmlformats.org/markup-compatibility/2006">
              <mc:Choice xmlns:v="urn:schemas-microsoft-com:vml" Requires="v">
                <p:oleObj spid="_x0000_s1070" name="Worksheet" r:id="rId3" imgW="9321800" imgH="5346700" progId="Excel.Sheet.12">
                  <p:embed/>
                </p:oleObj>
              </mc:Choice>
              <mc:Fallback>
                <p:oleObj name="Worksheet" r:id="rId3" imgW="9321800" imgH="5346700" progId="Excel.Sheet.12">
                  <p:embed/>
                  <p:pic>
                    <p:nvPicPr>
                      <p:cNvPr id="0" name=""/>
                      <p:cNvPicPr/>
                      <p:nvPr/>
                    </p:nvPicPr>
                    <p:blipFill>
                      <a:blip r:embed="rId4"/>
                      <a:stretch>
                        <a:fillRect/>
                      </a:stretch>
                    </p:blipFill>
                    <p:spPr>
                      <a:xfrm>
                        <a:off x="1221740" y="1071563"/>
                        <a:ext cx="9321800" cy="5346700"/>
                      </a:xfrm>
                      <a:prstGeom prst="rect">
                        <a:avLst/>
                      </a:prstGeom>
                    </p:spPr>
                  </p:pic>
                </p:oleObj>
              </mc:Fallback>
            </mc:AlternateContent>
          </a:graphicData>
        </a:graphic>
      </p:graphicFrame>
    </p:spTree>
    <p:extLst>
      <p:ext uri="{BB962C8B-B14F-4D97-AF65-F5344CB8AC3E}">
        <p14:creationId xmlns:p14="http://schemas.microsoft.com/office/powerpoint/2010/main" val="5216072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26720" y="1824540"/>
            <a:ext cx="5486400" cy="3417862"/>
          </a:xfrm>
        </p:spPr>
        <p:txBody>
          <a:bodyPr/>
          <a:lstStyle/>
          <a:p>
            <a:pPr lvl="0">
              <a:lnSpc>
                <a:spcPct val="90000"/>
              </a:lnSpc>
              <a:defRPr/>
            </a:pPr>
            <a:r>
              <a:rPr lang="en-US" sz="1600" dirty="0" err="1"/>
              <a:t>Automic</a:t>
            </a:r>
            <a:endParaRPr lang="en-US" sz="1600" dirty="0"/>
          </a:p>
          <a:p>
            <a:pPr lvl="1">
              <a:lnSpc>
                <a:spcPct val="90000"/>
              </a:lnSpc>
              <a:defRPr/>
            </a:pPr>
            <a:r>
              <a:rPr lang="en-US" sz="1100" u="sng" dirty="0">
                <a:hlinkClick r:id="rId2"/>
              </a:rPr>
              <a:t>ONE Automation Getting Started </a:t>
            </a:r>
            <a:r>
              <a:rPr lang="en-US" sz="1100" dirty="0"/>
              <a:t>leading to its certification</a:t>
            </a:r>
          </a:p>
          <a:p>
            <a:pPr lvl="1">
              <a:lnSpc>
                <a:spcPct val="90000"/>
              </a:lnSpc>
              <a:defRPr/>
            </a:pPr>
            <a:r>
              <a:rPr lang="en-US" sz="1100" u="sng" dirty="0" err="1">
                <a:hlinkClick r:id="rId2"/>
              </a:rPr>
              <a:t>Automic</a:t>
            </a:r>
            <a:r>
              <a:rPr lang="en-US" sz="1100" u="sng" dirty="0">
                <a:hlinkClick r:id="rId2"/>
              </a:rPr>
              <a:t> Release Automation Getting Started </a:t>
            </a:r>
            <a:r>
              <a:rPr lang="en-US" sz="1100" dirty="0"/>
              <a:t>leading to its certification</a:t>
            </a:r>
          </a:p>
          <a:p>
            <a:endParaRPr lang="en-US" sz="1600" dirty="0"/>
          </a:p>
        </p:txBody>
      </p:sp>
      <p:sp>
        <p:nvSpPr>
          <p:cNvPr id="6" name="Content Placeholder 5"/>
          <p:cNvSpPr>
            <a:spLocks noGrp="1"/>
          </p:cNvSpPr>
          <p:nvPr>
            <p:ph sz="quarter" idx="4"/>
          </p:nvPr>
        </p:nvSpPr>
        <p:spPr>
          <a:xfrm>
            <a:off x="6278880" y="1824540"/>
            <a:ext cx="5486400" cy="3417862"/>
          </a:xfrm>
        </p:spPr>
        <p:txBody>
          <a:bodyPr/>
          <a:lstStyle/>
          <a:p>
            <a:pPr>
              <a:lnSpc>
                <a:spcPct val="90000"/>
              </a:lnSpc>
              <a:defRPr/>
            </a:pPr>
            <a:r>
              <a:rPr lang="en-US" sz="1600" dirty="0"/>
              <a:t>AWS</a:t>
            </a:r>
          </a:p>
          <a:p>
            <a:pPr lvl="1">
              <a:lnSpc>
                <a:spcPct val="90000"/>
              </a:lnSpc>
              <a:defRPr/>
            </a:pPr>
            <a:r>
              <a:rPr lang="en-US" sz="1100" u="sng" dirty="0">
                <a:hlinkClick r:id="rId3"/>
              </a:rPr>
              <a:t>AWS Business Professional </a:t>
            </a:r>
            <a:r>
              <a:rPr lang="en-US" sz="1100" dirty="0"/>
              <a:t>leading to accreditation</a:t>
            </a:r>
          </a:p>
          <a:p>
            <a:pPr lvl="1">
              <a:lnSpc>
                <a:spcPct val="90000"/>
              </a:lnSpc>
              <a:defRPr/>
            </a:pPr>
            <a:r>
              <a:rPr lang="en-US" sz="1100" u="sng" dirty="0">
                <a:hlinkClick r:id="rId4"/>
              </a:rPr>
              <a:t>AWS Technical Professional </a:t>
            </a:r>
            <a:r>
              <a:rPr lang="en-US" sz="1100" dirty="0"/>
              <a:t>leading to accreditation</a:t>
            </a:r>
          </a:p>
          <a:p>
            <a:pPr lvl="1">
              <a:lnSpc>
                <a:spcPct val="90000"/>
              </a:lnSpc>
              <a:defRPr/>
            </a:pPr>
            <a:r>
              <a:rPr lang="en-US" sz="1100" u="sng" dirty="0">
                <a:hlinkClick r:id="rId5"/>
              </a:rPr>
              <a:t>AWS TCO and Cloud Economics </a:t>
            </a:r>
            <a:r>
              <a:rPr lang="en-US" sz="1100" dirty="0"/>
              <a:t>leading to accreditation</a:t>
            </a:r>
          </a:p>
          <a:p>
            <a:pPr marL="355600" lvl="1" indent="-180975" defTabSz="914342" fontAlgn="auto">
              <a:lnSpc>
                <a:spcPct val="90000"/>
              </a:lnSpc>
              <a:spcBef>
                <a:spcPts val="0"/>
              </a:spcBef>
              <a:spcAft>
                <a:spcPts val="0"/>
              </a:spcAft>
              <a:buClr>
                <a:srgbClr val="B70132"/>
              </a:buClr>
              <a:buFont typeface="Wingdings" pitchFamily="2" charset="2"/>
              <a:buChar char="§"/>
              <a:defRPr/>
            </a:pPr>
            <a:endParaRPr lang="en-US" sz="1600" dirty="0">
              <a:solidFill>
                <a:srgbClr val="909090">
                  <a:lumMod val="50000"/>
                </a:srgbClr>
              </a:solidFill>
              <a:latin typeface="Arial"/>
            </a:endParaRPr>
          </a:p>
          <a:p>
            <a:pPr>
              <a:lnSpc>
                <a:spcPct val="90000"/>
              </a:lnSpc>
              <a:defRPr/>
            </a:pPr>
            <a:r>
              <a:rPr lang="en-US" sz="1600" dirty="0"/>
              <a:t>BlueMix</a:t>
            </a:r>
          </a:p>
          <a:p>
            <a:pPr lvl="1">
              <a:lnSpc>
                <a:spcPct val="90000"/>
              </a:lnSpc>
              <a:defRPr/>
            </a:pPr>
            <a:r>
              <a:rPr lang="en-US" sz="1100" u="sng" dirty="0">
                <a:hlinkClick r:id="rId6"/>
              </a:rPr>
              <a:t>IBM BlueMix Essentials</a:t>
            </a:r>
            <a:r>
              <a:rPr lang="en-US" sz="1100" u="sng" dirty="0"/>
              <a:t> </a:t>
            </a:r>
            <a:r>
              <a:rPr lang="en-US" sz="1100" dirty="0"/>
              <a:t>leading to  </a:t>
            </a:r>
            <a:r>
              <a:rPr lang="en-US" sz="1100" u="sng" dirty="0">
                <a:hlinkClick r:id="rId7"/>
              </a:rPr>
              <a:t>IBM BlueMix Explorer</a:t>
            </a:r>
            <a:endParaRPr lang="en-US" sz="1100" u="sng" dirty="0"/>
          </a:p>
          <a:p>
            <a:pPr lvl="1">
              <a:lnSpc>
                <a:spcPct val="90000"/>
              </a:lnSpc>
              <a:defRPr/>
            </a:pPr>
            <a:r>
              <a:rPr lang="en-US" sz="1100" u="sng" dirty="0">
                <a:hlinkClick r:id="rId8"/>
              </a:rPr>
              <a:t>BlueMix Developer </a:t>
            </a:r>
            <a:r>
              <a:rPr lang="en-US" sz="1100" dirty="0"/>
              <a:t>leading to </a:t>
            </a:r>
            <a:r>
              <a:rPr lang="en-US" sz="1100" u="sng" dirty="0">
                <a:hlinkClick r:id="rId8"/>
              </a:rPr>
              <a:t>certification</a:t>
            </a:r>
            <a:r>
              <a:rPr lang="en-US" sz="1100" u="sng" dirty="0"/>
              <a:t> </a:t>
            </a:r>
            <a:r>
              <a:rPr lang="en-US" sz="1100" dirty="0"/>
              <a:t>and also covers one day of DevOps on BlueMix</a:t>
            </a:r>
          </a:p>
          <a:p>
            <a:endParaRPr lang="en-US" sz="1600" dirty="0" smtClean="0"/>
          </a:p>
          <a:p>
            <a:r>
              <a:rPr lang="en-US" sz="1600" dirty="0" smtClean="0"/>
              <a:t>Oracle</a:t>
            </a:r>
          </a:p>
          <a:p>
            <a:pPr lvl="1"/>
            <a:r>
              <a:rPr lang="en-US" sz="1100" u="sng" dirty="0">
                <a:hlinkClick r:id="rId9"/>
              </a:rPr>
              <a:t>Oracle Learning </a:t>
            </a:r>
            <a:r>
              <a:rPr lang="en-US" sz="1100" u="sng" dirty="0" smtClean="0">
                <a:hlinkClick r:id="rId9"/>
              </a:rPr>
              <a:t>Library</a:t>
            </a:r>
            <a:r>
              <a:rPr lang="en-US" sz="1100" dirty="0" smtClean="0">
                <a:hlinkClick r:id="rId9"/>
              </a:rPr>
              <a:t> </a:t>
            </a:r>
            <a:r>
              <a:rPr lang="en-US" sz="1100" dirty="0" smtClean="0"/>
              <a:t>leading </a:t>
            </a:r>
            <a:r>
              <a:rPr lang="en-US" sz="1100" dirty="0"/>
              <a:t>to Oracle DevOps MOOC (Massive Open Online </a:t>
            </a:r>
            <a:r>
              <a:rPr lang="en-US" sz="1100" dirty="0" smtClean="0"/>
              <a:t>Course)</a:t>
            </a:r>
            <a:endParaRPr lang="en-US" sz="1100" dirty="0"/>
          </a:p>
        </p:txBody>
      </p:sp>
      <p:sp>
        <p:nvSpPr>
          <p:cNvPr id="2" name="Title 1"/>
          <p:cNvSpPr>
            <a:spLocks noGrp="1"/>
          </p:cNvSpPr>
          <p:nvPr>
            <p:ph type="title"/>
          </p:nvPr>
        </p:nvSpPr>
        <p:spPr/>
        <p:txBody>
          <a:bodyPr/>
          <a:lstStyle/>
          <a:p>
            <a:r>
              <a:rPr lang="en-US" dirty="0" smtClean="0"/>
              <a:t>Autonomics and Cloud on partner portals</a:t>
            </a:r>
            <a:endParaRPr lang="en-US" dirty="0"/>
          </a:p>
        </p:txBody>
      </p:sp>
      <p:sp>
        <p:nvSpPr>
          <p:cNvPr id="4" name="Text Placeholder 3"/>
          <p:cNvSpPr>
            <a:spLocks noGrp="1"/>
          </p:cNvSpPr>
          <p:nvPr>
            <p:ph type="body" idx="1"/>
          </p:nvPr>
        </p:nvSpPr>
        <p:spPr>
          <a:xfrm>
            <a:off x="426720" y="1269841"/>
            <a:ext cx="5486400" cy="548640"/>
          </a:xfrm>
        </p:spPr>
        <p:txBody>
          <a:bodyPr/>
          <a:lstStyle/>
          <a:p>
            <a:r>
              <a:rPr lang="en-US" sz="2000" dirty="0" smtClean="0"/>
              <a:t>Autonomic</a:t>
            </a:r>
            <a:endParaRPr lang="en-US" sz="2000" dirty="0"/>
          </a:p>
        </p:txBody>
      </p:sp>
      <p:sp>
        <p:nvSpPr>
          <p:cNvPr id="5" name="Text Placeholder 4"/>
          <p:cNvSpPr>
            <a:spLocks noGrp="1"/>
          </p:cNvSpPr>
          <p:nvPr>
            <p:ph type="body" sz="quarter" idx="3"/>
          </p:nvPr>
        </p:nvSpPr>
        <p:spPr>
          <a:xfrm>
            <a:off x="6278880" y="1269841"/>
            <a:ext cx="5486400" cy="548640"/>
          </a:xfrm>
        </p:spPr>
        <p:txBody>
          <a:bodyPr/>
          <a:lstStyle/>
          <a:p>
            <a:r>
              <a:rPr lang="en-US" sz="2000" dirty="0" smtClean="0"/>
              <a:t>Cloud</a:t>
            </a:r>
            <a:endParaRPr lang="en-US" sz="2000" dirty="0"/>
          </a:p>
        </p:txBody>
      </p:sp>
      <p:sp>
        <p:nvSpPr>
          <p:cNvPr id="7" name="TextBox 6"/>
          <p:cNvSpPr txBox="1"/>
          <p:nvPr/>
        </p:nvSpPr>
        <p:spPr>
          <a:xfrm>
            <a:off x="426720" y="5360082"/>
            <a:ext cx="11338560" cy="713984"/>
          </a:xfrm>
          <a:prstGeom prst="rect">
            <a:avLst/>
          </a:prstGeo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marL="342900" lvl="0" indent="-342900" fontAlgn="base">
              <a:lnSpc>
                <a:spcPct val="90000"/>
              </a:lnSpc>
              <a:spcBef>
                <a:spcPct val="0"/>
              </a:spcBef>
              <a:spcAft>
                <a:spcPct val="50000"/>
              </a:spcAft>
              <a:buClr>
                <a:schemeClr val="accent2"/>
              </a:buClr>
              <a:buFont typeface="Wingdings" pitchFamily="2" charset="2"/>
              <a:buChar char="§"/>
              <a:defRPr lang="en-US" sz="1600" b="1" dirty="0" smtClean="0">
                <a:solidFill>
                  <a:schemeClr val="tx1"/>
                </a:solidFill>
                <a:latin typeface="Arial" pitchFamily="34" charset="0"/>
                <a:cs typeface="Arial" pitchFamily="34" charset="0"/>
              </a:defRPr>
            </a:lvl1pPr>
            <a:lvl2pPr marL="742950" lvl="1" indent="-285750" fontAlgn="base">
              <a:lnSpc>
                <a:spcPct val="90000"/>
              </a:lnSpc>
              <a:spcBef>
                <a:spcPct val="0"/>
              </a:spcBef>
              <a:spcAft>
                <a:spcPct val="50000"/>
              </a:spcAft>
              <a:buClr>
                <a:schemeClr val="accent2"/>
              </a:buClr>
              <a:buFont typeface="Arial" pitchFamily="34" charset="0"/>
              <a:buChar char="–"/>
              <a:defRPr lang="en-US" sz="1100" b="0" u="sng" dirty="0" smtClean="0">
                <a:solidFill>
                  <a:schemeClr val="tx1"/>
                </a:solidFill>
                <a:latin typeface="Arial" pitchFamily="34" charset="0"/>
                <a:cs typeface="Arial" pitchFamily="34" charset="0"/>
              </a:defRPr>
            </a:lvl2pPr>
            <a:lvl3pPr marL="460375" indent="-228600" fontAlgn="base">
              <a:spcBef>
                <a:spcPct val="0"/>
              </a:spcBef>
              <a:spcAft>
                <a:spcPct val="50000"/>
              </a:spcAft>
              <a:buClr>
                <a:schemeClr val="accent2"/>
              </a:buClr>
              <a:buFont typeface="Arial" pitchFamily="34" charset="0"/>
              <a:buChar char="•"/>
              <a:defRPr lang="en-US" sz="1100" b="0" dirty="0" smtClean="0">
                <a:solidFill>
                  <a:schemeClr val="tx1"/>
                </a:solidFill>
                <a:latin typeface="Arial" pitchFamily="34" charset="0"/>
                <a:cs typeface="Arial" pitchFamily="34" charset="0"/>
              </a:defRPr>
            </a:lvl3pPr>
            <a:lvl4pPr marL="685800" indent="-228600" fontAlgn="base">
              <a:spcBef>
                <a:spcPct val="0"/>
              </a:spcBef>
              <a:spcAft>
                <a:spcPct val="50000"/>
              </a:spcAft>
              <a:buClr>
                <a:schemeClr val="accent2"/>
              </a:buClr>
              <a:buFont typeface="Arial" pitchFamily="34" charset="0"/>
              <a:buChar char="–"/>
              <a:defRPr lang="en-US" sz="1050" b="0" dirty="0" smtClean="0">
                <a:solidFill>
                  <a:schemeClr val="tx1"/>
                </a:solidFill>
                <a:latin typeface="Arial" pitchFamily="34" charset="0"/>
                <a:cs typeface="Arial" pitchFamily="34" charset="0"/>
              </a:defRPr>
            </a:lvl4pPr>
            <a:lvl5pPr marL="911225" indent="-228600" fontAlgn="base">
              <a:spcBef>
                <a:spcPct val="0"/>
              </a:spcBef>
              <a:spcAft>
                <a:spcPct val="50000"/>
              </a:spcAft>
              <a:buClr>
                <a:schemeClr val="accent2"/>
              </a:buClr>
              <a:buFont typeface="Arial" pitchFamily="34" charset="0"/>
              <a:buChar char="•"/>
              <a:defRPr lang="en-US" sz="1050" b="0" dirty="0" smtClean="0">
                <a:solidFill>
                  <a:schemeClr val="tx1"/>
                </a:solidFill>
                <a:latin typeface="Arial" pitchFamily="34" charset="0"/>
                <a:cs typeface="Arial" pitchFamily="34" charset="0"/>
              </a:defRPr>
            </a:lvl5pPr>
            <a:lvl6pPr marL="2514600" indent="-228600">
              <a:spcBef>
                <a:spcPct val="20000"/>
              </a:spcBef>
              <a:buFont typeface="Arial" pitchFamily="34" charset="0"/>
              <a:buChar char="•"/>
              <a:defRPr sz="1600">
                <a:solidFill>
                  <a:schemeClr val="tx1"/>
                </a:solidFill>
              </a:defRPr>
            </a:lvl6pPr>
            <a:lvl7pPr marL="2971800" indent="-228600">
              <a:spcBef>
                <a:spcPct val="20000"/>
              </a:spcBef>
              <a:buFont typeface="Arial" pitchFamily="34" charset="0"/>
              <a:buChar char="•"/>
              <a:defRPr sz="1600">
                <a:solidFill>
                  <a:schemeClr val="tx1"/>
                </a:solidFill>
              </a:defRPr>
            </a:lvl7pPr>
            <a:lvl8pPr marL="3429000" indent="-228600">
              <a:spcBef>
                <a:spcPct val="20000"/>
              </a:spcBef>
              <a:buFont typeface="Arial" pitchFamily="34" charset="0"/>
              <a:buChar char="•"/>
              <a:defRPr sz="1600">
                <a:solidFill>
                  <a:schemeClr val="tx1"/>
                </a:solidFill>
              </a:defRPr>
            </a:lvl8pPr>
            <a:lvl9pPr marL="3886200" indent="-228600">
              <a:spcBef>
                <a:spcPct val="20000"/>
              </a:spcBef>
              <a:buFont typeface="Arial" pitchFamily="34" charset="0"/>
              <a:buChar char="•"/>
              <a:defRPr sz="1600">
                <a:solidFill>
                  <a:schemeClr val="tx1"/>
                </a:solidFill>
              </a:defRPr>
            </a:lvl9pPr>
          </a:lstStyle>
          <a:p>
            <a:pPr>
              <a:buFont typeface="Wingdings" panose="05000000000000000000" pitchFamily="2" charset="2"/>
              <a:buChar char="Ø"/>
            </a:pPr>
            <a:r>
              <a:rPr lang="en-US" dirty="0"/>
              <a:t>Learning Maps are an important guide to navigate ones career growth</a:t>
            </a:r>
            <a:r>
              <a:rPr lang="en-US" dirty="0" smtClean="0"/>
              <a:t>:</a:t>
            </a:r>
          </a:p>
          <a:p>
            <a:pPr indent="0">
              <a:lnSpc>
                <a:spcPct val="100000"/>
              </a:lnSpc>
              <a:spcAft>
                <a:spcPts val="0"/>
              </a:spcAft>
              <a:buNone/>
            </a:pPr>
            <a:r>
              <a:rPr lang="en-US" dirty="0" smtClean="0">
                <a:hlinkClick r:id="rId10"/>
              </a:rPr>
              <a:t>Microsoft</a:t>
            </a:r>
            <a:r>
              <a:rPr lang="en-US" dirty="0" smtClean="0"/>
              <a:t>		</a:t>
            </a:r>
            <a:r>
              <a:rPr lang="en-US" dirty="0" smtClean="0">
                <a:hlinkClick r:id="rId11"/>
              </a:rPr>
              <a:t>IBM</a:t>
            </a:r>
            <a:r>
              <a:rPr lang="en-US" dirty="0" smtClean="0"/>
              <a:t>			</a:t>
            </a:r>
            <a:r>
              <a:rPr lang="en-US" dirty="0" smtClean="0">
                <a:hlinkClick r:id="rId12"/>
              </a:rPr>
              <a:t>AWS </a:t>
            </a:r>
            <a:endParaRPr lang="en-US" dirty="0"/>
          </a:p>
        </p:txBody>
      </p:sp>
    </p:spTree>
    <p:extLst>
      <p:ext uri="{BB962C8B-B14F-4D97-AF65-F5344CB8AC3E}">
        <p14:creationId xmlns:p14="http://schemas.microsoft.com/office/powerpoint/2010/main" val="10733138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Training: AWS Curricula</a:t>
            </a:r>
            <a:endParaRPr lang="en-US" dirty="0"/>
          </a:p>
        </p:txBody>
      </p:sp>
      <p:graphicFrame>
        <p:nvGraphicFramePr>
          <p:cNvPr id="4" name="Content Placeholder 3"/>
          <p:cNvGraphicFramePr>
            <a:graphicFrameLocks noGrp="1"/>
          </p:cNvGraphicFramePr>
          <p:nvPr>
            <p:ph idx="1"/>
            <p:extLst/>
          </p:nvPr>
        </p:nvGraphicFramePr>
        <p:xfrm>
          <a:off x="2183722" y="1048553"/>
          <a:ext cx="8032216" cy="3484880"/>
        </p:xfrm>
        <a:graphic>
          <a:graphicData uri="http://schemas.openxmlformats.org/drawingml/2006/table">
            <a:tbl>
              <a:tblPr firstRow="1" bandRow="1">
                <a:tableStyleId>{5C22544A-7EE6-4342-B048-85BDC9FD1C3A}</a:tableStyleId>
              </a:tblPr>
              <a:tblGrid>
                <a:gridCol w="3634876"/>
                <a:gridCol w="1726058"/>
                <a:gridCol w="1458931"/>
                <a:gridCol w="1212351"/>
              </a:tblGrid>
              <a:tr h="370840">
                <a:tc>
                  <a:txBody>
                    <a:bodyPr/>
                    <a:lstStyle/>
                    <a:p>
                      <a:pPr algn="ctr"/>
                      <a:r>
                        <a:rPr lang="en-US" sz="1400" dirty="0" smtClean="0"/>
                        <a:t>Training</a:t>
                      </a:r>
                      <a:endParaRPr lang="en-US" sz="1400" dirty="0"/>
                    </a:p>
                  </a:txBody>
                  <a:tcPr/>
                </a:tc>
                <a:tc>
                  <a:txBody>
                    <a:bodyPr/>
                    <a:lstStyle/>
                    <a:p>
                      <a:pPr algn="ctr"/>
                      <a:r>
                        <a:rPr lang="en-US" sz="1400" dirty="0" smtClean="0"/>
                        <a:t>Pursuit Leads &amp; SDMs</a:t>
                      </a:r>
                      <a:endParaRPr lang="en-US" sz="1400" dirty="0"/>
                    </a:p>
                  </a:txBody>
                  <a:tcPr/>
                </a:tc>
                <a:tc>
                  <a:txBody>
                    <a:bodyPr/>
                    <a:lstStyle/>
                    <a:p>
                      <a:pPr algn="ctr"/>
                      <a:r>
                        <a:rPr lang="en-US" sz="1400" dirty="0" smtClean="0"/>
                        <a:t>Solution Architects</a:t>
                      </a:r>
                      <a:endParaRPr lang="en-US" sz="1400" dirty="0"/>
                    </a:p>
                  </a:txBody>
                  <a:tcPr/>
                </a:tc>
                <a:tc>
                  <a:txBody>
                    <a:bodyPr/>
                    <a:lstStyle/>
                    <a:p>
                      <a:pPr algn="ctr"/>
                      <a:r>
                        <a:rPr lang="en-US" sz="1400" dirty="0" smtClean="0"/>
                        <a:t>Delivery Engineers</a:t>
                      </a:r>
                      <a:endParaRPr lang="en-US" sz="1400" dirty="0"/>
                    </a:p>
                  </a:txBody>
                  <a:tcPr/>
                </a:tc>
              </a:tr>
              <a:tr h="370840">
                <a:tc>
                  <a:txBody>
                    <a:bodyPr/>
                    <a:lstStyle/>
                    <a:p>
                      <a:r>
                        <a:rPr lang="en-US" sz="1200" dirty="0" smtClean="0"/>
                        <a:t>AWS Business Professional</a:t>
                      </a:r>
                      <a:endParaRPr lang="en-US" sz="1200" dirty="0"/>
                    </a:p>
                  </a:txBody>
                  <a:tcPr/>
                </a:tc>
                <a:tc>
                  <a:txBody>
                    <a:bodyPr/>
                    <a:lstStyle/>
                    <a:p>
                      <a:pPr algn="ctr"/>
                      <a:r>
                        <a:rPr lang="en-US" sz="1200" dirty="0" smtClean="0"/>
                        <a:t>X</a:t>
                      </a:r>
                      <a:endParaRPr lang="en-US" sz="1200" dirty="0"/>
                    </a:p>
                  </a:txBody>
                  <a:tcPr/>
                </a:tc>
                <a:tc>
                  <a:txBody>
                    <a:bodyPr/>
                    <a:lstStyle/>
                    <a:p>
                      <a:pPr algn="ctr"/>
                      <a:endParaRPr lang="en-US" sz="1200" dirty="0"/>
                    </a:p>
                  </a:txBody>
                  <a:tcPr/>
                </a:tc>
                <a:tc>
                  <a:txBody>
                    <a:bodyPr/>
                    <a:lstStyle/>
                    <a:p>
                      <a:pPr algn="ctr"/>
                      <a:endParaRPr lang="en-US" sz="1200" dirty="0"/>
                    </a:p>
                  </a:txBody>
                  <a:tcPr/>
                </a:tc>
              </a:tr>
              <a:tr h="370840">
                <a:tc>
                  <a:txBody>
                    <a:bodyPr/>
                    <a:lstStyle/>
                    <a:p>
                      <a:r>
                        <a:rPr lang="en-US" sz="1200" b="0" i="0" u="none" strike="noStrike" kern="1200" baseline="0" dirty="0" smtClean="0">
                          <a:solidFill>
                            <a:schemeClr val="dk1"/>
                          </a:solidFill>
                          <a:latin typeface="+mn-lt"/>
                          <a:ea typeface="+mn-ea"/>
                          <a:cs typeface="+mn-cs"/>
                        </a:rPr>
                        <a:t>AWS Technical Professional</a:t>
                      </a:r>
                      <a:endParaRPr lang="en-US" sz="1200" dirty="0"/>
                    </a:p>
                  </a:txBody>
                  <a:tcPr/>
                </a:tc>
                <a:tc>
                  <a:txBody>
                    <a:bodyPr/>
                    <a:lstStyle/>
                    <a:p>
                      <a:pPr algn="ctr"/>
                      <a:r>
                        <a:rPr lang="en-US" sz="1200" dirty="0" smtClean="0"/>
                        <a:t>X</a:t>
                      </a:r>
                      <a:endParaRPr lang="en-US" sz="1200" dirty="0"/>
                    </a:p>
                  </a:txBody>
                  <a:tcPr/>
                </a:tc>
                <a:tc>
                  <a:txBody>
                    <a:bodyPr/>
                    <a:lstStyle/>
                    <a:p>
                      <a:pPr algn="ctr"/>
                      <a:r>
                        <a:rPr lang="en-US" sz="1200" dirty="0" smtClean="0"/>
                        <a:t>X</a:t>
                      </a:r>
                      <a:endParaRPr lang="en-US" sz="1200" dirty="0"/>
                    </a:p>
                  </a:txBody>
                  <a:tcPr/>
                </a:tc>
                <a:tc>
                  <a:txBody>
                    <a:bodyPr/>
                    <a:lstStyle/>
                    <a:p>
                      <a:pPr algn="ctr"/>
                      <a:endParaRPr lang="en-US" sz="1200" dirty="0"/>
                    </a:p>
                  </a:txBody>
                  <a:tcPr/>
                </a:tc>
              </a:tr>
              <a:tr h="370840">
                <a:tc>
                  <a:txBody>
                    <a:bodyPr/>
                    <a:lstStyle/>
                    <a:p>
                      <a:r>
                        <a:rPr lang="en-US" sz="1200" dirty="0" smtClean="0"/>
                        <a:t>AWS TCO and Cloud Economics</a:t>
                      </a:r>
                      <a:endParaRPr lang="en-US" sz="1200" dirty="0"/>
                    </a:p>
                  </a:txBody>
                  <a:tcPr/>
                </a:tc>
                <a:tc>
                  <a:txBody>
                    <a:bodyPr/>
                    <a:lstStyle/>
                    <a:p>
                      <a:pPr algn="ctr"/>
                      <a:r>
                        <a:rPr lang="en-US" sz="1200" dirty="0" smtClean="0"/>
                        <a:t>X</a:t>
                      </a:r>
                      <a:endParaRPr lang="en-US" sz="1200" dirty="0"/>
                    </a:p>
                  </a:txBody>
                  <a:tcPr/>
                </a:tc>
                <a:tc>
                  <a:txBody>
                    <a:bodyPr/>
                    <a:lstStyle/>
                    <a:p>
                      <a:pPr algn="ctr"/>
                      <a:endParaRPr lang="en-US" sz="1200" dirty="0"/>
                    </a:p>
                  </a:txBody>
                  <a:tcPr/>
                </a:tc>
                <a:tc>
                  <a:txBody>
                    <a:bodyPr/>
                    <a:lstStyle/>
                    <a:p>
                      <a:pPr algn="ctr"/>
                      <a:endParaRPr lang="en-US" sz="1200" dirty="0"/>
                    </a:p>
                  </a:txBody>
                  <a:tcPr/>
                </a:tc>
              </a:tr>
              <a:tr h="370840">
                <a:tc>
                  <a:txBody>
                    <a:bodyPr/>
                    <a:lstStyle/>
                    <a:p>
                      <a:r>
                        <a:rPr lang="en-US" sz="1200" dirty="0" smtClean="0"/>
                        <a:t>AWS Technical Essentials</a:t>
                      </a:r>
                      <a:endParaRPr lang="en-US" sz="1200" dirty="0"/>
                    </a:p>
                  </a:txBody>
                  <a:tcPr/>
                </a:tc>
                <a:tc>
                  <a:txBody>
                    <a:bodyPr/>
                    <a:lstStyle/>
                    <a:p>
                      <a:pPr algn="ctr"/>
                      <a:endParaRPr lang="en-US" sz="1200" dirty="0"/>
                    </a:p>
                  </a:txBody>
                  <a:tcPr/>
                </a:tc>
                <a:tc>
                  <a:txBody>
                    <a:bodyPr/>
                    <a:lstStyle/>
                    <a:p>
                      <a:pPr algn="ctr"/>
                      <a:r>
                        <a:rPr lang="en-US" sz="1200" dirty="0" smtClean="0"/>
                        <a:t>X</a:t>
                      </a:r>
                      <a:endParaRPr lang="en-US" sz="1200" dirty="0"/>
                    </a:p>
                  </a:txBody>
                  <a:tcPr/>
                </a:tc>
                <a:tc>
                  <a:txBody>
                    <a:bodyPr/>
                    <a:lstStyle/>
                    <a:p>
                      <a:pPr algn="ctr"/>
                      <a:r>
                        <a:rPr lang="en-US" sz="1200" dirty="0" smtClean="0"/>
                        <a:t>X</a:t>
                      </a:r>
                      <a:endParaRPr lang="en-US" sz="1200" dirty="0"/>
                    </a:p>
                  </a:txBody>
                  <a:tcPr/>
                </a:tc>
              </a:tr>
              <a:tr h="370840">
                <a:tc>
                  <a:txBody>
                    <a:bodyPr/>
                    <a:lstStyle/>
                    <a:p>
                      <a:r>
                        <a:rPr lang="en-US" sz="1200" dirty="0" smtClean="0"/>
                        <a:t>Architecting on AWS</a:t>
                      </a:r>
                      <a:endParaRPr lang="en-US" sz="1200" dirty="0"/>
                    </a:p>
                  </a:txBody>
                  <a:tcPr/>
                </a:tc>
                <a:tc>
                  <a:txBody>
                    <a:bodyPr/>
                    <a:lstStyle/>
                    <a:p>
                      <a:pPr algn="ctr"/>
                      <a:endParaRPr lang="en-US" sz="1200" dirty="0"/>
                    </a:p>
                  </a:txBody>
                  <a:tcPr/>
                </a:tc>
                <a:tc>
                  <a:txBody>
                    <a:bodyPr/>
                    <a:lstStyle/>
                    <a:p>
                      <a:pPr algn="ctr"/>
                      <a:r>
                        <a:rPr lang="en-US" sz="1200" dirty="0" smtClean="0"/>
                        <a:t>X</a:t>
                      </a:r>
                      <a:endParaRPr lang="en-US" sz="1200" dirty="0"/>
                    </a:p>
                  </a:txBody>
                  <a:tcPr/>
                </a:tc>
                <a:tc>
                  <a:txBody>
                    <a:bodyPr/>
                    <a:lstStyle/>
                    <a:p>
                      <a:pPr algn="ctr"/>
                      <a:r>
                        <a:rPr lang="en-US" sz="1200" dirty="0" smtClean="0"/>
                        <a:t>X</a:t>
                      </a:r>
                      <a:endParaRPr lang="en-US" sz="1200" dirty="0"/>
                    </a:p>
                  </a:txBody>
                  <a:tcPr/>
                </a:tc>
              </a:tr>
              <a:tr h="370840">
                <a:tc>
                  <a:txBody>
                    <a:bodyPr/>
                    <a:lstStyle/>
                    <a:p>
                      <a:r>
                        <a:rPr lang="en-US" sz="1200" dirty="0" smtClean="0"/>
                        <a:t>AWS Certification Exam Readiness Workshop</a:t>
                      </a:r>
                      <a:endParaRPr lang="en-US" sz="1200" dirty="0"/>
                    </a:p>
                  </a:txBody>
                  <a:tcPr/>
                </a:tc>
                <a:tc>
                  <a:txBody>
                    <a:bodyPr/>
                    <a:lstStyle/>
                    <a:p>
                      <a:pPr algn="ctr"/>
                      <a:endParaRPr lang="en-US" sz="1200" dirty="0"/>
                    </a:p>
                  </a:txBody>
                  <a:tcPr/>
                </a:tc>
                <a:tc>
                  <a:txBody>
                    <a:bodyPr/>
                    <a:lstStyle/>
                    <a:p>
                      <a:pPr algn="ctr"/>
                      <a:r>
                        <a:rPr lang="en-US" sz="1200" dirty="0" smtClean="0"/>
                        <a:t>X</a:t>
                      </a:r>
                      <a:endParaRPr lang="en-US" sz="1200" dirty="0"/>
                    </a:p>
                  </a:txBody>
                  <a:tcPr/>
                </a:tc>
                <a:tc>
                  <a:txBody>
                    <a:bodyPr/>
                    <a:lstStyle/>
                    <a:p>
                      <a:pPr algn="ctr"/>
                      <a:r>
                        <a:rPr lang="en-US" sz="1200" dirty="0" smtClean="0"/>
                        <a:t>X</a:t>
                      </a:r>
                      <a:endParaRPr lang="en-US" sz="1200" dirty="0"/>
                    </a:p>
                  </a:txBody>
                  <a:tcPr/>
                </a:tc>
              </a:tr>
              <a:tr h="370840">
                <a:tc>
                  <a:txBody>
                    <a:bodyPr/>
                    <a:lstStyle/>
                    <a:p>
                      <a:r>
                        <a:rPr lang="en-US" sz="1200" dirty="0" smtClean="0"/>
                        <a:t>Big Data Technology Fundamentals</a:t>
                      </a:r>
                      <a:endParaRPr lang="en-US" sz="1200" dirty="0"/>
                    </a:p>
                  </a:txBody>
                  <a:tcPr/>
                </a:tc>
                <a:tc>
                  <a:txBody>
                    <a:bodyPr/>
                    <a:lstStyle/>
                    <a:p>
                      <a:pPr algn="ctr"/>
                      <a:endParaRPr lang="en-US" sz="1200" dirty="0"/>
                    </a:p>
                  </a:txBody>
                  <a:tcPr/>
                </a:tc>
                <a:tc>
                  <a:txBody>
                    <a:bodyPr/>
                    <a:lstStyle/>
                    <a:p>
                      <a:pPr algn="ctr"/>
                      <a:r>
                        <a:rPr lang="en-US" sz="1200" dirty="0" smtClean="0"/>
                        <a:t>X</a:t>
                      </a:r>
                      <a:endParaRPr lang="en-US" sz="1200" dirty="0"/>
                    </a:p>
                  </a:txBody>
                  <a:tcPr/>
                </a:tc>
                <a:tc>
                  <a:txBody>
                    <a:bodyPr/>
                    <a:lstStyle/>
                    <a:p>
                      <a:pPr algn="ctr"/>
                      <a:r>
                        <a:rPr lang="en-US" sz="1200" dirty="0" smtClean="0"/>
                        <a:t>X</a:t>
                      </a:r>
                      <a:endParaRPr lang="en-US" sz="1200" dirty="0"/>
                    </a:p>
                  </a:txBody>
                  <a:tcPr/>
                </a:tc>
              </a:tr>
              <a:tr h="370840">
                <a:tc>
                  <a:txBody>
                    <a:bodyPr/>
                    <a:lstStyle/>
                    <a:p>
                      <a:r>
                        <a:rPr lang="en-US" sz="1200" dirty="0" smtClean="0"/>
                        <a:t>AWS Security Fundamentals</a:t>
                      </a:r>
                      <a:endParaRPr lang="en-US" sz="1200" dirty="0"/>
                    </a:p>
                  </a:txBody>
                  <a:tcPr/>
                </a:tc>
                <a:tc>
                  <a:txBody>
                    <a:bodyPr/>
                    <a:lstStyle/>
                    <a:p>
                      <a:pPr algn="ctr"/>
                      <a:r>
                        <a:rPr lang="en-US" sz="1200" dirty="0" smtClean="0"/>
                        <a:t>X</a:t>
                      </a:r>
                      <a:endParaRPr lang="en-US" sz="1200" dirty="0"/>
                    </a:p>
                  </a:txBody>
                  <a:tcPr/>
                </a:tc>
                <a:tc>
                  <a:txBody>
                    <a:bodyPr/>
                    <a:lstStyle/>
                    <a:p>
                      <a:pPr algn="ctr"/>
                      <a:r>
                        <a:rPr lang="en-US" sz="1200" dirty="0" smtClean="0"/>
                        <a:t>X</a:t>
                      </a:r>
                      <a:endParaRPr lang="en-US" sz="1200" dirty="0"/>
                    </a:p>
                  </a:txBody>
                  <a:tcPr/>
                </a:tc>
                <a:tc>
                  <a:txBody>
                    <a:bodyPr/>
                    <a:lstStyle/>
                    <a:p>
                      <a:pPr algn="ctr"/>
                      <a:r>
                        <a:rPr lang="en-US" sz="1200" dirty="0" smtClean="0"/>
                        <a:t>X</a:t>
                      </a:r>
                      <a:endParaRPr lang="en-US" sz="1200" dirty="0"/>
                    </a:p>
                  </a:txBody>
                  <a:tcPr/>
                </a:tc>
              </a:tr>
            </a:tbl>
          </a:graphicData>
        </a:graphic>
      </p:graphicFrame>
      <p:sp>
        <p:nvSpPr>
          <p:cNvPr id="5" name="Action Button: Back or Previous 4">
            <a:hlinkClick r:id="rId2" action="ppaction://hlinksldjump" highlightClick="1"/>
          </p:cNvPr>
          <p:cNvSpPr/>
          <p:nvPr/>
        </p:nvSpPr>
        <p:spPr>
          <a:xfrm>
            <a:off x="6057184" y="6519798"/>
            <a:ext cx="463463" cy="263047"/>
          </a:xfrm>
          <a:prstGeom prst="actionButtonBackPrevio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Tree>
    <p:extLst>
      <p:ext uri="{BB962C8B-B14F-4D97-AF65-F5344CB8AC3E}">
        <p14:creationId xmlns:p14="http://schemas.microsoft.com/office/powerpoint/2010/main" val="842035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Map for DevOps – </a:t>
            </a:r>
            <a:r>
              <a:rPr lang="en-US" dirty="0" smtClean="0"/>
              <a:t>Integrated </a:t>
            </a:r>
            <a:r>
              <a:rPr lang="en-US" dirty="0" err="1" smtClean="0"/>
              <a:t>DevOps</a:t>
            </a:r>
            <a:endParaRPr lang="en-US" dirty="0"/>
          </a:p>
        </p:txBody>
      </p:sp>
      <p:sp>
        <p:nvSpPr>
          <p:cNvPr id="5" name="AutoShape 4" descr="Related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32"/>
          <p:cNvSpPr/>
          <p:nvPr/>
        </p:nvSpPr>
        <p:spPr>
          <a:xfrm>
            <a:off x="381247" y="5933006"/>
            <a:ext cx="338483" cy="3151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0" name="Oval 49"/>
          <p:cNvSpPr/>
          <p:nvPr/>
        </p:nvSpPr>
        <p:spPr>
          <a:xfrm>
            <a:off x="2544507" y="5920813"/>
            <a:ext cx="406874" cy="35479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1" name="TextBox 50"/>
          <p:cNvSpPr txBox="1"/>
          <p:nvPr/>
        </p:nvSpPr>
        <p:spPr>
          <a:xfrm>
            <a:off x="2970783" y="5957759"/>
            <a:ext cx="1759672"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Cap Internal Training</a:t>
            </a:r>
          </a:p>
        </p:txBody>
      </p:sp>
      <p:sp>
        <p:nvSpPr>
          <p:cNvPr id="52" name="Oval 51"/>
          <p:cNvSpPr/>
          <p:nvPr/>
        </p:nvSpPr>
        <p:spPr>
          <a:xfrm>
            <a:off x="8461084" y="5995247"/>
            <a:ext cx="416585" cy="272313"/>
          </a:xfrm>
          <a:prstGeom prst="ellipse">
            <a:avLst/>
          </a:prstGeom>
          <a:solidFill>
            <a:schemeClr val="accent5">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3" name="TextBox 52"/>
          <p:cNvSpPr txBox="1"/>
          <p:nvPr/>
        </p:nvSpPr>
        <p:spPr>
          <a:xfrm>
            <a:off x="7840816" y="6009732"/>
            <a:ext cx="766783"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Basic</a:t>
            </a:r>
          </a:p>
        </p:txBody>
      </p:sp>
      <p:sp>
        <p:nvSpPr>
          <p:cNvPr id="54" name="TextBox 53"/>
          <p:cNvSpPr txBox="1"/>
          <p:nvPr/>
        </p:nvSpPr>
        <p:spPr>
          <a:xfrm>
            <a:off x="8971441" y="60081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Intermediate</a:t>
            </a:r>
          </a:p>
        </p:txBody>
      </p:sp>
      <p:sp>
        <p:nvSpPr>
          <p:cNvPr id="55" name="TextBox 54"/>
          <p:cNvSpPr txBox="1"/>
          <p:nvPr/>
        </p:nvSpPr>
        <p:spPr>
          <a:xfrm>
            <a:off x="10501645" y="6019061"/>
            <a:ext cx="1113677" cy="276999"/>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Advanced</a:t>
            </a:r>
          </a:p>
        </p:txBody>
      </p:sp>
      <p:sp>
        <p:nvSpPr>
          <p:cNvPr id="56" name="Oval 55"/>
          <p:cNvSpPr/>
          <p:nvPr/>
        </p:nvSpPr>
        <p:spPr>
          <a:xfrm>
            <a:off x="7346988" y="5989123"/>
            <a:ext cx="394340" cy="257061"/>
          </a:xfrm>
          <a:prstGeom prst="ellipse">
            <a:avLst/>
          </a:prstGeom>
          <a:solidFill>
            <a:schemeClr val="accent3">
              <a:lumMod val="60000"/>
              <a:lumOff val="4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7" name="Oval 56"/>
          <p:cNvSpPr/>
          <p:nvPr/>
        </p:nvSpPr>
        <p:spPr>
          <a:xfrm>
            <a:off x="10015564" y="5995860"/>
            <a:ext cx="380186" cy="251730"/>
          </a:xfrm>
          <a:prstGeom prst="ellipse">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8" name="Rectangle 67"/>
          <p:cNvSpPr/>
          <p:nvPr/>
        </p:nvSpPr>
        <p:spPr>
          <a:xfrm>
            <a:off x="205740" y="1196340"/>
            <a:ext cx="11650980" cy="5257800"/>
          </a:xfrm>
          <a:prstGeom prst="rect">
            <a:avLst/>
          </a:prstGeom>
          <a:noFill/>
          <a:ln w="15875" cmpd="sng">
            <a:solidFill>
              <a:schemeClr val="tx1"/>
            </a:solidFill>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8" name="TextBox 57"/>
          <p:cNvSpPr txBox="1"/>
          <p:nvPr/>
        </p:nvSpPr>
        <p:spPr>
          <a:xfrm>
            <a:off x="744756" y="5880164"/>
            <a:ext cx="1725777" cy="461665"/>
          </a:xfrm>
          <a:prstGeom prst="rect">
            <a:avLst/>
          </a:prstGeom>
          <a:noFill/>
        </p:spPr>
        <p:txBody>
          <a:bodyPr wrap="square" rtlCol="0">
            <a:spAutoFit/>
          </a:bodyPr>
          <a:lstStyle/>
          <a:p>
            <a:pPr>
              <a:spcAft>
                <a:spcPts val="600"/>
              </a:spcAft>
            </a:pPr>
            <a:r>
              <a:rPr lang="en-US" sz="1200" dirty="0" smtClean="0">
                <a:latin typeface="Arial" pitchFamily="34" charset="0"/>
                <a:cs typeface="Arial" pitchFamily="34" charset="0"/>
              </a:rPr>
              <a:t>Instructor-Led/Class room Training</a:t>
            </a:r>
          </a:p>
        </p:txBody>
      </p:sp>
      <p:grpSp>
        <p:nvGrpSpPr>
          <p:cNvPr id="59" name="Group 58"/>
          <p:cNvGrpSpPr/>
          <p:nvPr/>
        </p:nvGrpSpPr>
        <p:grpSpPr>
          <a:xfrm>
            <a:off x="7391536" y="2180502"/>
            <a:ext cx="2596385" cy="1877306"/>
            <a:chOff x="3677943" y="1043479"/>
            <a:chExt cx="1453896" cy="1316736"/>
          </a:xfrm>
          <a:solidFill>
            <a:schemeClr val="accent5">
              <a:lumMod val="60000"/>
              <a:lumOff val="40000"/>
            </a:schemeClr>
          </a:solidFill>
        </p:grpSpPr>
        <p:sp>
          <p:nvSpPr>
            <p:cNvPr id="60" name="Rounded Rectangle 59"/>
            <p:cNvSpPr/>
            <p:nvPr/>
          </p:nvSpPr>
          <p:spPr>
            <a:xfrm>
              <a:off x="3677943" y="1043479"/>
              <a:ext cx="1453896" cy="1316736"/>
            </a:xfrm>
            <a:prstGeom prst="roundRect">
              <a:avLst/>
            </a:pr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61" name="Rectangle 60"/>
            <p:cNvSpPr/>
            <p:nvPr/>
          </p:nvSpPr>
          <p:spPr>
            <a:xfrm>
              <a:off x="3738598" y="1233811"/>
              <a:ext cx="1334813" cy="588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C00000"/>
                  </a:solidFill>
                  <a:latin typeface="Arial" pitchFamily="34" charset="0"/>
                  <a:cs typeface="Arial" pitchFamily="34" charset="0"/>
                </a:rPr>
                <a:t>Hands-on training on Tools and Techniques (Maven, GIT, Jenkins, Docker, IBM Bluemix, AWS, Puppet, etc.)</a:t>
              </a:r>
              <a:endParaRPr lang="en-US" sz="1200" dirty="0">
                <a:latin typeface="Arial" pitchFamily="34" charset="0"/>
                <a:cs typeface="Arial" pitchFamily="34" charset="0"/>
              </a:endParaRPr>
            </a:p>
          </p:txBody>
        </p:sp>
        <p:sp>
          <p:nvSpPr>
            <p:cNvPr id="62" name="TextBox 61"/>
            <p:cNvSpPr txBox="1"/>
            <p:nvPr/>
          </p:nvSpPr>
          <p:spPr>
            <a:xfrm>
              <a:off x="4001830" y="2049418"/>
              <a:ext cx="773939" cy="151112"/>
            </a:xfrm>
            <a:prstGeom prst="rect">
              <a:avLst/>
            </a:prstGeom>
            <a:noFill/>
          </p:spPr>
          <p:txBody>
            <a:bodyPr wrap="none" rtlCol="0">
              <a:spAutoFit/>
            </a:bodyPr>
            <a:lstStyle/>
            <a:p>
              <a:pPr>
                <a:spcAft>
                  <a:spcPts val="600"/>
                </a:spcAft>
              </a:pPr>
              <a:r>
                <a:rPr lang="en-US" sz="800" dirty="0">
                  <a:solidFill>
                    <a:srgbClr val="0070C0"/>
                  </a:solidFill>
                </a:rPr>
                <a:t>Virtual ILT Session 40 Hrs</a:t>
              </a:r>
            </a:p>
          </p:txBody>
        </p:sp>
      </p:grpSp>
      <p:grpSp>
        <p:nvGrpSpPr>
          <p:cNvPr id="63" name="Group 62"/>
          <p:cNvGrpSpPr/>
          <p:nvPr/>
        </p:nvGrpSpPr>
        <p:grpSpPr>
          <a:xfrm>
            <a:off x="1220086" y="2081651"/>
            <a:ext cx="2324390" cy="2196963"/>
            <a:chOff x="5039230" y="6611"/>
            <a:chExt cx="1259461" cy="1259462"/>
          </a:xfrm>
          <a:solidFill>
            <a:schemeClr val="accent3">
              <a:lumMod val="60000"/>
              <a:lumOff val="40000"/>
            </a:schemeClr>
          </a:solidFill>
          <a:scene3d>
            <a:camera prst="orthographicFront"/>
            <a:lightRig rig="threePt" dir="t">
              <a:rot lat="0" lon="0" rev="7500000"/>
            </a:lightRig>
          </a:scene3d>
        </p:grpSpPr>
        <p:sp>
          <p:nvSpPr>
            <p:cNvPr id="64" name="Oval 63"/>
            <p:cNvSpPr/>
            <p:nvPr/>
          </p:nvSpPr>
          <p:spPr>
            <a:xfrm>
              <a:off x="5039230" y="6611"/>
              <a:ext cx="1259461" cy="1259462"/>
            </a:xfrm>
            <a:prstGeom prst="ellipse">
              <a:avLst/>
            </a:prstGeom>
            <a:grpFill/>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a:lstStyle/>
            <a:p>
              <a:pPr algn="ctr"/>
              <a:endParaRPr lang="en-US" sz="1000" dirty="0" smtClean="0">
                <a:solidFill>
                  <a:schemeClr val="bg1"/>
                </a:solidFill>
                <a:latin typeface="Arial" pitchFamily="34" charset="0"/>
                <a:cs typeface="Arial" pitchFamily="34" charset="0"/>
                <a:hlinkClick r:id="rId3"/>
              </a:endParaRPr>
            </a:p>
            <a:p>
              <a:pPr algn="ctr"/>
              <a:r>
                <a:rPr lang="en-US" sz="1050" dirty="0" smtClean="0">
                  <a:solidFill>
                    <a:srgbClr val="C00000"/>
                  </a:solidFill>
                  <a:latin typeface="Arial" pitchFamily="34" charset="0"/>
                  <a:cs typeface="Arial" pitchFamily="34" charset="0"/>
                </a:rPr>
                <a:t>Fundamental Trainings  on DevOps, Cloud, Docker, Puppet, Jenkins, Bluemix, AWS, Azure, </a:t>
              </a:r>
              <a:r>
                <a:rPr lang="en-US" sz="1050" dirty="0" err="1" smtClean="0">
                  <a:solidFill>
                    <a:srgbClr val="C00000"/>
                  </a:solidFill>
                  <a:latin typeface="Arial" pitchFamily="34" charset="0"/>
                  <a:cs typeface="Arial" pitchFamily="34" charset="0"/>
                </a:rPr>
                <a:t>etc.on</a:t>
              </a:r>
              <a:r>
                <a:rPr lang="en-US" sz="1050" dirty="0" smtClean="0">
                  <a:solidFill>
                    <a:srgbClr val="C00000"/>
                  </a:solidFill>
                  <a:latin typeface="Arial" pitchFamily="34" charset="0"/>
                  <a:cs typeface="Arial" pitchFamily="34" charset="0"/>
                </a:rPr>
                <a:t> </a:t>
              </a:r>
              <a:r>
                <a:rPr lang="en-US" sz="1050" b="1" dirty="0" err="1" smtClean="0">
                  <a:solidFill>
                    <a:srgbClr val="C00000"/>
                  </a:solidFill>
                  <a:latin typeface="Arial" pitchFamily="34" charset="0"/>
                  <a:cs typeface="Arial" pitchFamily="34" charset="0"/>
                </a:rPr>
                <a:t>SumtotalSystems</a:t>
              </a:r>
              <a:r>
                <a:rPr lang="en-US" sz="1050" b="1" dirty="0" smtClean="0">
                  <a:solidFill>
                    <a:srgbClr val="C00000"/>
                  </a:solidFill>
                  <a:latin typeface="Arial" pitchFamily="34" charset="0"/>
                  <a:cs typeface="Arial" pitchFamily="34" charset="0"/>
                </a:rPr>
                <a:t> Portal</a:t>
              </a:r>
              <a:r>
                <a:rPr lang="en-US" sz="1050" dirty="0" smtClean="0">
                  <a:solidFill>
                    <a:srgbClr val="C00000"/>
                  </a:solidFill>
                  <a:latin typeface="Arial" pitchFamily="34" charset="0"/>
                  <a:cs typeface="Arial" pitchFamily="34" charset="0"/>
                </a:rPr>
                <a:t>*</a:t>
              </a:r>
              <a:endParaRPr lang="en-US" sz="1050" b="1" dirty="0" smtClean="0">
                <a:solidFill>
                  <a:srgbClr val="C00000"/>
                </a:solidFill>
                <a:latin typeface="Arial" pitchFamily="34" charset="0"/>
                <a:cs typeface="Arial" pitchFamily="34" charset="0"/>
              </a:endParaRPr>
            </a:p>
            <a:p>
              <a:pPr algn="ctr"/>
              <a:endParaRPr lang="en-US" sz="1000" dirty="0" smtClean="0">
                <a:solidFill>
                  <a:schemeClr val="bg1"/>
                </a:solidFill>
                <a:latin typeface="Arial" pitchFamily="34" charset="0"/>
                <a:cs typeface="Arial" pitchFamily="34" charset="0"/>
              </a:endParaRPr>
            </a:p>
            <a:p>
              <a:pPr algn="ctr"/>
              <a:endParaRPr lang="en-US" sz="1000" dirty="0">
                <a:solidFill>
                  <a:schemeClr val="bg1"/>
                </a:solidFill>
                <a:latin typeface="Arial" pitchFamily="34" charset="0"/>
                <a:cs typeface="Arial" pitchFamily="34" charset="0"/>
              </a:endParaRPr>
            </a:p>
          </p:txBody>
        </p:sp>
        <p:sp>
          <p:nvSpPr>
            <p:cNvPr id="65" name="Oval 4"/>
            <p:cNvSpPr/>
            <p:nvPr/>
          </p:nvSpPr>
          <p:spPr>
            <a:xfrm>
              <a:off x="5315521" y="919266"/>
              <a:ext cx="706880" cy="220225"/>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800" dirty="0" smtClean="0">
                  <a:solidFill>
                    <a:srgbClr val="0070C0"/>
                  </a:solidFill>
                </a:rPr>
                <a:t>Online / Web-based Session  20 Hrs</a:t>
              </a:r>
              <a:endParaRPr lang="en-US" sz="800" kern="1200" dirty="0"/>
            </a:p>
          </p:txBody>
        </p:sp>
      </p:grpSp>
      <p:sp>
        <p:nvSpPr>
          <p:cNvPr id="66" name="Right Arrow 65"/>
          <p:cNvSpPr/>
          <p:nvPr/>
        </p:nvSpPr>
        <p:spPr>
          <a:xfrm>
            <a:off x="3544478" y="2990526"/>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7" name="Right Arrow 66"/>
          <p:cNvSpPr/>
          <p:nvPr/>
        </p:nvSpPr>
        <p:spPr>
          <a:xfrm>
            <a:off x="6783853" y="2962249"/>
            <a:ext cx="597811" cy="315348"/>
          </a:xfrm>
          <a:prstGeom prst="rightArrow">
            <a:avLst/>
          </a:prstGeom>
          <a:solidFill>
            <a:schemeClr val="accent2"/>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2" name="TextBox 71"/>
          <p:cNvSpPr txBox="1"/>
          <p:nvPr/>
        </p:nvSpPr>
        <p:spPr>
          <a:xfrm>
            <a:off x="251154" y="5590518"/>
            <a:ext cx="4524591" cy="246221"/>
          </a:xfrm>
          <a:prstGeom prst="rect">
            <a:avLst/>
          </a:prstGeom>
          <a:noFill/>
          <a:scene3d>
            <a:camera prst="orthographicFront"/>
            <a:lightRig rig="threePt" dir="t"/>
          </a:scene3d>
          <a:sp3d>
            <a:bevelT/>
          </a:sp3d>
        </p:spPr>
        <p:txBody>
          <a:bodyPr wrap="square" rtlCol="0">
            <a:spAutoFit/>
          </a:bodyPr>
          <a:lstStyle/>
          <a:p>
            <a:pPr>
              <a:spcAft>
                <a:spcPts val="600"/>
              </a:spcAft>
            </a:pPr>
            <a:r>
              <a:rPr lang="en-US" sz="1000" b="1" dirty="0" smtClean="0">
                <a:latin typeface="Arial" pitchFamily="34" charset="0"/>
                <a:cs typeface="Arial" pitchFamily="34" charset="0"/>
              </a:rPr>
              <a:t>* Trainings list is available on the next slide</a:t>
            </a:r>
          </a:p>
        </p:txBody>
      </p:sp>
      <p:sp>
        <p:nvSpPr>
          <p:cNvPr id="30" name="Rectangle 29"/>
          <p:cNvSpPr/>
          <p:nvPr/>
        </p:nvSpPr>
        <p:spPr>
          <a:xfrm>
            <a:off x="386228" y="4812586"/>
            <a:ext cx="3314167" cy="400110"/>
          </a:xfrm>
          <a:prstGeom prst="rect">
            <a:avLst/>
          </a:prstGeom>
          <a:solidFill>
            <a:srgbClr val="FFFF00"/>
          </a:solidFill>
          <a:effectLst/>
        </p:spPr>
        <p:txBody>
          <a:bodyPr wrap="square">
            <a:spAutoFit/>
          </a:bodyPr>
          <a:lstStyle/>
          <a:p>
            <a:pPr algn="just"/>
            <a:r>
              <a:rPr lang="en-US" sz="1000" b="1" i="1" dirty="0" smtClean="0"/>
              <a:t>The hands-on training is offered currently in India only.</a:t>
            </a:r>
            <a:endParaRPr lang="en-US" sz="1000" b="1" i="1" dirty="0"/>
          </a:p>
        </p:txBody>
      </p:sp>
      <p:grpSp>
        <p:nvGrpSpPr>
          <p:cNvPr id="31" name="Group 30"/>
          <p:cNvGrpSpPr/>
          <p:nvPr/>
        </p:nvGrpSpPr>
        <p:grpSpPr>
          <a:xfrm>
            <a:off x="4173372" y="2128076"/>
            <a:ext cx="2596385" cy="1877306"/>
            <a:chOff x="3677943" y="1043479"/>
            <a:chExt cx="1453896" cy="1316736"/>
          </a:xfrm>
          <a:solidFill>
            <a:schemeClr val="accent3">
              <a:lumMod val="60000"/>
              <a:lumOff val="40000"/>
            </a:schemeClr>
          </a:solidFill>
        </p:grpSpPr>
        <p:sp>
          <p:nvSpPr>
            <p:cNvPr id="32" name="Rounded Rectangle 31"/>
            <p:cNvSpPr/>
            <p:nvPr/>
          </p:nvSpPr>
          <p:spPr>
            <a:xfrm>
              <a:off x="3677943" y="1043479"/>
              <a:ext cx="1453896" cy="1316736"/>
            </a:xfrm>
            <a:prstGeom prst="roundRect">
              <a:avLst/>
            </a:prstGeom>
            <a:grp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34" name="Rectangle 33"/>
            <p:cNvSpPr/>
            <p:nvPr/>
          </p:nvSpPr>
          <p:spPr>
            <a:xfrm>
              <a:off x="3738598" y="1233811"/>
              <a:ext cx="1334813" cy="588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CC00CC"/>
                  </a:solidFill>
                  <a:latin typeface="Arial" pitchFamily="34" charset="0"/>
                  <a:cs typeface="Arial" pitchFamily="34" charset="0"/>
                  <a:sym typeface="Wingdings 3"/>
                </a:rPr>
                <a:t> </a:t>
              </a:r>
              <a:r>
                <a:rPr lang="en-US" sz="1200" dirty="0" smtClean="0">
                  <a:solidFill>
                    <a:srgbClr val="C00000"/>
                  </a:solidFill>
                  <a:latin typeface="Arial" pitchFamily="34" charset="0"/>
                  <a:cs typeface="Arial" pitchFamily="34" charset="0"/>
                </a:rPr>
                <a:t>Fundamental </a:t>
              </a:r>
              <a:r>
                <a:rPr lang="en-US" sz="1200" dirty="0">
                  <a:solidFill>
                    <a:srgbClr val="C00000"/>
                  </a:solidFill>
                  <a:latin typeface="Arial" pitchFamily="34" charset="0"/>
                  <a:cs typeface="Arial" pitchFamily="34" charset="0"/>
                </a:rPr>
                <a:t>Trainings  on </a:t>
              </a:r>
              <a:r>
                <a:rPr lang="en-US" sz="1200" dirty="0" err="1">
                  <a:solidFill>
                    <a:srgbClr val="C00000"/>
                  </a:solidFill>
                  <a:latin typeface="Arial" pitchFamily="34" charset="0"/>
                  <a:cs typeface="Arial" pitchFamily="34" charset="0"/>
                </a:rPr>
                <a:t>DevOps</a:t>
              </a:r>
              <a:r>
                <a:rPr lang="en-US" sz="1200" dirty="0">
                  <a:solidFill>
                    <a:srgbClr val="C00000"/>
                  </a:solidFill>
                  <a:latin typeface="Arial" pitchFamily="34" charset="0"/>
                  <a:cs typeface="Arial" pitchFamily="34" charset="0"/>
                </a:rPr>
                <a:t>, AWS, Azure, on </a:t>
              </a:r>
              <a:r>
                <a:rPr lang="en-US" sz="1200" b="1" dirty="0">
                  <a:solidFill>
                    <a:srgbClr val="C00000"/>
                  </a:solidFill>
                  <a:latin typeface="Arial" pitchFamily="34" charset="0"/>
                  <a:cs typeface="Arial" pitchFamily="34" charset="0"/>
                </a:rPr>
                <a:t>Partner Portals *</a:t>
              </a:r>
            </a:p>
          </p:txBody>
        </p:sp>
        <p:sp>
          <p:nvSpPr>
            <p:cNvPr id="35" name="TextBox 34"/>
            <p:cNvSpPr txBox="1"/>
            <p:nvPr/>
          </p:nvSpPr>
          <p:spPr>
            <a:xfrm>
              <a:off x="3869878" y="2049418"/>
              <a:ext cx="1037843" cy="142477"/>
            </a:xfrm>
            <a:prstGeom prst="rect">
              <a:avLst/>
            </a:prstGeom>
            <a:noFill/>
          </p:spPr>
          <p:txBody>
            <a:bodyPr wrap="none" rtlCol="0">
              <a:spAutoFit/>
            </a:bodyPr>
            <a:lstStyle/>
            <a:p>
              <a:pPr lvl="0" algn="ctr" defTabSz="1200150">
                <a:lnSpc>
                  <a:spcPct val="90000"/>
                </a:lnSpc>
                <a:spcBef>
                  <a:spcPct val="0"/>
                </a:spcBef>
                <a:spcAft>
                  <a:spcPct val="35000"/>
                </a:spcAft>
              </a:pPr>
              <a:r>
                <a:rPr lang="en-US" sz="800" dirty="0">
                  <a:solidFill>
                    <a:srgbClr val="0070C0"/>
                  </a:solidFill>
                </a:rPr>
                <a:t>Online / Web-based Session  20 </a:t>
              </a:r>
              <a:r>
                <a:rPr lang="en-US" sz="800" dirty="0" err="1">
                  <a:solidFill>
                    <a:srgbClr val="0070C0"/>
                  </a:solidFill>
                </a:rPr>
                <a:t>Hrs</a:t>
              </a:r>
              <a:endParaRPr lang="en-US" sz="800" dirty="0"/>
            </a:p>
          </p:txBody>
        </p:sp>
      </p:grpSp>
    </p:spTree>
    <p:extLst>
      <p:ext uri="{BB962C8B-B14F-4D97-AF65-F5344CB8AC3E}">
        <p14:creationId xmlns:p14="http://schemas.microsoft.com/office/powerpoint/2010/main" val="899201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r>
            <a:br>
              <a:rPr lang="en-US" dirty="0" smtClean="0"/>
            </a:br>
            <a:r>
              <a:rPr lang="en-US" dirty="0" smtClean="0"/>
              <a:t>DevOps </a:t>
            </a:r>
            <a:r>
              <a:rPr lang="en-US" dirty="0" smtClean="0"/>
              <a:t>– Roles and Training</a:t>
            </a:r>
            <a:endParaRPr lang="en-US" dirty="0"/>
          </a:p>
        </p:txBody>
      </p:sp>
      <p:sp>
        <p:nvSpPr>
          <p:cNvPr id="44034" name="AutoShape 2" descr="TRAINING &amp; DEVELOPMENT        Presented by:         Asma Siddiqui          Irfan Nizar         Nazish Verteji         Zar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1465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 </a:t>
            </a:r>
            <a:r>
              <a:rPr lang="en-US" dirty="0" smtClean="0"/>
              <a:t>Roles</a:t>
            </a:r>
            <a:endParaRPr lang="en-US" dirty="0"/>
          </a:p>
        </p:txBody>
      </p:sp>
      <p:sp>
        <p:nvSpPr>
          <p:cNvPr id="4" name="Oval 3"/>
          <p:cNvSpPr/>
          <p:nvPr/>
        </p:nvSpPr>
        <p:spPr>
          <a:xfrm>
            <a:off x="5079501" y="3620502"/>
            <a:ext cx="838200" cy="838200"/>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5" name="Oval 4"/>
          <p:cNvSpPr/>
          <p:nvPr/>
        </p:nvSpPr>
        <p:spPr>
          <a:xfrm>
            <a:off x="5689319" y="4991098"/>
            <a:ext cx="838200" cy="838200"/>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6" name="Oval 5"/>
          <p:cNvSpPr/>
          <p:nvPr/>
        </p:nvSpPr>
        <p:spPr>
          <a:xfrm>
            <a:off x="4058638" y="3695698"/>
            <a:ext cx="838200" cy="838200"/>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7" name="Oval 6"/>
          <p:cNvSpPr/>
          <p:nvPr/>
        </p:nvSpPr>
        <p:spPr>
          <a:xfrm>
            <a:off x="7320000" y="3695698"/>
            <a:ext cx="838200" cy="838200"/>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8" name="Oval 7"/>
          <p:cNvSpPr/>
          <p:nvPr/>
        </p:nvSpPr>
        <p:spPr>
          <a:xfrm>
            <a:off x="5866221" y="2407202"/>
            <a:ext cx="838200" cy="838200"/>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9" name="Oval 8"/>
          <p:cNvSpPr/>
          <p:nvPr/>
        </p:nvSpPr>
        <p:spPr>
          <a:xfrm>
            <a:off x="3163226" y="2277953"/>
            <a:ext cx="838200" cy="838200"/>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10" name="Oval 9"/>
          <p:cNvSpPr/>
          <p:nvPr/>
        </p:nvSpPr>
        <p:spPr>
          <a:xfrm>
            <a:off x="7144330" y="2304899"/>
            <a:ext cx="838200" cy="838200"/>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11" name="Oval 10"/>
          <p:cNvSpPr/>
          <p:nvPr/>
        </p:nvSpPr>
        <p:spPr>
          <a:xfrm>
            <a:off x="1905951" y="2277953"/>
            <a:ext cx="838200" cy="838200"/>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sp>
        <p:nvSpPr>
          <p:cNvPr id="12" name="Oval 11"/>
          <p:cNvSpPr/>
          <p:nvPr/>
        </p:nvSpPr>
        <p:spPr>
          <a:xfrm>
            <a:off x="8444500" y="2414104"/>
            <a:ext cx="838200" cy="838200"/>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cxnSp>
        <p:nvCxnSpPr>
          <p:cNvPr id="14" name="Elbow Connector 13"/>
          <p:cNvCxnSpPr>
            <a:stCxn id="6" idx="4"/>
            <a:endCxn id="5" idx="0"/>
          </p:cNvCxnSpPr>
          <p:nvPr/>
        </p:nvCxnSpPr>
        <p:spPr>
          <a:xfrm rot="16200000" flipH="1">
            <a:off x="5064478" y="3947157"/>
            <a:ext cx="457200" cy="1630681"/>
          </a:xfrm>
          <a:prstGeom prst="bentConnector3">
            <a:avLst/>
          </a:prstGeom>
          <a:ln w="57150">
            <a:solidFill>
              <a:schemeClr val="accent6">
                <a:lumMod val="50000"/>
              </a:schemeClr>
            </a:solidFill>
          </a:ln>
          <a:scene3d>
            <a:camera prst="perspectiveRelaxed" fov="2700000">
              <a:rot lat="18573604"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7" idx="4"/>
          </p:cNvCxnSpPr>
          <p:nvPr/>
        </p:nvCxnSpPr>
        <p:spPr>
          <a:xfrm rot="5400000">
            <a:off x="6742786" y="3766182"/>
            <a:ext cx="228599" cy="1764031"/>
          </a:xfrm>
          <a:prstGeom prst="bentConnector2">
            <a:avLst/>
          </a:prstGeom>
          <a:ln w="57150">
            <a:solidFill>
              <a:schemeClr val="accent6">
                <a:lumMod val="50000"/>
              </a:schemeClr>
            </a:solidFill>
          </a:ln>
          <a:scene3d>
            <a:camera prst="perspectiveRelaxed" fov="2700000">
              <a:rot lat="18573604"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4"/>
          </p:cNvCxnSpPr>
          <p:nvPr/>
        </p:nvCxnSpPr>
        <p:spPr>
          <a:xfrm rot="16200000" flipH="1">
            <a:off x="5384301" y="4573001"/>
            <a:ext cx="228601" cy="1"/>
          </a:xfrm>
          <a:prstGeom prst="bentConnector3">
            <a:avLst/>
          </a:prstGeom>
          <a:ln w="57150">
            <a:solidFill>
              <a:schemeClr val="accent6">
                <a:lumMod val="50000"/>
              </a:schemeClr>
            </a:solidFill>
          </a:ln>
          <a:scene3d>
            <a:camera prst="perspectiveRelaxed" fov="2700000">
              <a:rot lat="18573604"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5064478" y="2651757"/>
            <a:ext cx="457200" cy="1630681"/>
          </a:xfrm>
          <a:prstGeom prst="bentConnector3">
            <a:avLst/>
          </a:prstGeom>
          <a:ln w="57150">
            <a:solidFill>
              <a:schemeClr val="accent6">
                <a:lumMod val="50000"/>
              </a:schemeClr>
            </a:solidFill>
          </a:ln>
          <a:scene3d>
            <a:camera prst="perspectiveRelaxed" fov="2700000">
              <a:rot lat="18573604"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 idx="4"/>
          </p:cNvCxnSpPr>
          <p:nvPr/>
        </p:nvCxnSpPr>
        <p:spPr>
          <a:xfrm rot="5400000">
            <a:off x="6593018" y="2394381"/>
            <a:ext cx="221695" cy="1719131"/>
          </a:xfrm>
          <a:prstGeom prst="bentConnector2">
            <a:avLst/>
          </a:prstGeom>
          <a:ln w="57150">
            <a:solidFill>
              <a:schemeClr val="accent6">
                <a:lumMod val="50000"/>
              </a:schemeClr>
            </a:solidFill>
          </a:ln>
          <a:scene3d>
            <a:camera prst="perspectiveRelaxed" fov="2700000">
              <a:rot lat="18573604"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5" name="Elbow Connector 24"/>
          <p:cNvCxnSpPr/>
          <p:nvPr/>
        </p:nvCxnSpPr>
        <p:spPr>
          <a:xfrm rot="16200000" flipH="1">
            <a:off x="3428354" y="2651758"/>
            <a:ext cx="457200" cy="1630681"/>
          </a:xfrm>
          <a:prstGeom prst="bentConnector3">
            <a:avLst/>
          </a:prstGeom>
          <a:ln w="57150">
            <a:solidFill>
              <a:schemeClr val="accent6">
                <a:lumMod val="50000"/>
              </a:schemeClr>
            </a:solidFill>
          </a:ln>
          <a:scene3d>
            <a:camera prst="perspectiveRelaxed" fov="2700000">
              <a:rot lat="18573604"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7" idx="0"/>
            <a:endCxn id="12" idx="4"/>
          </p:cNvCxnSpPr>
          <p:nvPr/>
        </p:nvCxnSpPr>
        <p:spPr>
          <a:xfrm rot="5400000" flipH="1" flipV="1">
            <a:off x="8079653" y="2911751"/>
            <a:ext cx="443394" cy="1124500"/>
          </a:xfrm>
          <a:prstGeom prst="bentConnector3">
            <a:avLst>
              <a:gd name="adj1" fmla="val 50000"/>
            </a:avLst>
          </a:prstGeom>
          <a:ln w="57150">
            <a:solidFill>
              <a:schemeClr val="accent6">
                <a:lumMod val="50000"/>
              </a:schemeClr>
            </a:solidFill>
          </a:ln>
          <a:scene3d>
            <a:camera prst="perspectiveRelaxed" fov="2700000">
              <a:rot lat="18573604" lon="0" rev="0"/>
            </a:camera>
            <a:lightRig rig="threePt" dir="t"/>
          </a:scene3d>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16200000" flipV="1">
            <a:off x="5939921" y="3546732"/>
            <a:ext cx="364376" cy="502"/>
          </a:xfrm>
          <a:prstGeom prst="bentConnector3">
            <a:avLst>
              <a:gd name="adj1" fmla="val 50000"/>
            </a:avLst>
          </a:prstGeom>
          <a:ln w="57150">
            <a:solidFill>
              <a:schemeClr val="accent6">
                <a:lumMod val="50000"/>
              </a:schemeClr>
            </a:solidFill>
          </a:ln>
          <a:scene3d>
            <a:camera prst="perspectiveRelaxed" fov="2700000">
              <a:rot lat="18573604" lon="0" rev="0"/>
            </a:camera>
            <a:lightRig rig="threePt" dir="t"/>
          </a:scene3d>
        </p:spPr>
        <p:style>
          <a:lnRef idx="1">
            <a:schemeClr val="accent1"/>
          </a:lnRef>
          <a:fillRef idx="0">
            <a:schemeClr val="accent1"/>
          </a:fillRef>
          <a:effectRef idx="0">
            <a:schemeClr val="accent1"/>
          </a:effectRef>
          <a:fontRef idx="minor">
            <a:schemeClr val="tx1"/>
          </a:fontRef>
        </p:style>
      </p:cxnSp>
      <p:pic>
        <p:nvPicPr>
          <p:cNvPr id="35" name="Picture 34"/>
          <p:cNvPicPr>
            <a:picLocks noChangeAspect="1"/>
          </p:cNvPicPr>
          <p:nvPr/>
        </p:nvPicPr>
        <p:blipFill>
          <a:blip r:embed="rId2" cstate="print">
            <a:clrChange>
              <a:clrFrom>
                <a:srgbClr val="FFFFFF"/>
              </a:clrFrom>
              <a:clrTo>
                <a:srgbClr val="FFFFFF">
                  <a:alpha val="0"/>
                </a:srgbClr>
              </a:clrTo>
            </a:clrChange>
          </a:blip>
          <a:stretch>
            <a:fillRect/>
          </a:stretch>
        </p:blipFill>
        <p:spPr>
          <a:xfrm>
            <a:off x="2058092" y="1896654"/>
            <a:ext cx="344879" cy="1017814"/>
          </a:xfrm>
          <a:prstGeom prst="rect">
            <a:avLst/>
          </a:prstGeom>
        </p:spPr>
      </p:pic>
      <p:pic>
        <p:nvPicPr>
          <p:cNvPr id="36" name="Picture 35"/>
          <p:cNvPicPr>
            <a:picLocks noChangeAspect="1"/>
          </p:cNvPicPr>
          <p:nvPr/>
        </p:nvPicPr>
        <p:blipFill>
          <a:blip r:embed="rId3" cstate="print">
            <a:clrChange>
              <a:clrFrom>
                <a:srgbClr val="FFFFFF"/>
              </a:clrFrom>
              <a:clrTo>
                <a:srgbClr val="FFFFFF">
                  <a:alpha val="0"/>
                </a:srgbClr>
              </a:clrTo>
            </a:clrChange>
          </a:blip>
          <a:stretch>
            <a:fillRect/>
          </a:stretch>
        </p:blipFill>
        <p:spPr>
          <a:xfrm>
            <a:off x="4223651" y="3207292"/>
            <a:ext cx="424163" cy="1121637"/>
          </a:xfrm>
          <a:prstGeom prst="rect">
            <a:avLst/>
          </a:prstGeom>
        </p:spPr>
      </p:pic>
      <p:pic>
        <p:nvPicPr>
          <p:cNvPr id="38" name="Picture 37"/>
          <p:cNvPicPr>
            <a:picLocks noChangeAspect="1"/>
          </p:cNvPicPr>
          <p:nvPr/>
        </p:nvPicPr>
        <p:blipFill>
          <a:blip r:embed="rId4" cstate="print">
            <a:clrChange>
              <a:clrFrom>
                <a:srgbClr val="FFFFFF"/>
              </a:clrFrom>
              <a:clrTo>
                <a:srgbClr val="FFFFFF">
                  <a:alpha val="0"/>
                </a:srgbClr>
              </a:clrTo>
            </a:clrChange>
          </a:blip>
          <a:stretch>
            <a:fillRect/>
          </a:stretch>
        </p:blipFill>
        <p:spPr>
          <a:xfrm>
            <a:off x="5328262" y="3091003"/>
            <a:ext cx="387863" cy="1132523"/>
          </a:xfrm>
          <a:prstGeom prst="rect">
            <a:avLst/>
          </a:prstGeom>
        </p:spPr>
      </p:pic>
      <p:pic>
        <p:nvPicPr>
          <p:cNvPr id="39" name="Picture 38"/>
          <p:cNvPicPr>
            <a:picLocks noChangeAspect="1"/>
          </p:cNvPicPr>
          <p:nvPr/>
        </p:nvPicPr>
        <p:blipFill>
          <a:blip r:embed="rId4" cstate="print">
            <a:clrChange>
              <a:clrFrom>
                <a:srgbClr val="FFFFFF"/>
              </a:clrFrom>
              <a:clrTo>
                <a:srgbClr val="FFFFFF">
                  <a:alpha val="0"/>
                </a:srgbClr>
              </a:clrTo>
            </a:clrChange>
          </a:blip>
          <a:stretch>
            <a:fillRect/>
          </a:stretch>
        </p:blipFill>
        <p:spPr>
          <a:xfrm>
            <a:off x="7281046" y="1775070"/>
            <a:ext cx="387863" cy="1132523"/>
          </a:xfrm>
          <a:prstGeom prst="rect">
            <a:avLst/>
          </a:prstGeom>
        </p:spPr>
      </p:pic>
      <p:pic>
        <p:nvPicPr>
          <p:cNvPr id="40" name="Picture 39"/>
          <p:cNvPicPr>
            <a:picLocks noChangeAspect="1"/>
          </p:cNvPicPr>
          <p:nvPr/>
        </p:nvPicPr>
        <p:blipFill>
          <a:blip r:embed="rId5" cstate="print">
            <a:clrChange>
              <a:clrFrom>
                <a:srgbClr val="FFFFFF"/>
              </a:clrFrom>
              <a:clrTo>
                <a:srgbClr val="FFFFFF">
                  <a:alpha val="0"/>
                </a:srgbClr>
              </a:clrTo>
            </a:clrChange>
          </a:blip>
          <a:stretch>
            <a:fillRect/>
          </a:stretch>
        </p:blipFill>
        <p:spPr>
          <a:xfrm>
            <a:off x="7630838" y="3277882"/>
            <a:ext cx="335563" cy="1020635"/>
          </a:xfrm>
          <a:prstGeom prst="rect">
            <a:avLst/>
          </a:prstGeom>
        </p:spPr>
      </p:pic>
      <p:pic>
        <p:nvPicPr>
          <p:cNvPr id="42" name="Picture 41"/>
          <p:cNvPicPr>
            <a:picLocks noChangeAspect="1"/>
          </p:cNvPicPr>
          <p:nvPr/>
        </p:nvPicPr>
        <p:blipFill>
          <a:blip r:embed="rId5" cstate="print">
            <a:clrChange>
              <a:clrFrom>
                <a:srgbClr val="FFFFFF"/>
              </a:clrFrom>
              <a:clrTo>
                <a:srgbClr val="FFFFFF">
                  <a:alpha val="0"/>
                </a:srgbClr>
              </a:clrTo>
            </a:clrChange>
          </a:blip>
          <a:stretch>
            <a:fillRect/>
          </a:stretch>
        </p:blipFill>
        <p:spPr>
          <a:xfrm flipH="1">
            <a:off x="3403775" y="1759061"/>
            <a:ext cx="335563" cy="1020635"/>
          </a:xfrm>
          <a:prstGeom prst="rect">
            <a:avLst/>
          </a:prstGeom>
        </p:spPr>
      </p:pic>
      <p:pic>
        <p:nvPicPr>
          <p:cNvPr id="45" name="Picture 44"/>
          <p:cNvPicPr>
            <a:picLocks noChangeAspect="1"/>
          </p:cNvPicPr>
          <p:nvPr/>
        </p:nvPicPr>
        <p:blipFill>
          <a:blip r:embed="rId2" cstate="print">
            <a:clrChange>
              <a:clrFrom>
                <a:srgbClr val="FFFFFF"/>
              </a:clrFrom>
              <a:clrTo>
                <a:srgbClr val="FFFFFF">
                  <a:alpha val="0"/>
                </a:srgbClr>
              </a:clrTo>
            </a:clrChange>
          </a:blip>
          <a:stretch>
            <a:fillRect/>
          </a:stretch>
        </p:blipFill>
        <p:spPr>
          <a:xfrm flipH="1">
            <a:off x="8731458" y="1991963"/>
            <a:ext cx="344879" cy="1017814"/>
          </a:xfrm>
          <a:prstGeom prst="rect">
            <a:avLst/>
          </a:prstGeom>
        </p:spPr>
      </p:pic>
      <p:sp>
        <p:nvSpPr>
          <p:cNvPr id="46" name="Rectangle 45"/>
          <p:cNvSpPr/>
          <p:nvPr/>
        </p:nvSpPr>
        <p:spPr>
          <a:xfrm>
            <a:off x="6778318" y="4868584"/>
            <a:ext cx="595035" cy="276999"/>
          </a:xfrm>
          <a:prstGeom prst="rect">
            <a:avLst/>
          </a:prstGeom>
        </p:spPr>
        <p:txBody>
          <a:bodyPr wrap="none">
            <a:spAutoFit/>
          </a:bodyPr>
          <a:lstStyle/>
          <a:p>
            <a:r>
              <a:rPr lang="fi-FI" sz="1200" b="1" smtClean="0">
                <a:latin typeface="Arial" panose="020B0604020202020204" pitchFamily="34" charset="0"/>
                <a:cs typeface="Arial" panose="020B0604020202020204" pitchFamily="34" charset="0"/>
              </a:rPr>
              <a:t>SDET</a:t>
            </a:r>
            <a:endParaRPr lang="fi-FI" sz="1200" b="1" dirty="0">
              <a:latin typeface="Arial" panose="020B0604020202020204" pitchFamily="34" charset="0"/>
              <a:cs typeface="Arial" panose="020B0604020202020204" pitchFamily="34" charset="0"/>
            </a:endParaRPr>
          </a:p>
        </p:txBody>
      </p:sp>
      <p:sp>
        <p:nvSpPr>
          <p:cNvPr id="47" name="Rectangle 46"/>
          <p:cNvSpPr/>
          <p:nvPr/>
        </p:nvSpPr>
        <p:spPr>
          <a:xfrm>
            <a:off x="2007518" y="3943813"/>
            <a:ext cx="1802096" cy="276999"/>
          </a:xfrm>
          <a:prstGeom prst="rect">
            <a:avLst/>
          </a:prstGeom>
        </p:spPr>
        <p:txBody>
          <a:bodyPr wrap="none">
            <a:spAutoFit/>
          </a:bodyPr>
          <a:lstStyle/>
          <a:p>
            <a:r>
              <a:rPr lang="fi-FI" sz="1200" b="1" dirty="0" err="1">
                <a:latin typeface="Arial" panose="020B0604020202020204" pitchFamily="34" charset="0"/>
                <a:cs typeface="Arial" panose="020B0604020202020204" pitchFamily="34" charset="0"/>
              </a:rPr>
              <a:t>Automation</a:t>
            </a:r>
            <a:r>
              <a:rPr lang="fi-FI" sz="1200" b="1" dirty="0">
                <a:latin typeface="Arial" panose="020B0604020202020204" pitchFamily="34" charset="0"/>
                <a:cs typeface="Arial" panose="020B0604020202020204" pitchFamily="34" charset="0"/>
              </a:rPr>
              <a:t> </a:t>
            </a:r>
            <a:r>
              <a:rPr lang="fi-FI" sz="1200" b="1" dirty="0" err="1" smtClean="0">
                <a:latin typeface="Arial" panose="020B0604020202020204" pitchFamily="34" charset="0"/>
                <a:cs typeface="Arial" panose="020B0604020202020204" pitchFamily="34" charset="0"/>
              </a:rPr>
              <a:t>Specialist</a:t>
            </a:r>
            <a:endParaRPr lang="fi-FI" sz="1200" b="1" dirty="0">
              <a:latin typeface="Arial" panose="020B0604020202020204" pitchFamily="34" charset="0"/>
              <a:cs typeface="Arial" panose="020B0604020202020204" pitchFamily="34" charset="0"/>
            </a:endParaRPr>
          </a:p>
        </p:txBody>
      </p:sp>
      <p:sp>
        <p:nvSpPr>
          <p:cNvPr id="48" name="Rectangle 47"/>
          <p:cNvSpPr/>
          <p:nvPr/>
        </p:nvSpPr>
        <p:spPr>
          <a:xfrm>
            <a:off x="3658426" y="4860624"/>
            <a:ext cx="1704313" cy="276999"/>
          </a:xfrm>
          <a:prstGeom prst="rect">
            <a:avLst/>
          </a:prstGeom>
        </p:spPr>
        <p:txBody>
          <a:bodyPr wrap="none">
            <a:spAutoFit/>
          </a:bodyPr>
          <a:lstStyle/>
          <a:p>
            <a:r>
              <a:rPr lang="fi-FI" sz="1200" b="1" dirty="0" err="1" smtClean="0">
                <a:latin typeface="Arial" panose="020B0604020202020204" pitchFamily="34" charset="0"/>
                <a:cs typeface="Arial" panose="020B0604020202020204" pitchFamily="34" charset="0"/>
              </a:rPr>
              <a:t>Agile</a:t>
            </a:r>
            <a:r>
              <a:rPr lang="fi-FI" sz="1200" b="1" dirty="0" smtClean="0">
                <a:latin typeface="Arial" panose="020B0604020202020204" pitchFamily="34" charset="0"/>
                <a:cs typeface="Arial" panose="020B0604020202020204" pitchFamily="34" charset="0"/>
              </a:rPr>
              <a:t> SCRUM </a:t>
            </a:r>
            <a:r>
              <a:rPr lang="fi-FI" sz="1200" b="1" dirty="0">
                <a:latin typeface="Arial" panose="020B0604020202020204" pitchFamily="34" charset="0"/>
                <a:cs typeface="Arial" panose="020B0604020202020204" pitchFamily="34" charset="0"/>
              </a:rPr>
              <a:t>Master</a:t>
            </a:r>
            <a:endParaRPr lang="fi-FI" sz="1200" b="1" dirty="0">
              <a:latin typeface="Arial" panose="020B0604020202020204" pitchFamily="34" charset="0"/>
              <a:cs typeface="Arial" panose="020B0604020202020204" pitchFamily="34" charset="0"/>
            </a:endParaRPr>
          </a:p>
        </p:txBody>
      </p:sp>
      <p:sp>
        <p:nvSpPr>
          <p:cNvPr id="49" name="Rectangle 48"/>
          <p:cNvSpPr/>
          <p:nvPr/>
        </p:nvSpPr>
        <p:spPr>
          <a:xfrm>
            <a:off x="8447475" y="4328929"/>
            <a:ext cx="849913" cy="276999"/>
          </a:xfrm>
          <a:prstGeom prst="rect">
            <a:avLst/>
          </a:prstGeom>
        </p:spPr>
        <p:txBody>
          <a:bodyPr wrap="none">
            <a:spAutoFit/>
          </a:bodyPr>
          <a:lstStyle/>
          <a:p>
            <a:r>
              <a:rPr lang="en-US" sz="1200" b="1" dirty="0" smtClean="0">
                <a:latin typeface="Arial" panose="020B0604020202020204" pitchFamily="34" charset="0"/>
                <a:cs typeface="Arial" panose="020B0604020202020204" pitchFamily="34" charset="0"/>
              </a:rPr>
              <a:t>Architect</a:t>
            </a:r>
            <a:endParaRPr lang="fi-FI" sz="1200" b="1" dirty="0">
              <a:latin typeface="Arial" panose="020B0604020202020204" pitchFamily="34" charset="0"/>
              <a:cs typeface="Arial" panose="020B0604020202020204" pitchFamily="34" charset="0"/>
            </a:endParaRPr>
          </a:p>
        </p:txBody>
      </p:sp>
      <p:sp>
        <p:nvSpPr>
          <p:cNvPr id="50" name="Rectangle 49"/>
          <p:cNvSpPr/>
          <p:nvPr/>
        </p:nvSpPr>
        <p:spPr>
          <a:xfrm>
            <a:off x="4963484" y="1781478"/>
            <a:ext cx="1824538" cy="276999"/>
          </a:xfrm>
          <a:prstGeom prst="rect">
            <a:avLst/>
          </a:prstGeom>
        </p:spPr>
        <p:txBody>
          <a:bodyPr wrap="none">
            <a:spAutoFit/>
          </a:bodyPr>
          <a:lstStyle/>
          <a:p>
            <a:r>
              <a:rPr lang="en-US" sz="1200" b="1" dirty="0" smtClean="0">
                <a:latin typeface="Arial" panose="020B0604020202020204" pitchFamily="34" charset="0"/>
                <a:cs typeface="Arial" panose="020B0604020202020204" pitchFamily="34" charset="0"/>
              </a:rPr>
              <a:t>Performance </a:t>
            </a:r>
            <a:r>
              <a:rPr lang="en-US" sz="1200" b="1" dirty="0">
                <a:latin typeface="Arial" panose="020B0604020202020204" pitchFamily="34" charset="0"/>
                <a:cs typeface="Arial" panose="020B0604020202020204" pitchFamily="34" charset="0"/>
              </a:rPr>
              <a:t>Engineer</a:t>
            </a:r>
            <a:endParaRPr lang="fi-FI" sz="1200" b="1" dirty="0">
              <a:latin typeface="Arial" panose="020B0604020202020204" pitchFamily="34" charset="0"/>
              <a:cs typeface="Arial" panose="020B0604020202020204" pitchFamily="34" charset="0"/>
            </a:endParaRPr>
          </a:p>
        </p:txBody>
      </p:sp>
      <p:sp>
        <p:nvSpPr>
          <p:cNvPr id="51" name="Rectangle 50"/>
          <p:cNvSpPr/>
          <p:nvPr/>
        </p:nvSpPr>
        <p:spPr>
          <a:xfrm>
            <a:off x="6054641" y="1461479"/>
            <a:ext cx="2799164" cy="276999"/>
          </a:xfrm>
          <a:prstGeom prst="rect">
            <a:avLst/>
          </a:prstGeom>
        </p:spPr>
        <p:txBody>
          <a:bodyPr wrap="none">
            <a:spAutoFit/>
          </a:bodyPr>
          <a:lstStyle/>
          <a:p>
            <a:r>
              <a:rPr lang="en-US" sz="1200" b="1" smtClean="0">
                <a:latin typeface="Arial" panose="020B0604020202020204" pitchFamily="34" charset="0"/>
                <a:cs typeface="Arial" panose="020B0604020202020204" pitchFamily="34" charset="0"/>
              </a:rPr>
              <a:t>Integration </a:t>
            </a:r>
            <a:r>
              <a:rPr lang="en-US" sz="1200" b="1" dirty="0">
                <a:latin typeface="Arial" panose="020B0604020202020204" pitchFamily="34" charset="0"/>
                <a:cs typeface="Arial" panose="020B0604020202020204" pitchFamily="34" charset="0"/>
              </a:rPr>
              <a:t>and Configuration Lead</a:t>
            </a:r>
            <a:endParaRPr lang="fi-FI" sz="1200" b="1" dirty="0">
              <a:latin typeface="Arial" panose="020B0604020202020204" pitchFamily="34" charset="0"/>
              <a:cs typeface="Arial" panose="020B0604020202020204" pitchFamily="34" charset="0"/>
            </a:endParaRPr>
          </a:p>
        </p:txBody>
      </p:sp>
      <p:sp>
        <p:nvSpPr>
          <p:cNvPr id="52" name="Rectangle 51"/>
          <p:cNvSpPr/>
          <p:nvPr/>
        </p:nvSpPr>
        <p:spPr>
          <a:xfrm>
            <a:off x="2284081" y="1306058"/>
            <a:ext cx="1619354" cy="276999"/>
          </a:xfrm>
          <a:prstGeom prst="rect">
            <a:avLst/>
          </a:prstGeom>
        </p:spPr>
        <p:txBody>
          <a:bodyPr wrap="none">
            <a:spAutoFit/>
          </a:bodyPr>
          <a:lstStyle/>
          <a:p>
            <a:r>
              <a:rPr lang="en-US" sz="1200" b="1" dirty="0">
                <a:latin typeface="Arial" panose="020B0604020202020204" pitchFamily="34" charset="0"/>
                <a:cs typeface="Arial" panose="020B0604020202020204" pitchFamily="34" charset="0"/>
              </a:rPr>
              <a:t>Software </a:t>
            </a:r>
            <a:r>
              <a:rPr lang="en-US" sz="1200" b="1" dirty="0" smtClean="0">
                <a:latin typeface="Arial" panose="020B0604020202020204" pitchFamily="34" charset="0"/>
                <a:cs typeface="Arial" panose="020B0604020202020204" pitchFamily="34" charset="0"/>
              </a:rPr>
              <a:t>Developer</a:t>
            </a:r>
            <a:endParaRPr lang="fi-FI" sz="1200" b="1" dirty="0">
              <a:latin typeface="Arial" panose="020B0604020202020204" pitchFamily="34" charset="0"/>
              <a:cs typeface="Arial" panose="020B0604020202020204" pitchFamily="34" charset="0"/>
            </a:endParaRPr>
          </a:p>
        </p:txBody>
      </p:sp>
      <p:sp>
        <p:nvSpPr>
          <p:cNvPr id="53" name="Rectangle 52"/>
          <p:cNvSpPr/>
          <p:nvPr/>
        </p:nvSpPr>
        <p:spPr>
          <a:xfrm>
            <a:off x="7817489" y="1915410"/>
            <a:ext cx="526106" cy="276999"/>
          </a:xfrm>
          <a:prstGeom prst="rect">
            <a:avLst/>
          </a:prstGeom>
        </p:spPr>
        <p:txBody>
          <a:bodyPr wrap="square">
            <a:spAutoFit/>
          </a:bodyPr>
          <a:lstStyle/>
          <a:p>
            <a:r>
              <a:rPr lang="en-US" sz="1200" b="1" dirty="0" smtClean="0">
                <a:latin typeface="Arial" panose="020B0604020202020204" pitchFamily="34" charset="0"/>
                <a:cs typeface="Arial" panose="020B0604020202020204" pitchFamily="34" charset="0"/>
              </a:rPr>
              <a:t>SDM</a:t>
            </a:r>
            <a:endParaRPr lang="fi-FI" sz="1200" b="1" dirty="0">
              <a:latin typeface="Arial" panose="020B0604020202020204" pitchFamily="34" charset="0"/>
              <a:cs typeface="Arial" panose="020B0604020202020204" pitchFamily="34" charset="0"/>
            </a:endParaRPr>
          </a:p>
        </p:txBody>
      </p:sp>
      <p:sp>
        <p:nvSpPr>
          <p:cNvPr id="54" name="Rectangle 53"/>
          <p:cNvSpPr/>
          <p:nvPr/>
        </p:nvSpPr>
        <p:spPr>
          <a:xfrm>
            <a:off x="6543102" y="5679345"/>
            <a:ext cx="1800493" cy="276999"/>
          </a:xfrm>
          <a:prstGeom prst="rect">
            <a:avLst/>
          </a:prstGeom>
        </p:spPr>
        <p:txBody>
          <a:bodyPr wrap="square">
            <a:spAutoFit/>
          </a:bodyPr>
          <a:lstStyle/>
          <a:p>
            <a:r>
              <a:rPr lang="en-US" sz="1200" b="1" dirty="0" smtClean="0">
                <a:latin typeface="Arial" panose="020B0604020202020204" pitchFamily="34" charset="0"/>
                <a:cs typeface="Arial" panose="020B0604020202020204" pitchFamily="34" charset="0"/>
              </a:rPr>
              <a:t>Agile Project Manager</a:t>
            </a:r>
            <a:endParaRPr lang="fi-FI" sz="1200" b="1" dirty="0">
              <a:latin typeface="Arial" panose="020B0604020202020204" pitchFamily="34" charset="0"/>
              <a:cs typeface="Arial" panose="020B0604020202020204" pitchFamily="34" charset="0"/>
            </a:endParaRPr>
          </a:p>
        </p:txBody>
      </p:sp>
      <p:sp>
        <p:nvSpPr>
          <p:cNvPr id="55" name="Oval 54"/>
          <p:cNvSpPr/>
          <p:nvPr/>
        </p:nvSpPr>
        <p:spPr>
          <a:xfrm>
            <a:off x="6192525" y="3645999"/>
            <a:ext cx="838200" cy="838200"/>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cxnSp>
        <p:nvCxnSpPr>
          <p:cNvPr id="62" name="Straight Connector 61"/>
          <p:cNvCxnSpPr/>
          <p:nvPr/>
        </p:nvCxnSpPr>
        <p:spPr>
          <a:xfrm flipH="1">
            <a:off x="3792512" y="4133632"/>
            <a:ext cx="1698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52" idx="2"/>
          </p:cNvCxnSpPr>
          <p:nvPr/>
        </p:nvCxnSpPr>
        <p:spPr>
          <a:xfrm>
            <a:off x="3093758" y="1583057"/>
            <a:ext cx="274081" cy="687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50" idx="2"/>
          </p:cNvCxnSpPr>
          <p:nvPr/>
        </p:nvCxnSpPr>
        <p:spPr>
          <a:xfrm>
            <a:off x="5875753" y="2058477"/>
            <a:ext cx="156591" cy="500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39" idx="1"/>
          </p:cNvCxnSpPr>
          <p:nvPr/>
        </p:nvCxnSpPr>
        <p:spPr>
          <a:xfrm>
            <a:off x="6895443" y="1617959"/>
            <a:ext cx="385603" cy="723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3" idx="2"/>
          </p:cNvCxnSpPr>
          <p:nvPr/>
        </p:nvCxnSpPr>
        <p:spPr>
          <a:xfrm>
            <a:off x="8080542" y="2192409"/>
            <a:ext cx="651512" cy="222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48" idx="0"/>
          </p:cNvCxnSpPr>
          <p:nvPr/>
        </p:nvCxnSpPr>
        <p:spPr>
          <a:xfrm flipV="1">
            <a:off x="4510583" y="4339610"/>
            <a:ext cx="834711" cy="521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8137844" y="4223526"/>
            <a:ext cx="428670" cy="287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54" idx="0"/>
            <a:endCxn id="5" idx="6"/>
          </p:cNvCxnSpPr>
          <p:nvPr/>
        </p:nvCxnSpPr>
        <p:spPr>
          <a:xfrm flipH="1" flipV="1">
            <a:off x="6527519" y="5410198"/>
            <a:ext cx="915830" cy="269147"/>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980556" y="1599920"/>
            <a:ext cx="1879554" cy="276999"/>
          </a:xfrm>
          <a:prstGeom prst="rect">
            <a:avLst/>
          </a:prstGeom>
        </p:spPr>
        <p:txBody>
          <a:bodyPr wrap="none">
            <a:spAutoFit/>
          </a:bodyPr>
          <a:lstStyle/>
          <a:p>
            <a:r>
              <a:rPr lang="en-US" sz="1200" b="1" dirty="0" smtClean="0">
                <a:latin typeface="Arial" panose="020B0604020202020204" pitchFamily="34" charset="0"/>
                <a:cs typeface="Arial" panose="020B0604020202020204" pitchFamily="34" charset="0"/>
              </a:rPr>
              <a:t>Tester with Automation</a:t>
            </a:r>
            <a:endParaRPr lang="fi-FI" sz="1200" b="1" dirty="0">
              <a:latin typeface="Arial" panose="020B0604020202020204" pitchFamily="34" charset="0"/>
              <a:cs typeface="Arial" panose="020B0604020202020204" pitchFamily="34" charset="0"/>
            </a:endParaRPr>
          </a:p>
        </p:txBody>
      </p:sp>
      <p:sp>
        <p:nvSpPr>
          <p:cNvPr id="23" name="Rectangle 22"/>
          <p:cNvSpPr/>
          <p:nvPr/>
        </p:nvSpPr>
        <p:spPr>
          <a:xfrm>
            <a:off x="6032723" y="4389241"/>
            <a:ext cx="111162" cy="207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cxnSp>
        <p:nvCxnSpPr>
          <p:cNvPr id="59" name="Straight Connector 58"/>
          <p:cNvCxnSpPr>
            <a:stCxn id="57" idx="2"/>
          </p:cNvCxnSpPr>
          <p:nvPr/>
        </p:nvCxnSpPr>
        <p:spPr>
          <a:xfrm>
            <a:off x="1920333" y="1876919"/>
            <a:ext cx="137759" cy="437933"/>
          </a:xfrm>
          <a:prstGeom prst="line">
            <a:avLst/>
          </a:prstGeom>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2" cstate="print">
            <a:clrChange>
              <a:clrFrom>
                <a:srgbClr val="FFFFFF"/>
              </a:clrFrom>
              <a:clrTo>
                <a:srgbClr val="FFFFFF">
                  <a:alpha val="0"/>
                </a:srgbClr>
              </a:clrTo>
            </a:clrChange>
          </a:blip>
          <a:stretch>
            <a:fillRect/>
          </a:stretch>
        </p:blipFill>
        <p:spPr>
          <a:xfrm>
            <a:off x="5891863" y="4451010"/>
            <a:ext cx="339886" cy="1062434"/>
          </a:xfrm>
          <a:prstGeom prst="rect">
            <a:avLst/>
          </a:prstGeom>
        </p:spPr>
      </p:pic>
      <p:cxnSp>
        <p:nvCxnSpPr>
          <p:cNvPr id="58" name="Straight Connector 57"/>
          <p:cNvCxnSpPr/>
          <p:nvPr/>
        </p:nvCxnSpPr>
        <p:spPr>
          <a:xfrm>
            <a:off x="6508386" y="4331499"/>
            <a:ext cx="453343" cy="587569"/>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p:cNvSpPr/>
          <p:nvPr/>
        </p:nvSpPr>
        <p:spPr>
          <a:xfrm>
            <a:off x="4420501" y="2277953"/>
            <a:ext cx="838200" cy="838200"/>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80" name="Picture 79"/>
          <p:cNvPicPr>
            <a:picLocks noChangeAspect="1"/>
          </p:cNvPicPr>
          <p:nvPr/>
        </p:nvPicPr>
        <p:blipFill>
          <a:blip r:embed="rId2" cstate="print">
            <a:clrChange>
              <a:clrFrom>
                <a:srgbClr val="FFFFFF"/>
              </a:clrFrom>
              <a:clrTo>
                <a:srgbClr val="FFFFFF">
                  <a:alpha val="0"/>
                </a:srgbClr>
              </a:clrTo>
            </a:clrChange>
          </a:blip>
          <a:stretch>
            <a:fillRect/>
          </a:stretch>
        </p:blipFill>
        <p:spPr>
          <a:xfrm>
            <a:off x="4572642" y="1858869"/>
            <a:ext cx="344879" cy="1017814"/>
          </a:xfrm>
          <a:prstGeom prst="rect">
            <a:avLst/>
          </a:prstGeom>
        </p:spPr>
      </p:pic>
      <p:sp>
        <p:nvSpPr>
          <p:cNvPr id="82" name="Rectangle 81"/>
          <p:cNvSpPr/>
          <p:nvPr/>
        </p:nvSpPr>
        <p:spPr>
          <a:xfrm>
            <a:off x="3809614" y="1422142"/>
            <a:ext cx="2152705" cy="276999"/>
          </a:xfrm>
          <a:prstGeom prst="rect">
            <a:avLst/>
          </a:prstGeom>
        </p:spPr>
        <p:txBody>
          <a:bodyPr wrap="none">
            <a:spAutoFit/>
          </a:bodyPr>
          <a:lstStyle/>
          <a:p>
            <a:r>
              <a:rPr lang="en-US" sz="1200" b="1" dirty="0" smtClean="0">
                <a:latin typeface="Arial" panose="020B0604020202020204" pitchFamily="34" charset="0"/>
                <a:cs typeface="Arial" panose="020B0604020202020204" pitchFamily="34" charset="0"/>
              </a:rPr>
              <a:t>Transformation Consultant</a:t>
            </a:r>
            <a:endParaRPr lang="fi-FI" sz="1200" b="1" dirty="0">
              <a:latin typeface="Arial" panose="020B0604020202020204" pitchFamily="34" charset="0"/>
              <a:cs typeface="Arial" panose="020B0604020202020204" pitchFamily="34" charset="0"/>
            </a:endParaRPr>
          </a:p>
        </p:txBody>
      </p:sp>
      <p:cxnSp>
        <p:nvCxnSpPr>
          <p:cNvPr id="83" name="Straight Connector 82"/>
          <p:cNvCxnSpPr/>
          <p:nvPr/>
        </p:nvCxnSpPr>
        <p:spPr>
          <a:xfrm>
            <a:off x="4310554" y="1672225"/>
            <a:ext cx="210801" cy="483384"/>
          </a:xfrm>
          <a:prstGeom prst="line">
            <a:avLst/>
          </a:prstGeom>
        </p:spPr>
        <p:style>
          <a:lnRef idx="1">
            <a:schemeClr val="accent1"/>
          </a:lnRef>
          <a:fillRef idx="0">
            <a:schemeClr val="accent1"/>
          </a:fillRef>
          <a:effectRef idx="0">
            <a:schemeClr val="accent1"/>
          </a:effectRef>
          <a:fontRef idx="minor">
            <a:schemeClr val="tx1"/>
          </a:fontRef>
        </p:style>
      </p:cxnSp>
      <p:pic>
        <p:nvPicPr>
          <p:cNvPr id="85" name="Picture 84"/>
          <p:cNvPicPr>
            <a:picLocks noChangeAspect="1"/>
          </p:cNvPicPr>
          <p:nvPr/>
        </p:nvPicPr>
        <p:blipFill>
          <a:blip r:embed="rId3" cstate="print">
            <a:clrChange>
              <a:clrFrom>
                <a:srgbClr val="FFFFFF"/>
              </a:clrFrom>
              <a:clrTo>
                <a:srgbClr val="FFFFFF">
                  <a:alpha val="0"/>
                </a:srgbClr>
              </a:clrTo>
            </a:clrChange>
          </a:blip>
          <a:stretch>
            <a:fillRect/>
          </a:stretch>
        </p:blipFill>
        <p:spPr>
          <a:xfrm>
            <a:off x="6038799" y="1964009"/>
            <a:ext cx="424163" cy="1121637"/>
          </a:xfrm>
          <a:prstGeom prst="rect">
            <a:avLst/>
          </a:prstGeom>
        </p:spPr>
      </p:pic>
      <p:pic>
        <p:nvPicPr>
          <p:cNvPr id="86" name="Picture 85"/>
          <p:cNvPicPr>
            <a:picLocks noChangeAspect="1"/>
          </p:cNvPicPr>
          <p:nvPr/>
        </p:nvPicPr>
        <p:blipFill>
          <a:blip r:embed="rId3" cstate="print">
            <a:clrChange>
              <a:clrFrom>
                <a:srgbClr val="FFFFFF"/>
              </a:clrFrom>
              <a:clrTo>
                <a:srgbClr val="FFFFFF">
                  <a:alpha val="0"/>
                </a:srgbClr>
              </a:clrTo>
            </a:clrChange>
          </a:blip>
          <a:stretch>
            <a:fillRect/>
          </a:stretch>
        </p:blipFill>
        <p:spPr>
          <a:xfrm>
            <a:off x="6408835" y="3168418"/>
            <a:ext cx="424163" cy="1121637"/>
          </a:xfrm>
          <a:prstGeom prst="rect">
            <a:avLst/>
          </a:prstGeom>
        </p:spPr>
      </p:pic>
    </p:spTree>
    <p:extLst>
      <p:ext uri="{BB962C8B-B14F-4D97-AF65-F5344CB8AC3E}">
        <p14:creationId xmlns:p14="http://schemas.microsoft.com/office/powerpoint/2010/main" val="2119552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Master</a:t>
            </a:r>
            <a:endParaRPr lang="en-US" dirty="0"/>
          </a:p>
        </p:txBody>
      </p:sp>
      <p:sp>
        <p:nvSpPr>
          <p:cNvPr id="4" name="Content Placeholder 3"/>
          <p:cNvSpPr>
            <a:spLocks noGrp="1"/>
          </p:cNvSpPr>
          <p:nvPr>
            <p:ph sz="half" idx="12"/>
          </p:nvPr>
        </p:nvSpPr>
        <p:spPr>
          <a:xfrm>
            <a:off x="6233160" y="1197735"/>
            <a:ext cx="4114800" cy="5278368"/>
          </a:xfrm>
        </p:spPr>
        <p:txBody>
          <a:bodyPr/>
          <a:lstStyle/>
          <a:p>
            <a:r>
              <a:rPr lang="en-US" sz="1400" dirty="0"/>
              <a:t>The </a:t>
            </a:r>
            <a:r>
              <a:rPr lang="en-US" sz="1400" dirty="0"/>
              <a:t>SCRUM Master </a:t>
            </a:r>
            <a:r>
              <a:rPr lang="en-US" sz="1400" dirty="0"/>
              <a:t>is responsible for the process success — for helping the </a:t>
            </a:r>
            <a:r>
              <a:rPr lang="en-US" sz="1400" dirty="0"/>
              <a:t>Product Owner </a:t>
            </a:r>
            <a:r>
              <a:rPr lang="en-US" sz="1400" dirty="0"/>
              <a:t>and the </a:t>
            </a:r>
            <a:r>
              <a:rPr lang="en-US" sz="1400" dirty="0"/>
              <a:t>DevOps team </a:t>
            </a:r>
            <a:r>
              <a:rPr lang="en-US" sz="1400" dirty="0"/>
              <a:t>use the right process to create a successful product, and for facilitating </a:t>
            </a:r>
            <a:r>
              <a:rPr lang="en-US" sz="1400" dirty="0"/>
              <a:t>organizational </a:t>
            </a:r>
            <a:r>
              <a:rPr lang="en-US" sz="1400" dirty="0"/>
              <a:t>change and establishing an agile way of </a:t>
            </a:r>
            <a:r>
              <a:rPr lang="en-US" sz="1400" dirty="0"/>
              <a:t>working. Consequently</a:t>
            </a:r>
            <a:r>
              <a:rPr lang="en-US" sz="1400" dirty="0"/>
              <a:t>, the </a:t>
            </a:r>
            <a:r>
              <a:rPr lang="en-US" sz="1400" dirty="0"/>
              <a:t>SCRUM Master </a:t>
            </a:r>
            <a:r>
              <a:rPr lang="en-US" sz="1400" dirty="0"/>
              <a:t>collaborates with the product owner and the development team as well as senior management, human resources (HR), and the business groups </a:t>
            </a:r>
            <a:r>
              <a:rPr lang="en-US" sz="1400" dirty="0"/>
              <a:t>affected.</a:t>
            </a:r>
          </a:p>
          <a:p>
            <a:endParaRPr lang="en-US" sz="1400" dirty="0"/>
          </a:p>
          <a:p>
            <a:r>
              <a:rPr lang="en-US" sz="1400" dirty="0"/>
              <a:t>The core responsibilities of a SCRUM Master </a:t>
            </a:r>
            <a:r>
              <a:rPr lang="en-US" sz="1400" dirty="0"/>
              <a:t>include</a:t>
            </a:r>
            <a:endParaRPr lang="en-US" sz="1400" dirty="0"/>
          </a:p>
          <a:p>
            <a:pPr marL="285750" indent="-285750">
              <a:buFont typeface="Arial" panose="020B0604020202020204" pitchFamily="34" charset="0"/>
              <a:buChar char="•"/>
            </a:pPr>
            <a:r>
              <a:rPr lang="en-US" sz="1400" dirty="0"/>
              <a:t>Helping </a:t>
            </a:r>
            <a:r>
              <a:rPr lang="en-US" sz="1400" dirty="0"/>
              <a:t>the product owner maintain the product </a:t>
            </a:r>
            <a:r>
              <a:rPr lang="en-US" sz="1400" dirty="0"/>
              <a:t>backlog</a:t>
            </a:r>
            <a:endParaRPr lang="en-US" sz="1400" dirty="0"/>
          </a:p>
          <a:p>
            <a:pPr marL="285750" indent="-285750">
              <a:buFont typeface="Arial" panose="020B0604020202020204" pitchFamily="34" charset="0"/>
              <a:buChar char="•"/>
            </a:pPr>
            <a:r>
              <a:rPr lang="en-US" sz="1400" dirty="0"/>
              <a:t>Helping </a:t>
            </a:r>
            <a:r>
              <a:rPr lang="en-US" sz="1400" dirty="0"/>
              <a:t>the team to determine the definition of done for the </a:t>
            </a:r>
            <a:r>
              <a:rPr lang="en-US" sz="1400" dirty="0"/>
              <a:t>product</a:t>
            </a:r>
          </a:p>
          <a:p>
            <a:pPr marL="285750" indent="-285750">
              <a:buFont typeface="Arial" panose="020B0604020202020204" pitchFamily="34" charset="0"/>
              <a:buChar char="•"/>
            </a:pPr>
            <a:r>
              <a:rPr lang="en-US" sz="1400" dirty="0"/>
              <a:t>Promoting </a:t>
            </a:r>
            <a:r>
              <a:rPr lang="en-US" sz="1400" dirty="0"/>
              <a:t>self-organization within the team</a:t>
            </a:r>
          </a:p>
          <a:p>
            <a:pPr marL="285750" indent="-285750">
              <a:buFont typeface="Arial" panose="020B0604020202020204" pitchFamily="34" charset="0"/>
              <a:buChar char="•"/>
            </a:pPr>
            <a:r>
              <a:rPr lang="en-US" sz="1400" dirty="0"/>
              <a:t>Educating </a:t>
            </a:r>
            <a:r>
              <a:rPr lang="en-US" sz="1400" dirty="0"/>
              <a:t>key stakeholders in the product on scrum principles</a:t>
            </a:r>
          </a:p>
          <a:p>
            <a:endParaRPr lang="en-US" sz="1400" dirty="0"/>
          </a:p>
        </p:txBody>
      </p:sp>
      <p:sp>
        <p:nvSpPr>
          <p:cNvPr id="5" name="Oval 4"/>
          <p:cNvSpPr/>
          <p:nvPr/>
        </p:nvSpPr>
        <p:spPr>
          <a:xfrm>
            <a:off x="2211510" y="3886201"/>
            <a:ext cx="3166033" cy="2403383"/>
          </a:xfrm>
          <a:prstGeom prst="ellipse">
            <a:avLst/>
          </a:prstGeom>
          <a:noFill/>
          <a:ln w="76200">
            <a:solidFill>
              <a:schemeClr val="accent6">
                <a:lumMod val="50000"/>
              </a:schemeClr>
            </a:solidFill>
          </a:ln>
          <a:scene3d>
            <a:camera prst="perspectiveRelaxed" fov="2700000">
              <a:rot lat="18573604"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pic>
        <p:nvPicPr>
          <p:cNvPr id="6" name="Picture 5"/>
          <p:cNvPicPr>
            <a:picLocks noChangeAspect="1"/>
          </p:cNvPicPr>
          <p:nvPr/>
        </p:nvPicPr>
        <p:blipFill>
          <a:blip r:embed="rId2" cstate="print">
            <a:clrChange>
              <a:clrFrom>
                <a:srgbClr val="FFFFFF"/>
              </a:clrFrom>
              <a:clrTo>
                <a:srgbClr val="FFFFFF">
                  <a:alpha val="0"/>
                </a:srgbClr>
              </a:clrTo>
            </a:clrChange>
          </a:blip>
          <a:stretch>
            <a:fillRect/>
          </a:stretch>
        </p:blipFill>
        <p:spPr>
          <a:xfrm>
            <a:off x="3091544" y="1295401"/>
            <a:ext cx="1465029" cy="4277745"/>
          </a:xfrm>
          <a:prstGeom prst="rect">
            <a:avLst/>
          </a:prstGeom>
        </p:spPr>
      </p:pic>
    </p:spTree>
    <p:extLst>
      <p:ext uri="{BB962C8B-B14F-4D97-AF65-F5344CB8AC3E}">
        <p14:creationId xmlns:p14="http://schemas.microsoft.com/office/powerpoint/2010/main" val="1935816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heme/theme1.xml><?xml version="1.0" encoding="utf-8"?>
<a:theme xmlns:a="http://schemas.openxmlformats.org/drawingml/2006/main" name="Transformation OfficeSummary">
  <a:themeElements>
    <a:clrScheme name="Custom 7">
      <a:dk1>
        <a:sysClr val="windowText" lastClr="000000"/>
      </a:dk1>
      <a:lt1>
        <a:sysClr val="window" lastClr="FFFFFF"/>
      </a:lt1>
      <a:dk2>
        <a:srgbClr val="969696"/>
      </a:dk2>
      <a:lt2>
        <a:srgbClr val="C0C0C0"/>
      </a:lt2>
      <a:accent1>
        <a:srgbClr val="263147"/>
      </a:accent1>
      <a:accent2>
        <a:srgbClr val="009ACC"/>
      </a:accent2>
      <a:accent3>
        <a:srgbClr val="6A9529"/>
      </a:accent3>
      <a:accent4>
        <a:srgbClr val="40B3D6"/>
      </a:accent4>
      <a:accent5>
        <a:srgbClr val="E47E1A"/>
      </a:accent5>
      <a:accent6>
        <a:srgbClr val="7FCCE3"/>
      </a:accent6>
      <a:hlink>
        <a:srgbClr val="AC2B37"/>
      </a:hlink>
      <a:folHlink>
        <a:srgbClr val="762C7C"/>
      </a:folHlink>
    </a:clrScheme>
    <a:fontScheme name="Capgemini_NA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200" dirty="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spcAft>
            <a:spcPts val="600"/>
          </a:spcAft>
          <a:defRPr sz="12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1_Transformation OfficeSummary">
  <a:themeElements>
    <a:clrScheme name="Custom 7">
      <a:dk1>
        <a:sysClr val="windowText" lastClr="000000"/>
      </a:dk1>
      <a:lt1>
        <a:sysClr val="window" lastClr="FFFFFF"/>
      </a:lt1>
      <a:dk2>
        <a:srgbClr val="969696"/>
      </a:dk2>
      <a:lt2>
        <a:srgbClr val="C0C0C0"/>
      </a:lt2>
      <a:accent1>
        <a:srgbClr val="263147"/>
      </a:accent1>
      <a:accent2>
        <a:srgbClr val="009ACC"/>
      </a:accent2>
      <a:accent3>
        <a:srgbClr val="6A9529"/>
      </a:accent3>
      <a:accent4>
        <a:srgbClr val="40B3D6"/>
      </a:accent4>
      <a:accent5>
        <a:srgbClr val="E47E1A"/>
      </a:accent5>
      <a:accent6>
        <a:srgbClr val="7FCCE3"/>
      </a:accent6>
      <a:hlink>
        <a:srgbClr val="AC2B37"/>
      </a:hlink>
      <a:folHlink>
        <a:srgbClr val="762C7C"/>
      </a:folHlink>
    </a:clrScheme>
    <a:fontScheme name="Capgemini_NA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200" dirty="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spcAft>
            <a:spcPts val="600"/>
          </a:spcAft>
          <a:defRPr sz="1200" dirty="0" err="1"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4B618929D329A48A1F7310947D797B0" ma:contentTypeVersion="2" ma:contentTypeDescription="Create a new document." ma:contentTypeScope="" ma:versionID="0a35c57e93b7a65041db4bdd81dcd7e2">
  <xsd:schema xmlns:xsd="http://www.w3.org/2001/XMLSchema" xmlns:xs="http://www.w3.org/2001/XMLSchema" xmlns:p="http://schemas.microsoft.com/office/2006/metadata/properties" xmlns:ns2="54f0f4f2-18d8-4f69-a25d-2a38578c734a" targetNamespace="http://schemas.microsoft.com/office/2006/metadata/properties" ma:root="true" ma:fieldsID="81101c1717c0513999b55e1019d4d863" ns2:_="">
    <xsd:import namespace="54f0f4f2-18d8-4f69-a25d-2a38578c734a"/>
    <xsd:element name="properties">
      <xsd:complexType>
        <xsd:sequence>
          <xsd:element name="documentManagement">
            <xsd:complexType>
              <xsd:all>
                <xsd:element ref="ns2:Category" minOccurs="0"/>
                <xsd:element ref="ns2:Document_x0020_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f0f4f2-18d8-4f69-a25d-2a38578c734a" elementFormDefault="qualified">
    <xsd:import namespace="http://schemas.microsoft.com/office/2006/documentManagement/types"/>
    <xsd:import namespace="http://schemas.microsoft.com/office/infopath/2007/PartnerControls"/>
    <xsd:element name="Category" ma:index="8" nillable="true" ma:displayName="Category" ma:description="Use field to group and organize content" ma:internalName="Category">
      <xsd:simpleType>
        <xsd:restriction base="dms:Text">
          <xsd:maxLength value="255"/>
        </xsd:restriction>
      </xsd:simpleType>
    </xsd:element>
    <xsd:element name="Document_x0020_Status" ma:index="9" nillable="true" ma:displayName="Document Status" ma:default="WIP" ma:format="Dropdown" ma:internalName="Document_x0020_Status">
      <xsd:simpleType>
        <xsd:restriction base="dms:Choice">
          <xsd:enumeration value="WIP"/>
          <xsd:enumeration value="Draft"/>
          <xsd:enumeration value="Ready for Review"/>
          <xsd:enumeration value="Approved"/>
          <xsd:enumeration value="Ready for Deployment"/>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ocument_x0020_Status xmlns="54f0f4f2-18d8-4f69-a25d-2a38578c734a">WIP</Document_x0020_Status>
    <Category xmlns="54f0f4f2-18d8-4f69-a25d-2a38578c734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6DC07C-7C73-434E-99A3-058B211C18F5}"/>
</file>

<file path=customXml/itemProps2.xml><?xml version="1.0" encoding="utf-8"?>
<ds:datastoreItem xmlns:ds="http://schemas.openxmlformats.org/officeDocument/2006/customXml" ds:itemID="{9CB72455-0577-46F7-8FE0-A6B589E0C296}"/>
</file>

<file path=customXml/itemProps3.xml><?xml version="1.0" encoding="utf-8"?>
<ds:datastoreItem xmlns:ds="http://schemas.openxmlformats.org/officeDocument/2006/customXml" ds:itemID="{D6049376-832D-41B6-9CC7-FDD8807873F1}"/>
</file>

<file path=docProps/app.xml><?xml version="1.0" encoding="utf-8"?>
<Properties xmlns="http://schemas.openxmlformats.org/officeDocument/2006/extended-properties" xmlns:vt="http://schemas.openxmlformats.org/officeDocument/2006/docPropsVTypes">
  <TotalTime>22948</TotalTime>
  <Words>4584</Words>
  <Application>Microsoft Macintosh PowerPoint</Application>
  <PresentationFormat>Widescreen</PresentationFormat>
  <Paragraphs>1070</Paragraphs>
  <Slides>56</Slides>
  <Notes>43</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56</vt:i4>
      </vt:variant>
    </vt:vector>
  </HeadingPairs>
  <TitlesOfParts>
    <vt:vector size="69" baseType="lpstr">
      <vt:lpstr>Arial Narrow</vt:lpstr>
      <vt:lpstr>Calibri</vt:lpstr>
      <vt:lpstr>Helvetica Light</vt:lpstr>
      <vt:lpstr>Tahoma</vt:lpstr>
      <vt:lpstr>Times New Roman</vt:lpstr>
      <vt:lpstr>Wingdings</vt:lpstr>
      <vt:lpstr>Wingdings 2</vt:lpstr>
      <vt:lpstr>Wingdings 3</vt:lpstr>
      <vt:lpstr>Arial</vt:lpstr>
      <vt:lpstr>Transformation OfficeSummary</vt:lpstr>
      <vt:lpstr>1_Transformation OfficeSummary</vt:lpstr>
      <vt:lpstr>think-cell Slide</vt:lpstr>
      <vt:lpstr>Worksheet</vt:lpstr>
      <vt:lpstr> DevOps - Learning Journey</vt:lpstr>
      <vt:lpstr>Table of Contents</vt:lpstr>
      <vt:lpstr>DevOps Reference Model</vt:lpstr>
      <vt:lpstr> DevOps – Basics</vt:lpstr>
      <vt:lpstr>Learning Map for DevOps – DevOps Basics</vt:lpstr>
      <vt:lpstr>Learning Map for DevOps – Integrated DevOps</vt:lpstr>
      <vt:lpstr> DevOps – Roles and Training</vt:lpstr>
      <vt:lpstr>DevOps Roles</vt:lpstr>
      <vt:lpstr>SCRUM Master</vt:lpstr>
      <vt:lpstr>Learning Map for DevOps – Agile Scrum Master</vt:lpstr>
      <vt:lpstr>Agile Project Manager</vt:lpstr>
      <vt:lpstr>Learning Map for DevOps – Agile Project Manager</vt:lpstr>
      <vt:lpstr>DevOps Architect</vt:lpstr>
      <vt:lpstr>Learning Map for DevOps- Architect - Agile</vt:lpstr>
      <vt:lpstr>Learning Map for DevOps- Architect - Automation</vt:lpstr>
      <vt:lpstr>Learning Map for DevOps- Architect - Dev</vt:lpstr>
      <vt:lpstr>Learning Map for DevOps- Architect – CI/CD tools</vt:lpstr>
      <vt:lpstr>Learning Map for DevOps- Architect - Pivotal Cloud</vt:lpstr>
      <vt:lpstr>Learning Map for DevOps- Architect – IBM BlueMix and Visual Studio</vt:lpstr>
      <vt:lpstr>Learning Map for DevOps- Architect - AWS</vt:lpstr>
      <vt:lpstr>Learning Map for DevOps- Architect - Azure</vt:lpstr>
      <vt:lpstr>Integration and Configuration Lead/Transformation Consultant/SDM</vt:lpstr>
      <vt:lpstr>Learning Map for DevOps – DevOps Basics - SDM/Transformation Consultant/Integration and Configuration </vt:lpstr>
      <vt:lpstr>Learning Map for DevOps – Jenkins - SDM/Transformation Consultant/Integration and Configuration </vt:lpstr>
      <vt:lpstr>Learning Map for DevOps – Docker- SDM/Transformation Consultant/Integration and Configuration </vt:lpstr>
      <vt:lpstr>Learning Map for DevOps – Puppet- SDM/Transformation Consultant/Integration and Configuration </vt:lpstr>
      <vt:lpstr>Learning Map for DevOps – Chef- SDM/Transformation Consultant/Integration and Configuration </vt:lpstr>
      <vt:lpstr>Learning Map for DevOps – AWS- SDM/Transformation Consultant/Integration and Configuration </vt:lpstr>
      <vt:lpstr>Learning Map for DevOps- Architect – IBM BlueMix and Visual Studio</vt:lpstr>
      <vt:lpstr>Learning Map for DevOps – Azure and Pivotal Cloud - SDM/Transformation Consultant/Integration and Configuration </vt:lpstr>
      <vt:lpstr>Learning Map for DevOps – Tools- SDM/Transformation Consultant/Integration and Configuration </vt:lpstr>
      <vt:lpstr>Tester with Automation</vt:lpstr>
      <vt:lpstr>Learning Map for DevOps – Testers with Automation</vt:lpstr>
      <vt:lpstr>Performance Engineer</vt:lpstr>
      <vt:lpstr>Learning Map for DevOps – Performance Testers</vt:lpstr>
      <vt:lpstr>Automation Specialist</vt:lpstr>
      <vt:lpstr>Learning Map for DevOps – Automation Specialist</vt:lpstr>
      <vt:lpstr>Software Developer Engineer in Test (SDET)</vt:lpstr>
      <vt:lpstr>Learning Map for DevOps – SDET</vt:lpstr>
      <vt:lpstr> DevOps - Tools</vt:lpstr>
      <vt:lpstr>Learning Map for DevOps – Unit Test Automation</vt:lpstr>
      <vt:lpstr>Learning Map for DevOps – TDD/BDD/Cucumber </vt:lpstr>
      <vt:lpstr>Learning Map for DevOps - GIT</vt:lpstr>
      <vt:lpstr>Learning Map for DevOps – GIT/Maven/Sonarqube</vt:lpstr>
      <vt:lpstr>Learning Map for DevOps - Jenkins</vt:lpstr>
      <vt:lpstr>Learning Map for DevOps – Docker/Swarm</vt:lpstr>
      <vt:lpstr>Learning Map for DevOps - Puppet</vt:lpstr>
      <vt:lpstr>Learning Map for DevOps - TFS</vt:lpstr>
      <vt:lpstr> DevOps - Misc</vt:lpstr>
      <vt:lpstr>Learning Map for DevOps – Integrated DevOps Online Trainings</vt:lpstr>
      <vt:lpstr>Learning Map for DevOps – Integrated DevOps Online Trainings</vt:lpstr>
      <vt:lpstr>DevOps related trainings on MyLearning that are vary in size and topic</vt:lpstr>
      <vt:lpstr>DevOps training within our MyLearning (with training codes)</vt:lpstr>
      <vt:lpstr>DevOps training within our MyLearning (with training codes pg 2)</vt:lpstr>
      <vt:lpstr>Autonomics and Cloud on partner portals</vt:lpstr>
      <vt:lpstr>Additional Training: AWS Curricula</vt:lpstr>
    </vt:vector>
  </TitlesOfParts>
  <Company>Capgemini</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 FNU</dc:creator>
  <cp:lastModifiedBy>Walker, Michelle</cp:lastModifiedBy>
  <cp:revision>263</cp:revision>
  <dcterms:created xsi:type="dcterms:W3CDTF">2017-05-23T07:30:58Z</dcterms:created>
  <dcterms:modified xsi:type="dcterms:W3CDTF">2017-08-11T18:52:57Z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0x010100B1A3583A1085CF4699789DF6495476F8</vt:lpwstr>
  </property>
</Properties>
</file>