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81" r:id="rId2"/>
    <p:sldMasterId id="2147483693" r:id="rId3"/>
  </p:sldMasterIdLst>
  <p:notesMasterIdLst>
    <p:notesMasterId r:id="rId18"/>
  </p:notesMasterIdLst>
  <p:handoutMasterIdLst>
    <p:handoutMasterId r:id="rId19"/>
  </p:handoutMasterIdLst>
  <p:sldIdLst>
    <p:sldId id="351" r:id="rId4"/>
    <p:sldId id="395" r:id="rId5"/>
    <p:sldId id="402" r:id="rId6"/>
    <p:sldId id="394" r:id="rId7"/>
    <p:sldId id="396" r:id="rId8"/>
    <p:sldId id="397" r:id="rId9"/>
    <p:sldId id="398" r:id="rId10"/>
    <p:sldId id="401" r:id="rId11"/>
    <p:sldId id="403" r:id="rId12"/>
    <p:sldId id="405" r:id="rId13"/>
    <p:sldId id="407" r:id="rId14"/>
    <p:sldId id="406" r:id="rId15"/>
    <p:sldId id="404" r:id="rId16"/>
    <p:sldId id="400" r:id="rId17"/>
  </p:sldIdLst>
  <p:sldSz cx="20574000" cy="13716000"/>
  <p:notesSz cx="6797675" cy="9926638"/>
  <p:custDataLst>
    <p:tags r:id="rId20"/>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1pPr>
    <a:lvl2pPr marL="0" marR="0" indent="45720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2pPr>
    <a:lvl3pPr marL="0" marR="0" indent="91440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3pPr>
    <a:lvl4pPr marL="0" marR="0" indent="137160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4pPr>
    <a:lvl5pPr marL="0" marR="0" indent="182880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5pPr>
    <a:lvl6pPr marL="0" marR="0" indent="228600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6pPr>
    <a:lvl7pPr marL="0" marR="0" indent="274320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7pPr>
    <a:lvl8pPr marL="0" marR="0" indent="320040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8pPr>
    <a:lvl9pPr marL="0" marR="0" indent="365760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lvl9pPr>
  </p:defaultTextStyle>
  <p:extLst>
    <p:ext uri="{EFAFB233-063F-42B5-8137-9DF3F51BA10A}">
      <p15:sldGuideLst xmlns:p15="http://schemas.microsoft.com/office/powerpoint/2012/main">
        <p15:guide id="1" orient="horz" pos="4320" userDrawn="1">
          <p15:clr>
            <a:srgbClr val="A4A3A4"/>
          </p15:clr>
        </p15:guide>
        <p15:guide id="2" pos="64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9A1318-93C0-FDBA-3173-DFF193EC9ADE}" name="Maria Xing" initials="MX" userId="Maria Xing" providerId="None"/>
  <p188:author id="{126ED358-F2F2-7BA4-D95C-5653B1556C67}" name="Don Dransfield" initials="DD" userId="Don Dransfield" providerId="None"/>
  <p188:author id="{72C664BB-AE76-BAFE-B5F4-776AF5DD1D51}" name="Mladen Sormaz" initials="MS" userId="Mladen Sormaz"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DBC2"/>
    <a:srgbClr val="E28E8E"/>
    <a:srgbClr val="E2A673"/>
    <a:srgbClr val="94C9DE"/>
    <a:srgbClr val="FA8072"/>
    <a:srgbClr val="16899C"/>
    <a:srgbClr val="00008B"/>
    <a:srgbClr val="87CEEB"/>
    <a:srgbClr val="FFDAB9"/>
    <a:srgbClr val="E6E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95" autoAdjust="0"/>
    <p:restoredTop sz="95000" autoAdjust="0"/>
  </p:normalViewPr>
  <p:slideViewPr>
    <p:cSldViewPr snapToGrid="0">
      <p:cViewPr>
        <p:scale>
          <a:sx n="56" d="100"/>
          <a:sy n="56" d="100"/>
        </p:scale>
        <p:origin x="1200" y="96"/>
      </p:cViewPr>
      <p:guideLst>
        <p:guide orient="horz" pos="4320"/>
        <p:guide pos="6480"/>
      </p:guideLst>
    </p:cSldViewPr>
  </p:slideViewPr>
  <p:notesTextViewPr>
    <p:cViewPr>
      <p:scale>
        <a:sx n="1" d="1"/>
        <a:sy n="1" d="1"/>
      </p:scale>
      <p:origin x="0" y="0"/>
    </p:cViewPr>
  </p:notesTextViewPr>
  <p:sorterViewPr>
    <p:cViewPr>
      <p:scale>
        <a:sx n="100" d="100"/>
        <a:sy n="100" d="100"/>
      </p:scale>
      <p:origin x="0" y="-28284"/>
    </p:cViewPr>
  </p:sorterViewPr>
  <p:notesViewPr>
    <p:cSldViewPr snapToGrid="0">
      <p:cViewPr varScale="1">
        <p:scale>
          <a:sx n="79" d="100"/>
          <a:sy n="79" d="100"/>
        </p:scale>
        <p:origin x="304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8/10/relationships/authors" Targe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F05665-2019-4856-85E7-7D39CE858D6A}"/>
              </a:ext>
            </a:extLst>
          </p:cNvPr>
          <p:cNvSpPr>
            <a:spLocks noGrp="1"/>
          </p:cNvSpPr>
          <p:nvPr>
            <p:ph type="hdr" sz="quarter"/>
          </p:nvPr>
        </p:nvSpPr>
        <p:spPr>
          <a:xfrm>
            <a:off x="1" y="2"/>
            <a:ext cx="2946275" cy="49836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1D483C18-75A4-4C5C-9CEA-B04F15384325}"/>
              </a:ext>
            </a:extLst>
          </p:cNvPr>
          <p:cNvSpPr>
            <a:spLocks noGrp="1"/>
          </p:cNvSpPr>
          <p:nvPr>
            <p:ph type="dt" sz="quarter" idx="1"/>
          </p:nvPr>
        </p:nvSpPr>
        <p:spPr>
          <a:xfrm>
            <a:off x="3849863" y="2"/>
            <a:ext cx="2946275" cy="498366"/>
          </a:xfrm>
          <a:prstGeom prst="rect">
            <a:avLst/>
          </a:prstGeom>
        </p:spPr>
        <p:txBody>
          <a:bodyPr vert="horz" lIns="91440" tIns="45720" rIns="91440" bIns="45720" rtlCol="0"/>
          <a:lstStyle>
            <a:lvl1pPr algn="r">
              <a:defRPr sz="1200"/>
            </a:lvl1pPr>
          </a:lstStyle>
          <a:p>
            <a:fld id="{72BCFB00-EB72-4FC9-8F33-6631CD1A05E3}" type="datetimeFigureOut">
              <a:rPr lang="en-GB" smtClean="0"/>
              <a:t>09/01/2023</a:t>
            </a:fld>
            <a:endParaRPr lang="en-GB"/>
          </a:p>
        </p:txBody>
      </p:sp>
      <p:sp>
        <p:nvSpPr>
          <p:cNvPr id="4" name="Footer Placeholder 3">
            <a:extLst>
              <a:ext uri="{FF2B5EF4-FFF2-40B4-BE49-F238E27FC236}">
                <a16:creationId xmlns:a16="http://schemas.microsoft.com/office/drawing/2014/main" id="{BDAA8901-67E4-440B-A958-11189F909E96}"/>
              </a:ext>
            </a:extLst>
          </p:cNvPr>
          <p:cNvSpPr>
            <a:spLocks noGrp="1"/>
          </p:cNvSpPr>
          <p:nvPr>
            <p:ph type="ftr" sz="quarter" idx="2"/>
          </p:nvPr>
        </p:nvSpPr>
        <p:spPr>
          <a:xfrm>
            <a:off x="1" y="9428274"/>
            <a:ext cx="2946275" cy="498366"/>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8EF5A618-C9F9-44A9-8209-7E31091DA6DC}"/>
              </a:ext>
            </a:extLst>
          </p:cNvPr>
          <p:cNvSpPr>
            <a:spLocks noGrp="1"/>
          </p:cNvSpPr>
          <p:nvPr>
            <p:ph type="sldNum" sz="quarter" idx="3"/>
          </p:nvPr>
        </p:nvSpPr>
        <p:spPr>
          <a:xfrm>
            <a:off x="3849863" y="9428274"/>
            <a:ext cx="2946275" cy="498366"/>
          </a:xfrm>
          <a:prstGeom prst="rect">
            <a:avLst/>
          </a:prstGeom>
        </p:spPr>
        <p:txBody>
          <a:bodyPr vert="horz" lIns="91440" tIns="45720" rIns="91440" bIns="45720" rtlCol="0" anchor="b"/>
          <a:lstStyle>
            <a:lvl1pPr algn="r">
              <a:defRPr sz="1200"/>
            </a:lvl1pPr>
          </a:lstStyle>
          <a:p>
            <a:fld id="{8F1D20E7-A08C-4B62-AB2D-3E687F2DC1F6}" type="slidenum">
              <a:rPr lang="en-GB" smtClean="0"/>
              <a:t>‹#›</a:t>
            </a:fld>
            <a:endParaRPr lang="en-GB"/>
          </a:p>
        </p:txBody>
      </p:sp>
    </p:spTree>
    <p:extLst>
      <p:ext uri="{BB962C8B-B14F-4D97-AF65-F5344CB8AC3E}">
        <p14:creationId xmlns:p14="http://schemas.microsoft.com/office/powerpoint/2010/main" val="884226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608013" y="744538"/>
            <a:ext cx="5581650" cy="3722687"/>
          </a:xfrm>
          <a:prstGeom prst="rect">
            <a:avLst/>
          </a:prstGeom>
        </p:spPr>
        <p:txBody>
          <a:bodyPr lIns="93177" tIns="46589" rIns="93177" bIns="46589"/>
          <a:lstStyle/>
          <a:p>
            <a:endParaRPr/>
          </a:p>
        </p:txBody>
      </p:sp>
      <p:sp>
        <p:nvSpPr>
          <p:cNvPr id="117" name="Shape 117"/>
          <p:cNvSpPr>
            <a:spLocks noGrp="1"/>
          </p:cNvSpPr>
          <p:nvPr>
            <p:ph type="body" sz="quarter" idx="1"/>
          </p:nvPr>
        </p:nvSpPr>
        <p:spPr>
          <a:xfrm>
            <a:off x="906357" y="4715153"/>
            <a:ext cx="4984962" cy="4466987"/>
          </a:xfrm>
          <a:prstGeom prst="rect">
            <a:avLst/>
          </a:prstGeom>
        </p:spPr>
        <p:txBody>
          <a:bodyPr lIns="93177" tIns="46589" rIns="93177" bIns="46589"/>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slideMaster" Target="../slideMasters/slideMaster1.xml"/><Relationship Id="rId1" Type="http://schemas.openxmlformats.org/officeDocument/2006/relationships/tags" Target="../tags/tag9.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2.xml"/><Relationship Id="rId6" Type="http://schemas.openxmlformats.org/officeDocument/2006/relationships/image" Target="../media/image12.png"/><Relationship Id="rId5" Type="http://schemas.openxmlformats.org/officeDocument/2006/relationships/image" Target="../media/image11.png"/><Relationship Id="rId10" Type="http://schemas.microsoft.com/office/2007/relationships/hdphoto" Target="../media/hdphoto1.wdp"/><Relationship Id="rId4" Type="http://schemas.openxmlformats.org/officeDocument/2006/relationships/image" Target="../media/image10.png"/><Relationship Id="rId9"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6.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eg"/><Relationship Id="rId7" Type="http://schemas.microsoft.com/office/2007/relationships/hdphoto" Target="../media/hdphoto1.wdp"/><Relationship Id="rId2" Type="http://schemas.openxmlformats.org/officeDocument/2006/relationships/slideMaster" Target="../slideMasters/slideMaster3.xml"/><Relationship Id="rId1" Type="http://schemas.openxmlformats.org/officeDocument/2006/relationships/tags" Target="../tags/tag23.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7" name="Do not remove" hidden="1">
            <a:extLst>
              <a:ext uri="{FF2B5EF4-FFF2-40B4-BE49-F238E27FC236}">
                <a16:creationId xmlns:a16="http://schemas.microsoft.com/office/drawing/2014/main" id="{15132BAF-5423-416E-80FB-593DA7190FB3}"/>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anchor="b">
            <a:normAutofit/>
          </a:bodyPr>
          <a:lstStyle>
            <a:lvl1pPr marL="0" indent="0">
              <a:buNone/>
              <a:defRPr sz="2800"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39622"/>
            <a:ext cx="8702675" cy="9044454"/>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anchor="b">
            <a:normAutofit/>
          </a:bodyPr>
          <a:lstStyle>
            <a:lvl1pPr marL="0" indent="0">
              <a:buNone/>
              <a:defRPr sz="2800"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39622"/>
            <a:ext cx="8747125" cy="9044454"/>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CBAA922C-FE49-4759-BA66-173308A194E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7" name="Text Placeholder 11">
            <a:extLst>
              <a:ext uri="{FF2B5EF4-FFF2-40B4-BE49-F238E27FC236}">
                <a16:creationId xmlns:a16="http://schemas.microsoft.com/office/drawing/2014/main" id="{CEA70A30-7738-41A6-BB1F-5903F282EFE8}"/>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745814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573C-260A-49CF-B7D9-8BB0C51D91D1}"/>
              </a:ext>
            </a:extLst>
          </p:cNvPr>
          <p:cNvSpPr>
            <a:spLocks noGrp="1"/>
          </p:cNvSpPr>
          <p:nvPr>
            <p:ph type="ctrTitle"/>
          </p:nvPr>
        </p:nvSpPr>
        <p:spPr>
          <a:xfrm>
            <a:off x="2571750" y="4145242"/>
            <a:ext cx="15430500" cy="4775200"/>
          </a:xfrm>
          <a:prstGeom prst="rect">
            <a:avLst/>
          </a:prstGeom>
        </p:spPr>
        <p:txBody>
          <a:bodyPr anchor="b">
            <a:normAutofit/>
          </a:bodyPr>
          <a:lstStyle>
            <a:lvl1pPr algn="ctr">
              <a:defRPr sz="7200">
                <a:solidFill>
                  <a:schemeClr val="accent3">
                    <a:lumMod val="75000"/>
                  </a:schemeClr>
                </a:solidFill>
              </a:defRPr>
            </a:lvl1pPr>
          </a:lstStyle>
          <a:p>
            <a:endParaRPr lang="en-GB" dirty="0"/>
          </a:p>
        </p:txBody>
      </p:sp>
      <p:sp>
        <p:nvSpPr>
          <p:cNvPr id="3" name="Subtitle 2">
            <a:extLst>
              <a:ext uri="{FF2B5EF4-FFF2-40B4-BE49-F238E27FC236}">
                <a16:creationId xmlns:a16="http://schemas.microsoft.com/office/drawing/2014/main" id="{E4B153FD-CC5D-4178-94CE-7EFD74923D1F}"/>
              </a:ext>
            </a:extLst>
          </p:cNvPr>
          <p:cNvSpPr>
            <a:spLocks noGrp="1"/>
          </p:cNvSpPr>
          <p:nvPr>
            <p:ph type="subTitle" idx="1"/>
          </p:nvPr>
        </p:nvSpPr>
        <p:spPr>
          <a:xfrm>
            <a:off x="2571750" y="9104592"/>
            <a:ext cx="15430500" cy="3311525"/>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0" name="Straight Connector 9">
            <a:extLst>
              <a:ext uri="{FF2B5EF4-FFF2-40B4-BE49-F238E27FC236}">
                <a16:creationId xmlns:a16="http://schemas.microsoft.com/office/drawing/2014/main" id="{C468CF95-9F23-4C71-A3B9-A162E13D3D5A}"/>
              </a:ext>
            </a:extLst>
          </p:cNvPr>
          <p:cNvCxnSpPr>
            <a:cxnSpLocks/>
          </p:cNvCxnSpPr>
          <p:nvPr userDrawn="1"/>
        </p:nvCxnSpPr>
        <p:spPr>
          <a:xfrm>
            <a:off x="2571750" y="9019085"/>
            <a:ext cx="15430500" cy="449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04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4DA71B3B-80CF-495B-8BDF-622CAB14C5F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777FG-Cover-Blue-Logo.jpg" descr="777FG-Cover-Blue-Logo.jpg">
            <a:extLst>
              <a:ext uri="{FF2B5EF4-FFF2-40B4-BE49-F238E27FC236}">
                <a16:creationId xmlns:a16="http://schemas.microsoft.com/office/drawing/2014/main" id="{12C48C3D-21CA-482A-80AE-6A322F245A4C}"/>
              </a:ext>
            </a:extLst>
          </p:cNvPr>
          <p:cNvPicPr>
            <a:picLocks noChangeAspect="1"/>
          </p:cNvPicPr>
          <p:nvPr userDrawn="1"/>
        </p:nvPicPr>
        <p:blipFill>
          <a:blip r:embed="rId3"/>
          <a:stretch>
            <a:fillRect/>
          </a:stretch>
        </p:blipFill>
        <p:spPr>
          <a:xfrm>
            <a:off x="0" y="0"/>
            <a:ext cx="20574000" cy="13716000"/>
          </a:xfrm>
          <a:prstGeom prst="rect">
            <a:avLst/>
          </a:prstGeom>
          <a:ln w="3175">
            <a:miter lim="400000"/>
          </a:ln>
        </p:spPr>
      </p:pic>
      <p:cxnSp>
        <p:nvCxnSpPr>
          <p:cNvPr id="10" name="Straight Connector 9">
            <a:extLst>
              <a:ext uri="{FF2B5EF4-FFF2-40B4-BE49-F238E27FC236}">
                <a16:creationId xmlns:a16="http://schemas.microsoft.com/office/drawing/2014/main" id="{C468CF95-9F23-4C71-A3B9-A162E13D3D5A}"/>
              </a:ext>
            </a:extLst>
          </p:cNvPr>
          <p:cNvCxnSpPr>
            <a:cxnSpLocks/>
          </p:cNvCxnSpPr>
          <p:nvPr userDrawn="1"/>
        </p:nvCxnSpPr>
        <p:spPr>
          <a:xfrm>
            <a:off x="2553821" y="11958454"/>
            <a:ext cx="15430500" cy="0"/>
          </a:xfrm>
          <a:prstGeom prst="line">
            <a:avLst/>
          </a:prstGeom>
          <a:ln w="952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97F7186-6704-4168-9D93-FF1DFE6ACF18}"/>
              </a:ext>
            </a:extLst>
          </p:cNvPr>
          <p:cNvSpPr/>
          <p:nvPr userDrawn="1"/>
        </p:nvSpPr>
        <p:spPr>
          <a:xfrm>
            <a:off x="13803969" y="4097073"/>
            <a:ext cx="3424517" cy="1918447"/>
          </a:xfrm>
          <a:prstGeom prst="rect">
            <a:avLst/>
          </a:prstGeom>
          <a:solidFill>
            <a:srgbClr val="02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5F13D99-92B8-46C4-861C-0C5C72B12771}"/>
              </a:ext>
            </a:extLst>
          </p:cNvPr>
          <p:cNvSpPr/>
          <p:nvPr userDrawn="1"/>
        </p:nvSpPr>
        <p:spPr>
          <a:xfrm>
            <a:off x="13803969" y="7984303"/>
            <a:ext cx="3424517" cy="611277"/>
          </a:xfrm>
          <a:prstGeom prst="rect">
            <a:avLst/>
          </a:prstGeom>
          <a:solidFill>
            <a:srgbClr val="02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6" descr="777 Partners: Global Reach. Long-Term Value.">
            <a:extLst>
              <a:ext uri="{FF2B5EF4-FFF2-40B4-BE49-F238E27FC236}">
                <a16:creationId xmlns:a16="http://schemas.microsoft.com/office/drawing/2014/main" id="{C0639EA6-1B71-4024-A379-C4109B1185A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30882" y="11907006"/>
            <a:ext cx="2558606" cy="1613535"/>
          </a:xfrm>
          <a:prstGeom prst="rect">
            <a:avLst/>
          </a:prstGeom>
          <a:noFill/>
          <a:extLst>
            <a:ext uri="{909E8E84-426E-40DD-AFC4-6F175D3DCCD1}">
              <a14:hiddenFill xmlns:a14="http://schemas.microsoft.com/office/drawing/2010/main">
                <a:solidFill>
                  <a:srgbClr val="FFFFFF"/>
                </a:solidFill>
              </a14:hiddenFill>
            </a:ext>
          </a:extLst>
        </p:spPr>
      </p:pic>
      <p:pic>
        <p:nvPicPr>
          <p:cNvPr id="22" name="Red_Star_FC_logo.svg.png" descr="Red_Star_FC_logo.svg.png">
            <a:extLst>
              <a:ext uri="{FF2B5EF4-FFF2-40B4-BE49-F238E27FC236}">
                <a16:creationId xmlns:a16="http://schemas.microsoft.com/office/drawing/2014/main" id="{4DB7D653-6668-4859-88F3-1D8656C531A2}"/>
              </a:ext>
            </a:extLst>
          </p:cNvPr>
          <p:cNvPicPr>
            <a:picLocks noChangeAspect="1"/>
          </p:cNvPicPr>
          <p:nvPr userDrawn="1"/>
        </p:nvPicPr>
        <p:blipFill>
          <a:blip r:embed="rId5"/>
          <a:stretch>
            <a:fillRect/>
          </a:stretch>
        </p:blipFill>
        <p:spPr>
          <a:xfrm>
            <a:off x="7544620" y="12259148"/>
            <a:ext cx="921229" cy="921229"/>
          </a:xfrm>
          <a:prstGeom prst="rect">
            <a:avLst/>
          </a:prstGeom>
          <a:ln w="3175">
            <a:miter lim="400000"/>
          </a:ln>
        </p:spPr>
      </p:pic>
      <p:sp>
        <p:nvSpPr>
          <p:cNvPr id="2" name="Title 1">
            <a:extLst>
              <a:ext uri="{FF2B5EF4-FFF2-40B4-BE49-F238E27FC236}">
                <a16:creationId xmlns:a16="http://schemas.microsoft.com/office/drawing/2014/main" id="{68B5573C-260A-49CF-B7D9-8BB0C51D91D1}"/>
              </a:ext>
            </a:extLst>
          </p:cNvPr>
          <p:cNvSpPr>
            <a:spLocks noGrp="1"/>
          </p:cNvSpPr>
          <p:nvPr>
            <p:ph type="ctrTitle"/>
          </p:nvPr>
        </p:nvSpPr>
        <p:spPr>
          <a:xfrm>
            <a:off x="10263467" y="4138773"/>
            <a:ext cx="9189627" cy="2695475"/>
          </a:xfrm>
          <a:prstGeom prst="rect">
            <a:avLst/>
          </a:prstGeom>
        </p:spPr>
        <p:txBody>
          <a:bodyPr anchor="b">
            <a:normAutofit/>
          </a:bodyPr>
          <a:lstStyle>
            <a:lvl1pPr algn="ctr">
              <a:defRPr sz="6000" cap="small" baseline="0">
                <a:solidFill>
                  <a:schemeClr val="bg1"/>
                </a:solidFill>
              </a:defRPr>
            </a:lvl1pPr>
          </a:lstStyle>
          <a:p>
            <a:endParaRPr lang="en-GB" dirty="0"/>
          </a:p>
        </p:txBody>
      </p:sp>
      <p:sp>
        <p:nvSpPr>
          <p:cNvPr id="3" name="Subtitle 2">
            <a:extLst>
              <a:ext uri="{FF2B5EF4-FFF2-40B4-BE49-F238E27FC236}">
                <a16:creationId xmlns:a16="http://schemas.microsoft.com/office/drawing/2014/main" id="{E4B153FD-CC5D-4178-94CE-7EFD74923D1F}"/>
              </a:ext>
            </a:extLst>
          </p:cNvPr>
          <p:cNvSpPr>
            <a:spLocks noGrp="1"/>
          </p:cNvSpPr>
          <p:nvPr>
            <p:ph type="subTitle" idx="1"/>
          </p:nvPr>
        </p:nvSpPr>
        <p:spPr>
          <a:xfrm>
            <a:off x="10263467" y="7040233"/>
            <a:ext cx="9189627" cy="1246511"/>
          </a:xfrm>
        </p:spPr>
        <p:txBody>
          <a:bodyPr>
            <a:noAutofit/>
          </a:bodyPr>
          <a:lstStyle>
            <a:lvl1pPr marL="0" indent="0" algn="ctr">
              <a:buNone/>
              <a:defRPr sz="3000" b="1" cap="small" baseline="0">
                <a:solidFill>
                  <a:schemeClr val="accent3">
                    <a:lumMod val="20000"/>
                    <a:lumOff val="80000"/>
                  </a:schemeClr>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25" name="Straight Connector 24">
            <a:extLst>
              <a:ext uri="{FF2B5EF4-FFF2-40B4-BE49-F238E27FC236}">
                <a16:creationId xmlns:a16="http://schemas.microsoft.com/office/drawing/2014/main" id="{77F238A4-DB33-4804-83B4-606035BA4609}"/>
              </a:ext>
            </a:extLst>
          </p:cNvPr>
          <p:cNvCxnSpPr>
            <a:cxnSpLocks/>
          </p:cNvCxnSpPr>
          <p:nvPr userDrawn="1"/>
        </p:nvCxnSpPr>
        <p:spPr>
          <a:xfrm>
            <a:off x="10846308" y="6880309"/>
            <a:ext cx="8113302" cy="0"/>
          </a:xfrm>
          <a:prstGeom prst="line">
            <a:avLst/>
          </a:prstGeom>
          <a:ln w="9525">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044C373E-0423-450F-A99D-EF37126B430D}"/>
              </a:ext>
            </a:extLst>
          </p:cNvPr>
          <p:cNvPicPr>
            <a:picLocks noChangeAspect="1"/>
          </p:cNvPicPr>
          <p:nvPr userDrawn="1"/>
        </p:nvPicPr>
        <p:blipFill>
          <a:blip r:embed="rId6">
            <a:extLst>
              <a:ext uri="{BEBA8EAE-BF5A-486C-A8C5-ECC9F3942E4B}">
                <a14:imgProps xmlns:a14="http://schemas.microsoft.com/office/drawing/2010/main">
                  <a14:imgLayer r:embed="rId7">
                    <a14:imgEffect>
                      <a14:backgroundRemoval t="6186" b="91753" l="9786" r="93272">
                        <a14:foregroundMark x1="35474" y1="19845" x2="71560" y2="14948"/>
                        <a14:foregroundMark x1="71560" y1="14948" x2="33945" y2="19330"/>
                        <a14:foregroundMark x1="33945" y1="19330" x2="40979" y2="12371"/>
                        <a14:foregroundMark x1="12232" y1="12371" x2="38838" y2="10825"/>
                        <a14:foregroundMark x1="38838" y1="10825" x2="75229" y2="19845"/>
                        <a14:foregroundMark x1="75229" y1="19845" x2="70948" y2="21392"/>
                        <a14:foregroundMark x1="33333" y1="14175" x2="48930" y2="13402"/>
                        <a14:foregroundMark x1="48930" y1="13402" x2="49541" y2="30155"/>
                        <a14:foregroundMark x1="49541" y1="30155" x2="67584" y2="40979"/>
                        <a14:foregroundMark x1="67584" y1="40979" x2="68502" y2="59536"/>
                        <a14:foregroundMark x1="68502" y1="59536" x2="49847" y2="92268"/>
                        <a14:foregroundMark x1="49847" y1="92268" x2="49847" y2="91753"/>
                        <a14:foregroundMark x1="40367" y1="16753" x2="29052" y2="26289"/>
                        <a14:foregroundMark x1="29052" y1="26289" x2="54434" y2="18814"/>
                        <a14:foregroundMark x1="54434" y1="18814" x2="34557" y2="20361"/>
                        <a14:foregroundMark x1="34557" y1="20361" x2="65443" y2="19845"/>
                        <a14:foregroundMark x1="65443" y1="19845" x2="29358" y2="14691"/>
                        <a14:foregroundMark x1="29358" y1="14691" x2="57798" y2="11856"/>
                        <a14:foregroundMark x1="57798" y1="11856" x2="32416" y2="9278"/>
                        <a14:foregroundMark x1="32416" y1="9278" x2="75535" y2="7990"/>
                        <a14:foregroundMark x1="75535" y1="7990" x2="76147" y2="8247"/>
                        <a14:foregroundMark x1="81957" y1="9278" x2="83486" y2="18814"/>
                        <a14:foregroundMark x1="86850" y1="9536" x2="62997" y2="14175"/>
                        <a14:foregroundMark x1="88379" y1="19845" x2="52599" y2="27320"/>
                        <a14:foregroundMark x1="52599" y1="27320" x2="51682" y2="26031"/>
                        <a14:foregroundMark x1="26606" y1="21649" x2="26300" y2="14948"/>
                        <a14:foregroundMark x1="12844" y1="10052" x2="71254" y2="6443"/>
                        <a14:foregroundMark x1="71254" y1="6443" x2="73394" y2="6443"/>
                        <a14:foregroundMark x1="88073" y1="21907" x2="55046" y2="26546"/>
                        <a14:foregroundMark x1="55046" y1="26546" x2="29358" y2="18299"/>
                        <a14:foregroundMark x1="29358" y1="18299" x2="62385" y2="16237"/>
                        <a14:foregroundMark x1="62385" y1="16237" x2="24771" y2="18814"/>
                        <a14:foregroundMark x1="24771" y1="18814" x2="93272" y2="9021"/>
                        <a14:foregroundMark x1="93272" y1="9021" x2="62997" y2="27320"/>
                        <a14:foregroundMark x1="22630" y1="16753" x2="28135" y2="19330"/>
                      </a14:backgroundRemoval>
                    </a14:imgEffect>
                  </a14:imgLayer>
                </a14:imgProps>
              </a:ext>
            </a:extLst>
          </a:blip>
          <a:stretch>
            <a:fillRect/>
          </a:stretch>
        </p:blipFill>
        <p:spPr>
          <a:xfrm>
            <a:off x="4965502" y="12210543"/>
            <a:ext cx="920671" cy="1092416"/>
          </a:xfrm>
          <a:prstGeom prst="rect">
            <a:avLst/>
          </a:prstGeom>
        </p:spPr>
      </p:pic>
      <p:pic>
        <p:nvPicPr>
          <p:cNvPr id="1026" name="Picture 2" descr="Standard Liège - Wikipedia">
            <a:extLst>
              <a:ext uri="{FF2B5EF4-FFF2-40B4-BE49-F238E27FC236}">
                <a16:creationId xmlns:a16="http://schemas.microsoft.com/office/drawing/2014/main" id="{87091857-DA3A-453B-B937-609A7D1105FB}"/>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433112" y="12210543"/>
            <a:ext cx="624586" cy="1046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sco da Gama Soccer - Vasco da Gama News, Scores, Stats, Rumors &amp; More |  ESPN">
            <a:extLst>
              <a:ext uri="{FF2B5EF4-FFF2-40B4-BE49-F238E27FC236}">
                <a16:creationId xmlns:a16="http://schemas.microsoft.com/office/drawing/2014/main" id="{B9CBCECF-59CE-47F8-86A0-ACAF7C644462}"/>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907409" y="12195543"/>
            <a:ext cx="1036459" cy="1036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lbourne Victory FC - Wikipedia">
            <a:extLst>
              <a:ext uri="{FF2B5EF4-FFF2-40B4-BE49-F238E27FC236}">
                <a16:creationId xmlns:a16="http://schemas.microsoft.com/office/drawing/2014/main" id="{1E7FB563-5520-4000-A002-C5D7C9BDF7A2}"/>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3311693" y="12215273"/>
            <a:ext cx="871854" cy="10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villa FC - Wikipedia">
            <a:extLst>
              <a:ext uri="{FF2B5EF4-FFF2-40B4-BE49-F238E27FC236}">
                <a16:creationId xmlns:a16="http://schemas.microsoft.com/office/drawing/2014/main" id="{29288E73-81A9-4698-BC1F-06441CAAEBF7}"/>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4579129" y="12190660"/>
            <a:ext cx="859866" cy="104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326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17DAD651-80F9-47D1-A872-1EB0C9CD123C}"/>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anchor="b">
            <a:normAutofit/>
          </a:bodyPr>
          <a:lstStyle>
            <a:lvl1pPr marL="0" indent="0">
              <a:buNone/>
              <a:defRPr sz="2800"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39622"/>
            <a:ext cx="8702675" cy="9044454"/>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anchor="b">
            <a:normAutofit/>
          </a:bodyPr>
          <a:lstStyle>
            <a:lvl1pPr marL="0" indent="0">
              <a:buNone/>
              <a:defRPr sz="2800"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39622"/>
            <a:ext cx="8747125" cy="9044454"/>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CBAA922C-FE49-4759-BA66-173308A194E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7" name="Text Placeholder 11">
            <a:extLst>
              <a:ext uri="{FF2B5EF4-FFF2-40B4-BE49-F238E27FC236}">
                <a16:creationId xmlns:a16="http://schemas.microsoft.com/office/drawing/2014/main" id="{CEA70A30-7738-41A6-BB1F-5903F282EFE8}"/>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5052792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CB0AACC8-645B-4647-9382-0E50BE812904}"/>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Font typeface="Arial" panose="020B0604020202020204" pitchFamily="34" charse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8" y="7367308"/>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8" y="8412540"/>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10415588" y="7367308"/>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10415588" y="8412540"/>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6F9A8F32-617A-4085-9847-B0EEA51F148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3FDAB0E4-9C94-45A0-9F17-19D9EA57A523}"/>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447250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8932486"/>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8" y="7367308"/>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8" y="8412540"/>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92A350EC-DF0B-499E-90F1-78DEAD80BC5A}"/>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B8049F74-4BA0-4F80-A7C2-9A76A188072C}"/>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01470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8932486"/>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10415588" y="7367308"/>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10415588" y="8412540"/>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4FCECC68-372E-420F-B373-5FEFD17B1769}"/>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C0709EC9-41B4-4719-A417-7F5C5E2D068D}"/>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892717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7_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7065DD88-A0C3-4339-BF49-0F27CFEF821E}"/>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9" y="2199995"/>
            <a:ext cx="578546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9" y="3245227"/>
            <a:ext cx="578546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7364719" y="2199995"/>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7364719" y="3245227"/>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9" y="7367308"/>
            <a:ext cx="578546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9" y="8412540"/>
            <a:ext cx="578546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7364719" y="7367308"/>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7364719" y="8412540"/>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4">
            <a:extLst>
              <a:ext uri="{FF2B5EF4-FFF2-40B4-BE49-F238E27FC236}">
                <a16:creationId xmlns:a16="http://schemas.microsoft.com/office/drawing/2014/main" id="{804A7EE4-FCF5-43E0-A120-2CEACDFA7FC8}"/>
              </a:ext>
            </a:extLst>
          </p:cNvPr>
          <p:cNvSpPr>
            <a:spLocks noGrp="1"/>
          </p:cNvSpPr>
          <p:nvPr>
            <p:ph type="body" sz="quarter" idx="22"/>
          </p:nvPr>
        </p:nvSpPr>
        <p:spPr>
          <a:xfrm>
            <a:off x="13341349" y="2199995"/>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21" name="Content Placeholder 5">
            <a:extLst>
              <a:ext uri="{FF2B5EF4-FFF2-40B4-BE49-F238E27FC236}">
                <a16:creationId xmlns:a16="http://schemas.microsoft.com/office/drawing/2014/main" id="{1F8DCBBA-7D14-4539-9730-A8A50E31969A}"/>
              </a:ext>
            </a:extLst>
          </p:cNvPr>
          <p:cNvSpPr>
            <a:spLocks noGrp="1"/>
          </p:cNvSpPr>
          <p:nvPr>
            <p:ph sz="quarter" idx="23"/>
          </p:nvPr>
        </p:nvSpPr>
        <p:spPr>
          <a:xfrm>
            <a:off x="13341349" y="3245227"/>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4">
            <a:extLst>
              <a:ext uri="{FF2B5EF4-FFF2-40B4-BE49-F238E27FC236}">
                <a16:creationId xmlns:a16="http://schemas.microsoft.com/office/drawing/2014/main" id="{E9EA828A-E065-4D12-9743-4D44B5CA0DD5}"/>
              </a:ext>
            </a:extLst>
          </p:cNvPr>
          <p:cNvSpPr>
            <a:spLocks noGrp="1"/>
          </p:cNvSpPr>
          <p:nvPr>
            <p:ph type="body" sz="quarter" idx="24"/>
          </p:nvPr>
        </p:nvSpPr>
        <p:spPr>
          <a:xfrm>
            <a:off x="13341349" y="7367308"/>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CE93D291-D7CD-40AD-B248-D4156D2A1F98}"/>
              </a:ext>
            </a:extLst>
          </p:cNvPr>
          <p:cNvSpPr>
            <a:spLocks noGrp="1"/>
          </p:cNvSpPr>
          <p:nvPr>
            <p:ph sz="quarter" idx="25"/>
          </p:nvPr>
        </p:nvSpPr>
        <p:spPr>
          <a:xfrm>
            <a:off x="13341349" y="8412540"/>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11">
            <a:extLst>
              <a:ext uri="{FF2B5EF4-FFF2-40B4-BE49-F238E27FC236}">
                <a16:creationId xmlns:a16="http://schemas.microsoft.com/office/drawing/2014/main" id="{9D77B2CA-C8CE-497A-B537-047660342B08}"/>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5" name="Text Placeholder 11">
            <a:extLst>
              <a:ext uri="{FF2B5EF4-FFF2-40B4-BE49-F238E27FC236}">
                <a16:creationId xmlns:a16="http://schemas.microsoft.com/office/drawing/2014/main" id="{A9F07D19-F9CC-49B6-94BE-54CB2C5D750B}"/>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4073413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Comparison">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2E49A401-B752-49C6-A084-97E09467DC0F}"/>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7" y="2303312"/>
            <a:ext cx="3249612" cy="1863934"/>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4340515"/>
            <a:ext cx="3249612" cy="1863934"/>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6377718"/>
            <a:ext cx="3249612" cy="1863934"/>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6">
            <a:extLst>
              <a:ext uri="{FF2B5EF4-FFF2-40B4-BE49-F238E27FC236}">
                <a16:creationId xmlns:a16="http://schemas.microsoft.com/office/drawing/2014/main" id="{E4EBBC96-BC59-4D4E-AB55-A0FE7864C7DB}"/>
              </a:ext>
            </a:extLst>
          </p:cNvPr>
          <p:cNvSpPr>
            <a:spLocks noGrp="1"/>
          </p:cNvSpPr>
          <p:nvPr>
            <p:ph type="body" sz="quarter" idx="21"/>
          </p:nvPr>
        </p:nvSpPr>
        <p:spPr>
          <a:xfrm>
            <a:off x="1411288" y="8414921"/>
            <a:ext cx="3249612" cy="1863934"/>
          </a:xfrm>
          <a:solidFill>
            <a:schemeClr val="accent3">
              <a:lumMod val="20000"/>
              <a:lumOff val="80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9CF6A090-3FDE-4AAA-B97C-724A32C5791A}"/>
              </a:ext>
            </a:extLst>
          </p:cNvPr>
          <p:cNvSpPr>
            <a:spLocks noGrp="1"/>
          </p:cNvSpPr>
          <p:nvPr>
            <p:ph type="body" sz="quarter" idx="22"/>
          </p:nvPr>
        </p:nvSpPr>
        <p:spPr>
          <a:xfrm>
            <a:off x="5105399" y="2303313"/>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8">
            <a:extLst>
              <a:ext uri="{FF2B5EF4-FFF2-40B4-BE49-F238E27FC236}">
                <a16:creationId xmlns:a16="http://schemas.microsoft.com/office/drawing/2014/main" id="{F445E111-7B07-442A-BA6F-BC24C9C72937}"/>
              </a:ext>
            </a:extLst>
          </p:cNvPr>
          <p:cNvSpPr>
            <a:spLocks noGrp="1"/>
          </p:cNvSpPr>
          <p:nvPr>
            <p:ph type="body" sz="quarter" idx="23"/>
          </p:nvPr>
        </p:nvSpPr>
        <p:spPr>
          <a:xfrm>
            <a:off x="5105399" y="4354179"/>
            <a:ext cx="14054137" cy="1809280"/>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a:extLst>
              <a:ext uri="{FF2B5EF4-FFF2-40B4-BE49-F238E27FC236}">
                <a16:creationId xmlns:a16="http://schemas.microsoft.com/office/drawing/2014/main" id="{B57AE51E-9071-420D-BA23-86B645E8E8E0}"/>
              </a:ext>
            </a:extLst>
          </p:cNvPr>
          <p:cNvSpPr>
            <a:spLocks noGrp="1"/>
          </p:cNvSpPr>
          <p:nvPr>
            <p:ph type="body" sz="quarter" idx="24"/>
          </p:nvPr>
        </p:nvSpPr>
        <p:spPr>
          <a:xfrm>
            <a:off x="5105398" y="6350392"/>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Text Placeholder 8">
            <a:extLst>
              <a:ext uri="{FF2B5EF4-FFF2-40B4-BE49-F238E27FC236}">
                <a16:creationId xmlns:a16="http://schemas.microsoft.com/office/drawing/2014/main" id="{891A4BBF-73BE-4653-A9EA-883A3EB113A8}"/>
              </a:ext>
            </a:extLst>
          </p:cNvPr>
          <p:cNvSpPr>
            <a:spLocks noGrp="1"/>
          </p:cNvSpPr>
          <p:nvPr>
            <p:ph type="body" sz="quarter" idx="25"/>
          </p:nvPr>
        </p:nvSpPr>
        <p:spPr>
          <a:xfrm>
            <a:off x="5105397" y="8401258"/>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6">
            <a:extLst>
              <a:ext uri="{FF2B5EF4-FFF2-40B4-BE49-F238E27FC236}">
                <a16:creationId xmlns:a16="http://schemas.microsoft.com/office/drawing/2014/main" id="{D3F1084B-C4A2-458A-AFC9-69474E908832}"/>
              </a:ext>
            </a:extLst>
          </p:cNvPr>
          <p:cNvSpPr>
            <a:spLocks noGrp="1"/>
          </p:cNvSpPr>
          <p:nvPr>
            <p:ph type="body" sz="quarter" idx="26"/>
          </p:nvPr>
        </p:nvSpPr>
        <p:spPr>
          <a:xfrm>
            <a:off x="1411288" y="10452125"/>
            <a:ext cx="3249612" cy="1863934"/>
          </a:xfrm>
          <a:solidFill>
            <a:schemeClr val="bg1">
              <a:lumMod val="95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9" name="Text Placeholder 8">
            <a:extLst>
              <a:ext uri="{FF2B5EF4-FFF2-40B4-BE49-F238E27FC236}">
                <a16:creationId xmlns:a16="http://schemas.microsoft.com/office/drawing/2014/main" id="{8F604D7A-A764-410A-9203-2FFBB1591C6D}"/>
              </a:ext>
            </a:extLst>
          </p:cNvPr>
          <p:cNvSpPr>
            <a:spLocks noGrp="1"/>
          </p:cNvSpPr>
          <p:nvPr>
            <p:ph type="body" sz="quarter" idx="27"/>
          </p:nvPr>
        </p:nvSpPr>
        <p:spPr>
          <a:xfrm>
            <a:off x="5105397" y="10452126"/>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6" name="Text Placeholder 11">
            <a:extLst>
              <a:ext uri="{FF2B5EF4-FFF2-40B4-BE49-F238E27FC236}">
                <a16:creationId xmlns:a16="http://schemas.microsoft.com/office/drawing/2014/main" id="{255123CD-284C-4373-8132-D785F1E691F2}"/>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7" name="Text Placeholder 11">
            <a:extLst>
              <a:ext uri="{FF2B5EF4-FFF2-40B4-BE49-F238E27FC236}">
                <a16:creationId xmlns:a16="http://schemas.microsoft.com/office/drawing/2014/main" id="{64F3CE45-B22D-4AC7-9FE6-57CA63C69EF3}"/>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477121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8" y="2366963"/>
            <a:ext cx="3249612" cy="2079532"/>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4839443"/>
            <a:ext cx="3249612" cy="2079532"/>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7311923"/>
            <a:ext cx="3249612" cy="2079532"/>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6">
            <a:extLst>
              <a:ext uri="{FF2B5EF4-FFF2-40B4-BE49-F238E27FC236}">
                <a16:creationId xmlns:a16="http://schemas.microsoft.com/office/drawing/2014/main" id="{E4EBBC96-BC59-4D4E-AB55-A0FE7864C7DB}"/>
              </a:ext>
            </a:extLst>
          </p:cNvPr>
          <p:cNvSpPr>
            <a:spLocks noGrp="1"/>
          </p:cNvSpPr>
          <p:nvPr>
            <p:ph type="body" sz="quarter" idx="21"/>
          </p:nvPr>
        </p:nvSpPr>
        <p:spPr>
          <a:xfrm>
            <a:off x="1411288" y="9784404"/>
            <a:ext cx="3249612" cy="2079532"/>
          </a:xfrm>
          <a:solidFill>
            <a:schemeClr val="accent3">
              <a:lumMod val="20000"/>
              <a:lumOff val="80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9CF6A090-3FDE-4AAA-B97C-724A32C5791A}"/>
              </a:ext>
            </a:extLst>
          </p:cNvPr>
          <p:cNvSpPr>
            <a:spLocks noGrp="1"/>
          </p:cNvSpPr>
          <p:nvPr>
            <p:ph type="body" sz="quarter" idx="22"/>
          </p:nvPr>
        </p:nvSpPr>
        <p:spPr>
          <a:xfrm>
            <a:off x="5105399" y="2366964"/>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8">
            <a:extLst>
              <a:ext uri="{FF2B5EF4-FFF2-40B4-BE49-F238E27FC236}">
                <a16:creationId xmlns:a16="http://schemas.microsoft.com/office/drawing/2014/main" id="{F445E111-7B07-442A-BA6F-BC24C9C72937}"/>
              </a:ext>
            </a:extLst>
          </p:cNvPr>
          <p:cNvSpPr>
            <a:spLocks noGrp="1"/>
          </p:cNvSpPr>
          <p:nvPr>
            <p:ph type="body" sz="quarter" idx="23"/>
          </p:nvPr>
        </p:nvSpPr>
        <p:spPr>
          <a:xfrm>
            <a:off x="5105399" y="4839443"/>
            <a:ext cx="14054137" cy="2018557"/>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a:extLst>
              <a:ext uri="{FF2B5EF4-FFF2-40B4-BE49-F238E27FC236}">
                <a16:creationId xmlns:a16="http://schemas.microsoft.com/office/drawing/2014/main" id="{B57AE51E-9071-420D-BA23-86B645E8E8E0}"/>
              </a:ext>
            </a:extLst>
          </p:cNvPr>
          <p:cNvSpPr>
            <a:spLocks noGrp="1"/>
          </p:cNvSpPr>
          <p:nvPr>
            <p:ph type="body" sz="quarter" idx="24"/>
          </p:nvPr>
        </p:nvSpPr>
        <p:spPr>
          <a:xfrm>
            <a:off x="5105398" y="7311923"/>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Text Placeholder 8">
            <a:extLst>
              <a:ext uri="{FF2B5EF4-FFF2-40B4-BE49-F238E27FC236}">
                <a16:creationId xmlns:a16="http://schemas.microsoft.com/office/drawing/2014/main" id="{891A4BBF-73BE-4653-A9EA-883A3EB113A8}"/>
              </a:ext>
            </a:extLst>
          </p:cNvPr>
          <p:cNvSpPr>
            <a:spLocks noGrp="1"/>
          </p:cNvSpPr>
          <p:nvPr>
            <p:ph type="body" sz="quarter" idx="25"/>
          </p:nvPr>
        </p:nvSpPr>
        <p:spPr>
          <a:xfrm>
            <a:off x="5105397" y="9784405"/>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11">
            <a:extLst>
              <a:ext uri="{FF2B5EF4-FFF2-40B4-BE49-F238E27FC236}">
                <a16:creationId xmlns:a16="http://schemas.microsoft.com/office/drawing/2014/main" id="{18D380A6-5D71-471A-9C1E-045FE915D06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7" name="Text Placeholder 11">
            <a:extLst>
              <a:ext uri="{FF2B5EF4-FFF2-40B4-BE49-F238E27FC236}">
                <a16:creationId xmlns:a16="http://schemas.microsoft.com/office/drawing/2014/main" id="{40317B22-545E-482A-A400-9CF612199842}"/>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140126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10FB9437-E87F-4323-B213-C96F08FD7CE1}"/>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8" y="2430580"/>
            <a:ext cx="3249612" cy="3133592"/>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5798410"/>
            <a:ext cx="3249612" cy="3133592"/>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9166240"/>
            <a:ext cx="3249612" cy="3133592"/>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1" name="Text Placeholder 8">
            <a:extLst>
              <a:ext uri="{FF2B5EF4-FFF2-40B4-BE49-F238E27FC236}">
                <a16:creationId xmlns:a16="http://schemas.microsoft.com/office/drawing/2014/main" id="{59DEB390-FAF0-491D-A24E-5EFE5F0D8AF7}"/>
              </a:ext>
            </a:extLst>
          </p:cNvPr>
          <p:cNvSpPr>
            <a:spLocks noGrp="1"/>
          </p:cNvSpPr>
          <p:nvPr>
            <p:ph type="body" sz="quarter" idx="22"/>
          </p:nvPr>
        </p:nvSpPr>
        <p:spPr>
          <a:xfrm>
            <a:off x="5105399" y="243058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8">
            <a:extLst>
              <a:ext uri="{FF2B5EF4-FFF2-40B4-BE49-F238E27FC236}">
                <a16:creationId xmlns:a16="http://schemas.microsoft.com/office/drawing/2014/main" id="{14CD33C6-14AF-49F6-B65E-21CB5907D816}"/>
              </a:ext>
            </a:extLst>
          </p:cNvPr>
          <p:cNvSpPr>
            <a:spLocks noGrp="1"/>
          </p:cNvSpPr>
          <p:nvPr>
            <p:ph type="body" sz="quarter" idx="23"/>
          </p:nvPr>
        </p:nvSpPr>
        <p:spPr>
          <a:xfrm>
            <a:off x="5105399" y="579841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a:extLst>
              <a:ext uri="{FF2B5EF4-FFF2-40B4-BE49-F238E27FC236}">
                <a16:creationId xmlns:a16="http://schemas.microsoft.com/office/drawing/2014/main" id="{511B506D-5268-406D-B3E0-89F85A967AFE}"/>
              </a:ext>
            </a:extLst>
          </p:cNvPr>
          <p:cNvSpPr>
            <a:spLocks noGrp="1"/>
          </p:cNvSpPr>
          <p:nvPr>
            <p:ph type="body" sz="quarter" idx="24"/>
          </p:nvPr>
        </p:nvSpPr>
        <p:spPr>
          <a:xfrm>
            <a:off x="5105399" y="916624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1">
            <a:extLst>
              <a:ext uri="{FF2B5EF4-FFF2-40B4-BE49-F238E27FC236}">
                <a16:creationId xmlns:a16="http://schemas.microsoft.com/office/drawing/2014/main" id="{5FB567E0-AEF1-471F-B6EF-6AA7B4FA8F7F}"/>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3" name="Text Placeholder 11">
            <a:extLst>
              <a:ext uri="{FF2B5EF4-FFF2-40B4-BE49-F238E27FC236}">
                <a16:creationId xmlns:a16="http://schemas.microsoft.com/office/drawing/2014/main" id="{8860CD8F-364C-415C-ABB2-6E2F06BFE3D2}"/>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773309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0BE84AF1-7DC7-46D3-A4E1-8617AB9E7BB2}"/>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Font typeface="Arial" panose="020B0604020202020204" pitchFamily="34" charse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8" y="7367308"/>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8" y="8412540"/>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10415588" y="7367308"/>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10415588" y="8412540"/>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6F9A8F32-617A-4085-9847-B0EEA51F148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3FDAB0E4-9C94-45A0-9F17-19D9EA57A523}"/>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5970051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49847CC0-201B-4AAF-BA57-9684B9437EEC}"/>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57EB1-6DF4-4C3E-B83A-E56BF3E72CD7}"/>
              </a:ext>
            </a:extLst>
          </p:cNvPr>
          <p:cNvSpPr>
            <a:spLocks noGrp="1"/>
          </p:cNvSpPr>
          <p:nvPr>
            <p:ph type="title"/>
          </p:nvPr>
        </p:nvSpPr>
        <p:spPr>
          <a:xfrm>
            <a:off x="1403350" y="7334250"/>
            <a:ext cx="17745075" cy="1790700"/>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CB24BA6-FE5D-4FDE-8C2E-9721DF48ACBE}"/>
              </a:ext>
            </a:extLst>
          </p:cNvPr>
          <p:cNvSpPr>
            <a:spLocks noGrp="1"/>
          </p:cNvSpPr>
          <p:nvPr>
            <p:ph type="body" idx="1"/>
          </p:nvPr>
        </p:nvSpPr>
        <p:spPr>
          <a:xfrm>
            <a:off x="1403350" y="9391650"/>
            <a:ext cx="17745075" cy="965200"/>
          </a:xfrm>
        </p:spPr>
        <p:txBody>
          <a:bodyPr/>
          <a:lstStyle>
            <a:lvl1pPr marL="0" indent="0">
              <a:buNone/>
              <a:defRPr sz="2400">
                <a:solidFill>
                  <a:schemeClr val="tx2"/>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4510E0E8-E5E3-4B17-B0AA-B9F9FFDB3CA3}"/>
              </a:ext>
            </a:extLst>
          </p:cNvPr>
          <p:cNvSpPr>
            <a:spLocks noGrp="1"/>
          </p:cNvSpPr>
          <p:nvPr>
            <p:ph type="ftr" sz="quarter" idx="11"/>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6" name="Slide Number Placeholder 5">
            <a:extLst>
              <a:ext uri="{FF2B5EF4-FFF2-40B4-BE49-F238E27FC236}">
                <a16:creationId xmlns:a16="http://schemas.microsoft.com/office/drawing/2014/main" id="{06F0EB4B-188C-46EB-AFC2-ACC4954272C6}"/>
              </a:ext>
            </a:extLst>
          </p:cNvPr>
          <p:cNvSpPr>
            <a:spLocks noGrp="1"/>
          </p:cNvSpPr>
          <p:nvPr>
            <p:ph type="sldNum" sz="quarter" idx="12"/>
          </p:nvPr>
        </p:nvSpPr>
        <p:spPr/>
        <p:txBody>
          <a:bodyPr/>
          <a:lstStyle/>
          <a:p>
            <a:fld id="{2A8ED4E1-2516-4A95-9C5F-9323F12A1918}" type="slidenum">
              <a:rPr lang="en-GB" smtClean="0"/>
              <a:t>‹#›</a:t>
            </a:fld>
            <a:endParaRPr lang="en-GB"/>
          </a:p>
        </p:txBody>
      </p:sp>
    </p:spTree>
    <p:extLst>
      <p:ext uri="{BB962C8B-B14F-4D97-AF65-F5344CB8AC3E}">
        <p14:creationId xmlns:p14="http://schemas.microsoft.com/office/powerpoint/2010/main" val="34077499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573C-260A-49CF-B7D9-8BB0C51D91D1}"/>
              </a:ext>
            </a:extLst>
          </p:cNvPr>
          <p:cNvSpPr>
            <a:spLocks noGrp="1"/>
          </p:cNvSpPr>
          <p:nvPr>
            <p:ph type="ctrTitle"/>
          </p:nvPr>
        </p:nvSpPr>
        <p:spPr>
          <a:xfrm>
            <a:off x="2571750" y="4145242"/>
            <a:ext cx="15430500" cy="4775200"/>
          </a:xfrm>
          <a:prstGeom prst="rect">
            <a:avLst/>
          </a:prstGeom>
        </p:spPr>
        <p:txBody>
          <a:bodyPr anchor="b">
            <a:normAutofit/>
          </a:bodyPr>
          <a:lstStyle>
            <a:lvl1pPr algn="ctr">
              <a:defRPr sz="7200">
                <a:solidFill>
                  <a:schemeClr val="accent3">
                    <a:lumMod val="75000"/>
                  </a:schemeClr>
                </a:solidFill>
              </a:defRPr>
            </a:lvl1pPr>
          </a:lstStyle>
          <a:p>
            <a:endParaRPr lang="en-GB" dirty="0"/>
          </a:p>
        </p:txBody>
      </p:sp>
      <p:sp>
        <p:nvSpPr>
          <p:cNvPr id="3" name="Subtitle 2">
            <a:extLst>
              <a:ext uri="{FF2B5EF4-FFF2-40B4-BE49-F238E27FC236}">
                <a16:creationId xmlns:a16="http://schemas.microsoft.com/office/drawing/2014/main" id="{E4B153FD-CC5D-4178-94CE-7EFD74923D1F}"/>
              </a:ext>
            </a:extLst>
          </p:cNvPr>
          <p:cNvSpPr>
            <a:spLocks noGrp="1"/>
          </p:cNvSpPr>
          <p:nvPr>
            <p:ph type="subTitle" idx="1"/>
          </p:nvPr>
        </p:nvSpPr>
        <p:spPr>
          <a:xfrm>
            <a:off x="2571750" y="9104592"/>
            <a:ext cx="15430500" cy="3311525"/>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0" name="Straight Connector 9">
            <a:extLst>
              <a:ext uri="{FF2B5EF4-FFF2-40B4-BE49-F238E27FC236}">
                <a16:creationId xmlns:a16="http://schemas.microsoft.com/office/drawing/2014/main" id="{C468CF95-9F23-4C71-A3B9-A162E13D3D5A}"/>
              </a:ext>
            </a:extLst>
          </p:cNvPr>
          <p:cNvCxnSpPr>
            <a:cxnSpLocks/>
          </p:cNvCxnSpPr>
          <p:nvPr userDrawn="1"/>
        </p:nvCxnSpPr>
        <p:spPr>
          <a:xfrm>
            <a:off x="2571750" y="9019085"/>
            <a:ext cx="15430500" cy="449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4923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5" name="777FG-Cover-Blue-Logo.jpg" descr="777FG-Cover-Blue-Logo.jpg">
            <a:extLst>
              <a:ext uri="{FF2B5EF4-FFF2-40B4-BE49-F238E27FC236}">
                <a16:creationId xmlns:a16="http://schemas.microsoft.com/office/drawing/2014/main" id="{12C48C3D-21CA-482A-80AE-6A322F245A4C}"/>
              </a:ext>
            </a:extLst>
          </p:cNvPr>
          <p:cNvPicPr>
            <a:picLocks noChangeAspect="1"/>
          </p:cNvPicPr>
          <p:nvPr userDrawn="1"/>
        </p:nvPicPr>
        <p:blipFill>
          <a:blip r:embed="rId2"/>
          <a:stretch>
            <a:fillRect/>
          </a:stretch>
        </p:blipFill>
        <p:spPr>
          <a:xfrm>
            <a:off x="0" y="0"/>
            <a:ext cx="20574000" cy="13716000"/>
          </a:xfrm>
          <a:prstGeom prst="rect">
            <a:avLst/>
          </a:prstGeom>
          <a:ln w="3175">
            <a:miter lim="400000"/>
          </a:ln>
        </p:spPr>
      </p:pic>
      <p:cxnSp>
        <p:nvCxnSpPr>
          <p:cNvPr id="10" name="Straight Connector 9">
            <a:extLst>
              <a:ext uri="{FF2B5EF4-FFF2-40B4-BE49-F238E27FC236}">
                <a16:creationId xmlns:a16="http://schemas.microsoft.com/office/drawing/2014/main" id="{C468CF95-9F23-4C71-A3B9-A162E13D3D5A}"/>
              </a:ext>
            </a:extLst>
          </p:cNvPr>
          <p:cNvCxnSpPr>
            <a:cxnSpLocks/>
          </p:cNvCxnSpPr>
          <p:nvPr userDrawn="1"/>
        </p:nvCxnSpPr>
        <p:spPr>
          <a:xfrm>
            <a:off x="2553821" y="11958454"/>
            <a:ext cx="15430500" cy="0"/>
          </a:xfrm>
          <a:prstGeom prst="line">
            <a:avLst/>
          </a:prstGeom>
          <a:ln w="952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97F7186-6704-4168-9D93-FF1DFE6ACF18}"/>
              </a:ext>
            </a:extLst>
          </p:cNvPr>
          <p:cNvSpPr/>
          <p:nvPr userDrawn="1"/>
        </p:nvSpPr>
        <p:spPr>
          <a:xfrm>
            <a:off x="13803969" y="4097073"/>
            <a:ext cx="3424517" cy="1918447"/>
          </a:xfrm>
          <a:prstGeom prst="rect">
            <a:avLst/>
          </a:prstGeom>
          <a:solidFill>
            <a:srgbClr val="02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5F13D99-92B8-46C4-861C-0C5C72B12771}"/>
              </a:ext>
            </a:extLst>
          </p:cNvPr>
          <p:cNvSpPr/>
          <p:nvPr userDrawn="1"/>
        </p:nvSpPr>
        <p:spPr>
          <a:xfrm>
            <a:off x="13803969" y="7984303"/>
            <a:ext cx="3424517" cy="611277"/>
          </a:xfrm>
          <a:prstGeom prst="rect">
            <a:avLst/>
          </a:prstGeom>
          <a:solidFill>
            <a:srgbClr val="02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6" descr="777 Partners: Global Reach. Long-Term Value.">
            <a:extLst>
              <a:ext uri="{FF2B5EF4-FFF2-40B4-BE49-F238E27FC236}">
                <a16:creationId xmlns:a16="http://schemas.microsoft.com/office/drawing/2014/main" id="{C0639EA6-1B71-4024-A379-C4109B1185A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30882" y="11907006"/>
            <a:ext cx="2558606" cy="1613535"/>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Picture 2">
            <a:extLst>
              <a:ext uri="{FF2B5EF4-FFF2-40B4-BE49-F238E27FC236}">
                <a16:creationId xmlns:a16="http://schemas.microsoft.com/office/drawing/2014/main" id="{EC8B9129-7054-440C-B12E-C13CB711842B}"/>
              </a:ext>
            </a:extLst>
          </p:cNvPr>
          <p:cNvPicPr>
            <a:picLocks noChangeAspect="1"/>
          </p:cNvPicPr>
          <p:nvPr userDrawn="1"/>
        </p:nvPicPr>
        <p:blipFill>
          <a:blip r:embed="rId4"/>
          <a:stretch>
            <a:fillRect/>
          </a:stretch>
        </p:blipFill>
        <p:spPr>
          <a:xfrm>
            <a:off x="14629194" y="12253158"/>
            <a:ext cx="793732" cy="921230"/>
          </a:xfrm>
          <a:prstGeom prst="rect">
            <a:avLst/>
          </a:prstGeom>
          <a:ln w="3175">
            <a:miter lim="400000"/>
          </a:ln>
        </p:spPr>
      </p:pic>
      <p:pic>
        <p:nvPicPr>
          <p:cNvPr id="20" name="Picture 2" descr="Picture 2">
            <a:extLst>
              <a:ext uri="{FF2B5EF4-FFF2-40B4-BE49-F238E27FC236}">
                <a16:creationId xmlns:a16="http://schemas.microsoft.com/office/drawing/2014/main" id="{DC78CFDD-010D-4FA9-8162-1B9C1700D3EB}"/>
              </a:ext>
            </a:extLst>
          </p:cNvPr>
          <p:cNvPicPr>
            <a:picLocks noChangeAspect="1"/>
          </p:cNvPicPr>
          <p:nvPr userDrawn="1"/>
        </p:nvPicPr>
        <p:blipFill>
          <a:blip r:embed="rId5"/>
          <a:stretch>
            <a:fillRect/>
          </a:stretch>
        </p:blipFill>
        <p:spPr>
          <a:xfrm>
            <a:off x="11954522" y="12259148"/>
            <a:ext cx="735690" cy="909250"/>
          </a:xfrm>
          <a:prstGeom prst="rect">
            <a:avLst/>
          </a:prstGeom>
          <a:ln w="3175">
            <a:miter lim="400000"/>
          </a:ln>
        </p:spPr>
      </p:pic>
      <p:pic>
        <p:nvPicPr>
          <p:cNvPr id="21" name="Picture 4" descr="Picture 4">
            <a:extLst>
              <a:ext uri="{FF2B5EF4-FFF2-40B4-BE49-F238E27FC236}">
                <a16:creationId xmlns:a16="http://schemas.microsoft.com/office/drawing/2014/main" id="{1F0C55D2-6A58-4AB6-9702-79A63DB36245}"/>
              </a:ext>
            </a:extLst>
          </p:cNvPr>
          <p:cNvPicPr>
            <a:picLocks noChangeAspect="1"/>
          </p:cNvPicPr>
          <p:nvPr userDrawn="1"/>
        </p:nvPicPr>
        <p:blipFill>
          <a:blip r:embed="rId6"/>
          <a:stretch>
            <a:fillRect/>
          </a:stretch>
        </p:blipFill>
        <p:spPr>
          <a:xfrm>
            <a:off x="6379762" y="12231061"/>
            <a:ext cx="583524" cy="977402"/>
          </a:xfrm>
          <a:prstGeom prst="rect">
            <a:avLst/>
          </a:prstGeom>
          <a:ln w="3175">
            <a:miter lim="400000"/>
          </a:ln>
        </p:spPr>
      </p:pic>
      <p:pic>
        <p:nvPicPr>
          <p:cNvPr id="22" name="Red_Star_FC_logo.svg.png" descr="Red_Star_FC_logo.svg.png">
            <a:extLst>
              <a:ext uri="{FF2B5EF4-FFF2-40B4-BE49-F238E27FC236}">
                <a16:creationId xmlns:a16="http://schemas.microsoft.com/office/drawing/2014/main" id="{4DB7D653-6668-4859-88F3-1D8656C531A2}"/>
              </a:ext>
            </a:extLst>
          </p:cNvPr>
          <p:cNvPicPr>
            <a:picLocks noChangeAspect="1"/>
          </p:cNvPicPr>
          <p:nvPr userDrawn="1"/>
        </p:nvPicPr>
        <p:blipFill>
          <a:blip r:embed="rId7"/>
          <a:stretch>
            <a:fillRect/>
          </a:stretch>
        </p:blipFill>
        <p:spPr>
          <a:xfrm>
            <a:off x="7544620" y="12259148"/>
            <a:ext cx="921229" cy="921229"/>
          </a:xfrm>
          <a:prstGeom prst="rect">
            <a:avLst/>
          </a:prstGeom>
          <a:ln w="3175">
            <a:miter lim="400000"/>
          </a:ln>
        </p:spPr>
      </p:pic>
      <p:pic>
        <p:nvPicPr>
          <p:cNvPr id="23" name="Picture 22" descr="Logo&#10;&#10;Description automatically generated">
            <a:extLst>
              <a:ext uri="{FF2B5EF4-FFF2-40B4-BE49-F238E27FC236}">
                <a16:creationId xmlns:a16="http://schemas.microsoft.com/office/drawing/2014/main" id="{680651B1-2330-4F9A-BC19-A2A247DC514D}"/>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3271546" y="12252001"/>
            <a:ext cx="776313" cy="923544"/>
          </a:xfrm>
          <a:prstGeom prst="rect">
            <a:avLst/>
          </a:prstGeom>
        </p:spPr>
      </p:pic>
      <p:sp>
        <p:nvSpPr>
          <p:cNvPr id="2" name="Title 1">
            <a:extLst>
              <a:ext uri="{FF2B5EF4-FFF2-40B4-BE49-F238E27FC236}">
                <a16:creationId xmlns:a16="http://schemas.microsoft.com/office/drawing/2014/main" id="{68B5573C-260A-49CF-B7D9-8BB0C51D91D1}"/>
              </a:ext>
            </a:extLst>
          </p:cNvPr>
          <p:cNvSpPr>
            <a:spLocks noGrp="1"/>
          </p:cNvSpPr>
          <p:nvPr>
            <p:ph type="ctrTitle"/>
          </p:nvPr>
        </p:nvSpPr>
        <p:spPr>
          <a:xfrm>
            <a:off x="10263467" y="4138773"/>
            <a:ext cx="9189627" cy="2695475"/>
          </a:xfrm>
          <a:prstGeom prst="rect">
            <a:avLst/>
          </a:prstGeom>
        </p:spPr>
        <p:txBody>
          <a:bodyPr anchor="b">
            <a:normAutofit/>
          </a:bodyPr>
          <a:lstStyle>
            <a:lvl1pPr algn="ctr">
              <a:defRPr sz="6000" cap="small" baseline="0">
                <a:solidFill>
                  <a:schemeClr val="bg1"/>
                </a:solidFill>
              </a:defRPr>
            </a:lvl1pPr>
          </a:lstStyle>
          <a:p>
            <a:endParaRPr lang="en-GB" dirty="0"/>
          </a:p>
        </p:txBody>
      </p:sp>
      <p:sp>
        <p:nvSpPr>
          <p:cNvPr id="3" name="Subtitle 2">
            <a:extLst>
              <a:ext uri="{FF2B5EF4-FFF2-40B4-BE49-F238E27FC236}">
                <a16:creationId xmlns:a16="http://schemas.microsoft.com/office/drawing/2014/main" id="{E4B153FD-CC5D-4178-94CE-7EFD74923D1F}"/>
              </a:ext>
            </a:extLst>
          </p:cNvPr>
          <p:cNvSpPr>
            <a:spLocks noGrp="1"/>
          </p:cNvSpPr>
          <p:nvPr>
            <p:ph type="subTitle" idx="1"/>
          </p:nvPr>
        </p:nvSpPr>
        <p:spPr>
          <a:xfrm>
            <a:off x="10263467" y="7040233"/>
            <a:ext cx="9189627" cy="1246511"/>
          </a:xfrm>
        </p:spPr>
        <p:txBody>
          <a:bodyPr>
            <a:noAutofit/>
          </a:bodyPr>
          <a:lstStyle>
            <a:lvl1pPr marL="0" indent="0" algn="ctr">
              <a:buNone/>
              <a:defRPr sz="3000" b="1" cap="small" baseline="0">
                <a:solidFill>
                  <a:schemeClr val="accent3">
                    <a:lumMod val="20000"/>
                    <a:lumOff val="80000"/>
                  </a:schemeClr>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25" name="Straight Connector 24">
            <a:extLst>
              <a:ext uri="{FF2B5EF4-FFF2-40B4-BE49-F238E27FC236}">
                <a16:creationId xmlns:a16="http://schemas.microsoft.com/office/drawing/2014/main" id="{77F238A4-DB33-4804-83B4-606035BA4609}"/>
              </a:ext>
            </a:extLst>
          </p:cNvPr>
          <p:cNvCxnSpPr>
            <a:cxnSpLocks/>
          </p:cNvCxnSpPr>
          <p:nvPr userDrawn="1"/>
        </p:nvCxnSpPr>
        <p:spPr>
          <a:xfrm>
            <a:off x="10846308" y="6880309"/>
            <a:ext cx="8113302" cy="0"/>
          </a:xfrm>
          <a:prstGeom prst="line">
            <a:avLst/>
          </a:prstGeom>
          <a:ln w="9525">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044C373E-0423-450F-A99D-EF37126B430D}"/>
              </a:ext>
            </a:extLst>
          </p:cNvPr>
          <p:cNvPicPr>
            <a:picLocks noChangeAspect="1"/>
          </p:cNvPicPr>
          <p:nvPr userDrawn="1"/>
        </p:nvPicPr>
        <p:blipFill>
          <a:blip r:embed="rId9">
            <a:extLst>
              <a:ext uri="{BEBA8EAE-BF5A-486C-A8C5-ECC9F3942E4B}">
                <a14:imgProps xmlns:a14="http://schemas.microsoft.com/office/drawing/2010/main">
                  <a14:imgLayer r:embed="rId10">
                    <a14:imgEffect>
                      <a14:backgroundRemoval t="6186" b="91753" l="9786" r="93272">
                        <a14:foregroundMark x1="35474" y1="19845" x2="71560" y2="14948"/>
                        <a14:foregroundMark x1="71560" y1="14948" x2="33945" y2="19330"/>
                        <a14:foregroundMark x1="33945" y1="19330" x2="40979" y2="12371"/>
                        <a14:foregroundMark x1="12232" y1="12371" x2="38838" y2="10825"/>
                        <a14:foregroundMark x1="38838" y1="10825" x2="75229" y2="19845"/>
                        <a14:foregroundMark x1="75229" y1="19845" x2="70948" y2="21392"/>
                        <a14:foregroundMark x1="33333" y1="14175" x2="48930" y2="13402"/>
                        <a14:foregroundMark x1="48930" y1="13402" x2="49541" y2="30155"/>
                        <a14:foregroundMark x1="49541" y1="30155" x2="67584" y2="40979"/>
                        <a14:foregroundMark x1="67584" y1="40979" x2="68502" y2="59536"/>
                        <a14:foregroundMark x1="68502" y1="59536" x2="49847" y2="92268"/>
                        <a14:foregroundMark x1="49847" y1="92268" x2="49847" y2="91753"/>
                        <a14:foregroundMark x1="40367" y1="16753" x2="29052" y2="26289"/>
                        <a14:foregroundMark x1="29052" y1="26289" x2="54434" y2="18814"/>
                        <a14:foregroundMark x1="54434" y1="18814" x2="34557" y2="20361"/>
                        <a14:foregroundMark x1="34557" y1="20361" x2="65443" y2="19845"/>
                        <a14:foregroundMark x1="65443" y1="19845" x2="29358" y2="14691"/>
                        <a14:foregroundMark x1="29358" y1="14691" x2="57798" y2="11856"/>
                        <a14:foregroundMark x1="57798" y1="11856" x2="32416" y2="9278"/>
                        <a14:foregroundMark x1="32416" y1="9278" x2="75535" y2="7990"/>
                        <a14:foregroundMark x1="75535" y1="7990" x2="76147" y2="8247"/>
                        <a14:foregroundMark x1="81957" y1="9278" x2="83486" y2="18814"/>
                        <a14:foregroundMark x1="86850" y1="9536" x2="62997" y2="14175"/>
                        <a14:foregroundMark x1="88379" y1="19845" x2="52599" y2="27320"/>
                        <a14:foregroundMark x1="52599" y1="27320" x2="51682" y2="26031"/>
                        <a14:foregroundMark x1="26606" y1="21649" x2="26300" y2="14948"/>
                        <a14:foregroundMark x1="12844" y1="10052" x2="71254" y2="6443"/>
                        <a14:foregroundMark x1="71254" y1="6443" x2="73394" y2="6443"/>
                        <a14:foregroundMark x1="88073" y1="21907" x2="55046" y2="26546"/>
                        <a14:foregroundMark x1="55046" y1="26546" x2="29358" y2="18299"/>
                        <a14:foregroundMark x1="29358" y1="18299" x2="62385" y2="16237"/>
                        <a14:foregroundMark x1="62385" y1="16237" x2="24771" y2="18814"/>
                        <a14:foregroundMark x1="24771" y1="18814" x2="93272" y2="9021"/>
                        <a14:foregroundMark x1="93272" y1="9021" x2="62997" y2="27320"/>
                        <a14:foregroundMark x1="22630" y1="16753" x2="28135" y2="19330"/>
                      </a14:backgroundRemoval>
                    </a14:imgEffect>
                  </a14:imgLayer>
                </a14:imgProps>
              </a:ext>
            </a:extLst>
          </a:blip>
          <a:stretch>
            <a:fillRect/>
          </a:stretch>
        </p:blipFill>
        <p:spPr>
          <a:xfrm>
            <a:off x="4965502" y="12210543"/>
            <a:ext cx="920671" cy="1092416"/>
          </a:xfrm>
          <a:prstGeom prst="rect">
            <a:avLst/>
          </a:prstGeom>
        </p:spPr>
      </p:pic>
    </p:spTree>
    <p:extLst>
      <p:ext uri="{BB962C8B-B14F-4D97-AF65-F5344CB8AC3E}">
        <p14:creationId xmlns:p14="http://schemas.microsoft.com/office/powerpoint/2010/main" val="5278543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Do not remove" hidden="1">
            <a:extLst>
              <a:ext uri="{FF2B5EF4-FFF2-40B4-BE49-F238E27FC236}">
                <a16:creationId xmlns:a16="http://schemas.microsoft.com/office/drawing/2014/main" id="{12BE92AE-B699-D339-BAE5-A49BE92DF51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anchor="b">
            <a:normAutofit/>
          </a:bodyPr>
          <a:lstStyle>
            <a:lvl1pPr marL="0" indent="0">
              <a:buNone/>
              <a:defRPr sz="2800"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39622"/>
            <a:ext cx="8702675" cy="9044454"/>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anchor="b">
            <a:normAutofit/>
          </a:bodyPr>
          <a:lstStyle>
            <a:lvl1pPr marL="0" indent="0">
              <a:buNone/>
              <a:defRPr sz="2800"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39622"/>
            <a:ext cx="8747125" cy="9044454"/>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11">
            <a:extLst>
              <a:ext uri="{FF2B5EF4-FFF2-40B4-BE49-F238E27FC236}">
                <a16:creationId xmlns:a16="http://schemas.microsoft.com/office/drawing/2014/main" id="{CBAA922C-FE49-4759-BA66-173308A194E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7" name="Text Placeholder 11">
            <a:extLst>
              <a:ext uri="{FF2B5EF4-FFF2-40B4-BE49-F238E27FC236}">
                <a16:creationId xmlns:a16="http://schemas.microsoft.com/office/drawing/2014/main" id="{CEA70A30-7738-41A6-BB1F-5903F282EFE8}"/>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410077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B30D2258-C1AB-41C9-9162-A247A08920D0}"/>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Font typeface="Arial" panose="020B0604020202020204" pitchFamily="34" charse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8" y="7367308"/>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8" y="8412540"/>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10415588" y="7367308"/>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10415588" y="8412540"/>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6F9A8F32-617A-4085-9847-B0EEA51F148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3FDAB0E4-9C94-45A0-9F17-19D9EA57A523}"/>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566485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8932486"/>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8" y="7367308"/>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8" y="8412540"/>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92A350EC-DF0B-499E-90F1-78DEAD80BC5A}"/>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B8049F74-4BA0-4F80-A7C2-9A76A188072C}"/>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055769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8932486"/>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10415588" y="7367308"/>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10415588" y="8412540"/>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4FCECC68-372E-420F-B373-5FEFD17B1769}"/>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C0709EC9-41B4-4719-A417-7F5C5E2D068D}"/>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42561054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Comparison">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7065DD88-A0C3-4339-BF49-0F27CFEF821E}"/>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9" y="2199995"/>
            <a:ext cx="578546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9" y="3245227"/>
            <a:ext cx="578546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7364719" y="2199995"/>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7364719" y="3245227"/>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9" y="7367308"/>
            <a:ext cx="578546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9" y="8412540"/>
            <a:ext cx="578546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7364719" y="7367308"/>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7364719" y="8412540"/>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4">
            <a:extLst>
              <a:ext uri="{FF2B5EF4-FFF2-40B4-BE49-F238E27FC236}">
                <a16:creationId xmlns:a16="http://schemas.microsoft.com/office/drawing/2014/main" id="{804A7EE4-FCF5-43E0-A120-2CEACDFA7FC8}"/>
              </a:ext>
            </a:extLst>
          </p:cNvPr>
          <p:cNvSpPr>
            <a:spLocks noGrp="1"/>
          </p:cNvSpPr>
          <p:nvPr>
            <p:ph type="body" sz="quarter" idx="22"/>
          </p:nvPr>
        </p:nvSpPr>
        <p:spPr>
          <a:xfrm>
            <a:off x="13341349" y="2199995"/>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21" name="Content Placeholder 5">
            <a:extLst>
              <a:ext uri="{FF2B5EF4-FFF2-40B4-BE49-F238E27FC236}">
                <a16:creationId xmlns:a16="http://schemas.microsoft.com/office/drawing/2014/main" id="{1F8DCBBA-7D14-4539-9730-A8A50E31969A}"/>
              </a:ext>
            </a:extLst>
          </p:cNvPr>
          <p:cNvSpPr>
            <a:spLocks noGrp="1"/>
          </p:cNvSpPr>
          <p:nvPr>
            <p:ph sz="quarter" idx="23"/>
          </p:nvPr>
        </p:nvSpPr>
        <p:spPr>
          <a:xfrm>
            <a:off x="13341349" y="3245227"/>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4">
            <a:extLst>
              <a:ext uri="{FF2B5EF4-FFF2-40B4-BE49-F238E27FC236}">
                <a16:creationId xmlns:a16="http://schemas.microsoft.com/office/drawing/2014/main" id="{E9EA828A-E065-4D12-9743-4D44B5CA0DD5}"/>
              </a:ext>
            </a:extLst>
          </p:cNvPr>
          <p:cNvSpPr>
            <a:spLocks noGrp="1"/>
          </p:cNvSpPr>
          <p:nvPr>
            <p:ph type="body" sz="quarter" idx="24"/>
          </p:nvPr>
        </p:nvSpPr>
        <p:spPr>
          <a:xfrm>
            <a:off x="13341349" y="7367308"/>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CE93D291-D7CD-40AD-B248-D4156D2A1F98}"/>
              </a:ext>
            </a:extLst>
          </p:cNvPr>
          <p:cNvSpPr>
            <a:spLocks noGrp="1"/>
          </p:cNvSpPr>
          <p:nvPr>
            <p:ph sz="quarter" idx="25"/>
          </p:nvPr>
        </p:nvSpPr>
        <p:spPr>
          <a:xfrm>
            <a:off x="13341349" y="8412540"/>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11">
            <a:extLst>
              <a:ext uri="{FF2B5EF4-FFF2-40B4-BE49-F238E27FC236}">
                <a16:creationId xmlns:a16="http://schemas.microsoft.com/office/drawing/2014/main" id="{9D77B2CA-C8CE-497A-B537-047660342B08}"/>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5" name="Text Placeholder 11">
            <a:extLst>
              <a:ext uri="{FF2B5EF4-FFF2-40B4-BE49-F238E27FC236}">
                <a16:creationId xmlns:a16="http://schemas.microsoft.com/office/drawing/2014/main" id="{A9F07D19-F9CC-49B6-94BE-54CB2C5D750B}"/>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873970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Comparison">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2A0E1AF7-695F-4E26-BAAA-D4AE2DB33AF9}"/>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7" y="2303312"/>
            <a:ext cx="3249612" cy="1863934"/>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4340515"/>
            <a:ext cx="3249612" cy="1863934"/>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6377718"/>
            <a:ext cx="3249612" cy="1863934"/>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6">
            <a:extLst>
              <a:ext uri="{FF2B5EF4-FFF2-40B4-BE49-F238E27FC236}">
                <a16:creationId xmlns:a16="http://schemas.microsoft.com/office/drawing/2014/main" id="{E4EBBC96-BC59-4D4E-AB55-A0FE7864C7DB}"/>
              </a:ext>
            </a:extLst>
          </p:cNvPr>
          <p:cNvSpPr>
            <a:spLocks noGrp="1"/>
          </p:cNvSpPr>
          <p:nvPr>
            <p:ph type="body" sz="quarter" idx="21"/>
          </p:nvPr>
        </p:nvSpPr>
        <p:spPr>
          <a:xfrm>
            <a:off x="1411288" y="8414921"/>
            <a:ext cx="3249612" cy="1863934"/>
          </a:xfrm>
          <a:solidFill>
            <a:schemeClr val="accent3">
              <a:lumMod val="20000"/>
              <a:lumOff val="80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9CF6A090-3FDE-4AAA-B97C-724A32C5791A}"/>
              </a:ext>
            </a:extLst>
          </p:cNvPr>
          <p:cNvSpPr>
            <a:spLocks noGrp="1"/>
          </p:cNvSpPr>
          <p:nvPr>
            <p:ph type="body" sz="quarter" idx="22"/>
          </p:nvPr>
        </p:nvSpPr>
        <p:spPr>
          <a:xfrm>
            <a:off x="5105399" y="2303313"/>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8">
            <a:extLst>
              <a:ext uri="{FF2B5EF4-FFF2-40B4-BE49-F238E27FC236}">
                <a16:creationId xmlns:a16="http://schemas.microsoft.com/office/drawing/2014/main" id="{F445E111-7B07-442A-BA6F-BC24C9C72937}"/>
              </a:ext>
            </a:extLst>
          </p:cNvPr>
          <p:cNvSpPr>
            <a:spLocks noGrp="1"/>
          </p:cNvSpPr>
          <p:nvPr>
            <p:ph type="body" sz="quarter" idx="23"/>
          </p:nvPr>
        </p:nvSpPr>
        <p:spPr>
          <a:xfrm>
            <a:off x="5105399" y="4354179"/>
            <a:ext cx="14054137" cy="1809280"/>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a:extLst>
              <a:ext uri="{FF2B5EF4-FFF2-40B4-BE49-F238E27FC236}">
                <a16:creationId xmlns:a16="http://schemas.microsoft.com/office/drawing/2014/main" id="{B57AE51E-9071-420D-BA23-86B645E8E8E0}"/>
              </a:ext>
            </a:extLst>
          </p:cNvPr>
          <p:cNvSpPr>
            <a:spLocks noGrp="1"/>
          </p:cNvSpPr>
          <p:nvPr>
            <p:ph type="body" sz="quarter" idx="24"/>
          </p:nvPr>
        </p:nvSpPr>
        <p:spPr>
          <a:xfrm>
            <a:off x="5105398" y="6350392"/>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Text Placeholder 8">
            <a:extLst>
              <a:ext uri="{FF2B5EF4-FFF2-40B4-BE49-F238E27FC236}">
                <a16:creationId xmlns:a16="http://schemas.microsoft.com/office/drawing/2014/main" id="{891A4BBF-73BE-4653-A9EA-883A3EB113A8}"/>
              </a:ext>
            </a:extLst>
          </p:cNvPr>
          <p:cNvSpPr>
            <a:spLocks noGrp="1"/>
          </p:cNvSpPr>
          <p:nvPr>
            <p:ph type="body" sz="quarter" idx="25"/>
          </p:nvPr>
        </p:nvSpPr>
        <p:spPr>
          <a:xfrm>
            <a:off x="5105397" y="8401258"/>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6">
            <a:extLst>
              <a:ext uri="{FF2B5EF4-FFF2-40B4-BE49-F238E27FC236}">
                <a16:creationId xmlns:a16="http://schemas.microsoft.com/office/drawing/2014/main" id="{D3F1084B-C4A2-458A-AFC9-69474E908832}"/>
              </a:ext>
            </a:extLst>
          </p:cNvPr>
          <p:cNvSpPr>
            <a:spLocks noGrp="1"/>
          </p:cNvSpPr>
          <p:nvPr>
            <p:ph type="body" sz="quarter" idx="26"/>
          </p:nvPr>
        </p:nvSpPr>
        <p:spPr>
          <a:xfrm>
            <a:off x="1411288" y="10452125"/>
            <a:ext cx="3249612" cy="1863934"/>
          </a:xfrm>
          <a:solidFill>
            <a:schemeClr val="bg1">
              <a:lumMod val="95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9" name="Text Placeholder 8">
            <a:extLst>
              <a:ext uri="{FF2B5EF4-FFF2-40B4-BE49-F238E27FC236}">
                <a16:creationId xmlns:a16="http://schemas.microsoft.com/office/drawing/2014/main" id="{8F604D7A-A764-410A-9203-2FFBB1591C6D}"/>
              </a:ext>
            </a:extLst>
          </p:cNvPr>
          <p:cNvSpPr>
            <a:spLocks noGrp="1"/>
          </p:cNvSpPr>
          <p:nvPr>
            <p:ph type="body" sz="quarter" idx="27"/>
          </p:nvPr>
        </p:nvSpPr>
        <p:spPr>
          <a:xfrm>
            <a:off x="5105397" y="10452126"/>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6" name="Text Placeholder 11">
            <a:extLst>
              <a:ext uri="{FF2B5EF4-FFF2-40B4-BE49-F238E27FC236}">
                <a16:creationId xmlns:a16="http://schemas.microsoft.com/office/drawing/2014/main" id="{255123CD-284C-4373-8132-D785F1E691F2}"/>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7" name="Text Placeholder 11">
            <a:extLst>
              <a:ext uri="{FF2B5EF4-FFF2-40B4-BE49-F238E27FC236}">
                <a16:creationId xmlns:a16="http://schemas.microsoft.com/office/drawing/2014/main" id="{64F3CE45-B22D-4AC7-9FE6-57CA63C69EF3}"/>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312651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A349BB4A-6A26-4D33-8020-B36385548F4B}"/>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8" y="2366963"/>
            <a:ext cx="3249612" cy="2079532"/>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4839443"/>
            <a:ext cx="3249612" cy="2079532"/>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7311923"/>
            <a:ext cx="3249612" cy="2079532"/>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6">
            <a:extLst>
              <a:ext uri="{FF2B5EF4-FFF2-40B4-BE49-F238E27FC236}">
                <a16:creationId xmlns:a16="http://schemas.microsoft.com/office/drawing/2014/main" id="{E4EBBC96-BC59-4D4E-AB55-A0FE7864C7DB}"/>
              </a:ext>
            </a:extLst>
          </p:cNvPr>
          <p:cNvSpPr>
            <a:spLocks noGrp="1"/>
          </p:cNvSpPr>
          <p:nvPr>
            <p:ph type="body" sz="quarter" idx="21"/>
          </p:nvPr>
        </p:nvSpPr>
        <p:spPr>
          <a:xfrm>
            <a:off x="1411288" y="9784404"/>
            <a:ext cx="3249612" cy="2079532"/>
          </a:xfrm>
          <a:solidFill>
            <a:schemeClr val="accent3">
              <a:lumMod val="20000"/>
              <a:lumOff val="80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9CF6A090-3FDE-4AAA-B97C-724A32C5791A}"/>
              </a:ext>
            </a:extLst>
          </p:cNvPr>
          <p:cNvSpPr>
            <a:spLocks noGrp="1"/>
          </p:cNvSpPr>
          <p:nvPr>
            <p:ph type="body" sz="quarter" idx="22"/>
          </p:nvPr>
        </p:nvSpPr>
        <p:spPr>
          <a:xfrm>
            <a:off x="5105399" y="2366964"/>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8">
            <a:extLst>
              <a:ext uri="{FF2B5EF4-FFF2-40B4-BE49-F238E27FC236}">
                <a16:creationId xmlns:a16="http://schemas.microsoft.com/office/drawing/2014/main" id="{F445E111-7B07-442A-BA6F-BC24C9C72937}"/>
              </a:ext>
            </a:extLst>
          </p:cNvPr>
          <p:cNvSpPr>
            <a:spLocks noGrp="1"/>
          </p:cNvSpPr>
          <p:nvPr>
            <p:ph type="body" sz="quarter" idx="23"/>
          </p:nvPr>
        </p:nvSpPr>
        <p:spPr>
          <a:xfrm>
            <a:off x="5105399" y="4839443"/>
            <a:ext cx="14054137" cy="2018557"/>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a:extLst>
              <a:ext uri="{FF2B5EF4-FFF2-40B4-BE49-F238E27FC236}">
                <a16:creationId xmlns:a16="http://schemas.microsoft.com/office/drawing/2014/main" id="{B57AE51E-9071-420D-BA23-86B645E8E8E0}"/>
              </a:ext>
            </a:extLst>
          </p:cNvPr>
          <p:cNvSpPr>
            <a:spLocks noGrp="1"/>
          </p:cNvSpPr>
          <p:nvPr>
            <p:ph type="body" sz="quarter" idx="24"/>
          </p:nvPr>
        </p:nvSpPr>
        <p:spPr>
          <a:xfrm>
            <a:off x="5105398" y="7311923"/>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Text Placeholder 8">
            <a:extLst>
              <a:ext uri="{FF2B5EF4-FFF2-40B4-BE49-F238E27FC236}">
                <a16:creationId xmlns:a16="http://schemas.microsoft.com/office/drawing/2014/main" id="{891A4BBF-73BE-4653-A9EA-883A3EB113A8}"/>
              </a:ext>
            </a:extLst>
          </p:cNvPr>
          <p:cNvSpPr>
            <a:spLocks noGrp="1"/>
          </p:cNvSpPr>
          <p:nvPr>
            <p:ph type="body" sz="quarter" idx="25"/>
          </p:nvPr>
        </p:nvSpPr>
        <p:spPr>
          <a:xfrm>
            <a:off x="5105397" y="9784405"/>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11">
            <a:extLst>
              <a:ext uri="{FF2B5EF4-FFF2-40B4-BE49-F238E27FC236}">
                <a16:creationId xmlns:a16="http://schemas.microsoft.com/office/drawing/2014/main" id="{18D380A6-5D71-471A-9C1E-045FE915D06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7" name="Text Placeholder 11">
            <a:extLst>
              <a:ext uri="{FF2B5EF4-FFF2-40B4-BE49-F238E27FC236}">
                <a16:creationId xmlns:a16="http://schemas.microsoft.com/office/drawing/2014/main" id="{40317B22-545E-482A-A400-9CF612199842}"/>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70773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8932486"/>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8" y="7367308"/>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8" y="8412540"/>
            <a:ext cx="870267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92A350EC-DF0B-499E-90F1-78DEAD80BC5A}"/>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B8049F74-4BA0-4F80-A7C2-9A76A188072C}"/>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5744821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10FB9437-E87F-4323-B213-C96F08FD7CE1}"/>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8" y="2430580"/>
            <a:ext cx="3249612" cy="3133592"/>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5798410"/>
            <a:ext cx="3249612" cy="3133592"/>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9166240"/>
            <a:ext cx="3249612" cy="3133592"/>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1" name="Text Placeholder 8">
            <a:extLst>
              <a:ext uri="{FF2B5EF4-FFF2-40B4-BE49-F238E27FC236}">
                <a16:creationId xmlns:a16="http://schemas.microsoft.com/office/drawing/2014/main" id="{59DEB390-FAF0-491D-A24E-5EFE5F0D8AF7}"/>
              </a:ext>
            </a:extLst>
          </p:cNvPr>
          <p:cNvSpPr>
            <a:spLocks noGrp="1"/>
          </p:cNvSpPr>
          <p:nvPr>
            <p:ph type="body" sz="quarter" idx="22"/>
          </p:nvPr>
        </p:nvSpPr>
        <p:spPr>
          <a:xfrm>
            <a:off x="5105399" y="243058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8">
            <a:extLst>
              <a:ext uri="{FF2B5EF4-FFF2-40B4-BE49-F238E27FC236}">
                <a16:creationId xmlns:a16="http://schemas.microsoft.com/office/drawing/2014/main" id="{14CD33C6-14AF-49F6-B65E-21CB5907D816}"/>
              </a:ext>
            </a:extLst>
          </p:cNvPr>
          <p:cNvSpPr>
            <a:spLocks noGrp="1"/>
          </p:cNvSpPr>
          <p:nvPr>
            <p:ph type="body" sz="quarter" idx="23"/>
          </p:nvPr>
        </p:nvSpPr>
        <p:spPr>
          <a:xfrm>
            <a:off x="5105399" y="579841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a:extLst>
              <a:ext uri="{FF2B5EF4-FFF2-40B4-BE49-F238E27FC236}">
                <a16:creationId xmlns:a16="http://schemas.microsoft.com/office/drawing/2014/main" id="{511B506D-5268-406D-B3E0-89F85A967AFE}"/>
              </a:ext>
            </a:extLst>
          </p:cNvPr>
          <p:cNvSpPr>
            <a:spLocks noGrp="1"/>
          </p:cNvSpPr>
          <p:nvPr>
            <p:ph type="body" sz="quarter" idx="24"/>
          </p:nvPr>
        </p:nvSpPr>
        <p:spPr>
          <a:xfrm>
            <a:off x="5105399" y="916624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1">
            <a:extLst>
              <a:ext uri="{FF2B5EF4-FFF2-40B4-BE49-F238E27FC236}">
                <a16:creationId xmlns:a16="http://schemas.microsoft.com/office/drawing/2014/main" id="{5FB567E0-AEF1-471F-B6EF-6AA7B4FA8F7F}"/>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3" name="Text Placeholder 11">
            <a:extLst>
              <a:ext uri="{FF2B5EF4-FFF2-40B4-BE49-F238E27FC236}">
                <a16:creationId xmlns:a16="http://schemas.microsoft.com/office/drawing/2014/main" id="{8860CD8F-364C-415C-ABB2-6E2F06BFE3D2}"/>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5323312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Do not remove" hidden="1">
            <a:extLst>
              <a:ext uri="{FF2B5EF4-FFF2-40B4-BE49-F238E27FC236}">
                <a16:creationId xmlns:a16="http://schemas.microsoft.com/office/drawing/2014/main" id="{44859DDE-B2F7-4D8A-89E0-8885A408B108}"/>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57EB1-6DF4-4C3E-B83A-E56BF3E72CD7}"/>
              </a:ext>
            </a:extLst>
          </p:cNvPr>
          <p:cNvSpPr>
            <a:spLocks noGrp="1"/>
          </p:cNvSpPr>
          <p:nvPr>
            <p:ph type="title"/>
          </p:nvPr>
        </p:nvSpPr>
        <p:spPr>
          <a:xfrm>
            <a:off x="1403350" y="7334250"/>
            <a:ext cx="17745075" cy="1790700"/>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CB24BA6-FE5D-4FDE-8C2E-9721DF48ACBE}"/>
              </a:ext>
            </a:extLst>
          </p:cNvPr>
          <p:cNvSpPr>
            <a:spLocks noGrp="1"/>
          </p:cNvSpPr>
          <p:nvPr>
            <p:ph type="body" idx="1"/>
          </p:nvPr>
        </p:nvSpPr>
        <p:spPr>
          <a:xfrm>
            <a:off x="1403350" y="9391650"/>
            <a:ext cx="17745075" cy="965200"/>
          </a:xfrm>
        </p:spPr>
        <p:txBody>
          <a:bodyPr/>
          <a:lstStyle>
            <a:lvl1pPr marL="0" indent="0">
              <a:buNone/>
              <a:defRPr sz="2400">
                <a:solidFill>
                  <a:schemeClr val="tx2"/>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4510E0E8-E5E3-4B17-B0AA-B9F9FFDB3CA3}"/>
              </a:ext>
            </a:extLst>
          </p:cNvPr>
          <p:cNvSpPr>
            <a:spLocks noGrp="1"/>
          </p:cNvSpPr>
          <p:nvPr>
            <p:ph type="ftr" sz="quarter" idx="11"/>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6" name="Slide Number Placeholder 5">
            <a:extLst>
              <a:ext uri="{FF2B5EF4-FFF2-40B4-BE49-F238E27FC236}">
                <a16:creationId xmlns:a16="http://schemas.microsoft.com/office/drawing/2014/main" id="{06F0EB4B-188C-46EB-AFC2-ACC4954272C6}"/>
              </a:ext>
            </a:extLst>
          </p:cNvPr>
          <p:cNvSpPr>
            <a:spLocks noGrp="1"/>
          </p:cNvSpPr>
          <p:nvPr>
            <p:ph type="sldNum" sz="quarter" idx="12"/>
          </p:nvPr>
        </p:nvSpPr>
        <p:spPr/>
        <p:txBody>
          <a:bodyPr/>
          <a:lstStyle/>
          <a:p>
            <a:fld id="{2A8ED4E1-2516-4A95-9C5F-9323F12A1918}" type="slidenum">
              <a:rPr lang="en-GB" smtClean="0"/>
              <a:t>‹#›</a:t>
            </a:fld>
            <a:endParaRPr lang="en-GB"/>
          </a:p>
        </p:txBody>
      </p:sp>
    </p:spTree>
    <p:extLst>
      <p:ext uri="{BB962C8B-B14F-4D97-AF65-F5344CB8AC3E}">
        <p14:creationId xmlns:p14="http://schemas.microsoft.com/office/powerpoint/2010/main" val="24927834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5573C-260A-49CF-B7D9-8BB0C51D91D1}"/>
              </a:ext>
            </a:extLst>
          </p:cNvPr>
          <p:cNvSpPr>
            <a:spLocks noGrp="1"/>
          </p:cNvSpPr>
          <p:nvPr>
            <p:ph type="ctrTitle"/>
          </p:nvPr>
        </p:nvSpPr>
        <p:spPr>
          <a:xfrm>
            <a:off x="2571750" y="4145242"/>
            <a:ext cx="15430500" cy="4775200"/>
          </a:xfrm>
          <a:prstGeom prst="rect">
            <a:avLst/>
          </a:prstGeom>
        </p:spPr>
        <p:txBody>
          <a:bodyPr anchor="b">
            <a:normAutofit/>
          </a:bodyPr>
          <a:lstStyle>
            <a:lvl1pPr algn="ctr">
              <a:defRPr sz="7200">
                <a:solidFill>
                  <a:schemeClr val="accent3">
                    <a:lumMod val="75000"/>
                  </a:schemeClr>
                </a:solidFill>
              </a:defRPr>
            </a:lvl1pPr>
          </a:lstStyle>
          <a:p>
            <a:endParaRPr lang="en-GB" dirty="0"/>
          </a:p>
        </p:txBody>
      </p:sp>
      <p:sp>
        <p:nvSpPr>
          <p:cNvPr id="3" name="Subtitle 2">
            <a:extLst>
              <a:ext uri="{FF2B5EF4-FFF2-40B4-BE49-F238E27FC236}">
                <a16:creationId xmlns:a16="http://schemas.microsoft.com/office/drawing/2014/main" id="{E4B153FD-CC5D-4178-94CE-7EFD74923D1F}"/>
              </a:ext>
            </a:extLst>
          </p:cNvPr>
          <p:cNvSpPr>
            <a:spLocks noGrp="1"/>
          </p:cNvSpPr>
          <p:nvPr>
            <p:ph type="subTitle" idx="1"/>
          </p:nvPr>
        </p:nvSpPr>
        <p:spPr>
          <a:xfrm>
            <a:off x="2571750" y="9104592"/>
            <a:ext cx="15430500" cy="3311525"/>
          </a:xfrm>
        </p:spPr>
        <p:txBody>
          <a:bodyPr/>
          <a:lstStyle>
            <a:lvl1pPr marL="0" indent="0" algn="ctr">
              <a:buNone/>
              <a:defRPr sz="2400">
                <a:solidFill>
                  <a:schemeClr val="accent3">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0" name="Straight Connector 9">
            <a:extLst>
              <a:ext uri="{FF2B5EF4-FFF2-40B4-BE49-F238E27FC236}">
                <a16:creationId xmlns:a16="http://schemas.microsoft.com/office/drawing/2014/main" id="{C468CF95-9F23-4C71-A3B9-A162E13D3D5A}"/>
              </a:ext>
            </a:extLst>
          </p:cNvPr>
          <p:cNvCxnSpPr>
            <a:cxnSpLocks/>
          </p:cNvCxnSpPr>
          <p:nvPr userDrawn="1"/>
        </p:nvCxnSpPr>
        <p:spPr>
          <a:xfrm>
            <a:off x="2571750" y="9019085"/>
            <a:ext cx="15430500" cy="4493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48235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6" name="Do not remove" hidden="1">
            <a:extLst>
              <a:ext uri="{FF2B5EF4-FFF2-40B4-BE49-F238E27FC236}">
                <a16:creationId xmlns:a16="http://schemas.microsoft.com/office/drawing/2014/main" id="{4DA71B3B-80CF-495B-8BDF-622CAB14C5F5}"/>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777FG-Cover-Blue-Logo.jpg" descr="777FG-Cover-Blue-Logo.jpg">
            <a:extLst>
              <a:ext uri="{FF2B5EF4-FFF2-40B4-BE49-F238E27FC236}">
                <a16:creationId xmlns:a16="http://schemas.microsoft.com/office/drawing/2014/main" id="{12C48C3D-21CA-482A-80AE-6A322F245A4C}"/>
              </a:ext>
            </a:extLst>
          </p:cNvPr>
          <p:cNvPicPr>
            <a:picLocks noChangeAspect="1"/>
          </p:cNvPicPr>
          <p:nvPr userDrawn="1"/>
        </p:nvPicPr>
        <p:blipFill>
          <a:blip r:embed="rId3"/>
          <a:stretch>
            <a:fillRect/>
          </a:stretch>
        </p:blipFill>
        <p:spPr>
          <a:xfrm>
            <a:off x="0" y="0"/>
            <a:ext cx="20574000" cy="13716000"/>
          </a:xfrm>
          <a:prstGeom prst="rect">
            <a:avLst/>
          </a:prstGeom>
          <a:ln w="3175">
            <a:miter lim="400000"/>
          </a:ln>
        </p:spPr>
      </p:pic>
      <p:cxnSp>
        <p:nvCxnSpPr>
          <p:cNvPr id="10" name="Straight Connector 9">
            <a:extLst>
              <a:ext uri="{FF2B5EF4-FFF2-40B4-BE49-F238E27FC236}">
                <a16:creationId xmlns:a16="http://schemas.microsoft.com/office/drawing/2014/main" id="{C468CF95-9F23-4C71-A3B9-A162E13D3D5A}"/>
              </a:ext>
            </a:extLst>
          </p:cNvPr>
          <p:cNvCxnSpPr>
            <a:cxnSpLocks/>
          </p:cNvCxnSpPr>
          <p:nvPr userDrawn="1"/>
        </p:nvCxnSpPr>
        <p:spPr>
          <a:xfrm>
            <a:off x="2553821" y="11958454"/>
            <a:ext cx="15430500" cy="0"/>
          </a:xfrm>
          <a:prstGeom prst="line">
            <a:avLst/>
          </a:prstGeom>
          <a:ln w="9525">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97F7186-6704-4168-9D93-FF1DFE6ACF18}"/>
              </a:ext>
            </a:extLst>
          </p:cNvPr>
          <p:cNvSpPr/>
          <p:nvPr userDrawn="1"/>
        </p:nvSpPr>
        <p:spPr>
          <a:xfrm>
            <a:off x="13803969" y="4097073"/>
            <a:ext cx="3424517" cy="1918447"/>
          </a:xfrm>
          <a:prstGeom prst="rect">
            <a:avLst/>
          </a:prstGeom>
          <a:solidFill>
            <a:srgbClr val="02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5F13D99-92B8-46C4-861C-0C5C72B12771}"/>
              </a:ext>
            </a:extLst>
          </p:cNvPr>
          <p:cNvSpPr/>
          <p:nvPr userDrawn="1"/>
        </p:nvSpPr>
        <p:spPr>
          <a:xfrm>
            <a:off x="13803969" y="7984303"/>
            <a:ext cx="3424517" cy="611277"/>
          </a:xfrm>
          <a:prstGeom prst="rect">
            <a:avLst/>
          </a:prstGeom>
          <a:solidFill>
            <a:srgbClr val="021F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6" descr="777 Partners: Global Reach. Long-Term Value.">
            <a:extLst>
              <a:ext uri="{FF2B5EF4-FFF2-40B4-BE49-F238E27FC236}">
                <a16:creationId xmlns:a16="http://schemas.microsoft.com/office/drawing/2014/main" id="{C0639EA6-1B71-4024-A379-C4109B1185A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930882" y="11907006"/>
            <a:ext cx="2558606" cy="1613535"/>
          </a:xfrm>
          <a:prstGeom prst="rect">
            <a:avLst/>
          </a:prstGeom>
          <a:noFill/>
          <a:extLst>
            <a:ext uri="{909E8E84-426E-40DD-AFC4-6F175D3DCCD1}">
              <a14:hiddenFill xmlns:a14="http://schemas.microsoft.com/office/drawing/2010/main">
                <a:solidFill>
                  <a:srgbClr val="FFFFFF"/>
                </a:solidFill>
              </a14:hiddenFill>
            </a:ext>
          </a:extLst>
        </p:spPr>
      </p:pic>
      <p:pic>
        <p:nvPicPr>
          <p:cNvPr id="22" name="Red_Star_FC_logo.svg.png" descr="Red_Star_FC_logo.svg.png">
            <a:extLst>
              <a:ext uri="{FF2B5EF4-FFF2-40B4-BE49-F238E27FC236}">
                <a16:creationId xmlns:a16="http://schemas.microsoft.com/office/drawing/2014/main" id="{4DB7D653-6668-4859-88F3-1D8656C531A2}"/>
              </a:ext>
            </a:extLst>
          </p:cNvPr>
          <p:cNvPicPr>
            <a:picLocks noChangeAspect="1"/>
          </p:cNvPicPr>
          <p:nvPr userDrawn="1"/>
        </p:nvPicPr>
        <p:blipFill>
          <a:blip r:embed="rId5"/>
          <a:stretch>
            <a:fillRect/>
          </a:stretch>
        </p:blipFill>
        <p:spPr>
          <a:xfrm>
            <a:off x="7544620" y="12259148"/>
            <a:ext cx="921229" cy="921229"/>
          </a:xfrm>
          <a:prstGeom prst="rect">
            <a:avLst/>
          </a:prstGeom>
          <a:ln w="3175">
            <a:miter lim="400000"/>
          </a:ln>
        </p:spPr>
      </p:pic>
      <p:sp>
        <p:nvSpPr>
          <p:cNvPr id="2" name="Title 1">
            <a:extLst>
              <a:ext uri="{FF2B5EF4-FFF2-40B4-BE49-F238E27FC236}">
                <a16:creationId xmlns:a16="http://schemas.microsoft.com/office/drawing/2014/main" id="{68B5573C-260A-49CF-B7D9-8BB0C51D91D1}"/>
              </a:ext>
            </a:extLst>
          </p:cNvPr>
          <p:cNvSpPr>
            <a:spLocks noGrp="1"/>
          </p:cNvSpPr>
          <p:nvPr>
            <p:ph type="ctrTitle"/>
          </p:nvPr>
        </p:nvSpPr>
        <p:spPr>
          <a:xfrm>
            <a:off x="10263467" y="4138773"/>
            <a:ext cx="9189627" cy="2695475"/>
          </a:xfrm>
          <a:prstGeom prst="rect">
            <a:avLst/>
          </a:prstGeom>
        </p:spPr>
        <p:txBody>
          <a:bodyPr anchor="b">
            <a:normAutofit/>
          </a:bodyPr>
          <a:lstStyle>
            <a:lvl1pPr algn="ctr">
              <a:defRPr sz="6000" cap="small" baseline="0">
                <a:solidFill>
                  <a:schemeClr val="bg1"/>
                </a:solidFill>
              </a:defRPr>
            </a:lvl1pPr>
          </a:lstStyle>
          <a:p>
            <a:endParaRPr lang="en-GB" dirty="0"/>
          </a:p>
        </p:txBody>
      </p:sp>
      <p:sp>
        <p:nvSpPr>
          <p:cNvPr id="3" name="Subtitle 2">
            <a:extLst>
              <a:ext uri="{FF2B5EF4-FFF2-40B4-BE49-F238E27FC236}">
                <a16:creationId xmlns:a16="http://schemas.microsoft.com/office/drawing/2014/main" id="{E4B153FD-CC5D-4178-94CE-7EFD74923D1F}"/>
              </a:ext>
            </a:extLst>
          </p:cNvPr>
          <p:cNvSpPr>
            <a:spLocks noGrp="1"/>
          </p:cNvSpPr>
          <p:nvPr>
            <p:ph type="subTitle" idx="1"/>
          </p:nvPr>
        </p:nvSpPr>
        <p:spPr>
          <a:xfrm>
            <a:off x="10263467" y="7040233"/>
            <a:ext cx="9189627" cy="1246511"/>
          </a:xfrm>
        </p:spPr>
        <p:txBody>
          <a:bodyPr>
            <a:noAutofit/>
          </a:bodyPr>
          <a:lstStyle>
            <a:lvl1pPr marL="0" indent="0" algn="ctr">
              <a:buNone/>
              <a:defRPr sz="3000" b="1" cap="small" baseline="0">
                <a:solidFill>
                  <a:schemeClr val="accent3">
                    <a:lumMod val="20000"/>
                    <a:lumOff val="80000"/>
                  </a:schemeClr>
                </a:solidFill>
                <a:latin typeface="Roboto Medium" panose="02000000000000000000" pitchFamily="2" charset="0"/>
                <a:ea typeface="Roboto Medium"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25" name="Straight Connector 24">
            <a:extLst>
              <a:ext uri="{FF2B5EF4-FFF2-40B4-BE49-F238E27FC236}">
                <a16:creationId xmlns:a16="http://schemas.microsoft.com/office/drawing/2014/main" id="{77F238A4-DB33-4804-83B4-606035BA4609}"/>
              </a:ext>
            </a:extLst>
          </p:cNvPr>
          <p:cNvCxnSpPr>
            <a:cxnSpLocks/>
          </p:cNvCxnSpPr>
          <p:nvPr userDrawn="1"/>
        </p:nvCxnSpPr>
        <p:spPr>
          <a:xfrm>
            <a:off x="10846308" y="6880309"/>
            <a:ext cx="8113302" cy="0"/>
          </a:xfrm>
          <a:prstGeom prst="line">
            <a:avLst/>
          </a:prstGeom>
          <a:ln w="9525">
            <a:solidFill>
              <a:schemeClr val="bg1"/>
            </a:solidFill>
            <a:prstDash val="sysDot"/>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044C373E-0423-450F-A99D-EF37126B430D}"/>
              </a:ext>
            </a:extLst>
          </p:cNvPr>
          <p:cNvPicPr>
            <a:picLocks noChangeAspect="1"/>
          </p:cNvPicPr>
          <p:nvPr userDrawn="1"/>
        </p:nvPicPr>
        <p:blipFill>
          <a:blip r:embed="rId6">
            <a:extLst>
              <a:ext uri="{BEBA8EAE-BF5A-486C-A8C5-ECC9F3942E4B}">
                <a14:imgProps xmlns:a14="http://schemas.microsoft.com/office/drawing/2010/main">
                  <a14:imgLayer r:embed="rId7">
                    <a14:imgEffect>
                      <a14:backgroundRemoval t="6186" b="91753" l="9786" r="93272">
                        <a14:foregroundMark x1="35474" y1="19845" x2="71560" y2="14948"/>
                        <a14:foregroundMark x1="71560" y1="14948" x2="33945" y2="19330"/>
                        <a14:foregroundMark x1="33945" y1="19330" x2="40979" y2="12371"/>
                        <a14:foregroundMark x1="12232" y1="12371" x2="38838" y2="10825"/>
                        <a14:foregroundMark x1="38838" y1="10825" x2="75229" y2="19845"/>
                        <a14:foregroundMark x1="75229" y1="19845" x2="70948" y2="21392"/>
                        <a14:foregroundMark x1="33333" y1="14175" x2="48930" y2="13402"/>
                        <a14:foregroundMark x1="48930" y1="13402" x2="49541" y2="30155"/>
                        <a14:foregroundMark x1="49541" y1="30155" x2="67584" y2="40979"/>
                        <a14:foregroundMark x1="67584" y1="40979" x2="68502" y2="59536"/>
                        <a14:foregroundMark x1="68502" y1="59536" x2="49847" y2="92268"/>
                        <a14:foregroundMark x1="49847" y1="92268" x2="49847" y2="91753"/>
                        <a14:foregroundMark x1="40367" y1="16753" x2="29052" y2="26289"/>
                        <a14:foregroundMark x1="29052" y1="26289" x2="54434" y2="18814"/>
                        <a14:foregroundMark x1="54434" y1="18814" x2="34557" y2="20361"/>
                        <a14:foregroundMark x1="34557" y1="20361" x2="65443" y2="19845"/>
                        <a14:foregroundMark x1="65443" y1="19845" x2="29358" y2="14691"/>
                        <a14:foregroundMark x1="29358" y1="14691" x2="57798" y2="11856"/>
                        <a14:foregroundMark x1="57798" y1="11856" x2="32416" y2="9278"/>
                        <a14:foregroundMark x1="32416" y1="9278" x2="75535" y2="7990"/>
                        <a14:foregroundMark x1="75535" y1="7990" x2="76147" y2="8247"/>
                        <a14:foregroundMark x1="81957" y1="9278" x2="83486" y2="18814"/>
                        <a14:foregroundMark x1="86850" y1="9536" x2="62997" y2="14175"/>
                        <a14:foregroundMark x1="88379" y1="19845" x2="52599" y2="27320"/>
                        <a14:foregroundMark x1="52599" y1="27320" x2="51682" y2="26031"/>
                        <a14:foregroundMark x1="26606" y1="21649" x2="26300" y2="14948"/>
                        <a14:foregroundMark x1="12844" y1="10052" x2="71254" y2="6443"/>
                        <a14:foregroundMark x1="71254" y1="6443" x2="73394" y2="6443"/>
                        <a14:foregroundMark x1="88073" y1="21907" x2="55046" y2="26546"/>
                        <a14:foregroundMark x1="55046" y1="26546" x2="29358" y2="18299"/>
                        <a14:foregroundMark x1="29358" y1="18299" x2="62385" y2="16237"/>
                        <a14:foregroundMark x1="62385" y1="16237" x2="24771" y2="18814"/>
                        <a14:foregroundMark x1="24771" y1="18814" x2="93272" y2="9021"/>
                        <a14:foregroundMark x1="93272" y1="9021" x2="62997" y2="27320"/>
                        <a14:foregroundMark x1="22630" y1="16753" x2="28135" y2="19330"/>
                      </a14:backgroundRemoval>
                    </a14:imgEffect>
                  </a14:imgLayer>
                </a14:imgProps>
              </a:ext>
            </a:extLst>
          </a:blip>
          <a:stretch>
            <a:fillRect/>
          </a:stretch>
        </p:blipFill>
        <p:spPr>
          <a:xfrm>
            <a:off x="4965502" y="12210543"/>
            <a:ext cx="920671" cy="1092416"/>
          </a:xfrm>
          <a:prstGeom prst="rect">
            <a:avLst/>
          </a:prstGeom>
        </p:spPr>
      </p:pic>
      <p:pic>
        <p:nvPicPr>
          <p:cNvPr id="1026" name="Picture 2" descr="Standard Liège - Wikipedia">
            <a:extLst>
              <a:ext uri="{FF2B5EF4-FFF2-40B4-BE49-F238E27FC236}">
                <a16:creationId xmlns:a16="http://schemas.microsoft.com/office/drawing/2014/main" id="{87091857-DA3A-453B-B937-609A7D1105FB}"/>
              </a:ext>
            </a:extLst>
          </p:cNvPr>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433112" y="12210543"/>
            <a:ext cx="624586" cy="10462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asco da Gama Soccer - Vasco da Gama News, Scores, Stats, Rumors &amp; More |  ESPN">
            <a:extLst>
              <a:ext uri="{FF2B5EF4-FFF2-40B4-BE49-F238E27FC236}">
                <a16:creationId xmlns:a16="http://schemas.microsoft.com/office/drawing/2014/main" id="{B9CBCECF-59CE-47F8-86A0-ACAF7C644462}"/>
              </a:ext>
            </a:extLst>
          </p:cNvPr>
          <p:cNvPicPr>
            <a:picLocks noChangeAspect="1" noChangeArrowheads="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11907409" y="12195543"/>
            <a:ext cx="1036459" cy="103645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elbourne Victory FC - Wikipedia">
            <a:extLst>
              <a:ext uri="{FF2B5EF4-FFF2-40B4-BE49-F238E27FC236}">
                <a16:creationId xmlns:a16="http://schemas.microsoft.com/office/drawing/2014/main" id="{1E7FB563-5520-4000-A002-C5D7C9BDF7A2}"/>
              </a:ext>
            </a:extLst>
          </p:cNvPr>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3311693" y="12215273"/>
            <a:ext cx="871854" cy="10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villa FC - Wikipedia">
            <a:extLst>
              <a:ext uri="{FF2B5EF4-FFF2-40B4-BE49-F238E27FC236}">
                <a16:creationId xmlns:a16="http://schemas.microsoft.com/office/drawing/2014/main" id="{29288E73-81A9-4698-BC1F-06441CAAEBF7}"/>
              </a:ext>
            </a:extLst>
          </p:cNvPr>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14579129" y="12190660"/>
            <a:ext cx="859866" cy="104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7956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8" y="2199995"/>
            <a:ext cx="870267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8" y="3245227"/>
            <a:ext cx="8702675" cy="8932486"/>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10415588" y="2199995"/>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10415588" y="3245227"/>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10415588" y="7367308"/>
            <a:ext cx="8747125" cy="883864"/>
          </a:xfrm>
        </p:spPr>
        <p:txBody>
          <a:bodyPr vert="horz" lIns="91440" tIns="45720" rIns="91440" bIns="45720" rtlCol="0" anchor="b">
            <a:normAutofit/>
          </a:bodyPr>
          <a:lstStyle>
            <a:lvl1pPr marL="0" indent="0">
              <a:buNone/>
              <a:defRPr lang="en-US"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10415588" y="8412540"/>
            <a:ext cx="8747125"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11">
            <a:extLst>
              <a:ext uri="{FF2B5EF4-FFF2-40B4-BE49-F238E27FC236}">
                <a16:creationId xmlns:a16="http://schemas.microsoft.com/office/drawing/2014/main" id="{4FCECC68-372E-420F-B373-5FEFD17B1769}"/>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1" name="Text Placeholder 11">
            <a:extLst>
              <a:ext uri="{FF2B5EF4-FFF2-40B4-BE49-F238E27FC236}">
                <a16:creationId xmlns:a16="http://schemas.microsoft.com/office/drawing/2014/main" id="{C0709EC9-41B4-4719-A417-7F5C5E2D068D}"/>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81433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Comparison">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A5A5A843-1B06-4F00-9D50-86F2794E88F6}"/>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47AAFCA-DAA0-4F76-838D-AE25C4425BD6}"/>
              </a:ext>
            </a:extLst>
          </p:cNvPr>
          <p:cNvSpPr>
            <a:spLocks noGrp="1"/>
          </p:cNvSpPr>
          <p:nvPr>
            <p:ph type="body" idx="1"/>
          </p:nvPr>
        </p:nvSpPr>
        <p:spPr>
          <a:xfrm>
            <a:off x="1417639" y="2199995"/>
            <a:ext cx="578546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4" name="Content Placeholder 3">
            <a:extLst>
              <a:ext uri="{FF2B5EF4-FFF2-40B4-BE49-F238E27FC236}">
                <a16:creationId xmlns:a16="http://schemas.microsoft.com/office/drawing/2014/main" id="{8A7AA8A5-D9C1-4DC4-AC85-540875B473B4}"/>
              </a:ext>
            </a:extLst>
          </p:cNvPr>
          <p:cNvSpPr>
            <a:spLocks noGrp="1"/>
          </p:cNvSpPr>
          <p:nvPr>
            <p:ph sz="half" idx="2"/>
          </p:nvPr>
        </p:nvSpPr>
        <p:spPr>
          <a:xfrm>
            <a:off x="1417639" y="3245227"/>
            <a:ext cx="578546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5FFF14B-C339-4450-BAD1-FD4E6E67EC08}"/>
              </a:ext>
            </a:extLst>
          </p:cNvPr>
          <p:cNvSpPr>
            <a:spLocks noGrp="1"/>
          </p:cNvSpPr>
          <p:nvPr>
            <p:ph type="body" sz="quarter" idx="3"/>
          </p:nvPr>
        </p:nvSpPr>
        <p:spPr>
          <a:xfrm>
            <a:off x="7364719" y="2199995"/>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F41BB43A-11EB-42DB-BB21-06691ACFB68D}"/>
              </a:ext>
            </a:extLst>
          </p:cNvPr>
          <p:cNvSpPr>
            <a:spLocks noGrp="1"/>
          </p:cNvSpPr>
          <p:nvPr>
            <p:ph sz="quarter" idx="4"/>
          </p:nvPr>
        </p:nvSpPr>
        <p:spPr>
          <a:xfrm>
            <a:off x="7364719" y="3245227"/>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11" name="Text Placeholder 2">
            <a:extLst>
              <a:ext uri="{FF2B5EF4-FFF2-40B4-BE49-F238E27FC236}">
                <a16:creationId xmlns:a16="http://schemas.microsoft.com/office/drawing/2014/main" id="{0FA57A4A-9ACE-48D7-B88C-5C460D284F1B}"/>
              </a:ext>
            </a:extLst>
          </p:cNvPr>
          <p:cNvSpPr>
            <a:spLocks noGrp="1"/>
          </p:cNvSpPr>
          <p:nvPr>
            <p:ph type="body" idx="18"/>
          </p:nvPr>
        </p:nvSpPr>
        <p:spPr>
          <a:xfrm>
            <a:off x="1417639" y="7367308"/>
            <a:ext cx="578546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3" name="Content Placeholder 3">
            <a:extLst>
              <a:ext uri="{FF2B5EF4-FFF2-40B4-BE49-F238E27FC236}">
                <a16:creationId xmlns:a16="http://schemas.microsoft.com/office/drawing/2014/main" id="{EF9A6B88-BE02-4B90-ADCF-735BDAC16151}"/>
              </a:ext>
            </a:extLst>
          </p:cNvPr>
          <p:cNvSpPr>
            <a:spLocks noGrp="1"/>
          </p:cNvSpPr>
          <p:nvPr>
            <p:ph sz="half" idx="19"/>
          </p:nvPr>
        </p:nvSpPr>
        <p:spPr>
          <a:xfrm>
            <a:off x="1417639" y="8412540"/>
            <a:ext cx="578546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4">
            <a:extLst>
              <a:ext uri="{FF2B5EF4-FFF2-40B4-BE49-F238E27FC236}">
                <a16:creationId xmlns:a16="http://schemas.microsoft.com/office/drawing/2014/main" id="{A792CB4F-5876-46B9-9AB3-454BA9500F7D}"/>
              </a:ext>
            </a:extLst>
          </p:cNvPr>
          <p:cNvSpPr>
            <a:spLocks noGrp="1"/>
          </p:cNvSpPr>
          <p:nvPr>
            <p:ph type="body" sz="quarter" idx="20"/>
          </p:nvPr>
        </p:nvSpPr>
        <p:spPr>
          <a:xfrm>
            <a:off x="7364719" y="7367308"/>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19" name="Content Placeholder 5">
            <a:extLst>
              <a:ext uri="{FF2B5EF4-FFF2-40B4-BE49-F238E27FC236}">
                <a16:creationId xmlns:a16="http://schemas.microsoft.com/office/drawing/2014/main" id="{BAA08BD5-45E9-4F18-83E9-2AF78DA2BDC5}"/>
              </a:ext>
            </a:extLst>
          </p:cNvPr>
          <p:cNvSpPr>
            <a:spLocks noGrp="1"/>
          </p:cNvSpPr>
          <p:nvPr>
            <p:ph sz="quarter" idx="21"/>
          </p:nvPr>
        </p:nvSpPr>
        <p:spPr>
          <a:xfrm>
            <a:off x="7364719" y="8412540"/>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Text Placeholder 4">
            <a:extLst>
              <a:ext uri="{FF2B5EF4-FFF2-40B4-BE49-F238E27FC236}">
                <a16:creationId xmlns:a16="http://schemas.microsoft.com/office/drawing/2014/main" id="{804A7EE4-FCF5-43E0-A120-2CEACDFA7FC8}"/>
              </a:ext>
            </a:extLst>
          </p:cNvPr>
          <p:cNvSpPr>
            <a:spLocks noGrp="1"/>
          </p:cNvSpPr>
          <p:nvPr>
            <p:ph type="body" sz="quarter" idx="22"/>
          </p:nvPr>
        </p:nvSpPr>
        <p:spPr>
          <a:xfrm>
            <a:off x="13341349" y="2199995"/>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21" name="Content Placeholder 5">
            <a:extLst>
              <a:ext uri="{FF2B5EF4-FFF2-40B4-BE49-F238E27FC236}">
                <a16:creationId xmlns:a16="http://schemas.microsoft.com/office/drawing/2014/main" id="{1F8DCBBA-7D14-4539-9730-A8A50E31969A}"/>
              </a:ext>
            </a:extLst>
          </p:cNvPr>
          <p:cNvSpPr>
            <a:spLocks noGrp="1"/>
          </p:cNvSpPr>
          <p:nvPr>
            <p:ph sz="quarter" idx="23"/>
          </p:nvPr>
        </p:nvSpPr>
        <p:spPr>
          <a:xfrm>
            <a:off x="13341349" y="3245227"/>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2" name="Text Placeholder 4">
            <a:extLst>
              <a:ext uri="{FF2B5EF4-FFF2-40B4-BE49-F238E27FC236}">
                <a16:creationId xmlns:a16="http://schemas.microsoft.com/office/drawing/2014/main" id="{E9EA828A-E065-4D12-9743-4D44B5CA0DD5}"/>
              </a:ext>
            </a:extLst>
          </p:cNvPr>
          <p:cNvSpPr>
            <a:spLocks noGrp="1"/>
          </p:cNvSpPr>
          <p:nvPr>
            <p:ph type="body" sz="quarter" idx="24"/>
          </p:nvPr>
        </p:nvSpPr>
        <p:spPr>
          <a:xfrm>
            <a:off x="13341349" y="7367308"/>
            <a:ext cx="5815012" cy="883864"/>
          </a:xfrm>
        </p:spPr>
        <p:txBody>
          <a:bodyPr vert="horz" lIns="91440" tIns="45720" rIns="91440" bIns="45720" rtlCol="0" anchor="b">
            <a:normAutofit/>
          </a:bodyPr>
          <a:lstStyle>
            <a:lvl1pPr marL="0" indent="0">
              <a:buNone/>
              <a:defRPr lang="en-US" sz="2400" b="1" smtClean="0">
                <a:solidFill>
                  <a:schemeClr val="accent3">
                    <a:lumMod val="50000"/>
                  </a:schemeClr>
                </a:solidFill>
                <a:latin typeface="Roboto Medium" panose="02000000000000000000" pitchFamily="2" charset="0"/>
                <a:ea typeface="Roboto Medium" panose="02000000000000000000" pitchFamily="2" charset="0"/>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CE93D291-D7CD-40AD-B248-D4156D2A1F98}"/>
              </a:ext>
            </a:extLst>
          </p:cNvPr>
          <p:cNvSpPr>
            <a:spLocks noGrp="1"/>
          </p:cNvSpPr>
          <p:nvPr>
            <p:ph sz="quarter" idx="25"/>
          </p:nvPr>
        </p:nvSpPr>
        <p:spPr>
          <a:xfrm>
            <a:off x="13341349" y="8412540"/>
            <a:ext cx="5815012" cy="376517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11">
            <a:extLst>
              <a:ext uri="{FF2B5EF4-FFF2-40B4-BE49-F238E27FC236}">
                <a16:creationId xmlns:a16="http://schemas.microsoft.com/office/drawing/2014/main" id="{9D77B2CA-C8CE-497A-B537-047660342B08}"/>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5" name="Text Placeholder 11">
            <a:extLst>
              <a:ext uri="{FF2B5EF4-FFF2-40B4-BE49-F238E27FC236}">
                <a16:creationId xmlns:a16="http://schemas.microsoft.com/office/drawing/2014/main" id="{A9F07D19-F9CC-49B6-94BE-54CB2C5D750B}"/>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1404264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mparison">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2A0E1AF7-695F-4E26-BAAA-D4AE2DB33AF9}"/>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7" y="2303312"/>
            <a:ext cx="3249612" cy="1863934"/>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4340515"/>
            <a:ext cx="3249612" cy="1863934"/>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6377718"/>
            <a:ext cx="3249612" cy="1863934"/>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6">
            <a:extLst>
              <a:ext uri="{FF2B5EF4-FFF2-40B4-BE49-F238E27FC236}">
                <a16:creationId xmlns:a16="http://schemas.microsoft.com/office/drawing/2014/main" id="{E4EBBC96-BC59-4D4E-AB55-A0FE7864C7DB}"/>
              </a:ext>
            </a:extLst>
          </p:cNvPr>
          <p:cNvSpPr>
            <a:spLocks noGrp="1"/>
          </p:cNvSpPr>
          <p:nvPr>
            <p:ph type="body" sz="quarter" idx="21"/>
          </p:nvPr>
        </p:nvSpPr>
        <p:spPr>
          <a:xfrm>
            <a:off x="1411288" y="8414921"/>
            <a:ext cx="3249612" cy="1863934"/>
          </a:xfrm>
          <a:solidFill>
            <a:schemeClr val="accent3">
              <a:lumMod val="20000"/>
              <a:lumOff val="80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9CF6A090-3FDE-4AAA-B97C-724A32C5791A}"/>
              </a:ext>
            </a:extLst>
          </p:cNvPr>
          <p:cNvSpPr>
            <a:spLocks noGrp="1"/>
          </p:cNvSpPr>
          <p:nvPr>
            <p:ph type="body" sz="quarter" idx="22"/>
          </p:nvPr>
        </p:nvSpPr>
        <p:spPr>
          <a:xfrm>
            <a:off x="5105399" y="2303313"/>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8">
            <a:extLst>
              <a:ext uri="{FF2B5EF4-FFF2-40B4-BE49-F238E27FC236}">
                <a16:creationId xmlns:a16="http://schemas.microsoft.com/office/drawing/2014/main" id="{F445E111-7B07-442A-BA6F-BC24C9C72937}"/>
              </a:ext>
            </a:extLst>
          </p:cNvPr>
          <p:cNvSpPr>
            <a:spLocks noGrp="1"/>
          </p:cNvSpPr>
          <p:nvPr>
            <p:ph type="body" sz="quarter" idx="23"/>
          </p:nvPr>
        </p:nvSpPr>
        <p:spPr>
          <a:xfrm>
            <a:off x="5105399" y="4354179"/>
            <a:ext cx="14054137" cy="1809280"/>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a:extLst>
              <a:ext uri="{FF2B5EF4-FFF2-40B4-BE49-F238E27FC236}">
                <a16:creationId xmlns:a16="http://schemas.microsoft.com/office/drawing/2014/main" id="{B57AE51E-9071-420D-BA23-86B645E8E8E0}"/>
              </a:ext>
            </a:extLst>
          </p:cNvPr>
          <p:cNvSpPr>
            <a:spLocks noGrp="1"/>
          </p:cNvSpPr>
          <p:nvPr>
            <p:ph type="body" sz="quarter" idx="24"/>
          </p:nvPr>
        </p:nvSpPr>
        <p:spPr>
          <a:xfrm>
            <a:off x="5105398" y="6350392"/>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Text Placeholder 8">
            <a:extLst>
              <a:ext uri="{FF2B5EF4-FFF2-40B4-BE49-F238E27FC236}">
                <a16:creationId xmlns:a16="http://schemas.microsoft.com/office/drawing/2014/main" id="{891A4BBF-73BE-4653-A9EA-883A3EB113A8}"/>
              </a:ext>
            </a:extLst>
          </p:cNvPr>
          <p:cNvSpPr>
            <a:spLocks noGrp="1"/>
          </p:cNvSpPr>
          <p:nvPr>
            <p:ph type="body" sz="quarter" idx="25"/>
          </p:nvPr>
        </p:nvSpPr>
        <p:spPr>
          <a:xfrm>
            <a:off x="5105397" y="8401258"/>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8" name="Text Placeholder 6">
            <a:extLst>
              <a:ext uri="{FF2B5EF4-FFF2-40B4-BE49-F238E27FC236}">
                <a16:creationId xmlns:a16="http://schemas.microsoft.com/office/drawing/2014/main" id="{D3F1084B-C4A2-458A-AFC9-69474E908832}"/>
              </a:ext>
            </a:extLst>
          </p:cNvPr>
          <p:cNvSpPr>
            <a:spLocks noGrp="1"/>
          </p:cNvSpPr>
          <p:nvPr>
            <p:ph type="body" sz="quarter" idx="26"/>
          </p:nvPr>
        </p:nvSpPr>
        <p:spPr>
          <a:xfrm>
            <a:off x="1411288" y="10452125"/>
            <a:ext cx="3249612" cy="1863934"/>
          </a:xfrm>
          <a:solidFill>
            <a:schemeClr val="bg1">
              <a:lumMod val="95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9" name="Text Placeholder 8">
            <a:extLst>
              <a:ext uri="{FF2B5EF4-FFF2-40B4-BE49-F238E27FC236}">
                <a16:creationId xmlns:a16="http://schemas.microsoft.com/office/drawing/2014/main" id="{8F604D7A-A764-410A-9203-2FFBB1591C6D}"/>
              </a:ext>
            </a:extLst>
          </p:cNvPr>
          <p:cNvSpPr>
            <a:spLocks noGrp="1"/>
          </p:cNvSpPr>
          <p:nvPr>
            <p:ph type="body" sz="quarter" idx="27"/>
          </p:nvPr>
        </p:nvSpPr>
        <p:spPr>
          <a:xfrm>
            <a:off x="5105397" y="10452126"/>
            <a:ext cx="14054137" cy="1863933"/>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6" name="Text Placeholder 11">
            <a:extLst>
              <a:ext uri="{FF2B5EF4-FFF2-40B4-BE49-F238E27FC236}">
                <a16:creationId xmlns:a16="http://schemas.microsoft.com/office/drawing/2014/main" id="{255123CD-284C-4373-8132-D785F1E691F2}"/>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7" name="Text Placeholder 11">
            <a:extLst>
              <a:ext uri="{FF2B5EF4-FFF2-40B4-BE49-F238E27FC236}">
                <a16:creationId xmlns:a16="http://schemas.microsoft.com/office/drawing/2014/main" id="{64F3CE45-B22D-4AC7-9FE6-57CA63C69EF3}"/>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2506667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A349BB4A-6A26-4D33-8020-B36385548F4B}"/>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8" y="2366963"/>
            <a:ext cx="3249612" cy="2079532"/>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4839443"/>
            <a:ext cx="3249612" cy="2079532"/>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7311923"/>
            <a:ext cx="3249612" cy="2079532"/>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2" name="Text Placeholder 6">
            <a:extLst>
              <a:ext uri="{FF2B5EF4-FFF2-40B4-BE49-F238E27FC236}">
                <a16:creationId xmlns:a16="http://schemas.microsoft.com/office/drawing/2014/main" id="{E4EBBC96-BC59-4D4E-AB55-A0FE7864C7DB}"/>
              </a:ext>
            </a:extLst>
          </p:cNvPr>
          <p:cNvSpPr>
            <a:spLocks noGrp="1"/>
          </p:cNvSpPr>
          <p:nvPr>
            <p:ph type="body" sz="quarter" idx="21"/>
          </p:nvPr>
        </p:nvSpPr>
        <p:spPr>
          <a:xfrm>
            <a:off x="1411288" y="9784404"/>
            <a:ext cx="3249612" cy="2079532"/>
          </a:xfrm>
          <a:solidFill>
            <a:schemeClr val="accent3">
              <a:lumMod val="20000"/>
              <a:lumOff val="80000"/>
            </a:schemeClr>
          </a:solidFill>
        </p:spPr>
        <p:txBody>
          <a:bodyPr anchor="ctr"/>
          <a:lstStyle>
            <a:lvl1pPr marL="0" indent="0" algn="ctr">
              <a:buNone/>
              <a:defRPr b="1">
                <a:solidFill>
                  <a:schemeClr val="accent3">
                    <a:lumMod val="50000"/>
                  </a:schemeClr>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9" name="Text Placeholder 8">
            <a:extLst>
              <a:ext uri="{FF2B5EF4-FFF2-40B4-BE49-F238E27FC236}">
                <a16:creationId xmlns:a16="http://schemas.microsoft.com/office/drawing/2014/main" id="{9CF6A090-3FDE-4AAA-B97C-724A32C5791A}"/>
              </a:ext>
            </a:extLst>
          </p:cNvPr>
          <p:cNvSpPr>
            <a:spLocks noGrp="1"/>
          </p:cNvSpPr>
          <p:nvPr>
            <p:ph type="body" sz="quarter" idx="22"/>
          </p:nvPr>
        </p:nvSpPr>
        <p:spPr>
          <a:xfrm>
            <a:off x="5105399" y="2366964"/>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8">
            <a:extLst>
              <a:ext uri="{FF2B5EF4-FFF2-40B4-BE49-F238E27FC236}">
                <a16:creationId xmlns:a16="http://schemas.microsoft.com/office/drawing/2014/main" id="{F445E111-7B07-442A-BA6F-BC24C9C72937}"/>
              </a:ext>
            </a:extLst>
          </p:cNvPr>
          <p:cNvSpPr>
            <a:spLocks noGrp="1"/>
          </p:cNvSpPr>
          <p:nvPr>
            <p:ph type="body" sz="quarter" idx="23"/>
          </p:nvPr>
        </p:nvSpPr>
        <p:spPr>
          <a:xfrm>
            <a:off x="5105399" y="4839443"/>
            <a:ext cx="14054137" cy="2018557"/>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4" name="Text Placeholder 8">
            <a:extLst>
              <a:ext uri="{FF2B5EF4-FFF2-40B4-BE49-F238E27FC236}">
                <a16:creationId xmlns:a16="http://schemas.microsoft.com/office/drawing/2014/main" id="{B57AE51E-9071-420D-BA23-86B645E8E8E0}"/>
              </a:ext>
            </a:extLst>
          </p:cNvPr>
          <p:cNvSpPr>
            <a:spLocks noGrp="1"/>
          </p:cNvSpPr>
          <p:nvPr>
            <p:ph type="body" sz="quarter" idx="24"/>
          </p:nvPr>
        </p:nvSpPr>
        <p:spPr>
          <a:xfrm>
            <a:off x="5105398" y="7311923"/>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Text Placeholder 8">
            <a:extLst>
              <a:ext uri="{FF2B5EF4-FFF2-40B4-BE49-F238E27FC236}">
                <a16:creationId xmlns:a16="http://schemas.microsoft.com/office/drawing/2014/main" id="{891A4BBF-73BE-4653-A9EA-883A3EB113A8}"/>
              </a:ext>
            </a:extLst>
          </p:cNvPr>
          <p:cNvSpPr>
            <a:spLocks noGrp="1"/>
          </p:cNvSpPr>
          <p:nvPr>
            <p:ph type="body" sz="quarter" idx="25"/>
          </p:nvPr>
        </p:nvSpPr>
        <p:spPr>
          <a:xfrm>
            <a:off x="5105397" y="9784405"/>
            <a:ext cx="14054137" cy="2079531"/>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6" name="Text Placeholder 11">
            <a:extLst>
              <a:ext uri="{FF2B5EF4-FFF2-40B4-BE49-F238E27FC236}">
                <a16:creationId xmlns:a16="http://schemas.microsoft.com/office/drawing/2014/main" id="{18D380A6-5D71-471A-9C1E-045FE915D064}"/>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7" name="Text Placeholder 11">
            <a:extLst>
              <a:ext uri="{FF2B5EF4-FFF2-40B4-BE49-F238E27FC236}">
                <a16:creationId xmlns:a16="http://schemas.microsoft.com/office/drawing/2014/main" id="{40317B22-545E-482A-A400-9CF612199842}"/>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40597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omparison">
    <p:spTree>
      <p:nvGrpSpPr>
        <p:cNvPr id="1" name=""/>
        <p:cNvGrpSpPr/>
        <p:nvPr/>
      </p:nvGrpSpPr>
      <p:grpSpPr>
        <a:xfrm>
          <a:off x="0" y="0"/>
          <a:ext cx="0" cy="0"/>
          <a:chOff x="0" y="0"/>
          <a:chExt cx="0" cy="0"/>
        </a:xfrm>
      </p:grpSpPr>
      <p:sp>
        <p:nvSpPr>
          <p:cNvPr id="3" name="Do not remove" hidden="1">
            <a:extLst>
              <a:ext uri="{FF2B5EF4-FFF2-40B4-BE49-F238E27FC236}">
                <a16:creationId xmlns:a16="http://schemas.microsoft.com/office/drawing/2014/main" id="{10FB9437-E87F-4323-B213-C96F08FD7CE1}"/>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4">
            <a:extLst>
              <a:ext uri="{FF2B5EF4-FFF2-40B4-BE49-F238E27FC236}">
                <a16:creationId xmlns:a16="http://schemas.microsoft.com/office/drawing/2014/main" id="{8F5DF419-A45E-40E2-BE3D-4496B1289285}"/>
              </a:ext>
            </a:extLst>
          </p:cNvPr>
          <p:cNvSpPr>
            <a:spLocks noGrp="1"/>
          </p:cNvSpPr>
          <p:nvPr>
            <p:ph type="ftr" sz="quarter" idx="15"/>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16" name="Slide Number Placeholder 15">
            <a:extLst>
              <a:ext uri="{FF2B5EF4-FFF2-40B4-BE49-F238E27FC236}">
                <a16:creationId xmlns:a16="http://schemas.microsoft.com/office/drawing/2014/main" id="{11333F2B-C3A2-4749-A700-C2F307A5FA40}"/>
              </a:ext>
            </a:extLst>
          </p:cNvPr>
          <p:cNvSpPr>
            <a:spLocks noGrp="1"/>
          </p:cNvSpPr>
          <p:nvPr>
            <p:ph type="sldNum" sz="quarter" idx="16"/>
          </p:nvPr>
        </p:nvSpPr>
        <p:spPr/>
        <p:txBody>
          <a:bodyPr/>
          <a:lstStyle/>
          <a:p>
            <a:fld id="{2A8ED4E1-2516-4A95-9C5F-9323F12A1918}" type="slidenum">
              <a:rPr lang="en-GB" smtClean="0"/>
              <a:pPr/>
              <a:t>‹#›</a:t>
            </a:fld>
            <a:endParaRPr lang="en-GB"/>
          </a:p>
        </p:txBody>
      </p:sp>
      <p:sp>
        <p:nvSpPr>
          <p:cNvPr id="7" name="Text Placeholder 6">
            <a:extLst>
              <a:ext uri="{FF2B5EF4-FFF2-40B4-BE49-F238E27FC236}">
                <a16:creationId xmlns:a16="http://schemas.microsoft.com/office/drawing/2014/main" id="{5EBB363C-81AD-4FCB-990C-44CB2C3CD99F}"/>
              </a:ext>
            </a:extLst>
          </p:cNvPr>
          <p:cNvSpPr>
            <a:spLocks noGrp="1"/>
          </p:cNvSpPr>
          <p:nvPr>
            <p:ph type="body" sz="quarter" idx="18"/>
          </p:nvPr>
        </p:nvSpPr>
        <p:spPr>
          <a:xfrm>
            <a:off x="1411288" y="2430580"/>
            <a:ext cx="3249612" cy="3133592"/>
          </a:xfrm>
          <a:solidFill>
            <a:schemeClr val="accent3">
              <a:lumMod val="5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0" name="Text Placeholder 6">
            <a:extLst>
              <a:ext uri="{FF2B5EF4-FFF2-40B4-BE49-F238E27FC236}">
                <a16:creationId xmlns:a16="http://schemas.microsoft.com/office/drawing/2014/main" id="{23538B47-D260-44FC-BF9E-0BF1B8C7ADB0}"/>
              </a:ext>
            </a:extLst>
          </p:cNvPr>
          <p:cNvSpPr>
            <a:spLocks noGrp="1"/>
          </p:cNvSpPr>
          <p:nvPr>
            <p:ph type="body" sz="quarter" idx="19"/>
          </p:nvPr>
        </p:nvSpPr>
        <p:spPr>
          <a:xfrm>
            <a:off x="1411288" y="5798410"/>
            <a:ext cx="3249612" cy="3133592"/>
          </a:xfrm>
          <a:solidFill>
            <a:schemeClr val="accent3"/>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21" name="Text Placeholder 6">
            <a:extLst>
              <a:ext uri="{FF2B5EF4-FFF2-40B4-BE49-F238E27FC236}">
                <a16:creationId xmlns:a16="http://schemas.microsoft.com/office/drawing/2014/main" id="{98E26827-3998-4138-86FD-8246FC3C3BF6}"/>
              </a:ext>
            </a:extLst>
          </p:cNvPr>
          <p:cNvSpPr>
            <a:spLocks noGrp="1"/>
          </p:cNvSpPr>
          <p:nvPr>
            <p:ph type="body" sz="quarter" idx="20"/>
          </p:nvPr>
        </p:nvSpPr>
        <p:spPr>
          <a:xfrm>
            <a:off x="1411288" y="9166240"/>
            <a:ext cx="3249612" cy="3133592"/>
          </a:xfrm>
          <a:solidFill>
            <a:schemeClr val="accent3">
              <a:lumMod val="60000"/>
              <a:lumOff val="40000"/>
            </a:schemeClr>
          </a:solidFill>
        </p:spPr>
        <p:txBody>
          <a:bodyPr anchor="ctr"/>
          <a:lstStyle>
            <a:lvl1pPr marL="0" indent="0" algn="ctr">
              <a:buNone/>
              <a:defRPr b="1">
                <a:solidFill>
                  <a:schemeClr val="bg1"/>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1" name="Text Placeholder 8">
            <a:extLst>
              <a:ext uri="{FF2B5EF4-FFF2-40B4-BE49-F238E27FC236}">
                <a16:creationId xmlns:a16="http://schemas.microsoft.com/office/drawing/2014/main" id="{59DEB390-FAF0-491D-A24E-5EFE5F0D8AF7}"/>
              </a:ext>
            </a:extLst>
          </p:cNvPr>
          <p:cNvSpPr>
            <a:spLocks noGrp="1"/>
          </p:cNvSpPr>
          <p:nvPr>
            <p:ph type="body" sz="quarter" idx="22"/>
          </p:nvPr>
        </p:nvSpPr>
        <p:spPr>
          <a:xfrm>
            <a:off x="5105399" y="243058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8">
            <a:extLst>
              <a:ext uri="{FF2B5EF4-FFF2-40B4-BE49-F238E27FC236}">
                <a16:creationId xmlns:a16="http://schemas.microsoft.com/office/drawing/2014/main" id="{14CD33C6-14AF-49F6-B65E-21CB5907D816}"/>
              </a:ext>
            </a:extLst>
          </p:cNvPr>
          <p:cNvSpPr>
            <a:spLocks noGrp="1"/>
          </p:cNvSpPr>
          <p:nvPr>
            <p:ph type="body" sz="quarter" idx="23"/>
          </p:nvPr>
        </p:nvSpPr>
        <p:spPr>
          <a:xfrm>
            <a:off x="5105399" y="579841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8" name="Text Placeholder 8">
            <a:extLst>
              <a:ext uri="{FF2B5EF4-FFF2-40B4-BE49-F238E27FC236}">
                <a16:creationId xmlns:a16="http://schemas.microsoft.com/office/drawing/2014/main" id="{511B506D-5268-406D-B3E0-89F85A967AFE}"/>
              </a:ext>
            </a:extLst>
          </p:cNvPr>
          <p:cNvSpPr>
            <a:spLocks noGrp="1"/>
          </p:cNvSpPr>
          <p:nvPr>
            <p:ph type="body" sz="quarter" idx="24"/>
          </p:nvPr>
        </p:nvSpPr>
        <p:spPr>
          <a:xfrm>
            <a:off x="5105399" y="9166240"/>
            <a:ext cx="14054137" cy="3133592"/>
          </a:xfrm>
        </p:spPr>
        <p:txBody>
          <a:bodyPr/>
          <a:lstStyle>
            <a:lvl1pPr>
              <a:defRPr>
                <a:solidFill>
                  <a:schemeClr val="accent3">
                    <a:lumMod val="50000"/>
                  </a:schemeClr>
                </a:solidFill>
                <a:latin typeface="Roboto" panose="02000000000000000000" pitchFamily="2" charset="0"/>
                <a:ea typeface="Roboto" panose="02000000000000000000" pitchFamily="2" charset="0"/>
              </a:defRPr>
            </a:lvl1pPr>
            <a:lvl2pPr>
              <a:defRPr>
                <a:solidFill>
                  <a:schemeClr val="accent3">
                    <a:lumMod val="50000"/>
                  </a:schemeClr>
                </a:solidFill>
                <a:latin typeface="Roboto" panose="02000000000000000000" pitchFamily="2" charset="0"/>
                <a:ea typeface="Roboto" panose="02000000000000000000" pitchFamily="2" charset="0"/>
              </a:defRPr>
            </a:lvl2pPr>
            <a:lvl3pPr>
              <a:defRPr>
                <a:solidFill>
                  <a:schemeClr val="accent3">
                    <a:lumMod val="50000"/>
                  </a:schemeClr>
                </a:solidFill>
                <a:latin typeface="Roboto" panose="02000000000000000000" pitchFamily="2" charset="0"/>
                <a:ea typeface="Roboto" panose="02000000000000000000" pitchFamily="2" charset="0"/>
              </a:defRPr>
            </a:lvl3pPr>
            <a:lvl4pPr>
              <a:defRPr>
                <a:solidFill>
                  <a:schemeClr val="accent3">
                    <a:lumMod val="50000"/>
                  </a:schemeClr>
                </a:solidFill>
                <a:latin typeface="Roboto" panose="02000000000000000000" pitchFamily="2" charset="0"/>
                <a:ea typeface="Roboto" panose="02000000000000000000" pitchFamily="2" charset="0"/>
              </a:defRPr>
            </a:lvl4pPr>
            <a:lvl5pPr>
              <a:defRPr>
                <a:solidFill>
                  <a:schemeClr val="accent3">
                    <a:lumMod val="50000"/>
                  </a:schemeClr>
                </a:solidFill>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1">
            <a:extLst>
              <a:ext uri="{FF2B5EF4-FFF2-40B4-BE49-F238E27FC236}">
                <a16:creationId xmlns:a16="http://schemas.microsoft.com/office/drawing/2014/main" id="{5FB567E0-AEF1-471F-B6EF-6AA7B4FA8F7F}"/>
              </a:ext>
            </a:extLst>
          </p:cNvPr>
          <p:cNvSpPr>
            <a:spLocks noGrp="1"/>
          </p:cNvSpPr>
          <p:nvPr>
            <p:ph type="body" sz="quarter" idx="13"/>
          </p:nvPr>
        </p:nvSpPr>
        <p:spPr>
          <a:xfrm>
            <a:off x="1414463" y="1528203"/>
            <a:ext cx="17748250" cy="486336"/>
          </a:xfrm>
        </p:spPr>
        <p:txBody>
          <a:bodyPr vert="horz" lIns="91440" tIns="45720" rIns="91440" bIns="45720" rtlCol="0" anchor="b">
            <a:normAutofit/>
          </a:bodyPr>
          <a:lstStyle>
            <a:lvl1pPr>
              <a:defRPr lang="en-US" sz="2400" b="1" cap="small" baseline="0" dirty="0" smtClean="0">
                <a:solidFill>
                  <a:schemeClr val="accent3">
                    <a:lumMod val="50000"/>
                  </a:schemeClr>
                </a:solidFill>
                <a:latin typeface="Roboto Medium" panose="02000000000000000000" pitchFamily="2" charset="0"/>
                <a:ea typeface="Roboto Medium" panose="02000000000000000000" pitchFamily="2" charset="0"/>
              </a:defRPr>
            </a:lvl1pPr>
          </a:lstStyle>
          <a:p>
            <a:pPr marL="0" lvl="0" indent="0">
              <a:buNone/>
            </a:pPr>
            <a:r>
              <a:rPr lang="en-US" dirty="0"/>
              <a:t>Click to edit Master text styles</a:t>
            </a:r>
          </a:p>
        </p:txBody>
      </p:sp>
      <p:sp>
        <p:nvSpPr>
          <p:cNvPr id="23" name="Text Placeholder 11">
            <a:extLst>
              <a:ext uri="{FF2B5EF4-FFF2-40B4-BE49-F238E27FC236}">
                <a16:creationId xmlns:a16="http://schemas.microsoft.com/office/drawing/2014/main" id="{8860CD8F-364C-415C-ABB2-6E2F06BFE3D2}"/>
              </a:ext>
            </a:extLst>
          </p:cNvPr>
          <p:cNvSpPr>
            <a:spLocks noGrp="1"/>
          </p:cNvSpPr>
          <p:nvPr>
            <p:ph type="body" sz="quarter" idx="17"/>
          </p:nvPr>
        </p:nvSpPr>
        <p:spPr>
          <a:xfrm>
            <a:off x="1411287" y="707559"/>
            <a:ext cx="17748250" cy="802715"/>
          </a:xfrm>
        </p:spPr>
        <p:txBody>
          <a:bodyPr anchor="b">
            <a:normAutofit/>
          </a:bodyPr>
          <a:lstStyle>
            <a:lvl1pPr marL="0" indent="0">
              <a:buNone/>
              <a:defRPr sz="4200">
                <a:solidFill>
                  <a:schemeClr val="accent3"/>
                </a:solidFill>
                <a:latin typeface="Roboto Medium" panose="02000000000000000000" pitchFamily="2" charset="0"/>
                <a:ea typeface="Roboto Medium"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381528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941BC63E-9BB9-4976-9372-A1A4973FA466}"/>
              </a:ext>
            </a:extLst>
          </p:cNvPr>
          <p:cNvSpPr/>
          <p:nvPr userDrawn="1">
            <p:custDataLst>
              <p:tags r:id="rId1"/>
            </p:custDataLst>
          </p:nvPr>
        </p:nvSpPr>
        <p:spPr>
          <a:xfrm>
            <a:off x="0" y="0"/>
            <a:ext cx="12700" cy="12700"/>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E57EB1-6DF4-4C3E-B83A-E56BF3E72CD7}"/>
              </a:ext>
            </a:extLst>
          </p:cNvPr>
          <p:cNvSpPr>
            <a:spLocks noGrp="1"/>
          </p:cNvSpPr>
          <p:nvPr>
            <p:ph type="title"/>
          </p:nvPr>
        </p:nvSpPr>
        <p:spPr>
          <a:xfrm>
            <a:off x="1403350" y="7334250"/>
            <a:ext cx="17745075" cy="1790700"/>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CB24BA6-FE5D-4FDE-8C2E-9721DF48ACBE}"/>
              </a:ext>
            </a:extLst>
          </p:cNvPr>
          <p:cNvSpPr>
            <a:spLocks noGrp="1"/>
          </p:cNvSpPr>
          <p:nvPr>
            <p:ph type="body" idx="1"/>
          </p:nvPr>
        </p:nvSpPr>
        <p:spPr>
          <a:xfrm>
            <a:off x="1403350" y="9391650"/>
            <a:ext cx="17745075" cy="965200"/>
          </a:xfrm>
        </p:spPr>
        <p:txBody>
          <a:bodyPr/>
          <a:lstStyle>
            <a:lvl1pPr marL="0" indent="0">
              <a:buNone/>
              <a:defRPr sz="2400">
                <a:solidFill>
                  <a:schemeClr val="tx2"/>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4510E0E8-E5E3-4B17-B0AA-B9F9FFDB3CA3}"/>
              </a:ext>
            </a:extLst>
          </p:cNvPr>
          <p:cNvSpPr>
            <a:spLocks noGrp="1"/>
          </p:cNvSpPr>
          <p:nvPr>
            <p:ph type="ftr" sz="quarter" idx="11"/>
          </p:nvPr>
        </p:nvSpPr>
        <p:spPr>
          <a:xfrm>
            <a:off x="6815138" y="12712700"/>
            <a:ext cx="6943725" cy="730250"/>
          </a:xfrm>
          <a:prstGeom prst="rect">
            <a:avLst/>
          </a:prstGeom>
        </p:spPr>
        <p:txBody>
          <a:bodyPr/>
          <a:lstStyle/>
          <a:p>
            <a:r>
              <a:rPr lang="en-GB"/>
              <a:t>Strictly Private &amp; Highly Confidential, Property of 777 Partners LLC</a:t>
            </a:r>
            <a:endParaRPr lang="en-GB" dirty="0"/>
          </a:p>
        </p:txBody>
      </p:sp>
      <p:sp>
        <p:nvSpPr>
          <p:cNvPr id="6" name="Slide Number Placeholder 5">
            <a:extLst>
              <a:ext uri="{FF2B5EF4-FFF2-40B4-BE49-F238E27FC236}">
                <a16:creationId xmlns:a16="http://schemas.microsoft.com/office/drawing/2014/main" id="{06F0EB4B-188C-46EB-AFC2-ACC4954272C6}"/>
              </a:ext>
            </a:extLst>
          </p:cNvPr>
          <p:cNvSpPr>
            <a:spLocks noGrp="1"/>
          </p:cNvSpPr>
          <p:nvPr>
            <p:ph type="sldNum" sz="quarter" idx="12"/>
          </p:nvPr>
        </p:nvSpPr>
        <p:spPr/>
        <p:txBody>
          <a:bodyPr/>
          <a:lstStyle/>
          <a:p>
            <a:fld id="{2A8ED4E1-2516-4A95-9C5F-9323F12A1918}" type="slidenum">
              <a:rPr lang="en-GB" smtClean="0"/>
              <a:t>‹#›</a:t>
            </a:fld>
            <a:endParaRPr lang="en-GB"/>
          </a:p>
        </p:txBody>
      </p:sp>
    </p:spTree>
    <p:extLst>
      <p:ext uri="{BB962C8B-B14F-4D97-AF65-F5344CB8AC3E}">
        <p14:creationId xmlns:p14="http://schemas.microsoft.com/office/powerpoint/2010/main" val="956133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599D3E-D094-4967-96DE-96AB2DC5ED35}"/>
              </a:ext>
            </a:extLst>
          </p:cNvPr>
          <p:cNvSpPr>
            <a:spLocks noGrp="1"/>
          </p:cNvSpPr>
          <p:nvPr>
            <p:ph type="body" idx="1"/>
          </p:nvPr>
        </p:nvSpPr>
        <p:spPr>
          <a:xfrm>
            <a:off x="1414463" y="2474260"/>
            <a:ext cx="17745075" cy="98796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85620DB-E340-4563-A9A1-195AAF64368C}"/>
              </a:ext>
            </a:extLst>
          </p:cNvPr>
          <p:cNvSpPr>
            <a:spLocks noGrp="1"/>
          </p:cNvSpPr>
          <p:nvPr>
            <p:ph type="sldNum" sz="quarter" idx="4"/>
          </p:nvPr>
        </p:nvSpPr>
        <p:spPr>
          <a:xfrm>
            <a:off x="14530388" y="12712700"/>
            <a:ext cx="4629150" cy="730250"/>
          </a:xfrm>
          <a:prstGeom prst="rect">
            <a:avLst/>
          </a:prstGeom>
        </p:spPr>
        <p:txBody>
          <a:bodyPr vert="horz" lIns="91440" tIns="45720" rIns="91440" bIns="45720" rtlCol="0" anchor="ctr"/>
          <a:lstStyle>
            <a:lvl1pPr algn="r">
              <a:defRPr sz="1800" b="1">
                <a:solidFill>
                  <a:schemeClr val="tx2"/>
                </a:solidFill>
                <a:latin typeface="Roboto Thin" panose="020B0604020202020204" pitchFamily="2" charset="0"/>
                <a:ea typeface="Roboto Thin" panose="020B0604020202020204" pitchFamily="2" charset="0"/>
              </a:defRPr>
            </a:lvl1pPr>
          </a:lstStyle>
          <a:p>
            <a:fld id="{2A8ED4E1-2516-4A95-9C5F-9323F12A1918}" type="slidenum">
              <a:rPr lang="en-GB" smtClean="0"/>
              <a:pPr/>
              <a:t>‹#›</a:t>
            </a:fld>
            <a:endParaRPr lang="en-GB"/>
          </a:p>
        </p:txBody>
      </p:sp>
      <p:sp>
        <p:nvSpPr>
          <p:cNvPr id="9" name="Title Placeholder 8">
            <a:extLst>
              <a:ext uri="{FF2B5EF4-FFF2-40B4-BE49-F238E27FC236}">
                <a16:creationId xmlns:a16="http://schemas.microsoft.com/office/drawing/2014/main" id="{9D53E938-3C61-43D8-99AD-B68A8F457801}"/>
              </a:ext>
            </a:extLst>
          </p:cNvPr>
          <p:cNvSpPr>
            <a:spLocks noGrp="1"/>
          </p:cNvSpPr>
          <p:nvPr>
            <p:ph type="title"/>
          </p:nvPr>
        </p:nvSpPr>
        <p:spPr>
          <a:xfrm>
            <a:off x="1414463" y="736910"/>
            <a:ext cx="17745075" cy="802715"/>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31E7CBEF-BDB9-4718-B053-F772732252D8}"/>
              </a:ext>
            </a:extLst>
          </p:cNvPr>
          <p:cNvSpPr>
            <a:spLocks noGrp="1"/>
          </p:cNvSpPr>
          <p:nvPr>
            <p:ph type="ftr" sz="quarter" idx="3"/>
          </p:nvPr>
        </p:nvSpPr>
        <p:spPr>
          <a:xfrm>
            <a:off x="6815138" y="12712700"/>
            <a:ext cx="6943725" cy="730250"/>
          </a:xfrm>
          <a:prstGeom prst="rect">
            <a:avLst/>
          </a:prstGeom>
        </p:spPr>
        <p:txBody>
          <a:bodyPr vert="horz" lIns="91440" tIns="45720" rIns="91440" bIns="45720" rtlCol="0" anchor="ctr"/>
          <a:lstStyle>
            <a:lvl1pPr algn="ctr">
              <a:defRPr sz="1400" b="1">
                <a:solidFill>
                  <a:schemeClr val="tx2"/>
                </a:solidFill>
                <a:latin typeface="Roboto Thin" panose="020B0604020202020204" pitchFamily="2" charset="0"/>
                <a:ea typeface="Roboto Thin" panose="020B0604020202020204" pitchFamily="2" charset="0"/>
              </a:defRPr>
            </a:lvl1pPr>
          </a:lstStyle>
          <a:p>
            <a:r>
              <a:rPr lang="en-GB"/>
              <a:t>Strictly Private &amp; Highly Confidential, Property of 777 Partners LLC</a:t>
            </a:r>
            <a:endParaRPr lang="en-GB" dirty="0"/>
          </a:p>
        </p:txBody>
      </p:sp>
      <p:pic>
        <p:nvPicPr>
          <p:cNvPr id="7" name="Picture 2" descr="777 Partners logo">
            <a:extLst>
              <a:ext uri="{FF2B5EF4-FFF2-40B4-BE49-F238E27FC236}">
                <a16:creationId xmlns:a16="http://schemas.microsoft.com/office/drawing/2014/main" id="{C83F8B87-125B-4821-A2DE-AC7198566CC8}"/>
              </a:ext>
            </a:extLst>
          </p:cNvPr>
          <p:cNvPicPr>
            <a:picLocks noChangeAspect="1" noChangeArrowheads="1"/>
          </p:cNvPicPr>
          <p:nvPr userDrawn="1"/>
        </p:nvPicPr>
        <p:blipFill>
          <a:blip r:embed="rId13">
            <a:clrChange>
              <a:clrFrom>
                <a:srgbClr val="062551"/>
              </a:clrFrom>
              <a:clrTo>
                <a:srgbClr val="062551">
                  <a:alpha val="0"/>
                </a:srgbClr>
              </a:clrTo>
            </a:clrChange>
            <a:extLst>
              <a:ext uri="{28A0092B-C50C-407E-A947-70E740481C1C}">
                <a14:useLocalDpi xmlns:a14="http://schemas.microsoft.com/office/drawing/2010/main" val="0"/>
              </a:ext>
            </a:extLst>
          </a:blip>
          <a:srcRect/>
          <a:stretch>
            <a:fillRect/>
          </a:stretch>
        </p:blipFill>
        <p:spPr bwMode="auto">
          <a:xfrm>
            <a:off x="18892874" y="199248"/>
            <a:ext cx="1075323" cy="107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4759474"/>
      </p:ext>
    </p:extLst>
  </p:cSld>
  <p:clrMap bg1="lt1" tx1="dk1" bg2="lt2" tx2="dk2" accent1="accent1" accent2="accent2" accent3="accent3" accent4="accent4" accent5="accent5" accent6="accent6" hlink="hlink" folHlink="folHlink"/>
  <p:sldLayoutIdLst>
    <p:sldLayoutId id="2147483666" r:id="rId1"/>
    <p:sldLayoutId id="2147483673" r:id="rId2"/>
    <p:sldLayoutId id="2147483674" r:id="rId3"/>
    <p:sldLayoutId id="2147483675" r:id="rId4"/>
    <p:sldLayoutId id="2147483679" r:id="rId5"/>
    <p:sldLayoutId id="2147483678" r:id="rId6"/>
    <p:sldLayoutId id="2147483676" r:id="rId7"/>
    <p:sldLayoutId id="2147483677" r:id="rId8"/>
    <p:sldLayoutId id="2147483664" r:id="rId9"/>
    <p:sldLayoutId id="2147483662" r:id="rId10"/>
    <p:sldLayoutId id="2147483680" r:id="rId11"/>
  </p:sldLayoutIdLst>
  <p:hf hdr="0" dt="0"/>
  <p:txStyles>
    <p:titleStyle>
      <a:lvl1pPr algn="l" defTabSz="914400" rtl="0" eaLnBrk="1" latinLnBrk="0" hangingPunct="1">
        <a:lnSpc>
          <a:spcPct val="90000"/>
        </a:lnSpc>
        <a:spcBef>
          <a:spcPct val="0"/>
        </a:spcBef>
        <a:buNone/>
        <a:defRPr sz="4200" kern="1200">
          <a:solidFill>
            <a:schemeClr val="accent3"/>
          </a:solidFill>
          <a:latin typeface="Roboto Medium" panose="02000000000000000000" pitchFamily="2" charset="0"/>
          <a:ea typeface="Roboto Medium"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Thin" panose="020B0604020202020204" pitchFamily="2" charset="0"/>
          <a:ea typeface="Roboto Thin" panose="020B06040202020202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Thin" panose="020B0604020202020204" pitchFamily="2" charset="0"/>
          <a:ea typeface="Roboto Thin" panose="020B06040202020202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Thin" panose="020B0604020202020204" pitchFamily="2" charset="0"/>
          <a:ea typeface="Roboto Thin" panose="020B06040202020202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Thin" panose="020B0604020202020204" pitchFamily="2" charset="0"/>
          <a:ea typeface="Roboto Thin" panose="020B06040202020202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Thin" panose="020B0604020202020204" pitchFamily="2" charset="0"/>
          <a:ea typeface="Roboto Thin" panose="020B06040202020202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599D3E-D094-4967-96DE-96AB2DC5ED35}"/>
              </a:ext>
            </a:extLst>
          </p:cNvPr>
          <p:cNvSpPr>
            <a:spLocks noGrp="1"/>
          </p:cNvSpPr>
          <p:nvPr>
            <p:ph type="body" idx="1"/>
          </p:nvPr>
        </p:nvSpPr>
        <p:spPr>
          <a:xfrm>
            <a:off x="1414463" y="2474260"/>
            <a:ext cx="17745075" cy="98796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85620DB-E340-4563-A9A1-195AAF64368C}"/>
              </a:ext>
            </a:extLst>
          </p:cNvPr>
          <p:cNvSpPr>
            <a:spLocks noGrp="1"/>
          </p:cNvSpPr>
          <p:nvPr>
            <p:ph type="sldNum" sz="quarter" idx="4"/>
          </p:nvPr>
        </p:nvSpPr>
        <p:spPr>
          <a:xfrm>
            <a:off x="14530388" y="12712700"/>
            <a:ext cx="4629150" cy="730250"/>
          </a:xfrm>
          <a:prstGeom prst="rect">
            <a:avLst/>
          </a:prstGeom>
        </p:spPr>
        <p:txBody>
          <a:bodyPr vert="horz" lIns="91440" tIns="45720" rIns="91440" bIns="45720" rtlCol="0" anchor="ctr"/>
          <a:lstStyle>
            <a:lvl1pPr algn="r">
              <a:defRPr sz="1800" b="1">
                <a:solidFill>
                  <a:schemeClr val="tx2"/>
                </a:solidFill>
                <a:latin typeface="Roboto Thin" panose="020B0604020202020204" pitchFamily="2" charset="0"/>
                <a:ea typeface="Roboto Thin" panose="020B0604020202020204" pitchFamily="2" charset="0"/>
              </a:defRPr>
            </a:lvl1pPr>
          </a:lstStyle>
          <a:p>
            <a:fld id="{2A8ED4E1-2516-4A95-9C5F-9323F12A1918}" type="slidenum">
              <a:rPr lang="en-GB" smtClean="0"/>
              <a:pPr/>
              <a:t>‹#›</a:t>
            </a:fld>
            <a:endParaRPr lang="en-GB"/>
          </a:p>
        </p:txBody>
      </p:sp>
      <p:sp>
        <p:nvSpPr>
          <p:cNvPr id="9" name="Title Placeholder 8">
            <a:extLst>
              <a:ext uri="{FF2B5EF4-FFF2-40B4-BE49-F238E27FC236}">
                <a16:creationId xmlns:a16="http://schemas.microsoft.com/office/drawing/2014/main" id="{9D53E938-3C61-43D8-99AD-B68A8F457801}"/>
              </a:ext>
            </a:extLst>
          </p:cNvPr>
          <p:cNvSpPr>
            <a:spLocks noGrp="1"/>
          </p:cNvSpPr>
          <p:nvPr>
            <p:ph type="title"/>
          </p:nvPr>
        </p:nvSpPr>
        <p:spPr>
          <a:xfrm>
            <a:off x="1414463" y="736910"/>
            <a:ext cx="17745075" cy="802715"/>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31E7CBEF-BDB9-4718-B053-F772732252D8}"/>
              </a:ext>
            </a:extLst>
          </p:cNvPr>
          <p:cNvSpPr>
            <a:spLocks noGrp="1"/>
          </p:cNvSpPr>
          <p:nvPr>
            <p:ph type="ftr" sz="quarter" idx="3"/>
          </p:nvPr>
        </p:nvSpPr>
        <p:spPr>
          <a:xfrm>
            <a:off x="6815138" y="12712700"/>
            <a:ext cx="6943725" cy="730250"/>
          </a:xfrm>
          <a:prstGeom prst="rect">
            <a:avLst/>
          </a:prstGeom>
        </p:spPr>
        <p:txBody>
          <a:bodyPr vert="horz" lIns="91440" tIns="45720" rIns="91440" bIns="45720" rtlCol="0" anchor="ctr"/>
          <a:lstStyle>
            <a:lvl1pPr algn="ctr">
              <a:defRPr sz="1400" b="1">
                <a:solidFill>
                  <a:schemeClr val="tx2"/>
                </a:solidFill>
                <a:latin typeface="Roboto Thin" panose="020B0604020202020204" pitchFamily="2" charset="0"/>
                <a:ea typeface="Roboto Thin" panose="020B0604020202020204" pitchFamily="2" charset="0"/>
              </a:defRPr>
            </a:lvl1pPr>
          </a:lstStyle>
          <a:p>
            <a:r>
              <a:rPr lang="en-GB"/>
              <a:t>Strictly Private &amp; Highly Confidential, Property of 777 Partners LLC</a:t>
            </a:r>
            <a:endParaRPr lang="en-GB" dirty="0"/>
          </a:p>
        </p:txBody>
      </p:sp>
      <p:pic>
        <p:nvPicPr>
          <p:cNvPr id="7" name="Picture 2" descr="777 Partners logo">
            <a:extLst>
              <a:ext uri="{FF2B5EF4-FFF2-40B4-BE49-F238E27FC236}">
                <a16:creationId xmlns:a16="http://schemas.microsoft.com/office/drawing/2014/main" id="{C83F8B87-125B-4821-A2DE-AC7198566CC8}"/>
              </a:ext>
            </a:extLst>
          </p:cNvPr>
          <p:cNvPicPr>
            <a:picLocks noChangeAspect="1" noChangeArrowheads="1"/>
          </p:cNvPicPr>
          <p:nvPr userDrawn="1"/>
        </p:nvPicPr>
        <p:blipFill>
          <a:blip r:embed="rId13">
            <a:clrChange>
              <a:clrFrom>
                <a:srgbClr val="062551"/>
              </a:clrFrom>
              <a:clrTo>
                <a:srgbClr val="062551">
                  <a:alpha val="0"/>
                </a:srgbClr>
              </a:clrTo>
            </a:clrChange>
            <a:extLst>
              <a:ext uri="{28A0092B-C50C-407E-A947-70E740481C1C}">
                <a14:useLocalDpi xmlns:a14="http://schemas.microsoft.com/office/drawing/2010/main" val="0"/>
              </a:ext>
            </a:extLst>
          </a:blip>
          <a:srcRect/>
          <a:stretch>
            <a:fillRect/>
          </a:stretch>
        </p:blipFill>
        <p:spPr bwMode="auto">
          <a:xfrm>
            <a:off x="18892874" y="199248"/>
            <a:ext cx="1075323" cy="107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0147777"/>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hf hdr="0" dt="0"/>
  <p:txStyles>
    <p:titleStyle>
      <a:lvl1pPr algn="l" defTabSz="914400" rtl="0" eaLnBrk="1" latinLnBrk="0" hangingPunct="1">
        <a:lnSpc>
          <a:spcPct val="90000"/>
        </a:lnSpc>
        <a:spcBef>
          <a:spcPct val="0"/>
        </a:spcBef>
        <a:buNone/>
        <a:defRPr sz="4200" kern="1200">
          <a:solidFill>
            <a:schemeClr val="accent3"/>
          </a:solidFill>
          <a:latin typeface="Roboto Medium" panose="02000000000000000000" pitchFamily="2" charset="0"/>
          <a:ea typeface="Roboto Medium"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Thin" panose="020B0604020202020204" pitchFamily="2" charset="0"/>
          <a:ea typeface="Roboto Thin" panose="020B06040202020202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Thin" panose="020B0604020202020204" pitchFamily="2" charset="0"/>
          <a:ea typeface="Roboto Thin" panose="020B06040202020202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Thin" panose="020B0604020202020204" pitchFamily="2" charset="0"/>
          <a:ea typeface="Roboto Thin" panose="020B06040202020202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Thin" panose="020B0604020202020204" pitchFamily="2" charset="0"/>
          <a:ea typeface="Roboto Thin" panose="020B06040202020202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Thin" panose="020B0604020202020204" pitchFamily="2" charset="0"/>
          <a:ea typeface="Roboto Thin" panose="020B06040202020202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alpha val="50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599D3E-D094-4967-96DE-96AB2DC5ED35}"/>
              </a:ext>
            </a:extLst>
          </p:cNvPr>
          <p:cNvSpPr>
            <a:spLocks noGrp="1"/>
          </p:cNvSpPr>
          <p:nvPr>
            <p:ph type="body" idx="1"/>
          </p:nvPr>
        </p:nvSpPr>
        <p:spPr>
          <a:xfrm>
            <a:off x="1414463" y="2474260"/>
            <a:ext cx="17745075" cy="98796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85620DB-E340-4563-A9A1-195AAF64368C}"/>
              </a:ext>
            </a:extLst>
          </p:cNvPr>
          <p:cNvSpPr>
            <a:spLocks noGrp="1"/>
          </p:cNvSpPr>
          <p:nvPr>
            <p:ph type="sldNum" sz="quarter" idx="4"/>
          </p:nvPr>
        </p:nvSpPr>
        <p:spPr>
          <a:xfrm>
            <a:off x="14530388" y="12712700"/>
            <a:ext cx="4629150" cy="730250"/>
          </a:xfrm>
          <a:prstGeom prst="rect">
            <a:avLst/>
          </a:prstGeom>
        </p:spPr>
        <p:txBody>
          <a:bodyPr vert="horz" lIns="91440" tIns="45720" rIns="91440" bIns="45720" rtlCol="0" anchor="ctr"/>
          <a:lstStyle>
            <a:lvl1pPr algn="r">
              <a:defRPr sz="1800" b="1">
                <a:solidFill>
                  <a:schemeClr val="tx2"/>
                </a:solidFill>
                <a:latin typeface="Roboto Thin" panose="020B0604020202020204" pitchFamily="2" charset="0"/>
                <a:ea typeface="Roboto Thin" panose="020B0604020202020204" pitchFamily="2" charset="0"/>
              </a:defRPr>
            </a:lvl1pPr>
          </a:lstStyle>
          <a:p>
            <a:fld id="{2A8ED4E1-2516-4A95-9C5F-9323F12A1918}" type="slidenum">
              <a:rPr lang="en-GB" smtClean="0"/>
              <a:pPr/>
              <a:t>‹#›</a:t>
            </a:fld>
            <a:endParaRPr lang="en-GB"/>
          </a:p>
        </p:txBody>
      </p:sp>
      <p:sp>
        <p:nvSpPr>
          <p:cNvPr id="9" name="Title Placeholder 8">
            <a:extLst>
              <a:ext uri="{FF2B5EF4-FFF2-40B4-BE49-F238E27FC236}">
                <a16:creationId xmlns:a16="http://schemas.microsoft.com/office/drawing/2014/main" id="{9D53E938-3C61-43D8-99AD-B68A8F457801}"/>
              </a:ext>
            </a:extLst>
          </p:cNvPr>
          <p:cNvSpPr>
            <a:spLocks noGrp="1"/>
          </p:cNvSpPr>
          <p:nvPr>
            <p:ph type="title"/>
          </p:nvPr>
        </p:nvSpPr>
        <p:spPr>
          <a:xfrm>
            <a:off x="1414463" y="736910"/>
            <a:ext cx="17745075" cy="802715"/>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31E7CBEF-BDB9-4718-B053-F772732252D8}"/>
              </a:ext>
            </a:extLst>
          </p:cNvPr>
          <p:cNvSpPr>
            <a:spLocks noGrp="1"/>
          </p:cNvSpPr>
          <p:nvPr>
            <p:ph type="ftr" sz="quarter" idx="3"/>
          </p:nvPr>
        </p:nvSpPr>
        <p:spPr>
          <a:xfrm>
            <a:off x="6815138" y="12712700"/>
            <a:ext cx="6943725" cy="730250"/>
          </a:xfrm>
          <a:prstGeom prst="rect">
            <a:avLst/>
          </a:prstGeom>
        </p:spPr>
        <p:txBody>
          <a:bodyPr vert="horz" lIns="91440" tIns="45720" rIns="91440" bIns="45720" rtlCol="0" anchor="ctr"/>
          <a:lstStyle>
            <a:lvl1pPr algn="ctr">
              <a:defRPr sz="1400" b="1">
                <a:solidFill>
                  <a:schemeClr val="tx2"/>
                </a:solidFill>
                <a:latin typeface="Roboto Thin" panose="020B0604020202020204" pitchFamily="2" charset="0"/>
                <a:ea typeface="Roboto Thin" panose="020B0604020202020204" pitchFamily="2" charset="0"/>
              </a:defRPr>
            </a:lvl1pPr>
          </a:lstStyle>
          <a:p>
            <a:r>
              <a:rPr lang="en-GB"/>
              <a:t>Strictly Private &amp; Highly Confidential, Property of 777 Partners LLC</a:t>
            </a:r>
            <a:endParaRPr lang="en-GB" dirty="0"/>
          </a:p>
        </p:txBody>
      </p:sp>
      <p:pic>
        <p:nvPicPr>
          <p:cNvPr id="7" name="Picture 2" descr="777 Partners logo">
            <a:extLst>
              <a:ext uri="{FF2B5EF4-FFF2-40B4-BE49-F238E27FC236}">
                <a16:creationId xmlns:a16="http://schemas.microsoft.com/office/drawing/2014/main" id="{C83F8B87-125B-4821-A2DE-AC7198566CC8}"/>
              </a:ext>
            </a:extLst>
          </p:cNvPr>
          <p:cNvPicPr>
            <a:picLocks noChangeAspect="1" noChangeArrowheads="1"/>
          </p:cNvPicPr>
          <p:nvPr userDrawn="1"/>
        </p:nvPicPr>
        <p:blipFill>
          <a:blip r:embed="rId13">
            <a:clrChange>
              <a:clrFrom>
                <a:srgbClr val="062551"/>
              </a:clrFrom>
              <a:clrTo>
                <a:srgbClr val="062551">
                  <a:alpha val="0"/>
                </a:srgbClr>
              </a:clrTo>
            </a:clrChange>
            <a:extLst>
              <a:ext uri="{28A0092B-C50C-407E-A947-70E740481C1C}">
                <a14:useLocalDpi xmlns:a14="http://schemas.microsoft.com/office/drawing/2010/main" val="0"/>
              </a:ext>
            </a:extLst>
          </a:blip>
          <a:srcRect/>
          <a:stretch>
            <a:fillRect/>
          </a:stretch>
        </p:blipFill>
        <p:spPr bwMode="auto">
          <a:xfrm>
            <a:off x="18892874" y="199248"/>
            <a:ext cx="1075323" cy="10753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674987"/>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Lst>
  <p:hf hdr="0" dt="0"/>
  <p:txStyles>
    <p:titleStyle>
      <a:lvl1pPr algn="l" defTabSz="914400" rtl="0" eaLnBrk="1" latinLnBrk="0" hangingPunct="1">
        <a:lnSpc>
          <a:spcPct val="90000"/>
        </a:lnSpc>
        <a:spcBef>
          <a:spcPct val="0"/>
        </a:spcBef>
        <a:buNone/>
        <a:defRPr sz="4200" kern="1200">
          <a:solidFill>
            <a:schemeClr val="accent3"/>
          </a:solidFill>
          <a:latin typeface="Roboto Medium" panose="02000000000000000000" pitchFamily="2" charset="0"/>
          <a:ea typeface="Roboto Medium"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Thin" panose="020B0604020202020204" pitchFamily="2" charset="0"/>
          <a:ea typeface="Roboto Thin" panose="020B06040202020202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Thin" panose="020B0604020202020204" pitchFamily="2" charset="0"/>
          <a:ea typeface="Roboto Thin" panose="020B06040202020202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Thin" panose="020B0604020202020204" pitchFamily="2" charset="0"/>
          <a:ea typeface="Roboto Thin" panose="020B06040202020202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Thin" panose="020B0604020202020204" pitchFamily="2" charset="0"/>
          <a:ea typeface="Roboto Thin" panose="020B06040202020202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Thin" panose="020B0604020202020204" pitchFamily="2" charset="0"/>
          <a:ea typeface="Roboto Thin" panose="020B06040202020202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2C0981B-82F8-466A-A632-C901ADE70A89}"/>
              </a:ext>
            </a:extLst>
          </p:cNvPr>
          <p:cNvSpPr>
            <a:spLocks noGrp="1"/>
          </p:cNvSpPr>
          <p:nvPr>
            <p:ph type="ctrTitle"/>
          </p:nvPr>
        </p:nvSpPr>
        <p:spPr/>
        <p:txBody>
          <a:bodyPr/>
          <a:lstStyle/>
          <a:p>
            <a:r>
              <a:rPr lang="en-GB" dirty="0"/>
              <a:t>777 Football Group</a:t>
            </a:r>
          </a:p>
        </p:txBody>
      </p:sp>
      <p:sp>
        <p:nvSpPr>
          <p:cNvPr id="6" name="Subtitle 5">
            <a:extLst>
              <a:ext uri="{FF2B5EF4-FFF2-40B4-BE49-F238E27FC236}">
                <a16:creationId xmlns:a16="http://schemas.microsoft.com/office/drawing/2014/main" id="{EE8C8CF7-537E-4766-AD28-B3DE45580951}"/>
              </a:ext>
            </a:extLst>
          </p:cNvPr>
          <p:cNvSpPr>
            <a:spLocks noGrp="1"/>
          </p:cNvSpPr>
          <p:nvPr>
            <p:ph type="subTitle" idx="1"/>
          </p:nvPr>
        </p:nvSpPr>
        <p:spPr/>
        <p:txBody>
          <a:bodyPr/>
          <a:lstStyle/>
          <a:p>
            <a:r>
              <a:rPr lang="en-GB" dirty="0" err="1"/>
              <a:t>Brasileirão</a:t>
            </a:r>
            <a:r>
              <a:rPr lang="en-GB" dirty="0"/>
              <a:t> Série A </a:t>
            </a:r>
            <a:r>
              <a:rPr lang="en-GB" b="0" dirty="0"/>
              <a:t>Analysis</a:t>
            </a:r>
            <a:endParaRPr lang="en-GB" dirty="0"/>
          </a:p>
          <a:p>
            <a:r>
              <a:rPr lang="en-GB" dirty="0"/>
              <a:t>January 2023</a:t>
            </a:r>
          </a:p>
        </p:txBody>
      </p:sp>
      <p:pic>
        <p:nvPicPr>
          <p:cNvPr id="1026" name="Picture 2" descr="777 Partners logo">
            <a:extLst>
              <a:ext uri="{FF2B5EF4-FFF2-40B4-BE49-F238E27FC236}">
                <a16:creationId xmlns:a16="http://schemas.microsoft.com/office/drawing/2014/main" id="{7246D9FC-8A68-4E68-A050-67855A25C38D}"/>
              </a:ext>
            </a:extLst>
          </p:cNvPr>
          <p:cNvPicPr>
            <a:picLocks noChangeAspect="1" noChangeArrowheads="1"/>
          </p:cNvPicPr>
          <p:nvPr/>
        </p:nvPicPr>
        <p:blipFill>
          <a:blip r:embed="rId2">
            <a:clrChange>
              <a:clrFrom>
                <a:srgbClr val="062551"/>
              </a:clrFrom>
              <a:clrTo>
                <a:srgbClr val="062551">
                  <a:alpha val="0"/>
                </a:srgbClr>
              </a:clrTo>
            </a:clrChange>
            <a:extLst>
              <a:ext uri="{28A0092B-C50C-407E-A947-70E740481C1C}">
                <a14:useLocalDpi xmlns:a14="http://schemas.microsoft.com/office/drawing/2010/main" val="0"/>
              </a:ext>
            </a:extLst>
          </a:blip>
          <a:srcRect/>
          <a:stretch>
            <a:fillRect/>
          </a:stretch>
        </p:blipFill>
        <p:spPr bwMode="auto">
          <a:xfrm>
            <a:off x="13905780" y="405976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712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p:txBody>
          <a:bodyPr/>
          <a:lstStyle/>
          <a:p>
            <a:r>
              <a:rPr lang="en-GB"/>
              <a:t>Strictly Private &amp; Highly Confidential, Property of 777 Partners LLC</a:t>
            </a:r>
            <a:endParaRPr lang="en-GB" dirty="0"/>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10</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European Leagues with Potential Recruits (1/3)</a:t>
            </a:r>
          </a:p>
        </p:txBody>
      </p:sp>
      <p:sp>
        <p:nvSpPr>
          <p:cNvPr id="4" name="TextBox 3">
            <a:extLst>
              <a:ext uri="{FF2B5EF4-FFF2-40B4-BE49-F238E27FC236}">
                <a16:creationId xmlns:a16="http://schemas.microsoft.com/office/drawing/2014/main" id="{12A26A9B-63CE-8776-C074-DEBC9C30E80B}"/>
              </a:ext>
            </a:extLst>
          </p:cNvPr>
          <p:cNvSpPr txBox="1"/>
          <p:nvPr/>
        </p:nvSpPr>
        <p:spPr>
          <a:xfrm>
            <a:off x="592073" y="2195094"/>
            <a:ext cx="19321738" cy="3739485"/>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With the squad limit on signing of foreign players,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recruitment of  Brazilian players is vital</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Most clubs in the league are focusing their recruitment in Brazil and other South/Central American leagues.</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There is value to be gained by scouting the top 6 European leagues as there are over 200 expats in the leagues</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Some players have moved to Europe early in their career but are currently failing to find regular game time. These players could be bought to Vasco for nominal transfer fees/wages with the promise of regular game time.</a:t>
            </a:r>
          </a:p>
          <a:p>
            <a:pPr marR="0" lvl="0" algn="l" defTabSz="914400" rtl="0" eaLnBrk="1" fontAlgn="auto" latinLnBrk="0" hangingPunct="1">
              <a:lnSpc>
                <a:spcPct val="150000"/>
              </a:lnSpc>
              <a:spcBef>
                <a:spcPts val="1000"/>
              </a:spcBef>
              <a:spcAft>
                <a:spcPts val="0"/>
              </a:spcAft>
              <a:buClrTx/>
              <a:buSzTx/>
              <a:tabLst/>
              <a:defRPr/>
            </a:pP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p:txBody>
      </p:sp>
      <p:grpSp>
        <p:nvGrpSpPr>
          <p:cNvPr id="20" name="Group 19">
            <a:extLst>
              <a:ext uri="{FF2B5EF4-FFF2-40B4-BE49-F238E27FC236}">
                <a16:creationId xmlns:a16="http://schemas.microsoft.com/office/drawing/2014/main" id="{FFF148F2-D339-9977-2507-E5BA5C12EBC8}"/>
              </a:ext>
            </a:extLst>
          </p:cNvPr>
          <p:cNvGrpSpPr/>
          <p:nvPr/>
        </p:nvGrpSpPr>
        <p:grpSpPr>
          <a:xfrm>
            <a:off x="660189" y="5433238"/>
            <a:ext cx="13591186" cy="7329893"/>
            <a:chOff x="660189" y="5433238"/>
            <a:chExt cx="13591186" cy="7329893"/>
          </a:xfrm>
        </p:grpSpPr>
        <p:pic>
          <p:nvPicPr>
            <p:cNvPr id="6" name="Picture 5" descr="A picture containing logo">
              <a:extLst>
                <a:ext uri="{FF2B5EF4-FFF2-40B4-BE49-F238E27FC236}">
                  <a16:creationId xmlns:a16="http://schemas.microsoft.com/office/drawing/2014/main" id="{5C0470AF-6BE1-D916-C5D1-82D41266461C}"/>
                </a:ext>
              </a:extLst>
            </p:cNvPr>
            <p:cNvPicPr>
              <a:picLocks noChangeAspect="1"/>
            </p:cNvPicPr>
            <p:nvPr/>
          </p:nvPicPr>
          <p:blipFill rotWithShape="1">
            <a:blip r:embed="rId2">
              <a:extLst>
                <a:ext uri="{28A0092B-C50C-407E-A947-70E740481C1C}">
                  <a14:useLocalDpi xmlns:a14="http://schemas.microsoft.com/office/drawing/2010/main" val="0"/>
                </a:ext>
              </a:extLst>
            </a:blip>
            <a:srcRect l="8907" t="10487" r="9856" b="4730"/>
            <a:stretch/>
          </p:blipFill>
          <p:spPr>
            <a:xfrm>
              <a:off x="660189" y="5433238"/>
              <a:ext cx="11348750" cy="6663386"/>
            </a:xfrm>
            <a:prstGeom prst="rect">
              <a:avLst/>
            </a:prstGeom>
          </p:spPr>
        </p:pic>
        <p:sp>
          <p:nvSpPr>
            <p:cNvPr id="7" name="TextBox 6">
              <a:extLst>
                <a:ext uri="{FF2B5EF4-FFF2-40B4-BE49-F238E27FC236}">
                  <a16:creationId xmlns:a16="http://schemas.microsoft.com/office/drawing/2014/main" id="{8C5B142C-F12A-EB42-BA14-4E4819E54436}"/>
                </a:ext>
              </a:extLst>
            </p:cNvPr>
            <p:cNvSpPr txBox="1"/>
            <p:nvPr/>
          </p:nvSpPr>
          <p:spPr>
            <a:xfrm>
              <a:off x="3345005" y="12116800"/>
              <a:ext cx="6710307" cy="646331"/>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Number of Players in the Top 6 European Leagues by High Earner or Not  </a:t>
              </a:r>
            </a:p>
          </p:txBody>
        </p:sp>
        <p:grpSp>
          <p:nvGrpSpPr>
            <p:cNvPr id="10" name="Group 9">
              <a:extLst>
                <a:ext uri="{FF2B5EF4-FFF2-40B4-BE49-F238E27FC236}">
                  <a16:creationId xmlns:a16="http://schemas.microsoft.com/office/drawing/2014/main" id="{C4A402D2-C335-146B-29E0-389D42CA668A}"/>
                </a:ext>
              </a:extLst>
            </p:cNvPr>
            <p:cNvGrpSpPr/>
            <p:nvPr/>
          </p:nvGrpSpPr>
          <p:grpSpPr>
            <a:xfrm>
              <a:off x="12008939" y="5602921"/>
              <a:ext cx="2242436" cy="1638343"/>
              <a:chOff x="21676109" y="1531294"/>
              <a:chExt cx="2308847" cy="1638343"/>
            </a:xfrm>
          </p:grpSpPr>
          <p:sp>
            <p:nvSpPr>
              <p:cNvPr id="11" name="Rectangle: Rounded Corners 10">
                <a:extLst>
                  <a:ext uri="{FF2B5EF4-FFF2-40B4-BE49-F238E27FC236}">
                    <a16:creationId xmlns:a16="http://schemas.microsoft.com/office/drawing/2014/main" id="{42F015B7-1696-B449-BC33-60B35C8AC1D8}"/>
                  </a:ext>
                </a:extLst>
              </p:cNvPr>
              <p:cNvSpPr/>
              <p:nvPr/>
            </p:nvSpPr>
            <p:spPr>
              <a:xfrm>
                <a:off x="21799812" y="2019050"/>
                <a:ext cx="386867" cy="429169"/>
              </a:xfrm>
              <a:prstGeom prst="roundRect">
                <a:avLst/>
              </a:prstGeom>
              <a:solidFill>
                <a:srgbClr val="94C9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851577B3-C4FF-423B-D868-E774AAA56D3E}"/>
                  </a:ext>
                </a:extLst>
              </p:cNvPr>
              <p:cNvSpPr/>
              <p:nvPr/>
            </p:nvSpPr>
            <p:spPr>
              <a:xfrm>
                <a:off x="21786080" y="2740468"/>
                <a:ext cx="386867" cy="429169"/>
              </a:xfrm>
              <a:prstGeom prst="roundRect">
                <a:avLst/>
              </a:prstGeom>
              <a:solidFill>
                <a:srgbClr val="E2A6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16E8EFCE-6F66-025F-EE8B-8547E5D0A9C5}"/>
                  </a:ext>
                </a:extLst>
              </p:cNvPr>
              <p:cNvSpPr txBox="1"/>
              <p:nvPr/>
            </p:nvSpPr>
            <p:spPr>
              <a:xfrm>
                <a:off x="22371182" y="2800633"/>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Yes</a:t>
                </a:r>
              </a:p>
            </p:txBody>
          </p:sp>
          <p:sp>
            <p:nvSpPr>
              <p:cNvPr id="16" name="TextBox 15">
                <a:extLst>
                  <a:ext uri="{FF2B5EF4-FFF2-40B4-BE49-F238E27FC236}">
                    <a16:creationId xmlns:a16="http://schemas.microsoft.com/office/drawing/2014/main" id="{CE2736A2-A791-190B-3ABA-400EB339F194}"/>
                  </a:ext>
                </a:extLst>
              </p:cNvPr>
              <p:cNvSpPr txBox="1"/>
              <p:nvPr/>
            </p:nvSpPr>
            <p:spPr>
              <a:xfrm>
                <a:off x="22371182" y="2106587"/>
                <a:ext cx="1390146"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No</a:t>
                </a:r>
              </a:p>
            </p:txBody>
          </p:sp>
          <p:sp>
            <p:nvSpPr>
              <p:cNvPr id="19" name="TextBox 18">
                <a:extLst>
                  <a:ext uri="{FF2B5EF4-FFF2-40B4-BE49-F238E27FC236}">
                    <a16:creationId xmlns:a16="http://schemas.microsoft.com/office/drawing/2014/main" id="{D29E34F1-BE42-1520-FF88-3BDF057F135C}"/>
                  </a:ext>
                </a:extLst>
              </p:cNvPr>
              <p:cNvSpPr txBox="1"/>
              <p:nvPr/>
            </p:nvSpPr>
            <p:spPr>
              <a:xfrm>
                <a:off x="21676109" y="1531294"/>
                <a:ext cx="1930719" cy="369332"/>
              </a:xfrm>
              <a:prstGeom prst="rect">
                <a:avLst/>
              </a:prstGeom>
              <a:noFill/>
            </p:spPr>
            <p:txBody>
              <a:bodyPr wrap="square" rtlCol="0">
                <a:spAutoFit/>
              </a:bodyPr>
              <a:lstStyle/>
              <a:p>
                <a:r>
                  <a:rPr lang="en-GB" sz="2000" dirty="0">
                    <a:latin typeface="Roboto Medium" panose="02000000000000000000" pitchFamily="2" charset="0"/>
                    <a:ea typeface="Roboto Medium" panose="02000000000000000000" pitchFamily="2" charset="0"/>
                    <a:cs typeface="Roboto Medium" panose="02000000000000000000" pitchFamily="2" charset="0"/>
                  </a:rPr>
                  <a:t>High Earner</a:t>
                </a:r>
              </a:p>
            </p:txBody>
          </p:sp>
        </p:grpSp>
      </p:grpSp>
      <p:sp>
        <p:nvSpPr>
          <p:cNvPr id="21" name="TextBox 20">
            <a:extLst>
              <a:ext uri="{FF2B5EF4-FFF2-40B4-BE49-F238E27FC236}">
                <a16:creationId xmlns:a16="http://schemas.microsoft.com/office/drawing/2014/main" id="{AF22013E-E654-40F3-CB6C-078EE1D27A40}"/>
              </a:ext>
            </a:extLst>
          </p:cNvPr>
          <p:cNvSpPr txBox="1"/>
          <p:nvPr/>
        </p:nvSpPr>
        <p:spPr>
          <a:xfrm>
            <a:off x="13669715" y="5612786"/>
            <a:ext cx="6244096" cy="6509474"/>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High earners was used as a proxy to find  the regular starters in the team.</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The top 2 players with the highest wage  for their position in their club was flagged as high earners.</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As seen in the plot</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 </a:t>
            </a:r>
            <a:r>
              <a:rPr lang="en-GB" sz="2400" u="sng" kern="1200" spc="0" dirty="0" err="1">
                <a:solidFill>
                  <a:srgbClr val="1B587C">
                    <a:lumMod val="50000"/>
                  </a:srgbClr>
                </a:solidFill>
                <a:latin typeface="Roboto Medium" panose="02000000000000000000" pitchFamily="2" charset="0"/>
                <a:ea typeface="Roboto Medium" panose="02000000000000000000" pitchFamily="2" charset="0"/>
                <a:cs typeface="+mn-cs"/>
              </a:rPr>
              <a:t>Primeria</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 Liga, La Liga, Serie A  and Ligue 1 have a high number of non starting Brazilian players</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These leagues will be of particular interest to us, and further metrics were added to filter down players.</a:t>
            </a:r>
          </a:p>
        </p:txBody>
      </p:sp>
    </p:spTree>
    <p:extLst>
      <p:ext uri="{BB962C8B-B14F-4D97-AF65-F5344CB8AC3E}">
        <p14:creationId xmlns:p14="http://schemas.microsoft.com/office/powerpoint/2010/main" val="3898640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p:txBody>
          <a:bodyPr/>
          <a:lstStyle/>
          <a:p>
            <a:r>
              <a:rPr lang="en-GB"/>
              <a:t>Strictly Private &amp; Highly Confidential, Property of 777 Partners LLC</a:t>
            </a:r>
            <a:endParaRPr lang="en-GB" dirty="0"/>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11</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European Leagues with Potential Recruits (2/3)</a:t>
            </a:r>
          </a:p>
        </p:txBody>
      </p:sp>
      <p:sp>
        <p:nvSpPr>
          <p:cNvPr id="21" name="TextBox 20">
            <a:extLst>
              <a:ext uri="{FF2B5EF4-FFF2-40B4-BE49-F238E27FC236}">
                <a16:creationId xmlns:a16="http://schemas.microsoft.com/office/drawing/2014/main" id="{AF22013E-E654-40F3-CB6C-078EE1D27A40}"/>
              </a:ext>
            </a:extLst>
          </p:cNvPr>
          <p:cNvSpPr txBox="1"/>
          <p:nvPr/>
        </p:nvSpPr>
        <p:spPr>
          <a:xfrm>
            <a:off x="1086928" y="8985634"/>
            <a:ext cx="18788332" cy="3739485"/>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We added an additional feature to our database of Brazilian Expats in the top 6 European Leagues to flag players from clubs with a negative transfer balance for 2023.</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This information can be leveraged in transfer negotiations.</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La Liga is an attractive league to scout</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as most Brazilian players in the league belong to clubs with negative balances and are mostly non-starters.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Similar trend can be seen in Ligue 1</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Most clubs in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Premieria</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Liga have a positive  transfer balance.</a:t>
            </a:r>
          </a:p>
        </p:txBody>
      </p:sp>
      <p:grpSp>
        <p:nvGrpSpPr>
          <p:cNvPr id="2" name="Group 1">
            <a:extLst>
              <a:ext uri="{FF2B5EF4-FFF2-40B4-BE49-F238E27FC236}">
                <a16:creationId xmlns:a16="http://schemas.microsoft.com/office/drawing/2014/main" id="{B1BFF3E1-9351-C5B1-2B16-8B65AD283CDB}"/>
              </a:ext>
            </a:extLst>
          </p:cNvPr>
          <p:cNvGrpSpPr/>
          <p:nvPr/>
        </p:nvGrpSpPr>
        <p:grpSpPr>
          <a:xfrm>
            <a:off x="3293759" y="1672059"/>
            <a:ext cx="13986481" cy="7274127"/>
            <a:chOff x="543907" y="1909812"/>
            <a:chExt cx="12874512" cy="6930442"/>
          </a:xfrm>
        </p:grpSpPr>
        <p:pic>
          <p:nvPicPr>
            <p:cNvPr id="5" name="Picture 4" descr="Logo">
              <a:extLst>
                <a:ext uri="{FF2B5EF4-FFF2-40B4-BE49-F238E27FC236}">
                  <a16:creationId xmlns:a16="http://schemas.microsoft.com/office/drawing/2014/main" id="{BA879FA7-689E-2530-98D9-E702067F308B}"/>
                </a:ext>
              </a:extLst>
            </p:cNvPr>
            <p:cNvPicPr>
              <a:picLocks noChangeAspect="1"/>
            </p:cNvPicPr>
            <p:nvPr/>
          </p:nvPicPr>
          <p:blipFill rotWithShape="1">
            <a:blip r:embed="rId2">
              <a:extLst>
                <a:ext uri="{28A0092B-C50C-407E-A947-70E740481C1C}">
                  <a14:useLocalDpi xmlns:a14="http://schemas.microsoft.com/office/drawing/2010/main" val="0"/>
                </a:ext>
              </a:extLst>
            </a:blip>
            <a:srcRect l="7356" t="10047" r="8954" b="5637"/>
            <a:stretch/>
          </p:blipFill>
          <p:spPr>
            <a:xfrm>
              <a:off x="543907" y="1909812"/>
              <a:ext cx="10696352" cy="6062627"/>
            </a:xfrm>
            <a:prstGeom prst="rect">
              <a:avLst/>
            </a:prstGeom>
          </p:spPr>
        </p:pic>
        <p:sp>
          <p:nvSpPr>
            <p:cNvPr id="13" name="TextBox 12">
              <a:extLst>
                <a:ext uri="{FF2B5EF4-FFF2-40B4-BE49-F238E27FC236}">
                  <a16:creationId xmlns:a16="http://schemas.microsoft.com/office/drawing/2014/main" id="{4BF48100-574C-2887-B17D-D4C5C902702B}"/>
                </a:ext>
              </a:extLst>
            </p:cNvPr>
            <p:cNvSpPr txBox="1"/>
            <p:nvPr/>
          </p:nvSpPr>
          <p:spPr>
            <a:xfrm>
              <a:off x="2536929" y="8193923"/>
              <a:ext cx="6710307" cy="646331"/>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Number of Players in the Top 6 European Leagues by Clubs Transfer Balance</a:t>
              </a:r>
            </a:p>
          </p:txBody>
        </p:sp>
        <p:grpSp>
          <p:nvGrpSpPr>
            <p:cNvPr id="24" name="Group 23">
              <a:extLst>
                <a:ext uri="{FF2B5EF4-FFF2-40B4-BE49-F238E27FC236}">
                  <a16:creationId xmlns:a16="http://schemas.microsoft.com/office/drawing/2014/main" id="{B64214D7-2129-DE43-E570-581918CF3544}"/>
                </a:ext>
              </a:extLst>
            </p:cNvPr>
            <p:cNvGrpSpPr/>
            <p:nvPr/>
          </p:nvGrpSpPr>
          <p:grpSpPr>
            <a:xfrm>
              <a:off x="11240259" y="2040838"/>
              <a:ext cx="2178160" cy="1891379"/>
              <a:chOff x="12073215" y="5349885"/>
              <a:chExt cx="2178160" cy="1891379"/>
            </a:xfrm>
          </p:grpSpPr>
          <p:sp>
            <p:nvSpPr>
              <p:cNvPr id="14" name="Rectangle: Rounded Corners 13">
                <a:extLst>
                  <a:ext uri="{FF2B5EF4-FFF2-40B4-BE49-F238E27FC236}">
                    <a16:creationId xmlns:a16="http://schemas.microsoft.com/office/drawing/2014/main" id="{8A2BEFF0-1AC2-5C7E-05E1-41569C4A76F5}"/>
                  </a:ext>
                </a:extLst>
              </p:cNvPr>
              <p:cNvSpPr/>
              <p:nvPr/>
            </p:nvSpPr>
            <p:spPr>
              <a:xfrm>
                <a:off x="12129084" y="6090677"/>
                <a:ext cx="375739" cy="429169"/>
              </a:xfrm>
              <a:prstGeom prst="roundRect">
                <a:avLst/>
              </a:prstGeom>
              <a:solidFill>
                <a:srgbClr val="E28E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799FF446-0F68-BB14-69CA-E0821A28CA7C}"/>
                  </a:ext>
                </a:extLst>
              </p:cNvPr>
              <p:cNvSpPr/>
              <p:nvPr/>
            </p:nvSpPr>
            <p:spPr>
              <a:xfrm>
                <a:off x="12115747" y="6812095"/>
                <a:ext cx="375739" cy="429169"/>
              </a:xfrm>
              <a:prstGeom prst="roundRect">
                <a:avLst/>
              </a:prstGeom>
              <a:solidFill>
                <a:srgbClr val="F6DB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DAA33CE1-D69B-0046-D4A8-7B93FF897B37}"/>
                  </a:ext>
                </a:extLst>
              </p:cNvPr>
              <p:cNvSpPr txBox="1"/>
              <p:nvPr/>
            </p:nvSpPr>
            <p:spPr>
              <a:xfrm>
                <a:off x="12684019" y="6872260"/>
                <a:ext cx="1567356"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Yes</a:t>
                </a:r>
              </a:p>
            </p:txBody>
          </p:sp>
          <p:sp>
            <p:nvSpPr>
              <p:cNvPr id="22" name="TextBox 21">
                <a:extLst>
                  <a:ext uri="{FF2B5EF4-FFF2-40B4-BE49-F238E27FC236}">
                    <a16:creationId xmlns:a16="http://schemas.microsoft.com/office/drawing/2014/main" id="{92E6FECA-05FD-051E-68E2-2CE97B30F303}"/>
                  </a:ext>
                </a:extLst>
              </p:cNvPr>
              <p:cNvSpPr txBox="1"/>
              <p:nvPr/>
            </p:nvSpPr>
            <p:spPr>
              <a:xfrm>
                <a:off x="12684019" y="6178214"/>
                <a:ext cx="1350160"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No</a:t>
                </a:r>
              </a:p>
            </p:txBody>
          </p:sp>
          <p:sp>
            <p:nvSpPr>
              <p:cNvPr id="23" name="TextBox 22">
                <a:extLst>
                  <a:ext uri="{FF2B5EF4-FFF2-40B4-BE49-F238E27FC236}">
                    <a16:creationId xmlns:a16="http://schemas.microsoft.com/office/drawing/2014/main" id="{FC3E5623-E04B-5D90-4D65-F0B3B24E4699}"/>
                  </a:ext>
                </a:extLst>
              </p:cNvPr>
              <p:cNvSpPr txBox="1"/>
              <p:nvPr/>
            </p:nvSpPr>
            <p:spPr>
              <a:xfrm>
                <a:off x="12073215" y="5349885"/>
                <a:ext cx="1875184" cy="646331"/>
              </a:xfrm>
              <a:prstGeom prst="rect">
                <a:avLst/>
              </a:prstGeom>
              <a:noFill/>
            </p:spPr>
            <p:txBody>
              <a:bodyPr wrap="square" rtlCol="0">
                <a:spAutoFit/>
              </a:bodyPr>
              <a:lstStyle/>
              <a:p>
                <a:r>
                  <a:rPr lang="en-GB" sz="2000" dirty="0">
                    <a:latin typeface="Roboto Medium" panose="02000000000000000000" pitchFamily="2" charset="0"/>
                    <a:ea typeface="Roboto Medium" panose="02000000000000000000" pitchFamily="2" charset="0"/>
                    <a:cs typeface="Roboto Medium" panose="02000000000000000000" pitchFamily="2" charset="0"/>
                  </a:rPr>
                  <a:t>Negative Balance</a:t>
                </a:r>
              </a:p>
            </p:txBody>
          </p:sp>
        </p:grpSp>
      </p:grpSp>
    </p:spTree>
    <p:extLst>
      <p:ext uri="{BB962C8B-B14F-4D97-AF65-F5344CB8AC3E}">
        <p14:creationId xmlns:p14="http://schemas.microsoft.com/office/powerpoint/2010/main" val="13100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p:txBody>
          <a:bodyPr/>
          <a:lstStyle/>
          <a:p>
            <a:r>
              <a:rPr lang="en-GB"/>
              <a:t>Strictly Private &amp; Highly Confidential, Property of 777 Partners LLC</a:t>
            </a:r>
            <a:endParaRPr lang="en-GB" dirty="0"/>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12</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European Leagues with Potential Recruits (3/3)</a:t>
            </a:r>
          </a:p>
        </p:txBody>
      </p:sp>
      <p:pic>
        <p:nvPicPr>
          <p:cNvPr id="30" name="Picture 29">
            <a:extLst>
              <a:ext uri="{FF2B5EF4-FFF2-40B4-BE49-F238E27FC236}">
                <a16:creationId xmlns:a16="http://schemas.microsoft.com/office/drawing/2014/main" id="{91CE6E53-9F3D-1A54-40E0-306934C1B1D5}"/>
              </a:ext>
            </a:extLst>
          </p:cNvPr>
          <p:cNvPicPr>
            <a:picLocks noChangeAspect="1"/>
          </p:cNvPicPr>
          <p:nvPr/>
        </p:nvPicPr>
        <p:blipFill rotWithShape="1">
          <a:blip r:embed="rId2"/>
          <a:srcRect t="6029" r="804" b="21310"/>
          <a:stretch/>
        </p:blipFill>
        <p:spPr>
          <a:xfrm>
            <a:off x="3084581" y="5812208"/>
            <a:ext cx="14289019" cy="2779702"/>
          </a:xfrm>
          <a:prstGeom prst="rect">
            <a:avLst/>
          </a:prstGeom>
        </p:spPr>
      </p:pic>
      <p:grpSp>
        <p:nvGrpSpPr>
          <p:cNvPr id="35" name="Group 34">
            <a:extLst>
              <a:ext uri="{FF2B5EF4-FFF2-40B4-BE49-F238E27FC236}">
                <a16:creationId xmlns:a16="http://schemas.microsoft.com/office/drawing/2014/main" id="{A7C9CC48-60C1-57BF-9B12-C39F55395562}"/>
              </a:ext>
            </a:extLst>
          </p:cNvPr>
          <p:cNvGrpSpPr/>
          <p:nvPr/>
        </p:nvGrpSpPr>
        <p:grpSpPr>
          <a:xfrm>
            <a:off x="623276" y="2128643"/>
            <a:ext cx="19365159" cy="1892826"/>
            <a:chOff x="565874" y="1772201"/>
            <a:chExt cx="19365159" cy="1892826"/>
          </a:xfrm>
        </p:grpSpPr>
        <p:sp>
          <p:nvSpPr>
            <p:cNvPr id="33" name="TextBox 32">
              <a:extLst>
                <a:ext uri="{FF2B5EF4-FFF2-40B4-BE49-F238E27FC236}">
                  <a16:creationId xmlns:a16="http://schemas.microsoft.com/office/drawing/2014/main" id="{20A8E7A8-87CC-F4B7-7C69-37F592FF7931}"/>
                </a:ext>
              </a:extLst>
            </p:cNvPr>
            <p:cNvSpPr txBox="1"/>
            <p:nvPr/>
          </p:nvSpPr>
          <p:spPr>
            <a:xfrm>
              <a:off x="565874" y="1772201"/>
              <a:ext cx="19365159" cy="1892826"/>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We created a function to filter and find players matching our requirements. The function takes in player age, position, whether we are looking for a starter or not, filter for negative balance clubs and the lower/upper wage bound  as inputs: </a:t>
              </a:r>
            </a:p>
            <a:p>
              <a:pPr marR="0" lvl="0" algn="l" defTabSz="914400" rtl="0" eaLnBrk="1" fontAlgn="auto" latinLnBrk="0" hangingPunct="1">
                <a:lnSpc>
                  <a:spcPts val="1600"/>
                </a:lnSpc>
                <a:spcBef>
                  <a:spcPts val="1000"/>
                </a:spcBef>
                <a:spcAft>
                  <a:spcPts val="0"/>
                </a:spcAft>
                <a:buClrTx/>
                <a:buSzTx/>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p>
            <a:p>
              <a:pPr marR="0" lvl="0" algn="l" defTabSz="914400" rtl="0" eaLnBrk="1" fontAlgn="auto" latinLnBrk="0" hangingPunct="1">
                <a:lnSpc>
                  <a:spcPts val="1600"/>
                </a:lnSpc>
                <a:spcBef>
                  <a:spcPts val="1000"/>
                </a:spcBef>
                <a:spcAft>
                  <a:spcPts val="0"/>
                </a:spcAft>
                <a:buClrTx/>
                <a:buSzTx/>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p>
          </p:txBody>
        </p:sp>
        <p:pic>
          <p:nvPicPr>
            <p:cNvPr id="34" name="Picture 33">
              <a:extLst>
                <a:ext uri="{FF2B5EF4-FFF2-40B4-BE49-F238E27FC236}">
                  <a16:creationId xmlns:a16="http://schemas.microsoft.com/office/drawing/2014/main" id="{1DA1803F-1A8E-976D-AA8A-6B6AA18D29C5}"/>
                </a:ext>
              </a:extLst>
            </p:cNvPr>
            <p:cNvPicPr>
              <a:picLocks noChangeAspect="1"/>
            </p:cNvPicPr>
            <p:nvPr/>
          </p:nvPicPr>
          <p:blipFill rotWithShape="1">
            <a:blip r:embed="rId3"/>
            <a:srcRect t="31978"/>
            <a:stretch/>
          </p:blipFill>
          <p:spPr>
            <a:xfrm>
              <a:off x="3069223" y="3145882"/>
              <a:ext cx="13966966" cy="345479"/>
            </a:xfrm>
            <a:prstGeom prst="rect">
              <a:avLst/>
            </a:prstGeom>
          </p:spPr>
        </p:pic>
      </p:grpSp>
      <p:sp>
        <p:nvSpPr>
          <p:cNvPr id="2" name="TextBox 1">
            <a:extLst>
              <a:ext uri="{FF2B5EF4-FFF2-40B4-BE49-F238E27FC236}">
                <a16:creationId xmlns:a16="http://schemas.microsoft.com/office/drawing/2014/main" id="{B59A3373-D8F7-BC52-FD3A-815758888199}"/>
              </a:ext>
            </a:extLst>
          </p:cNvPr>
          <p:cNvSpPr txBox="1"/>
          <p:nvPr/>
        </p:nvSpPr>
        <p:spPr>
          <a:xfrm>
            <a:off x="623276" y="4334193"/>
            <a:ext cx="19365159" cy="1892826"/>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The function will search for players who match our transfer requirements in the database of Brazilian players in the European top 6 leagues and returns the players who match our criteria.</a:t>
            </a:r>
          </a:p>
          <a:p>
            <a:pPr marR="0" lvl="0" algn="l" defTabSz="914400" rtl="0" eaLnBrk="1" fontAlgn="auto" latinLnBrk="0" hangingPunct="1">
              <a:lnSpc>
                <a:spcPts val="1600"/>
              </a:lnSpc>
              <a:spcBef>
                <a:spcPts val="1000"/>
              </a:spcBef>
              <a:spcAft>
                <a:spcPts val="0"/>
              </a:spcAft>
              <a:buClrTx/>
              <a:buSzTx/>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p>
          <a:p>
            <a:pPr marR="0" lvl="0" algn="l" defTabSz="914400" rtl="0" eaLnBrk="1" fontAlgn="auto" latinLnBrk="0" hangingPunct="1">
              <a:lnSpc>
                <a:spcPts val="1600"/>
              </a:lnSpc>
              <a:spcBef>
                <a:spcPts val="1000"/>
              </a:spcBef>
              <a:spcAft>
                <a:spcPts val="0"/>
              </a:spcAft>
              <a:buClrTx/>
              <a:buSzTx/>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p>
        </p:txBody>
      </p:sp>
      <p:sp>
        <p:nvSpPr>
          <p:cNvPr id="3" name="TextBox 2">
            <a:extLst>
              <a:ext uri="{FF2B5EF4-FFF2-40B4-BE49-F238E27FC236}">
                <a16:creationId xmlns:a16="http://schemas.microsoft.com/office/drawing/2014/main" id="{14A2F41D-594F-163A-2941-83B1E8CEF455}"/>
              </a:ext>
            </a:extLst>
          </p:cNvPr>
          <p:cNvSpPr txBox="1"/>
          <p:nvPr/>
        </p:nvSpPr>
        <p:spPr>
          <a:xfrm>
            <a:off x="623276" y="9045952"/>
            <a:ext cx="19365159" cy="2575064"/>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Here in the example the function will return forwards in the age group 27-32, who are not starters, are from club with negative transfer balance and who have a wage less than €3,000,000.</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Contract expiry details of players was also added to the data frame when data was available.</a:t>
            </a:r>
          </a:p>
          <a:p>
            <a:pPr marR="0" lvl="0" algn="l" defTabSz="914400" rtl="0" eaLnBrk="1" fontAlgn="auto" latinLnBrk="0" hangingPunct="1">
              <a:lnSpc>
                <a:spcPts val="1600"/>
              </a:lnSpc>
              <a:spcBef>
                <a:spcPts val="1000"/>
              </a:spcBef>
              <a:spcAft>
                <a:spcPts val="0"/>
              </a:spcAft>
              <a:buClrTx/>
              <a:buSzTx/>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p>
          <a:p>
            <a:pPr marR="0" lvl="0" algn="l" defTabSz="914400" rtl="0" eaLnBrk="1" fontAlgn="auto" latinLnBrk="0" hangingPunct="1">
              <a:lnSpc>
                <a:spcPts val="1600"/>
              </a:lnSpc>
              <a:spcBef>
                <a:spcPts val="1000"/>
              </a:spcBef>
              <a:spcAft>
                <a:spcPts val="0"/>
              </a:spcAft>
              <a:buClrTx/>
              <a:buSzTx/>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p>
        </p:txBody>
      </p:sp>
    </p:spTree>
    <p:extLst>
      <p:ext uri="{BB962C8B-B14F-4D97-AF65-F5344CB8AC3E}">
        <p14:creationId xmlns:p14="http://schemas.microsoft.com/office/powerpoint/2010/main" val="2259879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a:xfrm>
            <a:off x="6815138" y="12819027"/>
            <a:ext cx="6943725" cy="730250"/>
          </a:xfrm>
        </p:spPr>
        <p:txBody>
          <a:bodyPr/>
          <a:lstStyle/>
          <a:p>
            <a:r>
              <a:rPr lang="en-GB" dirty="0"/>
              <a:t>Strictly Private &amp; Highly Confidential, Property of 777 Partners LLC</a:t>
            </a:r>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a:xfrm>
            <a:off x="14530388" y="12713244"/>
            <a:ext cx="4629150" cy="730250"/>
          </a:xfrm>
        </p:spPr>
        <p:txBody>
          <a:bodyPr/>
          <a:lstStyle/>
          <a:p>
            <a:fld id="{2A8ED4E1-2516-4A95-9C5F-9323F12A1918}" type="slidenum">
              <a:rPr lang="en-GB" smtClean="0"/>
              <a:pPr/>
              <a:t>13</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674311"/>
            <a:ext cx="17748250" cy="802715"/>
          </a:xfrm>
        </p:spPr>
        <p:txBody>
          <a:bodyPr>
            <a:normAutofit/>
          </a:bodyPr>
          <a:lstStyle/>
          <a:p>
            <a:r>
              <a:rPr lang="en-GB" sz="5000" dirty="0"/>
              <a:t>Sensible Transfers</a:t>
            </a:r>
          </a:p>
        </p:txBody>
      </p:sp>
      <p:sp>
        <p:nvSpPr>
          <p:cNvPr id="18" name="TextBox 17">
            <a:extLst>
              <a:ext uri="{FF2B5EF4-FFF2-40B4-BE49-F238E27FC236}">
                <a16:creationId xmlns:a16="http://schemas.microsoft.com/office/drawing/2014/main" id="{BE8DF3AE-5F36-7516-3D2D-2D1CD809BCCC}"/>
              </a:ext>
            </a:extLst>
          </p:cNvPr>
          <p:cNvSpPr txBox="1"/>
          <p:nvPr/>
        </p:nvSpPr>
        <p:spPr>
          <a:xfrm>
            <a:off x="604893" y="9293965"/>
            <a:ext cx="9536460" cy="3739485"/>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The squad,  although well balanced is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lacking the experience in the frontline compared to the rest of the league</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Average age of a Vasco forward  is 22.4 while the overall league average is 25.1 (For the past 3 seasons).</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Vasco is on par with rest of league for rest of the positions.</a:t>
            </a:r>
          </a:p>
          <a:p>
            <a:pPr marR="0" lvl="0" algn="l" defTabSz="914400" rtl="0" eaLnBrk="1" fontAlgn="auto" latinLnBrk="0" hangingPunct="1">
              <a:lnSpc>
                <a:spcPct val="150000"/>
              </a:lnSpc>
              <a:spcBef>
                <a:spcPts val="1000"/>
              </a:spcBef>
              <a:spcAft>
                <a:spcPts val="0"/>
              </a:spcAft>
              <a:buClrTx/>
              <a:buSzTx/>
              <a:tabLst/>
              <a:defRPr/>
            </a:pP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p:txBody>
      </p:sp>
      <p:sp>
        <p:nvSpPr>
          <p:cNvPr id="21" name="TextBox 20">
            <a:extLst>
              <a:ext uri="{FF2B5EF4-FFF2-40B4-BE49-F238E27FC236}">
                <a16:creationId xmlns:a16="http://schemas.microsoft.com/office/drawing/2014/main" id="{066AC5E1-5296-4A2D-91D5-ACB2441D1F2F}"/>
              </a:ext>
            </a:extLst>
          </p:cNvPr>
          <p:cNvSpPr txBox="1"/>
          <p:nvPr/>
        </p:nvSpPr>
        <p:spPr>
          <a:xfrm>
            <a:off x="10939127" y="8806152"/>
            <a:ext cx="9018185" cy="3924151"/>
          </a:xfrm>
          <a:prstGeom prst="rect">
            <a:avLst/>
          </a:prstGeom>
          <a:noFill/>
        </p:spPr>
        <p:txBody>
          <a:bodyPr wrap="square">
            <a:spAutoFit/>
          </a:bodyPr>
          <a:lstStyle/>
          <a:p>
            <a:pPr marR="0" lvl="0" algn="l" defTabSz="914400" rtl="0" eaLnBrk="1" fontAlgn="auto" latinLnBrk="0" hangingPunct="1">
              <a:lnSpc>
                <a:spcPct val="100000"/>
              </a:lnSpc>
              <a:spcBef>
                <a:spcPts val="1000"/>
              </a:spcBef>
              <a:spcAft>
                <a:spcPts val="0"/>
              </a:spcAft>
              <a:buClrTx/>
              <a:buSzTx/>
              <a:tabLst/>
              <a:defRPr/>
            </a:pPr>
            <a:r>
              <a:rPr lang="en-GB" sz="3200" kern="1200" spc="0" dirty="0">
                <a:solidFill>
                  <a:srgbClr val="1B587C"/>
                </a:solidFill>
                <a:latin typeface="Roboto Medium" panose="02000000000000000000" pitchFamily="2" charset="0"/>
                <a:ea typeface="Roboto Medium" panose="02000000000000000000" pitchFamily="2" charset="0"/>
                <a:cs typeface="+mn-cs"/>
              </a:rPr>
              <a:t>Long Term Solutions</a:t>
            </a:r>
          </a:p>
          <a:p>
            <a:pPr marL="457200" marR="0" lvl="0" indent="-4572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We should use a similar recruiting strategy to Red Bull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Braggantino</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who were promoted to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Brasileirão</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Série A in 2019 and had remained in the top flight since.</a:t>
            </a:r>
          </a:p>
          <a:p>
            <a:pPr marL="457200" marR="0" lvl="0" indent="-4572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We should give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more first team opportunities for players from the youth team and aim to recruit players aged 18 - 21</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t>
            </a:r>
          </a:p>
          <a:p>
            <a:pPr marL="457200" marR="0" lvl="0" indent="-4572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We should primarily focus on recruiting defenders and goalkeepers, since our starting keeper is 34 , and two defenders are over 33 including the club captain.</a:t>
            </a:r>
          </a:p>
        </p:txBody>
      </p:sp>
      <p:sp>
        <p:nvSpPr>
          <p:cNvPr id="28" name="TextBox 27">
            <a:extLst>
              <a:ext uri="{FF2B5EF4-FFF2-40B4-BE49-F238E27FC236}">
                <a16:creationId xmlns:a16="http://schemas.microsoft.com/office/drawing/2014/main" id="{EB9BDE66-F0C6-E26D-13CD-DDDB9B34FA5A}"/>
              </a:ext>
            </a:extLst>
          </p:cNvPr>
          <p:cNvSpPr txBox="1"/>
          <p:nvPr/>
        </p:nvSpPr>
        <p:spPr>
          <a:xfrm>
            <a:off x="10907233" y="4986879"/>
            <a:ext cx="9050079" cy="3672800"/>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He has previously played for several La Liga clubs including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Athletico</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Madrid, Espanyol and Rayo Vallecano. He also had a stint in Santos.</a:t>
            </a:r>
          </a:p>
          <a:p>
            <a:pPr marL="457200" marR="0" lvl="0" indent="-4572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His current wages are around the average wage of a forward in the Vasco team which is ~€430,000 (for 2020). Almeria is currently running a negative transfer balance, leveraging this we could buy him for a cheaper price.</a:t>
            </a:r>
          </a:p>
          <a:p>
            <a:pPr marL="457200" marR="0" lvl="0" indent="-4572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He could provide the experience and backup needed for the forwards.</a:t>
            </a:r>
          </a:p>
        </p:txBody>
      </p:sp>
      <p:sp>
        <p:nvSpPr>
          <p:cNvPr id="31" name="TextBox 30">
            <a:extLst>
              <a:ext uri="{FF2B5EF4-FFF2-40B4-BE49-F238E27FC236}">
                <a16:creationId xmlns:a16="http://schemas.microsoft.com/office/drawing/2014/main" id="{1B618A6C-C14E-71DF-00A6-35DB07E65244}"/>
              </a:ext>
            </a:extLst>
          </p:cNvPr>
          <p:cNvSpPr txBox="1"/>
          <p:nvPr/>
        </p:nvSpPr>
        <p:spPr>
          <a:xfrm>
            <a:off x="10907233" y="1214819"/>
            <a:ext cx="9383233" cy="2687915"/>
          </a:xfrm>
          <a:prstGeom prst="rect">
            <a:avLst/>
          </a:prstGeom>
          <a:noFill/>
        </p:spPr>
        <p:txBody>
          <a:bodyPr wrap="square">
            <a:spAutoFit/>
          </a:bodyPr>
          <a:lstStyle/>
          <a:p>
            <a:pPr marR="0" lvl="0" algn="l" defTabSz="914400" rtl="0" eaLnBrk="1" fontAlgn="auto" latinLnBrk="0" hangingPunct="1">
              <a:lnSpc>
                <a:spcPct val="100000"/>
              </a:lnSpc>
              <a:spcBef>
                <a:spcPts val="1000"/>
              </a:spcBef>
              <a:spcAft>
                <a:spcPts val="0"/>
              </a:spcAft>
              <a:buClrTx/>
              <a:buSzTx/>
              <a:tabLst/>
              <a:defRPr/>
            </a:pPr>
            <a:r>
              <a:rPr lang="en-GB" sz="3200" kern="1200" spc="0" dirty="0">
                <a:solidFill>
                  <a:srgbClr val="1B587C"/>
                </a:solidFill>
                <a:latin typeface="Roboto Medium" panose="02000000000000000000" pitchFamily="2" charset="0"/>
                <a:ea typeface="Roboto Medium" panose="02000000000000000000" pitchFamily="2" charset="0"/>
                <a:cs typeface="+mn-cs"/>
              </a:rPr>
              <a:t>Short Term solution</a:t>
            </a:r>
            <a:endParaRPr lang="en-GB" sz="32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L="457200" marR="0" lvl="0" indent="-4572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Considering the lack of depth in forwards compared to rest of the position and the younger age of the current forwards in comparison to rest of the league,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signing a forward in the age bracket 28 – 32 is sensible</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t>
            </a:r>
          </a:p>
          <a:p>
            <a:pPr marL="457200" marR="0" lvl="0" indent="-4572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Our top pick is Léo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Baptistão</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from Almeria ;</a:t>
            </a:r>
          </a:p>
        </p:txBody>
      </p:sp>
      <p:grpSp>
        <p:nvGrpSpPr>
          <p:cNvPr id="35" name="Group 34">
            <a:extLst>
              <a:ext uri="{FF2B5EF4-FFF2-40B4-BE49-F238E27FC236}">
                <a16:creationId xmlns:a16="http://schemas.microsoft.com/office/drawing/2014/main" id="{796F0FA9-F0A6-1477-14FD-F5DB7CC9728E}"/>
              </a:ext>
            </a:extLst>
          </p:cNvPr>
          <p:cNvGrpSpPr/>
          <p:nvPr/>
        </p:nvGrpSpPr>
        <p:grpSpPr>
          <a:xfrm>
            <a:off x="443025" y="1544735"/>
            <a:ext cx="10619040" cy="7270865"/>
            <a:chOff x="443025" y="1544735"/>
            <a:chExt cx="10619040" cy="7270865"/>
          </a:xfrm>
        </p:grpSpPr>
        <p:sp>
          <p:nvSpPr>
            <p:cNvPr id="12" name="TextBox 11">
              <a:extLst>
                <a:ext uri="{FF2B5EF4-FFF2-40B4-BE49-F238E27FC236}">
                  <a16:creationId xmlns:a16="http://schemas.microsoft.com/office/drawing/2014/main" id="{E8B0BD98-043D-B453-2A7B-74969A45996A}"/>
                </a:ext>
              </a:extLst>
            </p:cNvPr>
            <p:cNvSpPr txBox="1"/>
            <p:nvPr/>
          </p:nvSpPr>
          <p:spPr>
            <a:xfrm>
              <a:off x="1948919" y="8446268"/>
              <a:ext cx="6710307" cy="369332"/>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Average Age by Position – Vasco da Gama</a:t>
              </a:r>
            </a:p>
          </p:txBody>
        </p:sp>
        <p:grpSp>
          <p:nvGrpSpPr>
            <p:cNvPr id="17" name="Group 16">
              <a:extLst>
                <a:ext uri="{FF2B5EF4-FFF2-40B4-BE49-F238E27FC236}">
                  <a16:creationId xmlns:a16="http://schemas.microsoft.com/office/drawing/2014/main" id="{E95116FE-79F2-3AC1-F4FB-BDCEDE7A57EE}"/>
                </a:ext>
              </a:extLst>
            </p:cNvPr>
            <p:cNvGrpSpPr/>
            <p:nvPr/>
          </p:nvGrpSpPr>
          <p:grpSpPr>
            <a:xfrm>
              <a:off x="9511934" y="1889902"/>
              <a:ext cx="1550131" cy="646331"/>
              <a:chOff x="9348242" y="1915264"/>
              <a:chExt cx="1550131" cy="646331"/>
            </a:xfrm>
          </p:grpSpPr>
          <p:sp>
            <p:nvSpPr>
              <p:cNvPr id="15" name="Flowchart: Connector 14">
                <a:extLst>
                  <a:ext uri="{FF2B5EF4-FFF2-40B4-BE49-F238E27FC236}">
                    <a16:creationId xmlns:a16="http://schemas.microsoft.com/office/drawing/2014/main" id="{3DE1B908-68AC-8B56-E01B-FB346D20FDFC}"/>
                  </a:ext>
                </a:extLst>
              </p:cNvPr>
              <p:cNvSpPr/>
              <p:nvPr/>
            </p:nvSpPr>
            <p:spPr>
              <a:xfrm>
                <a:off x="9348242" y="2009553"/>
                <a:ext cx="189163" cy="180754"/>
              </a:xfrm>
              <a:prstGeom prst="flowChartConnector">
                <a:avLst/>
              </a:prstGeom>
              <a:solidFill>
                <a:srgbClr val="FA807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a:extLst>
                  <a:ext uri="{FF2B5EF4-FFF2-40B4-BE49-F238E27FC236}">
                    <a16:creationId xmlns:a16="http://schemas.microsoft.com/office/drawing/2014/main" id="{FA3D6BAC-54E3-2BFE-179D-A1B144A2F7B3}"/>
                  </a:ext>
                </a:extLst>
              </p:cNvPr>
              <p:cNvSpPr txBox="1"/>
              <p:nvPr/>
            </p:nvSpPr>
            <p:spPr>
              <a:xfrm>
                <a:off x="9566211" y="1915264"/>
                <a:ext cx="1332162" cy="646331"/>
              </a:xfrm>
              <a:prstGeom prst="rect">
                <a:avLst/>
              </a:prstGeom>
              <a:noFill/>
            </p:spPr>
            <p:txBody>
              <a:bodyPr wrap="square" rtlCol="0">
                <a:spAutoFit/>
              </a:bodyPr>
              <a:lstStyle/>
              <a:p>
                <a:r>
                  <a:rPr lang="en-GB" sz="2000" dirty="0">
                    <a:latin typeface="Roboto Medium" panose="02000000000000000000" pitchFamily="2" charset="0"/>
                    <a:ea typeface="Roboto Medium" panose="02000000000000000000" pitchFamily="2" charset="0"/>
                    <a:cs typeface="Roboto Medium" panose="02000000000000000000" pitchFamily="2" charset="0"/>
                  </a:rPr>
                  <a:t>League</a:t>
                </a:r>
              </a:p>
              <a:p>
                <a:r>
                  <a:rPr lang="en-GB" sz="2000" dirty="0">
                    <a:latin typeface="Roboto Medium" panose="02000000000000000000" pitchFamily="2" charset="0"/>
                    <a:ea typeface="Roboto Medium" panose="02000000000000000000" pitchFamily="2" charset="0"/>
                    <a:cs typeface="Roboto Medium" panose="02000000000000000000" pitchFamily="2" charset="0"/>
                  </a:rPr>
                  <a:t>Average</a:t>
                </a:r>
              </a:p>
            </p:txBody>
          </p:sp>
        </p:grpSp>
        <p:pic>
          <p:nvPicPr>
            <p:cNvPr id="33" name="Picture 32" descr="A picture containing icon">
              <a:extLst>
                <a:ext uri="{FF2B5EF4-FFF2-40B4-BE49-F238E27FC236}">
                  <a16:creationId xmlns:a16="http://schemas.microsoft.com/office/drawing/2014/main" id="{30875DF9-E330-3AD3-04B5-1716CAC62357}"/>
                </a:ext>
              </a:extLst>
            </p:cNvPr>
            <p:cNvPicPr>
              <a:picLocks noChangeAspect="1"/>
            </p:cNvPicPr>
            <p:nvPr/>
          </p:nvPicPr>
          <p:blipFill rotWithShape="1">
            <a:blip r:embed="rId2">
              <a:extLst>
                <a:ext uri="{28A0092B-C50C-407E-A947-70E740481C1C}">
                  <a14:useLocalDpi xmlns:a14="http://schemas.microsoft.com/office/drawing/2010/main" val="0"/>
                </a:ext>
              </a:extLst>
            </a:blip>
            <a:srcRect l="3216" t="9624" r="8667" b="970"/>
            <a:stretch/>
          </p:blipFill>
          <p:spPr>
            <a:xfrm>
              <a:off x="443025" y="1544735"/>
              <a:ext cx="9106057" cy="6929414"/>
            </a:xfrm>
            <a:prstGeom prst="rect">
              <a:avLst/>
            </a:prstGeom>
          </p:spPr>
        </p:pic>
      </p:grpSp>
      <p:pic>
        <p:nvPicPr>
          <p:cNvPr id="37" name="Picture 36">
            <a:extLst>
              <a:ext uri="{FF2B5EF4-FFF2-40B4-BE49-F238E27FC236}">
                <a16:creationId xmlns:a16="http://schemas.microsoft.com/office/drawing/2014/main" id="{5F9C042F-4289-ACC7-31AC-0AC449E88569}"/>
              </a:ext>
            </a:extLst>
          </p:cNvPr>
          <p:cNvPicPr>
            <a:picLocks noChangeAspect="1"/>
          </p:cNvPicPr>
          <p:nvPr/>
        </p:nvPicPr>
        <p:blipFill>
          <a:blip r:embed="rId3"/>
          <a:stretch>
            <a:fillRect/>
          </a:stretch>
        </p:blipFill>
        <p:spPr>
          <a:xfrm>
            <a:off x="12351656" y="3902734"/>
            <a:ext cx="6600673" cy="1057675"/>
          </a:xfrm>
          <a:prstGeom prst="rect">
            <a:avLst/>
          </a:prstGeom>
        </p:spPr>
      </p:pic>
    </p:spTree>
    <p:extLst>
      <p:ext uri="{BB962C8B-B14F-4D97-AF65-F5344CB8AC3E}">
        <p14:creationId xmlns:p14="http://schemas.microsoft.com/office/powerpoint/2010/main" val="3552116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93000"/>
          </a:schemeClr>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7A44B10-A197-7D9D-44A6-C5F163E0275D}"/>
              </a:ext>
            </a:extLst>
          </p:cNvPr>
          <p:cNvSpPr/>
          <p:nvPr/>
        </p:nvSpPr>
        <p:spPr>
          <a:xfrm>
            <a:off x="-23533" y="-21771"/>
            <a:ext cx="20574000" cy="13716000"/>
          </a:xfrm>
          <a:prstGeom prst="rect">
            <a:avLst/>
          </a:prstGeom>
          <a:solidFill>
            <a:srgbClr val="F9F9F9">
              <a:alpha val="68000"/>
            </a:srgb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ubtitle 13">
            <a:extLst>
              <a:ext uri="{FF2B5EF4-FFF2-40B4-BE49-F238E27FC236}">
                <a16:creationId xmlns:a16="http://schemas.microsoft.com/office/drawing/2014/main" id="{C8E39B5C-6991-8F96-CD27-6D0CDB1E9765}"/>
              </a:ext>
            </a:extLst>
          </p:cNvPr>
          <p:cNvSpPr txBox="1">
            <a:spLocks noGrp="1"/>
          </p:cNvSpPr>
          <p:nvPr>
            <p:ph type="subTitle" idx="1"/>
          </p:nvPr>
        </p:nvSpPr>
        <p:spPr>
          <a:xfrm>
            <a:off x="5668448" y="5916716"/>
            <a:ext cx="9190037" cy="1882567"/>
          </a:xfrm>
          <a:prstGeom prst="rect">
            <a:avLst/>
          </a:prstGeom>
          <a:noFill/>
        </p:spPr>
        <p:txBody>
          <a:bodyPr wrap="square" rtlCol="0">
            <a:spAutoFit/>
          </a:bodyPr>
          <a:lstStyle/>
          <a:p>
            <a:r>
              <a:rPr lang="en-GB" sz="6000" b="1" kern="1200" cap="small" dirty="0">
                <a:solidFill>
                  <a:schemeClr val="accent3">
                    <a:lumMod val="75000"/>
                  </a:schemeClr>
                </a:solidFill>
                <a:latin typeface="Roboto Medium" panose="02000000000000000000" pitchFamily="2" charset="0"/>
                <a:ea typeface="Roboto Medium" panose="02000000000000000000" pitchFamily="2" charset="0"/>
                <a:cs typeface="+mn-cs"/>
              </a:rPr>
              <a:t>Thank you !</a:t>
            </a:r>
          </a:p>
          <a:p>
            <a:r>
              <a:rPr lang="en-GB" sz="6000" dirty="0">
                <a:solidFill>
                  <a:schemeClr val="accent3">
                    <a:lumMod val="75000"/>
                  </a:schemeClr>
                </a:solidFill>
              </a:rPr>
              <a:t>Q&amp;A</a:t>
            </a:r>
            <a:endParaRPr lang="en-GB" sz="6000" b="1" kern="1200" cap="small" dirty="0">
              <a:solidFill>
                <a:schemeClr val="accent3">
                  <a:lumMod val="75000"/>
                </a:schemeClr>
              </a:solidFill>
              <a:latin typeface="Roboto Medium" panose="02000000000000000000" pitchFamily="2" charset="0"/>
              <a:ea typeface="Roboto Medium" panose="02000000000000000000" pitchFamily="2" charset="0"/>
              <a:cs typeface="+mn-cs"/>
            </a:endParaRPr>
          </a:p>
        </p:txBody>
      </p:sp>
    </p:spTree>
    <p:extLst>
      <p:ext uri="{BB962C8B-B14F-4D97-AF65-F5344CB8AC3E}">
        <p14:creationId xmlns:p14="http://schemas.microsoft.com/office/powerpoint/2010/main" val="341888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EF03CF0-8E1F-0C5E-C1CE-9BA3979FBC6A}"/>
              </a:ext>
            </a:extLst>
          </p:cNvPr>
          <p:cNvSpPr/>
          <p:nvPr/>
        </p:nvSpPr>
        <p:spPr>
          <a:xfrm>
            <a:off x="10058400" y="0"/>
            <a:ext cx="10515600" cy="11800114"/>
          </a:xfrm>
          <a:prstGeom prst="rect">
            <a:avLst/>
          </a:prstGeom>
          <a:solidFill>
            <a:schemeClr val="bg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08D164E0-EA7F-906D-20D0-EEBC8EC87003}"/>
              </a:ext>
            </a:extLst>
          </p:cNvPr>
          <p:cNvSpPr txBox="1"/>
          <p:nvPr/>
        </p:nvSpPr>
        <p:spPr>
          <a:xfrm>
            <a:off x="10636800" y="729778"/>
            <a:ext cx="8442960" cy="923330"/>
          </a:xfrm>
          <a:prstGeom prst="rect">
            <a:avLst/>
          </a:prstGeom>
          <a:noFill/>
        </p:spPr>
        <p:txBody>
          <a:bodyPr wrap="square" rtlCol="0">
            <a:spAutoFit/>
          </a:bodyPr>
          <a:lstStyle/>
          <a:p>
            <a:r>
              <a:rPr lang="en-GB" sz="6000" b="1" kern="1200" cap="small" dirty="0">
                <a:solidFill>
                  <a:schemeClr val="accent3">
                    <a:lumMod val="75000"/>
                  </a:schemeClr>
                </a:solidFill>
                <a:latin typeface="Roboto Medium" panose="02000000000000000000" pitchFamily="2" charset="0"/>
                <a:ea typeface="Roboto Medium" panose="02000000000000000000" pitchFamily="2" charset="0"/>
                <a:cs typeface="+mn-cs"/>
              </a:rPr>
              <a:t>Contents</a:t>
            </a:r>
          </a:p>
        </p:txBody>
      </p:sp>
      <p:sp>
        <p:nvSpPr>
          <p:cNvPr id="11" name="TextBox 10">
            <a:extLst>
              <a:ext uri="{FF2B5EF4-FFF2-40B4-BE49-F238E27FC236}">
                <a16:creationId xmlns:a16="http://schemas.microsoft.com/office/drawing/2014/main" id="{68105D45-DE11-7C10-FC5D-DFCD18F14D91}"/>
              </a:ext>
            </a:extLst>
          </p:cNvPr>
          <p:cNvSpPr txBox="1"/>
          <p:nvPr/>
        </p:nvSpPr>
        <p:spPr>
          <a:xfrm>
            <a:off x="10636800" y="2822785"/>
            <a:ext cx="9773298" cy="6683881"/>
          </a:xfrm>
          <a:prstGeom prst="rect">
            <a:avLst/>
          </a:prstGeom>
          <a:noFill/>
        </p:spPr>
        <p:txBody>
          <a:bodyPr wrap="square" rtlCol="0">
            <a:spAutoFit/>
          </a:bodyPr>
          <a:lstStyle/>
          <a:p>
            <a:pPr marL="514350" indent="-514350">
              <a:lnSpc>
                <a:spcPct val="100000"/>
              </a:lnSpc>
              <a:buAutoNum type="arabicPeriod"/>
            </a:pPr>
            <a:r>
              <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rPr>
              <a:t>Executive Summary				3</a:t>
            </a:r>
          </a:p>
          <a:p>
            <a:pPr marL="514350" indent="-514350">
              <a:lnSpc>
                <a:spcPct val="100000"/>
              </a:lnSpc>
              <a:buAutoNum type="arabicPeriod"/>
            </a:pPr>
            <a:r>
              <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rPr>
              <a:t>Model Overview					4</a:t>
            </a:r>
          </a:p>
          <a:p>
            <a:pPr marL="514350" indent="-514350">
              <a:lnSpc>
                <a:spcPct val="100000"/>
              </a:lnSpc>
              <a:buAutoNum type="arabicPeriod"/>
            </a:pPr>
            <a:r>
              <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rPr>
              <a:t>Model Web Page					5</a:t>
            </a:r>
          </a:p>
          <a:p>
            <a:pPr marL="514350" indent="-514350">
              <a:lnSpc>
                <a:spcPct val="100000"/>
              </a:lnSpc>
              <a:buAutoNum type="arabicPeriod"/>
            </a:pPr>
            <a:r>
              <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rPr>
              <a:t>Diagnostic - The Outliers 			6</a:t>
            </a:r>
          </a:p>
          <a:p>
            <a:pPr marL="514350" indent="-514350">
              <a:lnSpc>
                <a:spcPct val="100000"/>
              </a:lnSpc>
              <a:buAutoNum type="arabicPeriod"/>
            </a:pPr>
            <a:r>
              <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rPr>
              <a:t>Squad Structure of Outlier Clubs	7 </a:t>
            </a:r>
          </a:p>
          <a:p>
            <a:pPr marL="514350" indent="-514350">
              <a:lnSpc>
                <a:spcPct val="100000"/>
              </a:lnSpc>
              <a:buAutoNum type="arabicPeriod"/>
            </a:pPr>
            <a:r>
              <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rPr>
              <a:t>Current Squad - Vasco 			9</a:t>
            </a:r>
          </a:p>
          <a:p>
            <a:pPr marL="514350" indent="-514350">
              <a:lnSpc>
                <a:spcPct val="100000"/>
              </a:lnSpc>
              <a:buAutoNum type="arabicPeriod"/>
            </a:pPr>
            <a:r>
              <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rPr>
              <a:t>European Leagues with		  	10 Potential Recruits 		</a:t>
            </a:r>
          </a:p>
          <a:p>
            <a:pPr marL="514350" indent="-514350">
              <a:lnSpc>
                <a:spcPct val="100000"/>
              </a:lnSpc>
              <a:buAutoNum type="arabicPeriod"/>
            </a:pPr>
            <a:r>
              <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rPr>
              <a:t>Sensible Transfers					13</a:t>
            </a:r>
          </a:p>
          <a:p>
            <a:pPr marL="514350" indent="-514350">
              <a:lnSpc>
                <a:spcPct val="200000"/>
              </a:lnSpc>
              <a:buAutoNum type="arabicPeriod"/>
            </a:pPr>
            <a:endParaRPr lang="en-GB" sz="4000" dirty="0">
              <a:solidFill>
                <a:schemeClr val="accent3">
                  <a:lumMod val="75000"/>
                </a:schemeClr>
              </a:solidFill>
              <a:latin typeface="Roboto Medium" panose="02000000000000000000" pitchFamily="2" charset="0"/>
              <a:ea typeface="Roboto Medium" panose="02000000000000000000" pitchFamily="2" charset="0"/>
              <a:cs typeface="Roboto Medium" panose="02000000000000000000" pitchFamily="2" charset="0"/>
            </a:endParaRPr>
          </a:p>
        </p:txBody>
      </p:sp>
      <p:sp>
        <p:nvSpPr>
          <p:cNvPr id="13" name="Rectangle 12">
            <a:extLst>
              <a:ext uri="{FF2B5EF4-FFF2-40B4-BE49-F238E27FC236}">
                <a16:creationId xmlns:a16="http://schemas.microsoft.com/office/drawing/2014/main" id="{A6861173-4E8E-F489-50D3-617107D78722}"/>
              </a:ext>
            </a:extLst>
          </p:cNvPr>
          <p:cNvSpPr/>
          <p:nvPr/>
        </p:nvSpPr>
        <p:spPr>
          <a:xfrm>
            <a:off x="0" y="11800114"/>
            <a:ext cx="20574000" cy="1915886"/>
          </a:xfrm>
          <a:prstGeom prst="rect">
            <a:avLst/>
          </a:prstGeom>
          <a:solidFill>
            <a:srgbClr val="FFFFFF">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31835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a:xfrm>
            <a:off x="6815137" y="12930818"/>
            <a:ext cx="6943725" cy="730250"/>
          </a:xfrm>
        </p:spPr>
        <p:txBody>
          <a:bodyPr/>
          <a:lstStyle/>
          <a:p>
            <a:r>
              <a:rPr lang="en-GB" dirty="0"/>
              <a:t>Strictly Private &amp; Highly Confidential, Property of 777 Partners LLC</a:t>
            </a:r>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3</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Executive Summary</a:t>
            </a:r>
          </a:p>
        </p:txBody>
      </p:sp>
      <p:sp>
        <p:nvSpPr>
          <p:cNvPr id="12" name="TextBox 11">
            <a:extLst>
              <a:ext uri="{FF2B5EF4-FFF2-40B4-BE49-F238E27FC236}">
                <a16:creationId xmlns:a16="http://schemas.microsoft.com/office/drawing/2014/main" id="{94DA0072-7D8C-1BB1-5FD9-9BFAAD02BDCE}"/>
              </a:ext>
            </a:extLst>
          </p:cNvPr>
          <p:cNvSpPr txBox="1"/>
          <p:nvPr/>
        </p:nvSpPr>
        <p:spPr>
          <a:xfrm>
            <a:off x="680484" y="1682851"/>
            <a:ext cx="19275859" cy="12921486"/>
          </a:xfrm>
          <a:prstGeom prst="rect">
            <a:avLst/>
          </a:prstGeom>
          <a:noFill/>
        </p:spPr>
        <p:txBody>
          <a:bodyPr wrap="square" rtlCol="0">
            <a:spAutoFit/>
          </a:bodyPr>
          <a:lstStyle/>
          <a:p>
            <a:pPr marR="0" lvl="0" algn="l" defTabSz="914400" rtl="0" eaLnBrk="1" fontAlgn="auto" latinLnBrk="0" hangingPunct="1">
              <a:lnSpc>
                <a:spcPct val="100000"/>
              </a:lnSpc>
              <a:spcBef>
                <a:spcPts val="1000"/>
              </a:spcBef>
              <a:spcAft>
                <a:spcPts val="0"/>
              </a:spcAft>
              <a:buClrTx/>
              <a:buSzTx/>
              <a:tabLst/>
              <a:defRPr/>
            </a:pPr>
            <a:r>
              <a:rPr kumimoji="0" lang="en-GB" sz="2400" b="1"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Problems in </a:t>
            </a:r>
            <a:r>
              <a:rPr kumimoji="0" lang="en-GB" sz="2400" b="1" i="0" u="none" strike="noStrike" kern="1200" cap="none" spc="0" normalizeH="0" baseline="0" noProof="0" dirty="0" err="1">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Brasileirão</a:t>
            </a:r>
            <a:r>
              <a:rPr kumimoji="0" lang="en-GB" sz="2400" b="1"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Série A</a:t>
            </a:r>
          </a:p>
          <a:p>
            <a:pPr marL="342900" marR="0" lvl="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Data analytics in the </a:t>
            </a:r>
            <a:r>
              <a:rPr lang="en-GB" sz="2000" kern="1200" spc="0" dirty="0" err="1">
                <a:solidFill>
                  <a:srgbClr val="1B587C">
                    <a:lumMod val="50000"/>
                  </a:srgbClr>
                </a:solidFill>
                <a:latin typeface="Roboto Medium" panose="02000000000000000000" pitchFamily="2" charset="0"/>
                <a:ea typeface="Roboto Medium" panose="02000000000000000000" pitchFamily="2" charset="0"/>
                <a:cs typeface="+mn-cs"/>
              </a:rPr>
              <a:t>Brasileirão</a:t>
            </a: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 Série A is still a growing sector and without the power of data, players are often underpaid or overpaid.</a:t>
            </a:r>
          </a:p>
          <a:p>
            <a:pPr marL="342900" marR="0" lvl="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Clubs tend to overpay their reserve goalkeepers who hardly play 5 games a season and underpay young players who have great potential for growth in value.</a:t>
            </a:r>
          </a:p>
          <a:p>
            <a:pPr marR="0" lvl="0" algn="l" defTabSz="914400" rtl="0" eaLnBrk="1" fontAlgn="auto" latinLnBrk="0" hangingPunct="1">
              <a:lnSpc>
                <a:spcPct val="100000"/>
              </a:lnSpc>
              <a:spcBef>
                <a:spcPts val="1000"/>
              </a:spcBef>
              <a:spcAft>
                <a:spcPts val="0"/>
              </a:spcAft>
              <a:buClrTx/>
              <a:buSzTx/>
              <a:tabLst/>
              <a:defRPr/>
            </a:pPr>
            <a:endParaRPr lang="en-GB" sz="2400" b="1"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R="0" lvl="0" algn="l" defTabSz="914400" rtl="0" eaLnBrk="1" fontAlgn="auto" latinLnBrk="0" hangingPunct="1">
              <a:lnSpc>
                <a:spcPct val="100000"/>
              </a:lnSpc>
              <a:spcBef>
                <a:spcPts val="1000"/>
              </a:spcBef>
              <a:spcAft>
                <a:spcPts val="0"/>
              </a:spcAft>
              <a:buClrTx/>
              <a:buSzTx/>
              <a:tabLst/>
              <a:defRPr/>
            </a:pPr>
            <a:r>
              <a:rPr lang="en-GB" sz="2400" b="1" kern="1200" spc="0" dirty="0">
                <a:solidFill>
                  <a:srgbClr val="1B587C">
                    <a:lumMod val="50000"/>
                  </a:srgbClr>
                </a:solidFill>
                <a:latin typeface="Roboto Medium" panose="02000000000000000000" pitchFamily="2" charset="0"/>
                <a:ea typeface="Roboto Medium" panose="02000000000000000000" pitchFamily="2" charset="0"/>
                <a:cs typeface="+mn-cs"/>
              </a:rPr>
              <a:t>Proposed Solution – Wage Benchmarking</a:t>
            </a:r>
          </a:p>
          <a:p>
            <a:pPr marL="342900" marR="0" lvl="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Wage benchmarking is a useful tool to attract players who would be underpaid in the other clubs in the league and avoid signing players whose wages are inflated by the recruitment strategy of other clubs.</a:t>
            </a:r>
          </a:p>
          <a:p>
            <a:pPr marL="342900" marR="0" lvl="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A wage prediction model is a easily implementable mechanism to achieve our wage benchmarking goal. </a:t>
            </a:r>
            <a:endParaRPr kumimoji="0" lang="en-GB" sz="20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endParaRPr>
          </a:p>
          <a:p>
            <a:pPr marR="0" lvl="0" algn="l" defTabSz="914400" rtl="0" eaLnBrk="1" fontAlgn="auto" latinLnBrk="0" hangingPunct="1">
              <a:lnSpc>
                <a:spcPct val="100000"/>
              </a:lnSpc>
              <a:spcBef>
                <a:spcPts val="1000"/>
              </a:spcBef>
              <a:spcAft>
                <a:spcPts val="0"/>
              </a:spcAft>
              <a:buClrTx/>
              <a:buSzTx/>
              <a:tabLst/>
              <a:defRPr/>
            </a:pPr>
            <a:endParaRPr kumimoji="0" lang="en-GB" sz="2400" b="1"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endParaRPr>
          </a:p>
          <a:p>
            <a:pPr marR="0" lvl="0" algn="l" defTabSz="914400" rtl="0" eaLnBrk="1" fontAlgn="auto" latinLnBrk="0" hangingPunct="1">
              <a:lnSpc>
                <a:spcPct val="100000"/>
              </a:lnSpc>
              <a:spcBef>
                <a:spcPts val="1000"/>
              </a:spcBef>
              <a:spcAft>
                <a:spcPts val="0"/>
              </a:spcAft>
              <a:buClrTx/>
              <a:buSzTx/>
              <a:tabLst/>
              <a:defRPr/>
            </a:pPr>
            <a:r>
              <a:rPr kumimoji="0" lang="en-GB" sz="2400" b="1"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Model Summary</a:t>
            </a:r>
          </a:p>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We successfully implemented a linear regression model which explains 60% of the variation in player wages for seasons 2020-2022.</a:t>
            </a:r>
          </a:p>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Wage predictions for players can be easily accessed through a website that utilises our model.</a:t>
            </a:r>
          </a:p>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Additional metrics such as wage as percentage of the teams total wage bill and similar players to the input player was added to the webpage to assist stakeholders to form sound transfer decisions.</a:t>
            </a:r>
          </a:p>
          <a:p>
            <a:pPr marR="0" lvl="0" algn="l" defTabSz="914400" rtl="0" eaLnBrk="1" fontAlgn="auto" latinLnBrk="0" hangingPunct="1">
              <a:lnSpc>
                <a:spcPct val="100000"/>
              </a:lnSpc>
              <a:spcBef>
                <a:spcPts val="1000"/>
              </a:spcBef>
              <a:spcAft>
                <a:spcPts val="0"/>
              </a:spcAft>
              <a:buClrTx/>
              <a:buSzTx/>
              <a:tabLst/>
              <a:defRPr/>
            </a:pPr>
            <a:endParaRPr lang="en-GB" sz="2400" b="1"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R="0" lvl="0" algn="l" defTabSz="914400" rtl="0" eaLnBrk="1" fontAlgn="auto" latinLnBrk="0" hangingPunct="1">
              <a:lnSpc>
                <a:spcPct val="100000"/>
              </a:lnSpc>
              <a:spcBef>
                <a:spcPts val="1000"/>
              </a:spcBef>
              <a:spcAft>
                <a:spcPts val="0"/>
              </a:spcAft>
              <a:buClrTx/>
              <a:buSzTx/>
              <a:tabLst/>
              <a:defRPr/>
            </a:pPr>
            <a:r>
              <a:rPr lang="en-GB" sz="2400" b="1" kern="1200" spc="0" dirty="0">
                <a:solidFill>
                  <a:srgbClr val="1B587C">
                    <a:lumMod val="50000"/>
                  </a:srgbClr>
                </a:solidFill>
                <a:latin typeface="Roboto Medium" panose="02000000000000000000" pitchFamily="2" charset="0"/>
                <a:ea typeface="Roboto Medium" panose="02000000000000000000" pitchFamily="2" charset="0"/>
                <a:cs typeface="+mn-cs"/>
              </a:rPr>
              <a:t>Model Findings</a:t>
            </a:r>
          </a:p>
          <a:p>
            <a:pPr marL="342900" marR="0" lvl="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During the modelling process we found that Red Bull Bragantino, Corinthians, </a:t>
            </a:r>
            <a:r>
              <a:rPr lang="en-GB" sz="2000" kern="1200" spc="0" dirty="0" err="1">
                <a:solidFill>
                  <a:srgbClr val="1B587C">
                    <a:lumMod val="50000"/>
                  </a:srgbClr>
                </a:solidFill>
                <a:latin typeface="Roboto Medium" panose="02000000000000000000" pitchFamily="2" charset="0"/>
                <a:ea typeface="Roboto Medium" panose="02000000000000000000" pitchFamily="2" charset="0"/>
                <a:cs typeface="+mn-cs"/>
              </a:rPr>
              <a:t>Botafogo</a:t>
            </a: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 </a:t>
            </a:r>
            <a:r>
              <a:rPr lang="en-GB" sz="2000" kern="1200" spc="0" dirty="0" err="1">
                <a:solidFill>
                  <a:srgbClr val="1B587C">
                    <a:lumMod val="50000"/>
                  </a:srgbClr>
                </a:solidFill>
                <a:latin typeface="Roboto Medium" panose="02000000000000000000" pitchFamily="2" charset="0"/>
                <a:ea typeface="Roboto Medium" panose="02000000000000000000" pitchFamily="2" charset="0"/>
                <a:cs typeface="+mn-cs"/>
              </a:rPr>
              <a:t>Cortiba</a:t>
            </a: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 </a:t>
            </a:r>
            <a:r>
              <a:rPr lang="en-GB" sz="2000" kern="1200" spc="0" dirty="0" err="1">
                <a:solidFill>
                  <a:srgbClr val="1B587C">
                    <a:lumMod val="50000"/>
                  </a:srgbClr>
                </a:solidFill>
                <a:latin typeface="Roboto Medium" panose="02000000000000000000" pitchFamily="2" charset="0"/>
                <a:ea typeface="Roboto Medium" panose="02000000000000000000" pitchFamily="2" charset="0"/>
                <a:cs typeface="+mn-cs"/>
              </a:rPr>
              <a:t>Goianese</a:t>
            </a: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 Sao Paulo, Sport Club do Recife, and Cuiaba have a unique squad structure and wage distribution when compared to rest of the league.</a:t>
            </a:r>
          </a:p>
          <a:p>
            <a:pPr marL="342900" marR="0" lvl="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They are on average paying higher wages for defenders and goalkeepers while rest of the league is paying on average higher wages for forwards and midfielders.</a:t>
            </a:r>
          </a:p>
          <a:p>
            <a:pPr marL="342900" marR="0" lvl="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They also have younger squads compared to rest of the league with almost all clubs squads comprising of 70% players aged under 27.</a:t>
            </a:r>
          </a:p>
          <a:p>
            <a:pPr marL="342900" marR="0" lvl="0" indent="-3429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defTabSz="914400" hangingPunct="1">
              <a:lnSpc>
                <a:spcPct val="100000"/>
              </a:lnSpc>
              <a:spcBef>
                <a:spcPts val="1000"/>
              </a:spcBef>
              <a:defRPr/>
            </a:pPr>
            <a:r>
              <a:rPr lang="en-GB" sz="2400" b="1" kern="1200" spc="0" dirty="0">
                <a:solidFill>
                  <a:srgbClr val="1B587C">
                    <a:lumMod val="50000"/>
                  </a:srgbClr>
                </a:solidFill>
                <a:latin typeface="Roboto Medium" panose="02000000000000000000" pitchFamily="2" charset="0"/>
                <a:ea typeface="Roboto Medium" panose="02000000000000000000" pitchFamily="2" charset="0"/>
                <a:cs typeface="+mn-cs"/>
              </a:rPr>
              <a:t>Recommendations</a:t>
            </a:r>
          </a:p>
          <a:p>
            <a:pPr marL="342900" indent="-342900" defTabSz="914400" hangingPunct="1">
              <a:lnSpc>
                <a:spcPct val="100000"/>
              </a:lnSpc>
              <a:spcBef>
                <a:spcPts val="1000"/>
              </a:spcBef>
              <a:buFont typeface="Arial" panose="020B0604020202020204" pitchFamily="34" charset="0"/>
              <a:buChar char="•"/>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Based on the current Vasco da Gama squad, signing an experienced forward as a backup will greatly improve the squad, since the current forward line is much younger than the rest of the league and the squad needs additional depth in that position.</a:t>
            </a:r>
          </a:p>
          <a:p>
            <a:pPr marL="342900" indent="-342900" defTabSz="914400" hangingPunct="1">
              <a:lnSpc>
                <a:spcPct val="100000"/>
              </a:lnSpc>
              <a:spcBef>
                <a:spcPts val="1000"/>
              </a:spcBef>
              <a:buFont typeface="Arial" panose="020B0604020202020204" pitchFamily="34" charset="0"/>
              <a:buChar char="•"/>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La Liga and Ligue 1 are attractive leagues to scout for Brazilian players since there a higher proportion of players who are non-starters and belong to clubs with negative transfer balances.</a:t>
            </a:r>
          </a:p>
          <a:p>
            <a:pPr marL="342900" indent="-342900" defTabSz="914400" hangingPunct="1">
              <a:lnSpc>
                <a:spcPct val="100000"/>
              </a:lnSpc>
              <a:spcBef>
                <a:spcPts val="1000"/>
              </a:spcBef>
              <a:buFont typeface="Arial" panose="020B0604020202020204" pitchFamily="34" charset="0"/>
              <a:buChar char="•"/>
              <a:defRPr/>
            </a:pPr>
            <a:r>
              <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rPr>
              <a:t>In the long term club should focus on recruiting players aged 18-21 specifically defenders and keeper as we aging players in those positions.</a:t>
            </a:r>
          </a:p>
          <a:p>
            <a:pPr marR="0" lvl="0" algn="l" defTabSz="914400" rtl="0" eaLnBrk="1" fontAlgn="auto" latinLnBrk="0" hangingPunct="1">
              <a:lnSpc>
                <a:spcPct val="100000"/>
              </a:lnSpc>
              <a:spcBef>
                <a:spcPts val="1000"/>
              </a:spcBef>
              <a:spcAft>
                <a:spcPts val="0"/>
              </a:spcAft>
              <a:buClrTx/>
              <a:buSzTx/>
              <a:tabLst/>
              <a:defRPr/>
            </a:pPr>
            <a:endParaRPr lang="en-GB" sz="20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a:lnSpc>
                <a:spcPct val="100000"/>
              </a:lnSpc>
            </a:pPr>
            <a:endParaRPr lang="en-GB" dirty="0"/>
          </a:p>
        </p:txBody>
      </p:sp>
    </p:spTree>
    <p:extLst>
      <p:ext uri="{BB962C8B-B14F-4D97-AF65-F5344CB8AC3E}">
        <p14:creationId xmlns:p14="http://schemas.microsoft.com/office/powerpoint/2010/main" val="317362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p:txBody>
          <a:bodyPr/>
          <a:lstStyle/>
          <a:p>
            <a:r>
              <a:rPr lang="en-GB"/>
              <a:t>Strictly Private &amp; Highly Confidential, Property of 777 Partners LLC</a:t>
            </a:r>
            <a:endParaRPr lang="en-GB" dirty="0"/>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4</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Model Overview</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94DA0072-7D8C-1BB1-5FD9-9BFAAD02BDCE}"/>
                  </a:ext>
                </a:extLst>
              </p:cNvPr>
              <p:cNvSpPr txBox="1"/>
              <p:nvPr/>
            </p:nvSpPr>
            <p:spPr>
              <a:xfrm>
                <a:off x="617657" y="2313839"/>
                <a:ext cx="19233329" cy="3893374"/>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The aim of the project was to create  a simple model to predict a player’s wage in the </a:t>
                </a:r>
                <a:r>
                  <a:rPr kumimoji="0" lang="en-GB" sz="2400" b="0" i="0" u="none" strike="noStrike" kern="1200" cap="none" spc="0" normalizeH="0" baseline="0" noProof="0" dirty="0" err="1">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Brasileirão</a:t>
                </a: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Série A </a:t>
                </a:r>
                <a:r>
                  <a:rPr kumimoji="0" lang="en-GB" sz="2400" b="0" i="0" u="sng"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based on their nationality, age, position, club and whether they are a starter or not</a:t>
                </a: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a:t>
                </a: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endParaRPr>
              </a:p>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Data was collected using the </a:t>
                </a:r>
                <a:r>
                  <a:rPr kumimoji="0" lang="en-GB" sz="2400" b="0" i="0" u="none" strike="noStrike" kern="1200" cap="none" spc="0" normalizeH="0" baseline="0" noProof="0" dirty="0" err="1">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Capology</a:t>
                </a: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API for salaries and data was available for seasons 2020,2021,2022.</a:t>
                </a:r>
              </a:p>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The </a:t>
                </a:r>
                <a:r>
                  <a:rPr kumimoji="0" lang="en-GB" sz="2400" b="0" i="0" u="sng"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model performs well overall with a</a:t>
                </a:r>
                <a:r>
                  <a:rPr kumimoji="0" lang="en-GB" sz="2400" b="0" i="0" u="sng" strike="noStrike" kern="1200" cap="none" spc="0" normalizeH="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a:t>
                </a:r>
                <a14:m>
                  <m:oMath xmlns:m="http://schemas.openxmlformats.org/officeDocument/2006/math">
                    <m:sSup>
                      <m:sSupPr>
                        <m:ctrlPr>
                          <a:rPr kumimoji="0" lang="en-GB" sz="2400" b="0" i="1" u="sng" strike="noStrike" kern="1200" cap="none" spc="0" normalizeH="0" baseline="0" noProof="0" smtClean="0">
                            <a:ln>
                              <a:noFill/>
                            </a:ln>
                            <a:solidFill>
                              <a:srgbClr val="1B587C">
                                <a:lumMod val="50000"/>
                              </a:srgbClr>
                            </a:solidFill>
                            <a:effectLst/>
                            <a:uLnTx/>
                            <a:uFillTx/>
                            <a:latin typeface="Cambria Math" panose="02040503050406030204" pitchFamily="18" charset="0"/>
                            <a:ea typeface="Roboto Medium" panose="02000000000000000000" pitchFamily="2" charset="0"/>
                            <a:cs typeface="+mn-cs"/>
                          </a:rPr>
                        </m:ctrlPr>
                      </m:sSupPr>
                      <m:e>
                        <m:r>
                          <a:rPr kumimoji="0" lang="en-GB" sz="2400" b="0" i="1" u="sng" strike="noStrike" kern="1200" cap="none" spc="0" normalizeH="0" baseline="0" noProof="0" smtClean="0">
                            <a:ln>
                              <a:noFill/>
                            </a:ln>
                            <a:solidFill>
                              <a:srgbClr val="1B587C">
                                <a:lumMod val="50000"/>
                              </a:srgbClr>
                            </a:solidFill>
                            <a:effectLst/>
                            <a:uLnTx/>
                            <a:uFillTx/>
                            <a:latin typeface="Cambria Math" panose="02040503050406030204" pitchFamily="18" charset="0"/>
                            <a:ea typeface="Roboto Medium" panose="02000000000000000000" pitchFamily="2" charset="0"/>
                            <a:cs typeface="+mn-cs"/>
                          </a:rPr>
                          <m:t>𝑅</m:t>
                        </m:r>
                      </m:e>
                      <m:sup>
                        <m:r>
                          <a:rPr kumimoji="0" lang="en-GB" sz="2400" b="0" i="1" u="sng" strike="noStrike" kern="1200" cap="none" spc="0" normalizeH="0" baseline="0" noProof="0" smtClean="0">
                            <a:ln>
                              <a:noFill/>
                            </a:ln>
                            <a:solidFill>
                              <a:srgbClr val="1B587C">
                                <a:lumMod val="50000"/>
                              </a:srgbClr>
                            </a:solidFill>
                            <a:effectLst/>
                            <a:uLnTx/>
                            <a:uFillTx/>
                            <a:latin typeface="Cambria Math" panose="02040503050406030204" pitchFamily="18" charset="0"/>
                            <a:ea typeface="Roboto Medium" panose="02000000000000000000" pitchFamily="2" charset="0"/>
                            <a:cs typeface="+mn-cs"/>
                          </a:rPr>
                          <m:t>2</m:t>
                        </m:r>
                      </m:sup>
                    </m:sSup>
                  </m:oMath>
                </a14:m>
                <a:r>
                  <a:rPr kumimoji="0" lang="en-GB" sz="2400" b="0" i="0" u="sng"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of 0.60</a:t>
                </a: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i.e. our model can explain </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60</a:t>
                </a: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of the variation in our data. The  regression plot indicates</a:t>
                </a:r>
                <a:r>
                  <a:rPr kumimoji="0" lang="en-GB" sz="2400" b="0" i="0" u="none" strike="noStrike" kern="1200" cap="none" spc="0" normalizeH="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a good model as</a:t>
                </a: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the predicted vs actual data</a:t>
                </a:r>
                <a:r>
                  <a:rPr kumimoji="0" lang="en-GB" sz="2400" b="0" i="0" u="none" strike="noStrike" kern="1200" cap="none" spc="0" normalizeH="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points are spread evenly across both sides of our regression line.</a:t>
                </a:r>
                <a:endPar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endParaRPr>
              </a:p>
              <a:p>
                <a:pPr marR="0" lvl="0" algn="l" defTabSz="914400" rtl="0" eaLnBrk="1" fontAlgn="auto" latinLnBrk="0" hangingPunct="1">
                  <a:lnSpc>
                    <a:spcPct val="150000"/>
                  </a:lnSpc>
                  <a:spcBef>
                    <a:spcPts val="1000"/>
                  </a:spcBef>
                  <a:spcAft>
                    <a:spcPts val="0"/>
                  </a:spcAft>
                  <a:buClrTx/>
                  <a:buSzTx/>
                  <a:tabLst/>
                  <a:defRPr/>
                </a:pPr>
                <a:endParaRPr lang="en-GB" sz="2800" kern="1200" spc="0" dirty="0">
                  <a:solidFill>
                    <a:srgbClr val="1B587C">
                      <a:lumMod val="50000"/>
                    </a:srgbClr>
                  </a:solidFill>
                  <a:latin typeface="Roboto Medium" panose="02000000000000000000" pitchFamily="2" charset="0"/>
                  <a:ea typeface="Roboto Medium" panose="02000000000000000000" pitchFamily="2" charset="0"/>
                  <a:cs typeface="+mn-cs"/>
                </a:endParaRPr>
              </a:p>
            </p:txBody>
          </p:sp>
        </mc:Choice>
        <mc:Fallback>
          <p:sp>
            <p:nvSpPr>
              <p:cNvPr id="12" name="TextBox 11">
                <a:extLst>
                  <a:ext uri="{FF2B5EF4-FFF2-40B4-BE49-F238E27FC236}">
                    <a16:creationId xmlns:a16="http://schemas.microsoft.com/office/drawing/2014/main" id="{94DA0072-7D8C-1BB1-5FD9-9BFAAD02BDCE}"/>
                  </a:ext>
                </a:extLst>
              </p:cNvPr>
              <p:cNvSpPr txBox="1">
                <a:spLocks noRot="1" noChangeAspect="1" noMove="1" noResize="1" noEditPoints="1" noAdjustHandles="1" noChangeArrowheads="1" noChangeShapeType="1" noTextEdit="1"/>
              </p:cNvSpPr>
              <p:nvPr/>
            </p:nvSpPr>
            <p:spPr>
              <a:xfrm>
                <a:off x="617657" y="2313839"/>
                <a:ext cx="19233329" cy="3893374"/>
              </a:xfrm>
              <a:prstGeom prst="rect">
                <a:avLst/>
              </a:prstGeom>
              <a:blipFill>
                <a:blip r:embed="rId2"/>
                <a:stretch>
                  <a:fillRect l="-412" t="-1097"/>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B8EAAE-FE53-306E-BD8B-F9AFDF38E849}"/>
              </a:ext>
            </a:extLst>
          </p:cNvPr>
          <p:cNvSpPr txBox="1"/>
          <p:nvPr/>
        </p:nvSpPr>
        <p:spPr>
          <a:xfrm>
            <a:off x="9665930" y="6607726"/>
            <a:ext cx="10195689" cy="3934410"/>
          </a:xfrm>
          <a:prstGeom prst="rect">
            <a:avLst/>
          </a:prstGeom>
          <a:noFill/>
        </p:spPr>
        <p:txBody>
          <a:bodyPr wrap="square">
            <a:spAutoFit/>
          </a:bodyPr>
          <a:lstStyle/>
          <a:p>
            <a:pPr marR="0" lvl="0" algn="l" defTabSz="914400" rtl="0" eaLnBrk="1" fontAlgn="auto" latinLnBrk="0" hangingPunct="1">
              <a:lnSpc>
                <a:spcPct val="100000"/>
              </a:lnSpc>
              <a:spcBef>
                <a:spcPts val="1000"/>
              </a:spcBef>
              <a:spcAft>
                <a:spcPts val="0"/>
              </a:spcAft>
              <a:buClrTx/>
              <a:buSzTx/>
              <a:tabLst/>
              <a:defRPr/>
            </a:pPr>
            <a:r>
              <a:rPr lang="en-GB" sz="3200" kern="1200" spc="0" dirty="0">
                <a:solidFill>
                  <a:srgbClr val="1B587C"/>
                </a:solidFill>
                <a:latin typeface="Roboto Medium" panose="02000000000000000000" pitchFamily="2" charset="0"/>
                <a:ea typeface="Roboto Medium" panose="02000000000000000000" pitchFamily="2" charset="0"/>
                <a:cs typeface="+mn-cs"/>
              </a:rPr>
              <a:t>Benefits of our model</a:t>
            </a:r>
            <a:endParaRPr lang="en-GB" sz="32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L="342900" marR="0" lvl="0" indent="-3429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 s</a:t>
            </a:r>
            <a:r>
              <a:rPr kumimoji="0" lang="en-GB" sz="2400" b="0" i="0" u="none" strike="noStrike" kern="1200" cap="none" spc="0" normalizeH="0" baseline="0" noProof="0" dirty="0" err="1">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anity</a:t>
            </a: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 check for the wages offered to new Vasco da Gama signings.</a:t>
            </a:r>
          </a:p>
          <a:p>
            <a:pPr marL="342900" marR="0" lvl="0" indent="-3429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Enables </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well </a:t>
            </a: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informed wage negotiations.</a:t>
            </a:r>
          </a:p>
          <a:p>
            <a:pPr marL="342900" marR="0" lvl="0" indent="-3429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Aids in benchmarking  Vasco da Gama’s wage structure to the rest of the league.</a:t>
            </a:r>
          </a:p>
          <a:p>
            <a:pPr marL="342900" marR="0" lvl="0" indent="-342900" algn="l" defTabSz="914400" rtl="0" eaLnBrk="1" fontAlgn="auto" latinLnBrk="0" hangingPunct="1">
              <a:lnSpc>
                <a:spcPct val="100000"/>
              </a:lnSpc>
              <a:spcBef>
                <a:spcPts val="1000"/>
              </a:spcBef>
              <a:spcAft>
                <a:spcPts val="0"/>
              </a:spcAft>
              <a:buClrTx/>
              <a:buSzTx/>
              <a:buFont typeface="Wingdings" panose="05000000000000000000" pitchFamily="2" charset="2"/>
              <a:buChar char="q"/>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Helps us find similar players to our transfer targets (using the webpage).</a:t>
            </a:r>
            <a:endPar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endParaRPr>
          </a:p>
          <a:p>
            <a:pPr marL="457200" marR="0" lvl="0" indent="-4572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endParaRPr lang="en-GB" sz="3200" kern="1200" spc="0" dirty="0">
              <a:solidFill>
                <a:srgbClr val="1B587C">
                  <a:lumMod val="50000"/>
                </a:srgbClr>
              </a:solidFill>
              <a:latin typeface="Roboto Medium" panose="02000000000000000000" pitchFamily="2" charset="0"/>
              <a:ea typeface="Roboto Medium" panose="02000000000000000000" pitchFamily="2" charset="0"/>
              <a:cs typeface="+mn-cs"/>
            </a:endParaRPr>
          </a:p>
        </p:txBody>
      </p:sp>
      <p:grpSp>
        <p:nvGrpSpPr>
          <p:cNvPr id="13" name="Group 12">
            <a:extLst>
              <a:ext uri="{FF2B5EF4-FFF2-40B4-BE49-F238E27FC236}">
                <a16:creationId xmlns:a16="http://schemas.microsoft.com/office/drawing/2014/main" id="{01B951ED-ED3C-53A9-DF8A-DA438BDA7D4A}"/>
              </a:ext>
            </a:extLst>
          </p:cNvPr>
          <p:cNvGrpSpPr/>
          <p:nvPr/>
        </p:nvGrpSpPr>
        <p:grpSpPr>
          <a:xfrm>
            <a:off x="411254" y="5899017"/>
            <a:ext cx="8701815" cy="6860628"/>
            <a:chOff x="1091739" y="5739526"/>
            <a:chExt cx="8701815" cy="6860628"/>
          </a:xfrm>
        </p:grpSpPr>
        <p:grpSp>
          <p:nvGrpSpPr>
            <p:cNvPr id="26" name="Group 25">
              <a:extLst>
                <a:ext uri="{FF2B5EF4-FFF2-40B4-BE49-F238E27FC236}">
                  <a16:creationId xmlns:a16="http://schemas.microsoft.com/office/drawing/2014/main" id="{290565B6-DBA0-68B7-5996-548E9BD202EC}"/>
                </a:ext>
              </a:extLst>
            </p:cNvPr>
            <p:cNvGrpSpPr/>
            <p:nvPr/>
          </p:nvGrpSpPr>
          <p:grpSpPr>
            <a:xfrm>
              <a:off x="1091739" y="5739526"/>
              <a:ext cx="8701815" cy="6860628"/>
              <a:chOff x="5307029" y="7147825"/>
              <a:chExt cx="7326417" cy="5783010"/>
            </a:xfrm>
          </p:grpSpPr>
          <p:pic>
            <p:nvPicPr>
              <p:cNvPr id="24" name="Picture 23" descr="Chart, scatter chart&#10;&#10;Description automatically generated">
                <a:extLst>
                  <a:ext uri="{FF2B5EF4-FFF2-40B4-BE49-F238E27FC236}">
                    <a16:creationId xmlns:a16="http://schemas.microsoft.com/office/drawing/2014/main" id="{E93F8FDB-35AA-EC09-41A1-4C91C6D364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07029" y="7147825"/>
                <a:ext cx="7326417" cy="5494813"/>
              </a:xfrm>
              <a:prstGeom prst="rect">
                <a:avLst/>
              </a:prstGeom>
            </p:spPr>
          </p:pic>
          <p:sp>
            <p:nvSpPr>
              <p:cNvPr id="25" name="TextBox 24">
                <a:extLst>
                  <a:ext uri="{FF2B5EF4-FFF2-40B4-BE49-F238E27FC236}">
                    <a16:creationId xmlns:a16="http://schemas.microsoft.com/office/drawing/2014/main" id="{5BB1E44D-34DA-89AF-04DE-2CA8D602EED7}"/>
                  </a:ext>
                </a:extLst>
              </p:cNvPr>
              <p:cNvSpPr txBox="1"/>
              <p:nvPr/>
            </p:nvSpPr>
            <p:spPr>
              <a:xfrm>
                <a:off x="7642955" y="12561503"/>
                <a:ext cx="3013166" cy="369332"/>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Regression plot</a:t>
                </a:r>
              </a:p>
            </p:txBody>
          </p:sp>
        </p:grpSp>
        <p:cxnSp>
          <p:nvCxnSpPr>
            <p:cNvPr id="5" name="Straight Connector 4">
              <a:extLst>
                <a:ext uri="{FF2B5EF4-FFF2-40B4-BE49-F238E27FC236}">
                  <a16:creationId xmlns:a16="http://schemas.microsoft.com/office/drawing/2014/main" id="{DC9EF2D3-8ABC-EC3A-552B-7C61C4B933FD}"/>
                </a:ext>
              </a:extLst>
            </p:cNvPr>
            <p:cNvCxnSpPr>
              <a:cxnSpLocks/>
            </p:cNvCxnSpPr>
            <p:nvPr/>
          </p:nvCxnSpPr>
          <p:spPr>
            <a:xfrm flipV="1">
              <a:off x="2287766" y="7275444"/>
              <a:ext cx="6518304" cy="2975113"/>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3059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p:txBody>
          <a:bodyPr/>
          <a:lstStyle/>
          <a:p>
            <a:r>
              <a:rPr lang="en-GB"/>
              <a:t>Strictly Private &amp; Highly Confidential, Property of 777 Partners LLC</a:t>
            </a:r>
            <a:endParaRPr lang="en-GB" dirty="0"/>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5</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553862" y="775914"/>
            <a:ext cx="17748250" cy="802715"/>
          </a:xfrm>
        </p:spPr>
        <p:txBody>
          <a:bodyPr>
            <a:normAutofit/>
          </a:bodyPr>
          <a:lstStyle/>
          <a:p>
            <a:r>
              <a:rPr lang="en-GB" sz="5000" dirty="0"/>
              <a:t>Model Web Page</a:t>
            </a:r>
          </a:p>
        </p:txBody>
      </p:sp>
      <p:sp>
        <p:nvSpPr>
          <p:cNvPr id="12" name="TextBox 11">
            <a:extLst>
              <a:ext uri="{FF2B5EF4-FFF2-40B4-BE49-F238E27FC236}">
                <a16:creationId xmlns:a16="http://schemas.microsoft.com/office/drawing/2014/main" id="{94DA0072-7D8C-1BB1-5FD9-9BFAAD02BDCE}"/>
              </a:ext>
            </a:extLst>
          </p:cNvPr>
          <p:cNvSpPr txBox="1"/>
          <p:nvPr/>
        </p:nvSpPr>
        <p:spPr>
          <a:xfrm>
            <a:off x="585759" y="2200716"/>
            <a:ext cx="18722965" cy="1532727"/>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 website was deployed to give a Graphical User Interface for users to input player data, and a wage estimate of the player will be returned on the webpage by running our model.</a:t>
            </a:r>
            <a:endPar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endParaRPr>
          </a:p>
          <a:p>
            <a:endParaRPr lang="en-GB" sz="2400" dirty="0"/>
          </a:p>
        </p:txBody>
      </p:sp>
      <p:sp>
        <p:nvSpPr>
          <p:cNvPr id="2" name="TextBox 1">
            <a:extLst>
              <a:ext uri="{FF2B5EF4-FFF2-40B4-BE49-F238E27FC236}">
                <a16:creationId xmlns:a16="http://schemas.microsoft.com/office/drawing/2014/main" id="{ED3B1834-575D-BBFC-F2EB-7F5834247F2C}"/>
              </a:ext>
            </a:extLst>
          </p:cNvPr>
          <p:cNvSpPr txBox="1"/>
          <p:nvPr/>
        </p:nvSpPr>
        <p:spPr>
          <a:xfrm>
            <a:off x="12469106" y="4915949"/>
            <a:ext cx="7686371" cy="1138773"/>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Additional features were added to the webpage to aid the decision making process.</a:t>
            </a:r>
          </a:p>
        </p:txBody>
      </p:sp>
      <p:pic>
        <p:nvPicPr>
          <p:cNvPr id="4" name="Picture 3">
            <a:extLst>
              <a:ext uri="{FF2B5EF4-FFF2-40B4-BE49-F238E27FC236}">
                <a16:creationId xmlns:a16="http://schemas.microsoft.com/office/drawing/2014/main" id="{D1EB8F4A-F2E3-BCDD-ECA9-A948E25D9FE7}"/>
              </a:ext>
            </a:extLst>
          </p:cNvPr>
          <p:cNvPicPr>
            <a:picLocks noChangeAspect="1"/>
          </p:cNvPicPr>
          <p:nvPr/>
        </p:nvPicPr>
        <p:blipFill rotWithShape="1">
          <a:blip r:embed="rId2"/>
          <a:srcRect r="42370"/>
          <a:stretch/>
        </p:blipFill>
        <p:spPr>
          <a:xfrm>
            <a:off x="715800" y="3472950"/>
            <a:ext cx="11325946" cy="9475179"/>
          </a:xfrm>
          <a:prstGeom prst="rect">
            <a:avLst/>
          </a:prstGeom>
          <a:solidFill>
            <a:srgbClr val="C4E1F2"/>
          </a:solidFill>
        </p:spPr>
      </p:pic>
      <p:cxnSp>
        <p:nvCxnSpPr>
          <p:cNvPr id="5" name="Straight Arrow Connector 4">
            <a:extLst>
              <a:ext uri="{FF2B5EF4-FFF2-40B4-BE49-F238E27FC236}">
                <a16:creationId xmlns:a16="http://schemas.microsoft.com/office/drawing/2014/main" id="{1A084020-FE1E-1129-64E6-C79E1F8F7A6F}"/>
              </a:ext>
            </a:extLst>
          </p:cNvPr>
          <p:cNvCxnSpPr>
            <a:cxnSpLocks/>
            <a:stCxn id="3" idx="1"/>
          </p:cNvCxnSpPr>
          <p:nvPr/>
        </p:nvCxnSpPr>
        <p:spPr>
          <a:xfrm flipH="1">
            <a:off x="4823788" y="7793013"/>
            <a:ext cx="7861903" cy="2168834"/>
          </a:xfrm>
          <a:prstGeom prst="straightConnector1">
            <a:avLst/>
          </a:prstGeom>
          <a:ln w="57150">
            <a:solidFill>
              <a:srgbClr val="1B587C"/>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330BA83A-E168-392C-47B1-70A645FBE9AF}"/>
              </a:ext>
            </a:extLst>
          </p:cNvPr>
          <p:cNvCxnSpPr>
            <a:cxnSpLocks/>
          </p:cNvCxnSpPr>
          <p:nvPr/>
        </p:nvCxnSpPr>
        <p:spPr>
          <a:xfrm flipH="1">
            <a:off x="10287000" y="10289877"/>
            <a:ext cx="2398690" cy="964358"/>
          </a:xfrm>
          <a:prstGeom prst="straightConnector1">
            <a:avLst/>
          </a:prstGeom>
          <a:ln w="57150">
            <a:solidFill>
              <a:srgbClr val="1B587C"/>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BDFE2DB-35BF-6ABF-B735-CFFCDF3CBED5}"/>
              </a:ext>
            </a:extLst>
          </p:cNvPr>
          <p:cNvCxnSpPr>
            <a:cxnSpLocks/>
          </p:cNvCxnSpPr>
          <p:nvPr/>
        </p:nvCxnSpPr>
        <p:spPr>
          <a:xfrm flipH="1">
            <a:off x="5858540" y="2850864"/>
            <a:ext cx="5436378" cy="1718325"/>
          </a:xfrm>
          <a:prstGeom prst="straightConnector1">
            <a:avLst/>
          </a:prstGeom>
          <a:ln w="57150">
            <a:solidFill>
              <a:srgbClr val="C4E1F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B0D8404-DDDE-651C-D272-59108831BF38}"/>
              </a:ext>
            </a:extLst>
          </p:cNvPr>
          <p:cNvCxnSpPr>
            <a:cxnSpLocks/>
          </p:cNvCxnSpPr>
          <p:nvPr/>
        </p:nvCxnSpPr>
        <p:spPr>
          <a:xfrm flipH="1">
            <a:off x="6195968" y="2893260"/>
            <a:ext cx="5098950" cy="2700151"/>
          </a:xfrm>
          <a:prstGeom prst="straightConnector1">
            <a:avLst/>
          </a:prstGeom>
          <a:ln w="57150">
            <a:solidFill>
              <a:srgbClr val="C4E1F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F797C5D-184D-396C-BE2A-80E045CEDEB6}"/>
              </a:ext>
            </a:extLst>
          </p:cNvPr>
          <p:cNvCxnSpPr>
            <a:cxnSpLocks/>
          </p:cNvCxnSpPr>
          <p:nvPr/>
        </p:nvCxnSpPr>
        <p:spPr>
          <a:xfrm flipH="1">
            <a:off x="7982544" y="2893260"/>
            <a:ext cx="3312374" cy="4881424"/>
          </a:xfrm>
          <a:prstGeom prst="straightConnector1">
            <a:avLst/>
          </a:prstGeom>
          <a:ln w="57150">
            <a:solidFill>
              <a:srgbClr val="C4E1F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810A85-6977-4276-EF27-2A01725D2244}"/>
              </a:ext>
            </a:extLst>
          </p:cNvPr>
          <p:cNvCxnSpPr>
            <a:cxnSpLocks/>
          </p:cNvCxnSpPr>
          <p:nvPr/>
        </p:nvCxnSpPr>
        <p:spPr>
          <a:xfrm flipH="1">
            <a:off x="6926018" y="3037094"/>
            <a:ext cx="4281640" cy="3661169"/>
          </a:xfrm>
          <a:prstGeom prst="straightConnector1">
            <a:avLst/>
          </a:prstGeom>
          <a:ln w="57150">
            <a:solidFill>
              <a:srgbClr val="C4E1F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AFCCCA1-F88C-2C3F-0813-007AF6BA26FA}"/>
              </a:ext>
            </a:extLst>
          </p:cNvPr>
          <p:cNvCxnSpPr>
            <a:cxnSpLocks/>
          </p:cNvCxnSpPr>
          <p:nvPr/>
        </p:nvCxnSpPr>
        <p:spPr>
          <a:xfrm flipH="1">
            <a:off x="8409904" y="2850864"/>
            <a:ext cx="2885014" cy="5893891"/>
          </a:xfrm>
          <a:prstGeom prst="straightConnector1">
            <a:avLst/>
          </a:prstGeom>
          <a:ln w="57150">
            <a:solidFill>
              <a:srgbClr val="C4E1F2"/>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84FCB69-96EF-7E81-E7B4-21117D2960BF}"/>
              </a:ext>
            </a:extLst>
          </p:cNvPr>
          <p:cNvCxnSpPr>
            <a:cxnSpLocks/>
          </p:cNvCxnSpPr>
          <p:nvPr/>
        </p:nvCxnSpPr>
        <p:spPr>
          <a:xfrm flipH="1">
            <a:off x="2609045" y="3291594"/>
            <a:ext cx="3325832" cy="6036456"/>
          </a:xfrm>
          <a:prstGeom prst="straightConnector1">
            <a:avLst/>
          </a:prstGeom>
          <a:ln w="57150">
            <a:solidFill>
              <a:srgbClr val="1B587C"/>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996213ED-6060-6AD2-818C-BA302D8DE7DC}"/>
              </a:ext>
            </a:extLst>
          </p:cNvPr>
          <p:cNvSpPr/>
          <p:nvPr/>
        </p:nvSpPr>
        <p:spPr>
          <a:xfrm>
            <a:off x="11141909" y="2770260"/>
            <a:ext cx="230136" cy="174516"/>
          </a:xfrm>
          <a:prstGeom prst="ellipse">
            <a:avLst/>
          </a:prstGeom>
          <a:solidFill>
            <a:srgbClr val="C4E1F2"/>
          </a:solidFill>
          <a:ln>
            <a:solidFill>
              <a:srgbClr val="C4E1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D941CDA8-295B-B9DD-9B5A-CE505F6451F6}"/>
              </a:ext>
            </a:extLst>
          </p:cNvPr>
          <p:cNvGrpSpPr/>
          <p:nvPr/>
        </p:nvGrpSpPr>
        <p:grpSpPr>
          <a:xfrm>
            <a:off x="12685691" y="6943801"/>
            <a:ext cx="7172510" cy="1698424"/>
            <a:chOff x="12482187" y="9816861"/>
            <a:chExt cx="7686371" cy="1698424"/>
          </a:xfrm>
        </p:grpSpPr>
        <p:sp>
          <p:nvSpPr>
            <p:cNvPr id="3" name="Rectangle: Rounded Corners 2">
              <a:extLst>
                <a:ext uri="{FF2B5EF4-FFF2-40B4-BE49-F238E27FC236}">
                  <a16:creationId xmlns:a16="http://schemas.microsoft.com/office/drawing/2014/main" id="{59865FC9-4E88-F4EE-C37A-7B2716C34807}"/>
                </a:ext>
              </a:extLst>
            </p:cNvPr>
            <p:cNvSpPr/>
            <p:nvPr/>
          </p:nvSpPr>
          <p:spPr>
            <a:xfrm>
              <a:off x="12482187" y="9816861"/>
              <a:ext cx="7686371" cy="1698424"/>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3EC5BA8-88C1-0B69-2C9C-4BB2E19F8E4D}"/>
                </a:ext>
              </a:extLst>
            </p:cNvPr>
            <p:cNvSpPr txBox="1"/>
            <p:nvPr/>
          </p:nvSpPr>
          <p:spPr>
            <a:xfrm>
              <a:off x="12651184" y="9965286"/>
              <a:ext cx="7517373" cy="1421928"/>
            </a:xfrm>
            <a:prstGeom prst="rect">
              <a:avLst/>
            </a:prstGeom>
            <a:noFill/>
          </p:spPr>
          <p:txBody>
            <a:bodyPr wrap="square">
              <a:spAutoFit/>
            </a:bodyPr>
            <a:lstStyle/>
            <a:p>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Wage as a percentage of the clubs wage bill will be returned by the webpage which is a useful metric to measure how expensive a player relative to rest of the squad</a:t>
              </a:r>
              <a:endParaRPr lang="en-GB" sz="2400" dirty="0"/>
            </a:p>
          </p:txBody>
        </p:sp>
      </p:grpSp>
      <p:grpSp>
        <p:nvGrpSpPr>
          <p:cNvPr id="13" name="Group 12">
            <a:extLst>
              <a:ext uri="{FF2B5EF4-FFF2-40B4-BE49-F238E27FC236}">
                <a16:creationId xmlns:a16="http://schemas.microsoft.com/office/drawing/2014/main" id="{91AD2571-F64E-B87B-7D43-FCA663D9192B}"/>
              </a:ext>
            </a:extLst>
          </p:cNvPr>
          <p:cNvGrpSpPr/>
          <p:nvPr/>
        </p:nvGrpSpPr>
        <p:grpSpPr>
          <a:xfrm>
            <a:off x="12685691" y="9358413"/>
            <a:ext cx="7344846" cy="1698424"/>
            <a:chOff x="12482187" y="9816861"/>
            <a:chExt cx="7888310" cy="1698424"/>
          </a:xfrm>
        </p:grpSpPr>
        <p:sp>
          <p:nvSpPr>
            <p:cNvPr id="14" name="Rectangle: Rounded Corners 13">
              <a:extLst>
                <a:ext uri="{FF2B5EF4-FFF2-40B4-BE49-F238E27FC236}">
                  <a16:creationId xmlns:a16="http://schemas.microsoft.com/office/drawing/2014/main" id="{7022F659-16CE-780E-B688-DA8E523CCEEB}"/>
                </a:ext>
              </a:extLst>
            </p:cNvPr>
            <p:cNvSpPr/>
            <p:nvPr/>
          </p:nvSpPr>
          <p:spPr>
            <a:xfrm>
              <a:off x="12482187" y="9816861"/>
              <a:ext cx="7686371" cy="1698424"/>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7A95F2D-D3B2-7231-02B3-44635E3EA4D2}"/>
                </a:ext>
              </a:extLst>
            </p:cNvPr>
            <p:cNvSpPr txBox="1"/>
            <p:nvPr/>
          </p:nvSpPr>
          <p:spPr>
            <a:xfrm>
              <a:off x="12684126" y="10093357"/>
              <a:ext cx="7686371" cy="1421928"/>
            </a:xfrm>
            <a:prstGeom prst="rect">
              <a:avLst/>
            </a:prstGeom>
            <a:noFill/>
          </p:spPr>
          <p:txBody>
            <a:bodyPr wrap="square">
              <a:spAutoFit/>
            </a:bodyPr>
            <a:lstStyle/>
            <a:p>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Similar players based on the variables used in the model is returned, enabling the decision maker to validated the model prediction.</a:t>
              </a:r>
            </a:p>
            <a:p>
              <a:endParaRPr lang="en-GB" sz="2400" dirty="0"/>
            </a:p>
          </p:txBody>
        </p:sp>
      </p:grpSp>
    </p:spTree>
    <p:extLst>
      <p:ext uri="{BB962C8B-B14F-4D97-AF65-F5344CB8AC3E}">
        <p14:creationId xmlns:p14="http://schemas.microsoft.com/office/powerpoint/2010/main" val="3120936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p:txBody>
          <a:bodyPr/>
          <a:lstStyle/>
          <a:p>
            <a:r>
              <a:rPr lang="en-GB"/>
              <a:t>Strictly Private &amp; Highly Confidential, Property of 777 Partners LLC</a:t>
            </a:r>
            <a:endParaRPr lang="en-GB" dirty="0"/>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6</a:t>
            </a:fld>
            <a:endParaRPr lang="en-GB"/>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Diagnostics - The Outliers</a:t>
            </a:r>
          </a:p>
        </p:txBody>
      </p:sp>
      <p:sp>
        <p:nvSpPr>
          <p:cNvPr id="12" name="TextBox 11">
            <a:extLst>
              <a:ext uri="{FF2B5EF4-FFF2-40B4-BE49-F238E27FC236}">
                <a16:creationId xmlns:a16="http://schemas.microsoft.com/office/drawing/2014/main" id="{94DA0072-7D8C-1BB1-5FD9-9BFAAD02BDCE}"/>
              </a:ext>
            </a:extLst>
          </p:cNvPr>
          <p:cNvSpPr txBox="1"/>
          <p:nvPr/>
        </p:nvSpPr>
        <p:spPr>
          <a:xfrm>
            <a:off x="617657" y="2223727"/>
            <a:ext cx="18351795" cy="2390398"/>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When performing model diagnostics we noticed parallel lines in the residual plot, suggesting the data may not be linear but ordinal. This implies that </a:t>
            </a:r>
            <a:r>
              <a:rPr kumimoji="0" lang="en-GB" sz="2400" b="0" i="0" u="sng"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some clubs have very different wage/squad structure when compared to the rest of the league</a:t>
            </a:r>
            <a:r>
              <a:rPr kumimoji="0" lang="en-GB" sz="2400" b="0" i="0"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a:t>
            </a: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R="0" lvl="0" algn="l" defTabSz="914400" rtl="0" eaLnBrk="1" fontAlgn="auto" latinLnBrk="0" hangingPunct="1">
              <a:lnSpc>
                <a:spcPct val="150000"/>
              </a:lnSpc>
              <a:spcBef>
                <a:spcPts val="1000"/>
              </a:spcBef>
              <a:spcAft>
                <a:spcPts val="0"/>
              </a:spcAft>
              <a:buClrTx/>
              <a:buSzTx/>
              <a:tabLst/>
              <a:defRPr/>
            </a:pPr>
            <a:endParaRPr lang="en-GB" sz="2800" u="sng" kern="1200" spc="0" dirty="0">
              <a:solidFill>
                <a:srgbClr val="1B587C">
                  <a:lumMod val="50000"/>
                </a:srgbClr>
              </a:solidFill>
              <a:latin typeface="Roboto Medium" panose="02000000000000000000" pitchFamily="2" charset="0"/>
              <a:ea typeface="Roboto Medium" panose="02000000000000000000" pitchFamily="2" charset="0"/>
              <a:cs typeface="+mn-cs"/>
            </a:endParaRPr>
          </a:p>
          <a:p>
            <a:endParaRPr lang="en-GB" dirty="0"/>
          </a:p>
        </p:txBody>
      </p:sp>
      <p:sp>
        <p:nvSpPr>
          <p:cNvPr id="10" name="TextBox 9">
            <a:extLst>
              <a:ext uri="{FF2B5EF4-FFF2-40B4-BE49-F238E27FC236}">
                <a16:creationId xmlns:a16="http://schemas.microsoft.com/office/drawing/2014/main" id="{195A2DD2-F109-A270-E6D5-D42451B507E3}"/>
              </a:ext>
            </a:extLst>
          </p:cNvPr>
          <p:cNvSpPr txBox="1"/>
          <p:nvPr/>
        </p:nvSpPr>
        <p:spPr>
          <a:xfrm>
            <a:off x="8066742" y="9468477"/>
            <a:ext cx="3013166" cy="369332"/>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Residual plot</a:t>
            </a:r>
          </a:p>
        </p:txBody>
      </p:sp>
      <p:pic>
        <p:nvPicPr>
          <p:cNvPr id="7" name="Picture 6">
            <a:extLst>
              <a:ext uri="{FF2B5EF4-FFF2-40B4-BE49-F238E27FC236}">
                <a16:creationId xmlns:a16="http://schemas.microsoft.com/office/drawing/2014/main" id="{4415793A-5BCA-F94E-48D7-1DD50BD17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5010" y="2971301"/>
            <a:ext cx="8662901" cy="6497176"/>
          </a:xfrm>
          <a:prstGeom prst="rect">
            <a:avLst/>
          </a:prstGeom>
        </p:spPr>
      </p:pic>
      <p:sp>
        <p:nvSpPr>
          <p:cNvPr id="17" name="Freeform: Shape 16">
            <a:extLst>
              <a:ext uri="{FF2B5EF4-FFF2-40B4-BE49-F238E27FC236}">
                <a16:creationId xmlns:a16="http://schemas.microsoft.com/office/drawing/2014/main" id="{84CA0A79-1C39-4295-E427-8B464C5FBAFD}"/>
              </a:ext>
            </a:extLst>
          </p:cNvPr>
          <p:cNvSpPr/>
          <p:nvPr/>
        </p:nvSpPr>
        <p:spPr>
          <a:xfrm>
            <a:off x="6311520" y="5551714"/>
            <a:ext cx="4008137" cy="2887432"/>
          </a:xfrm>
          <a:custGeom>
            <a:avLst/>
            <a:gdLst>
              <a:gd name="connsiteX0" fmla="*/ 256826 w 4186658"/>
              <a:gd name="connsiteY0" fmla="*/ 136163 h 2867388"/>
              <a:gd name="connsiteX1" fmla="*/ 2779308 w 4186658"/>
              <a:gd name="connsiteY1" fmla="*/ 897412 h 2867388"/>
              <a:gd name="connsiteX2" fmla="*/ 4157665 w 4186658"/>
              <a:gd name="connsiteY2" fmla="*/ 2829814 h 2867388"/>
              <a:gd name="connsiteX3" fmla="*/ 1545094 w 4186658"/>
              <a:gd name="connsiteY3" fmla="*/ 2023520 h 2867388"/>
              <a:gd name="connsiteX4" fmla="*/ 229799 w 4186658"/>
              <a:gd name="connsiteY4" fmla="*/ 190216 h 2867388"/>
              <a:gd name="connsiteX5" fmla="*/ 256826 w 4186658"/>
              <a:gd name="connsiteY5" fmla="*/ 136163 h 286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86658" h="2867388">
                <a:moveTo>
                  <a:pt x="256826" y="136163"/>
                </a:moveTo>
                <a:cubicBezTo>
                  <a:pt x="681744" y="254029"/>
                  <a:pt x="2129168" y="448470"/>
                  <a:pt x="2779308" y="897412"/>
                </a:cubicBezTo>
                <a:cubicBezTo>
                  <a:pt x="3429448" y="1346354"/>
                  <a:pt x="4363367" y="2642129"/>
                  <a:pt x="4157665" y="2829814"/>
                </a:cubicBezTo>
                <a:cubicBezTo>
                  <a:pt x="3951963" y="3017499"/>
                  <a:pt x="2199738" y="2463453"/>
                  <a:pt x="1545094" y="2023520"/>
                </a:cubicBezTo>
                <a:cubicBezTo>
                  <a:pt x="890450" y="1583587"/>
                  <a:pt x="444510" y="503274"/>
                  <a:pt x="229799" y="190216"/>
                </a:cubicBezTo>
                <a:cubicBezTo>
                  <a:pt x="15088" y="-122842"/>
                  <a:pt x="-168092" y="18297"/>
                  <a:pt x="256826" y="136163"/>
                </a:cubicBezTo>
                <a:close/>
              </a:path>
            </a:pathLst>
          </a:cu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1D5D4B8-556D-73E7-FBA1-EB821A4F4E7B}"/>
              </a:ext>
            </a:extLst>
          </p:cNvPr>
          <p:cNvSpPr txBox="1"/>
          <p:nvPr/>
        </p:nvSpPr>
        <p:spPr>
          <a:xfrm>
            <a:off x="643547" y="10104310"/>
            <a:ext cx="17696469" cy="2375009"/>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After further analysis we identified Red Bull Bragantino, Corinthians,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Botafogo</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Cortiba</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Goianese</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Sao Paulo, Sport Club do Recife, and Cuiaba as the </a:t>
            </a:r>
            <a:r>
              <a:rPr lang="en-GB" sz="2400" b="1" i="1" kern="1200" spc="0" dirty="0">
                <a:solidFill>
                  <a:srgbClr val="1B587C">
                    <a:lumMod val="50000"/>
                  </a:srgbClr>
                </a:solidFill>
                <a:latin typeface="Roboto Medium" panose="02000000000000000000" pitchFamily="2" charset="0"/>
                <a:ea typeface="Roboto Medium" panose="02000000000000000000" pitchFamily="2" charset="0"/>
                <a:cs typeface="+mn-cs"/>
              </a:rPr>
              <a:t>Outlier Clubs.</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Its important to note that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Botafogo</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Cortiba</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Sport Club do Recife and Cuiaba were only in the top flight for two seasons in our data and their wage structure could be different post relegation.</a:t>
            </a:r>
          </a:p>
        </p:txBody>
      </p:sp>
    </p:spTree>
    <p:extLst>
      <p:ext uri="{BB962C8B-B14F-4D97-AF65-F5344CB8AC3E}">
        <p14:creationId xmlns:p14="http://schemas.microsoft.com/office/powerpoint/2010/main" val="1115870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7</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Squad Structure of Outlier Clubs (1/2)</a:t>
            </a:r>
          </a:p>
        </p:txBody>
      </p:sp>
      <p:sp>
        <p:nvSpPr>
          <p:cNvPr id="12" name="TextBox 11">
            <a:extLst>
              <a:ext uri="{FF2B5EF4-FFF2-40B4-BE49-F238E27FC236}">
                <a16:creationId xmlns:a16="http://schemas.microsoft.com/office/drawing/2014/main" id="{94DA0072-7D8C-1BB1-5FD9-9BFAAD02BDCE}"/>
              </a:ext>
            </a:extLst>
          </p:cNvPr>
          <p:cNvSpPr txBox="1"/>
          <p:nvPr/>
        </p:nvSpPr>
        <p:spPr>
          <a:xfrm>
            <a:off x="594155" y="2216369"/>
            <a:ext cx="8090740" cy="2723823"/>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The </a:t>
            </a:r>
            <a:r>
              <a:rPr kumimoji="0" lang="en-GB" sz="2400" b="0" i="0" u="sng" strike="noStrike" kern="1200" cap="none" spc="0" normalizeH="0" baseline="0" noProof="0" dirty="0">
                <a:ln>
                  <a:noFill/>
                </a:ln>
                <a:solidFill>
                  <a:srgbClr val="1B587C">
                    <a:lumMod val="50000"/>
                  </a:srgbClr>
                </a:solidFill>
                <a:effectLst/>
                <a:uLnTx/>
                <a:uFillTx/>
                <a:latin typeface="Roboto Medium" panose="02000000000000000000" pitchFamily="2" charset="0"/>
                <a:ea typeface="Roboto Medium" panose="02000000000000000000" pitchFamily="2" charset="0"/>
                <a:cs typeface="+mn-cs"/>
              </a:rPr>
              <a:t>outlier clubs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have given more importance to their defenders and keepers</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and tend to pay them on average  higher  wages compared to rest of the positions.</a:t>
            </a:r>
          </a:p>
          <a:p>
            <a:endParaRPr lang="en-GB" dirty="0"/>
          </a:p>
        </p:txBody>
      </p:sp>
      <p:sp>
        <p:nvSpPr>
          <p:cNvPr id="20" name="TextBox 19">
            <a:extLst>
              <a:ext uri="{FF2B5EF4-FFF2-40B4-BE49-F238E27FC236}">
                <a16:creationId xmlns:a16="http://schemas.microsoft.com/office/drawing/2014/main" id="{4CCF3DB5-9C94-5983-2DAB-EFE76F21E3B2}"/>
              </a:ext>
            </a:extLst>
          </p:cNvPr>
          <p:cNvSpPr txBox="1"/>
          <p:nvPr/>
        </p:nvSpPr>
        <p:spPr>
          <a:xfrm>
            <a:off x="594155" y="8379942"/>
            <a:ext cx="7888390" cy="2723823"/>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The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rest of the league is focusing more on their forwards and midfielders</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paying on average higher wages for those positions  compared to defenders and goalkeepers.</a:t>
            </a:r>
          </a:p>
          <a:p>
            <a:endParaRPr lang="en-GB" dirty="0"/>
          </a:p>
        </p:txBody>
      </p:sp>
      <p:sp>
        <p:nvSpPr>
          <p:cNvPr id="23" name="Oval 22">
            <a:extLst>
              <a:ext uri="{FF2B5EF4-FFF2-40B4-BE49-F238E27FC236}">
                <a16:creationId xmlns:a16="http://schemas.microsoft.com/office/drawing/2014/main" id="{856B7357-9E26-4C91-2BAE-95128B77DAA2}"/>
              </a:ext>
            </a:extLst>
          </p:cNvPr>
          <p:cNvSpPr/>
          <p:nvPr/>
        </p:nvSpPr>
        <p:spPr>
          <a:xfrm>
            <a:off x="19372521" y="9739426"/>
            <a:ext cx="1222744" cy="93566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AC6A3774-660E-0820-1AFB-C2E88E0D0D39}"/>
              </a:ext>
            </a:extLst>
          </p:cNvPr>
          <p:cNvSpPr/>
          <p:nvPr/>
        </p:nvSpPr>
        <p:spPr>
          <a:xfrm>
            <a:off x="19118818" y="3842860"/>
            <a:ext cx="1222744" cy="93566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064011E4-F508-F3B7-E3A2-5ECD8DEC3BC8}"/>
              </a:ext>
            </a:extLst>
          </p:cNvPr>
          <p:cNvSpPr/>
          <p:nvPr/>
        </p:nvSpPr>
        <p:spPr>
          <a:xfrm>
            <a:off x="19294375" y="1563914"/>
            <a:ext cx="854323" cy="103043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Rounded Corners 18">
            <a:extLst>
              <a:ext uri="{FF2B5EF4-FFF2-40B4-BE49-F238E27FC236}">
                <a16:creationId xmlns:a16="http://schemas.microsoft.com/office/drawing/2014/main" id="{99451483-7E8E-5C25-1544-F699ED87848C}"/>
              </a:ext>
            </a:extLst>
          </p:cNvPr>
          <p:cNvSpPr/>
          <p:nvPr/>
        </p:nvSpPr>
        <p:spPr>
          <a:xfrm>
            <a:off x="19487239" y="4424977"/>
            <a:ext cx="854323" cy="103043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Rounded Corners 20">
            <a:extLst>
              <a:ext uri="{FF2B5EF4-FFF2-40B4-BE49-F238E27FC236}">
                <a16:creationId xmlns:a16="http://schemas.microsoft.com/office/drawing/2014/main" id="{0E19BF2C-8F60-ECF4-21A0-02DA65A3AC85}"/>
              </a:ext>
            </a:extLst>
          </p:cNvPr>
          <p:cNvSpPr/>
          <p:nvPr/>
        </p:nvSpPr>
        <p:spPr>
          <a:xfrm>
            <a:off x="19529030" y="7210157"/>
            <a:ext cx="854323" cy="1030430"/>
          </a:xfrm>
          <a:prstGeom prst="round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Rounded Corners 25">
            <a:extLst>
              <a:ext uri="{FF2B5EF4-FFF2-40B4-BE49-F238E27FC236}">
                <a16:creationId xmlns:a16="http://schemas.microsoft.com/office/drawing/2014/main" id="{B697BF34-7784-06C4-F51D-D50D5B19C609}"/>
              </a:ext>
            </a:extLst>
          </p:cNvPr>
          <p:cNvSpPr/>
          <p:nvPr/>
        </p:nvSpPr>
        <p:spPr>
          <a:xfrm>
            <a:off x="19648832" y="1317931"/>
            <a:ext cx="854323" cy="858546"/>
          </a:xfrm>
          <a:prstGeom prst="round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descr="Chart">
            <a:extLst>
              <a:ext uri="{FF2B5EF4-FFF2-40B4-BE49-F238E27FC236}">
                <a16:creationId xmlns:a16="http://schemas.microsoft.com/office/drawing/2014/main" id="{17CCE9F6-BFA4-304C-93D7-4A5D070BF1F5}"/>
              </a:ext>
            </a:extLst>
          </p:cNvPr>
          <p:cNvPicPr>
            <a:picLocks noChangeAspect="1"/>
          </p:cNvPicPr>
          <p:nvPr/>
        </p:nvPicPr>
        <p:blipFill rotWithShape="1">
          <a:blip r:embed="rId2">
            <a:extLst>
              <a:ext uri="{28A0092B-C50C-407E-A947-70E740481C1C}">
                <a14:useLocalDpi xmlns:a14="http://schemas.microsoft.com/office/drawing/2010/main" val="0"/>
              </a:ext>
            </a:extLst>
          </a:blip>
          <a:srcRect r="9540"/>
          <a:stretch/>
        </p:blipFill>
        <p:spPr>
          <a:xfrm>
            <a:off x="9099517" y="7470548"/>
            <a:ext cx="10850390" cy="5690104"/>
          </a:xfrm>
          <a:prstGeom prst="rect">
            <a:avLst/>
          </a:prstGeom>
        </p:spPr>
      </p:pic>
      <p:grpSp>
        <p:nvGrpSpPr>
          <p:cNvPr id="33" name="Group 32">
            <a:extLst>
              <a:ext uri="{FF2B5EF4-FFF2-40B4-BE49-F238E27FC236}">
                <a16:creationId xmlns:a16="http://schemas.microsoft.com/office/drawing/2014/main" id="{4C92FF16-C2E9-0C22-5C20-3FD27AAC0499}"/>
              </a:ext>
            </a:extLst>
          </p:cNvPr>
          <p:cNvGrpSpPr/>
          <p:nvPr/>
        </p:nvGrpSpPr>
        <p:grpSpPr>
          <a:xfrm>
            <a:off x="16083209" y="1422583"/>
            <a:ext cx="4258354" cy="1638343"/>
            <a:chOff x="21676109" y="1531294"/>
            <a:chExt cx="4384467" cy="1638343"/>
          </a:xfrm>
        </p:grpSpPr>
        <p:sp>
          <p:nvSpPr>
            <p:cNvPr id="2" name="Rectangle: Rounded Corners 1">
              <a:extLst>
                <a:ext uri="{FF2B5EF4-FFF2-40B4-BE49-F238E27FC236}">
                  <a16:creationId xmlns:a16="http://schemas.microsoft.com/office/drawing/2014/main" id="{DEE67E5B-6A46-2DF6-CA13-CF24D779AB05}"/>
                </a:ext>
              </a:extLst>
            </p:cNvPr>
            <p:cNvSpPr/>
            <p:nvPr/>
          </p:nvSpPr>
          <p:spPr>
            <a:xfrm>
              <a:off x="21799812" y="2019050"/>
              <a:ext cx="386867" cy="429169"/>
            </a:xfrm>
            <a:prstGeom prst="roundRect">
              <a:avLst/>
            </a:prstGeom>
            <a:solidFill>
              <a:srgbClr val="1D43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BB5068CE-CAED-555E-4400-8B706C4249B2}"/>
                </a:ext>
              </a:extLst>
            </p:cNvPr>
            <p:cNvSpPr/>
            <p:nvPr/>
          </p:nvSpPr>
          <p:spPr>
            <a:xfrm>
              <a:off x="21786080" y="2740468"/>
              <a:ext cx="386867" cy="429169"/>
            </a:xfrm>
            <a:prstGeom prst="roundRect">
              <a:avLst/>
            </a:prstGeom>
            <a:solidFill>
              <a:srgbClr val="19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3C980451-B959-7D85-FF8A-5BFD4ACB097F}"/>
                </a:ext>
              </a:extLst>
            </p:cNvPr>
            <p:cNvSpPr/>
            <p:nvPr/>
          </p:nvSpPr>
          <p:spPr>
            <a:xfrm>
              <a:off x="23873142" y="2740468"/>
              <a:ext cx="386867" cy="429169"/>
            </a:xfrm>
            <a:prstGeom prst="roundRect">
              <a:avLst/>
            </a:prstGeom>
            <a:solidFill>
              <a:srgbClr val="19B3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0E61185B-90E0-CA79-68D4-57974084D77A}"/>
                </a:ext>
              </a:extLst>
            </p:cNvPr>
            <p:cNvSpPr/>
            <p:nvPr/>
          </p:nvSpPr>
          <p:spPr>
            <a:xfrm>
              <a:off x="23864263" y="2019050"/>
              <a:ext cx="386867" cy="429169"/>
            </a:xfrm>
            <a:prstGeom prst="roundRect">
              <a:avLst/>
            </a:prstGeom>
            <a:solidFill>
              <a:srgbClr val="1689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4A31DEC5-0B22-9772-047A-1499B7850EF9}"/>
                </a:ext>
              </a:extLst>
            </p:cNvPr>
            <p:cNvSpPr txBox="1"/>
            <p:nvPr/>
          </p:nvSpPr>
          <p:spPr>
            <a:xfrm>
              <a:off x="22371182" y="2800633"/>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Midfielders</a:t>
              </a:r>
            </a:p>
          </p:txBody>
        </p:sp>
        <p:sp>
          <p:nvSpPr>
            <p:cNvPr id="10" name="TextBox 9">
              <a:extLst>
                <a:ext uri="{FF2B5EF4-FFF2-40B4-BE49-F238E27FC236}">
                  <a16:creationId xmlns:a16="http://schemas.microsoft.com/office/drawing/2014/main" id="{8B88FE20-A261-3845-C4EF-E453D06A5D94}"/>
                </a:ext>
              </a:extLst>
            </p:cNvPr>
            <p:cNvSpPr txBox="1"/>
            <p:nvPr/>
          </p:nvSpPr>
          <p:spPr>
            <a:xfrm>
              <a:off x="22371182" y="2106587"/>
              <a:ext cx="1390146"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Forwards</a:t>
              </a:r>
            </a:p>
          </p:txBody>
        </p:sp>
        <p:sp>
          <p:nvSpPr>
            <p:cNvPr id="11" name="TextBox 10">
              <a:extLst>
                <a:ext uri="{FF2B5EF4-FFF2-40B4-BE49-F238E27FC236}">
                  <a16:creationId xmlns:a16="http://schemas.microsoft.com/office/drawing/2014/main" id="{133007DF-F596-FE0A-87C7-4ED460CDFAE3}"/>
                </a:ext>
              </a:extLst>
            </p:cNvPr>
            <p:cNvSpPr txBox="1"/>
            <p:nvPr/>
          </p:nvSpPr>
          <p:spPr>
            <a:xfrm>
              <a:off x="24446802" y="2067332"/>
              <a:ext cx="1613774" cy="341632"/>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800">
                  <a:latin typeface="Roboto Medium" panose="02000000000000000000" pitchFamily="2" charset="0"/>
                  <a:ea typeface="Roboto Medium" panose="02000000000000000000" pitchFamily="2" charset="0"/>
                  <a:cs typeface="Roboto Medium" panose="02000000000000000000" pitchFamily="2" charset="0"/>
                </a:defRPr>
              </a:lvl1pPr>
            </a:lstStyle>
            <a:p>
              <a:r>
                <a:rPr lang="en-GB" dirty="0"/>
                <a:t>Defenders</a:t>
              </a:r>
            </a:p>
          </p:txBody>
        </p:sp>
        <p:sp>
          <p:nvSpPr>
            <p:cNvPr id="13" name="TextBox 12">
              <a:extLst>
                <a:ext uri="{FF2B5EF4-FFF2-40B4-BE49-F238E27FC236}">
                  <a16:creationId xmlns:a16="http://schemas.microsoft.com/office/drawing/2014/main" id="{4C63C5F3-6BC7-B700-8E34-6D062515A902}"/>
                </a:ext>
              </a:extLst>
            </p:cNvPr>
            <p:cNvSpPr txBox="1"/>
            <p:nvPr/>
          </p:nvSpPr>
          <p:spPr>
            <a:xfrm>
              <a:off x="24446802" y="2800633"/>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Keepers</a:t>
              </a:r>
            </a:p>
          </p:txBody>
        </p:sp>
        <p:sp>
          <p:nvSpPr>
            <p:cNvPr id="32" name="TextBox 31">
              <a:extLst>
                <a:ext uri="{FF2B5EF4-FFF2-40B4-BE49-F238E27FC236}">
                  <a16:creationId xmlns:a16="http://schemas.microsoft.com/office/drawing/2014/main" id="{F591C6F0-8AA9-3C61-BAAD-D1C44769E4FA}"/>
                </a:ext>
              </a:extLst>
            </p:cNvPr>
            <p:cNvSpPr txBox="1"/>
            <p:nvPr/>
          </p:nvSpPr>
          <p:spPr>
            <a:xfrm>
              <a:off x="21676109" y="1531294"/>
              <a:ext cx="1390146" cy="369332"/>
            </a:xfrm>
            <a:prstGeom prst="rect">
              <a:avLst/>
            </a:prstGeom>
            <a:noFill/>
          </p:spPr>
          <p:txBody>
            <a:bodyPr wrap="square" rtlCol="0">
              <a:spAutoFit/>
            </a:bodyPr>
            <a:lstStyle/>
            <a:p>
              <a:r>
                <a:rPr lang="en-GB" sz="2000" dirty="0">
                  <a:latin typeface="Roboto Medium" panose="02000000000000000000" pitchFamily="2" charset="0"/>
                  <a:ea typeface="Roboto Medium" panose="02000000000000000000" pitchFamily="2" charset="0"/>
                  <a:cs typeface="Roboto Medium" panose="02000000000000000000" pitchFamily="2" charset="0"/>
                </a:rPr>
                <a:t>Positions</a:t>
              </a:r>
            </a:p>
          </p:txBody>
        </p:sp>
      </p:grpSp>
      <p:pic>
        <p:nvPicPr>
          <p:cNvPr id="37" name="Picture 36" descr="Chart&#10;&#10;Description automatically generated">
            <a:extLst>
              <a:ext uri="{FF2B5EF4-FFF2-40B4-BE49-F238E27FC236}">
                <a16:creationId xmlns:a16="http://schemas.microsoft.com/office/drawing/2014/main" id="{6EBF3E77-92C9-B349-5685-D757E70D09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8830" y="1513407"/>
            <a:ext cx="10848214" cy="6132081"/>
          </a:xfrm>
          <a:prstGeom prst="rect">
            <a:avLst/>
          </a:prstGeom>
        </p:spPr>
      </p:pic>
      <p:sp>
        <p:nvSpPr>
          <p:cNvPr id="38" name="TextBox 37">
            <a:extLst>
              <a:ext uri="{FF2B5EF4-FFF2-40B4-BE49-F238E27FC236}">
                <a16:creationId xmlns:a16="http://schemas.microsoft.com/office/drawing/2014/main" id="{5114AF3B-6CE4-D01D-9F2E-4F9A2BD58388}"/>
              </a:ext>
            </a:extLst>
          </p:cNvPr>
          <p:cNvSpPr txBox="1"/>
          <p:nvPr/>
        </p:nvSpPr>
        <p:spPr>
          <a:xfrm>
            <a:off x="11014521" y="7520987"/>
            <a:ext cx="6710307" cy="369332"/>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Average Wage by Position – Outlier Clubs</a:t>
            </a:r>
          </a:p>
        </p:txBody>
      </p:sp>
      <p:sp>
        <p:nvSpPr>
          <p:cNvPr id="39" name="TextBox 38">
            <a:extLst>
              <a:ext uri="{FF2B5EF4-FFF2-40B4-BE49-F238E27FC236}">
                <a16:creationId xmlns:a16="http://schemas.microsoft.com/office/drawing/2014/main" id="{E8D16190-57D8-0B9B-95EA-15D2B403E3C3}"/>
              </a:ext>
            </a:extLst>
          </p:cNvPr>
          <p:cNvSpPr txBox="1"/>
          <p:nvPr/>
        </p:nvSpPr>
        <p:spPr>
          <a:xfrm>
            <a:off x="11169558" y="13123323"/>
            <a:ext cx="6710307" cy="369332"/>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Average Wage by Position – Rest of the League</a:t>
            </a:r>
          </a:p>
        </p:txBody>
      </p:sp>
    </p:spTree>
    <p:extLst>
      <p:ext uri="{BB962C8B-B14F-4D97-AF65-F5344CB8AC3E}">
        <p14:creationId xmlns:p14="http://schemas.microsoft.com/office/powerpoint/2010/main" val="4229759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a:xfrm>
            <a:off x="6815138" y="12893455"/>
            <a:ext cx="6943725" cy="730250"/>
          </a:xfrm>
        </p:spPr>
        <p:txBody>
          <a:bodyPr/>
          <a:lstStyle/>
          <a:p>
            <a:r>
              <a:rPr lang="en-GB" dirty="0"/>
              <a:t>Strictly Private &amp; Highly Confidential, Property of 777 Partners LLC</a:t>
            </a:r>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8</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Squad Structure of Outlier Clubs (2/2)</a:t>
            </a:r>
          </a:p>
        </p:txBody>
      </p:sp>
      <p:sp>
        <p:nvSpPr>
          <p:cNvPr id="12" name="TextBox 11">
            <a:extLst>
              <a:ext uri="{FF2B5EF4-FFF2-40B4-BE49-F238E27FC236}">
                <a16:creationId xmlns:a16="http://schemas.microsoft.com/office/drawing/2014/main" id="{94DA0072-7D8C-1BB1-5FD9-9BFAAD02BDCE}"/>
              </a:ext>
            </a:extLst>
          </p:cNvPr>
          <p:cNvSpPr txBox="1"/>
          <p:nvPr/>
        </p:nvSpPr>
        <p:spPr>
          <a:xfrm>
            <a:off x="554047" y="8386001"/>
            <a:ext cx="8734501" cy="5196294"/>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With the exception of Sport Club do Recife and Cuiaba, the rest of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the outlier clubs have young squads with almost 70% (red line) of the squad comprising of player under the age of 27</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The squad Red Bull Bragantino in particular is made up of over 40% players under the age of 21 more than any other team in the league.</a:t>
            </a:r>
          </a:p>
          <a:p>
            <a:endParaRPr lang="en-GB" dirty="0"/>
          </a:p>
        </p:txBody>
      </p:sp>
      <p:sp>
        <p:nvSpPr>
          <p:cNvPr id="20" name="TextBox 19">
            <a:extLst>
              <a:ext uri="{FF2B5EF4-FFF2-40B4-BE49-F238E27FC236}">
                <a16:creationId xmlns:a16="http://schemas.microsoft.com/office/drawing/2014/main" id="{4CCF3DB5-9C94-5983-2DAB-EFE76F21E3B2}"/>
              </a:ext>
            </a:extLst>
          </p:cNvPr>
          <p:cNvSpPr txBox="1"/>
          <p:nvPr/>
        </p:nvSpPr>
        <p:spPr>
          <a:xfrm>
            <a:off x="11116964" y="8386001"/>
            <a:ext cx="8902989" cy="5196294"/>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The rest of the league favours more experienced players in their prime (age 27+)</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with the exception of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Athletico</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a:t>
            </a:r>
            <a:r>
              <a:rPr lang="en-GB" sz="2400" kern="1200" spc="0" dirty="0" err="1">
                <a:solidFill>
                  <a:srgbClr val="1B587C">
                    <a:lumMod val="50000"/>
                  </a:srgbClr>
                </a:solidFill>
                <a:latin typeface="Roboto Medium" panose="02000000000000000000" pitchFamily="2" charset="0"/>
                <a:ea typeface="Roboto Medium" panose="02000000000000000000" pitchFamily="2" charset="0"/>
                <a:cs typeface="+mn-cs"/>
              </a:rPr>
              <a:t>Paranaense</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 Santos, and Vasco da Gama.     			                                                  </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 hypothesis test with 95% significance level confirmed that the hypothesis, </a:t>
            </a:r>
            <a:r>
              <a:rPr lang="en-GB" sz="2400" u="sng" kern="1200" spc="0" dirty="0">
                <a:solidFill>
                  <a:srgbClr val="1B587C">
                    <a:lumMod val="50000"/>
                  </a:srgbClr>
                </a:solidFill>
                <a:latin typeface="Roboto Medium" panose="02000000000000000000" pitchFamily="2" charset="0"/>
                <a:ea typeface="Roboto Medium" panose="02000000000000000000" pitchFamily="2" charset="0"/>
                <a:cs typeface="+mn-cs"/>
              </a:rPr>
              <a:t>outlier clubs have a younger squad is supported by the data</a:t>
            </a: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a:t>
            </a:r>
          </a:p>
          <a:p>
            <a:endParaRPr lang="en-GB" dirty="0"/>
          </a:p>
        </p:txBody>
      </p:sp>
      <p:sp>
        <p:nvSpPr>
          <p:cNvPr id="23" name="Oval 22">
            <a:extLst>
              <a:ext uri="{FF2B5EF4-FFF2-40B4-BE49-F238E27FC236}">
                <a16:creationId xmlns:a16="http://schemas.microsoft.com/office/drawing/2014/main" id="{856B7357-9E26-4C91-2BAE-95128B77DAA2}"/>
              </a:ext>
            </a:extLst>
          </p:cNvPr>
          <p:cNvSpPr/>
          <p:nvPr/>
        </p:nvSpPr>
        <p:spPr>
          <a:xfrm>
            <a:off x="19372521" y="9696894"/>
            <a:ext cx="1222744" cy="93566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a:extLst>
              <a:ext uri="{FF2B5EF4-FFF2-40B4-BE49-F238E27FC236}">
                <a16:creationId xmlns:a16="http://schemas.microsoft.com/office/drawing/2014/main" id="{AC6A3774-660E-0820-1AFB-C2E88E0D0D39}"/>
              </a:ext>
            </a:extLst>
          </p:cNvPr>
          <p:cNvSpPr/>
          <p:nvPr/>
        </p:nvSpPr>
        <p:spPr>
          <a:xfrm>
            <a:off x="19118818" y="3842860"/>
            <a:ext cx="1222744" cy="935665"/>
          </a:xfrm>
          <a:prstGeom prst="ellips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Chart, bar chart">
            <a:extLst>
              <a:ext uri="{FF2B5EF4-FFF2-40B4-BE49-F238E27FC236}">
                <a16:creationId xmlns:a16="http://schemas.microsoft.com/office/drawing/2014/main" id="{92679588-2945-A0B4-5BFD-36B2FA2A7C7C}"/>
              </a:ext>
            </a:extLst>
          </p:cNvPr>
          <p:cNvPicPr>
            <a:picLocks noChangeAspect="1"/>
          </p:cNvPicPr>
          <p:nvPr/>
        </p:nvPicPr>
        <p:blipFill rotWithShape="1">
          <a:blip r:embed="rId2">
            <a:extLst>
              <a:ext uri="{28A0092B-C50C-407E-A947-70E740481C1C}">
                <a14:useLocalDpi xmlns:a14="http://schemas.microsoft.com/office/drawing/2010/main" val="0"/>
              </a:ext>
            </a:extLst>
          </a:blip>
          <a:srcRect l="9868" t="11576" r="9058" b="6615"/>
          <a:stretch/>
        </p:blipFill>
        <p:spPr>
          <a:xfrm>
            <a:off x="402439" y="2089119"/>
            <a:ext cx="8886109" cy="5735172"/>
          </a:xfrm>
          <a:prstGeom prst="rect">
            <a:avLst/>
          </a:prstGeom>
        </p:spPr>
      </p:pic>
      <p:pic>
        <p:nvPicPr>
          <p:cNvPr id="14" name="Picture 13" descr="Chart, bar chart">
            <a:extLst>
              <a:ext uri="{FF2B5EF4-FFF2-40B4-BE49-F238E27FC236}">
                <a16:creationId xmlns:a16="http://schemas.microsoft.com/office/drawing/2014/main" id="{943BA866-750C-1AEA-51D7-57334256850A}"/>
              </a:ext>
            </a:extLst>
          </p:cNvPr>
          <p:cNvPicPr>
            <a:picLocks noChangeAspect="1"/>
          </p:cNvPicPr>
          <p:nvPr/>
        </p:nvPicPr>
        <p:blipFill rotWithShape="1">
          <a:blip r:embed="rId3">
            <a:extLst>
              <a:ext uri="{28A0092B-C50C-407E-A947-70E740481C1C}">
                <a14:useLocalDpi xmlns:a14="http://schemas.microsoft.com/office/drawing/2010/main" val="0"/>
              </a:ext>
            </a:extLst>
          </a:blip>
          <a:srcRect l="9366" t="10953" r="9129" b="6829"/>
          <a:stretch/>
        </p:blipFill>
        <p:spPr>
          <a:xfrm>
            <a:off x="10845209" y="2021639"/>
            <a:ext cx="9326351" cy="5802651"/>
          </a:xfrm>
          <a:prstGeom prst="rect">
            <a:avLst/>
          </a:prstGeom>
        </p:spPr>
      </p:pic>
      <p:grpSp>
        <p:nvGrpSpPr>
          <p:cNvPr id="22" name="Group 21">
            <a:extLst>
              <a:ext uri="{FF2B5EF4-FFF2-40B4-BE49-F238E27FC236}">
                <a16:creationId xmlns:a16="http://schemas.microsoft.com/office/drawing/2014/main" id="{8835D406-8ADA-4D95-9161-97DA19BE6FE3}"/>
              </a:ext>
            </a:extLst>
          </p:cNvPr>
          <p:cNvGrpSpPr/>
          <p:nvPr/>
        </p:nvGrpSpPr>
        <p:grpSpPr>
          <a:xfrm>
            <a:off x="9579937" y="2604683"/>
            <a:ext cx="1712523" cy="4342923"/>
            <a:chOff x="21820528" y="1379586"/>
            <a:chExt cx="2204552" cy="4781804"/>
          </a:xfrm>
        </p:grpSpPr>
        <p:sp>
          <p:nvSpPr>
            <p:cNvPr id="3" name="Rectangle: Rounded Corners 2">
              <a:extLst>
                <a:ext uri="{FF2B5EF4-FFF2-40B4-BE49-F238E27FC236}">
                  <a16:creationId xmlns:a16="http://schemas.microsoft.com/office/drawing/2014/main" id="{D31F3F26-E550-254C-E5C8-17D354AFE442}"/>
                </a:ext>
              </a:extLst>
            </p:cNvPr>
            <p:cNvSpPr/>
            <p:nvPr/>
          </p:nvSpPr>
          <p:spPr>
            <a:xfrm>
              <a:off x="21837646" y="1962981"/>
              <a:ext cx="386867" cy="429169"/>
            </a:xfrm>
            <a:prstGeom prst="roundRect">
              <a:avLst/>
            </a:prstGeom>
            <a:solidFill>
              <a:srgbClr val="F5F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8B7B9059-54F5-8EB8-FA1E-2078DF277051}"/>
                </a:ext>
              </a:extLst>
            </p:cNvPr>
            <p:cNvSpPr/>
            <p:nvPr/>
          </p:nvSpPr>
          <p:spPr>
            <a:xfrm>
              <a:off x="21823914" y="2684399"/>
              <a:ext cx="386867" cy="429169"/>
            </a:xfrm>
            <a:prstGeom prst="roundRect">
              <a:avLst/>
            </a:prstGeom>
            <a:solidFill>
              <a:srgbClr val="E6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A6B5E2D3-D54F-D1BB-A977-826B16904222}"/>
                </a:ext>
              </a:extLst>
            </p:cNvPr>
            <p:cNvSpPr/>
            <p:nvPr/>
          </p:nvSpPr>
          <p:spPr>
            <a:xfrm>
              <a:off x="21837646" y="4208310"/>
              <a:ext cx="386867" cy="429169"/>
            </a:xfrm>
            <a:prstGeom prst="roundRect">
              <a:avLst/>
            </a:prstGeom>
            <a:solidFill>
              <a:srgbClr val="FFDA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6E947AE9-F3EA-2EE2-708F-BF5245F491A9}"/>
                </a:ext>
              </a:extLst>
            </p:cNvPr>
            <p:cNvSpPr/>
            <p:nvPr/>
          </p:nvSpPr>
          <p:spPr>
            <a:xfrm>
              <a:off x="21820528" y="3465982"/>
              <a:ext cx="386867" cy="429169"/>
            </a:xfrm>
            <a:prstGeom prst="roundRect">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64BD1146-2550-1132-424B-D957DBE635C1}"/>
                </a:ext>
              </a:extLst>
            </p:cNvPr>
            <p:cNvSpPr txBox="1"/>
            <p:nvPr/>
          </p:nvSpPr>
          <p:spPr>
            <a:xfrm>
              <a:off x="22409016" y="2744564"/>
              <a:ext cx="1613773" cy="376156"/>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27-32</a:t>
              </a:r>
            </a:p>
          </p:txBody>
        </p:sp>
        <p:sp>
          <p:nvSpPr>
            <p:cNvPr id="10" name="TextBox 9">
              <a:extLst>
                <a:ext uri="{FF2B5EF4-FFF2-40B4-BE49-F238E27FC236}">
                  <a16:creationId xmlns:a16="http://schemas.microsoft.com/office/drawing/2014/main" id="{8FCCD16E-4184-5CAC-1CBD-D9C7BB1B4A69}"/>
                </a:ext>
              </a:extLst>
            </p:cNvPr>
            <p:cNvSpPr txBox="1"/>
            <p:nvPr/>
          </p:nvSpPr>
          <p:spPr>
            <a:xfrm>
              <a:off x="22409016" y="2050518"/>
              <a:ext cx="1390146"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32+</a:t>
              </a:r>
            </a:p>
          </p:txBody>
        </p:sp>
        <p:sp>
          <p:nvSpPr>
            <p:cNvPr id="13" name="TextBox 12">
              <a:extLst>
                <a:ext uri="{FF2B5EF4-FFF2-40B4-BE49-F238E27FC236}">
                  <a16:creationId xmlns:a16="http://schemas.microsoft.com/office/drawing/2014/main" id="{F6E3EFC9-6264-01CA-D881-FBBDACAFBE85}"/>
                </a:ext>
              </a:extLst>
            </p:cNvPr>
            <p:cNvSpPr txBox="1"/>
            <p:nvPr/>
          </p:nvSpPr>
          <p:spPr>
            <a:xfrm>
              <a:off x="22403067" y="3514264"/>
              <a:ext cx="1613774" cy="341632"/>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800">
                  <a:latin typeface="Roboto Medium" panose="02000000000000000000" pitchFamily="2" charset="0"/>
                  <a:ea typeface="Roboto Medium" panose="02000000000000000000" pitchFamily="2" charset="0"/>
                  <a:cs typeface="Roboto Medium" panose="02000000000000000000" pitchFamily="2" charset="0"/>
                </a:defRPr>
              </a:lvl1pPr>
            </a:lstStyle>
            <a:p>
              <a:r>
                <a:rPr lang="en-GB" dirty="0"/>
                <a:t>23-27</a:t>
              </a:r>
            </a:p>
          </p:txBody>
        </p:sp>
        <p:sp>
          <p:nvSpPr>
            <p:cNvPr id="15" name="TextBox 14">
              <a:extLst>
                <a:ext uri="{FF2B5EF4-FFF2-40B4-BE49-F238E27FC236}">
                  <a16:creationId xmlns:a16="http://schemas.microsoft.com/office/drawing/2014/main" id="{BAF55C6C-A236-98BB-27DF-054C0AABA5E6}"/>
                </a:ext>
              </a:extLst>
            </p:cNvPr>
            <p:cNvSpPr txBox="1"/>
            <p:nvPr/>
          </p:nvSpPr>
          <p:spPr>
            <a:xfrm>
              <a:off x="22411306" y="4268475"/>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21-23</a:t>
              </a:r>
            </a:p>
          </p:txBody>
        </p:sp>
        <p:sp>
          <p:nvSpPr>
            <p:cNvPr id="16" name="Rectangle: Rounded Corners 15">
              <a:extLst>
                <a:ext uri="{FF2B5EF4-FFF2-40B4-BE49-F238E27FC236}">
                  <a16:creationId xmlns:a16="http://schemas.microsoft.com/office/drawing/2014/main" id="{6C79C95A-DF07-9425-85B4-CBF6A6E55C77}"/>
                </a:ext>
              </a:extLst>
            </p:cNvPr>
            <p:cNvSpPr/>
            <p:nvPr/>
          </p:nvSpPr>
          <p:spPr>
            <a:xfrm>
              <a:off x="21837646" y="5020290"/>
              <a:ext cx="386867" cy="429169"/>
            </a:xfrm>
            <a:prstGeom prst="roundRect">
              <a:avLst/>
            </a:prstGeom>
            <a:solidFill>
              <a:srgbClr val="87CE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FFF6EB5A-E130-28D5-15F1-9D6405E39D43}"/>
                </a:ext>
              </a:extLst>
            </p:cNvPr>
            <p:cNvSpPr txBox="1"/>
            <p:nvPr/>
          </p:nvSpPr>
          <p:spPr>
            <a:xfrm>
              <a:off x="22411306" y="5080455"/>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18-21</a:t>
              </a:r>
            </a:p>
          </p:txBody>
        </p:sp>
        <p:sp>
          <p:nvSpPr>
            <p:cNvPr id="18" name="Rectangle: Rounded Corners 17">
              <a:extLst>
                <a:ext uri="{FF2B5EF4-FFF2-40B4-BE49-F238E27FC236}">
                  <a16:creationId xmlns:a16="http://schemas.microsoft.com/office/drawing/2014/main" id="{F4948578-E9DA-4334-98D2-E5D0DD66CC0B}"/>
                </a:ext>
              </a:extLst>
            </p:cNvPr>
            <p:cNvSpPr/>
            <p:nvPr/>
          </p:nvSpPr>
          <p:spPr>
            <a:xfrm>
              <a:off x="21837646" y="5732221"/>
              <a:ext cx="386867" cy="429169"/>
            </a:xfrm>
            <a:prstGeom prst="roundRect">
              <a:avLst/>
            </a:prstGeom>
            <a:solidFill>
              <a:srgbClr val="000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55A29457-23C0-F829-C0BC-9B9EED3C0E04}"/>
                </a:ext>
              </a:extLst>
            </p:cNvPr>
            <p:cNvSpPr txBox="1"/>
            <p:nvPr/>
          </p:nvSpPr>
          <p:spPr>
            <a:xfrm>
              <a:off x="22411306" y="5792386"/>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U18</a:t>
              </a:r>
            </a:p>
          </p:txBody>
        </p:sp>
        <p:sp>
          <p:nvSpPr>
            <p:cNvPr id="21" name="TextBox 20">
              <a:extLst>
                <a:ext uri="{FF2B5EF4-FFF2-40B4-BE49-F238E27FC236}">
                  <a16:creationId xmlns:a16="http://schemas.microsoft.com/office/drawing/2014/main" id="{6A08684B-647F-059E-492D-34278AE9B8C4}"/>
                </a:ext>
              </a:extLst>
            </p:cNvPr>
            <p:cNvSpPr txBox="1"/>
            <p:nvPr/>
          </p:nvSpPr>
          <p:spPr>
            <a:xfrm>
              <a:off x="21837646" y="1379586"/>
              <a:ext cx="1390146" cy="369332"/>
            </a:xfrm>
            <a:prstGeom prst="rect">
              <a:avLst/>
            </a:prstGeom>
            <a:noFill/>
          </p:spPr>
          <p:txBody>
            <a:bodyPr wrap="square" rtlCol="0">
              <a:spAutoFit/>
            </a:bodyPr>
            <a:lstStyle/>
            <a:p>
              <a:r>
                <a:rPr lang="en-GB" sz="2000" dirty="0">
                  <a:latin typeface="Roboto Medium" panose="02000000000000000000" pitchFamily="2" charset="0"/>
                  <a:ea typeface="Roboto Medium" panose="02000000000000000000" pitchFamily="2" charset="0"/>
                  <a:cs typeface="Roboto Medium" panose="02000000000000000000" pitchFamily="2" charset="0"/>
                </a:rPr>
                <a:t>Age</a:t>
              </a:r>
            </a:p>
          </p:txBody>
        </p:sp>
      </p:grpSp>
      <p:sp>
        <p:nvSpPr>
          <p:cNvPr id="24" name="TextBox 23">
            <a:extLst>
              <a:ext uri="{FF2B5EF4-FFF2-40B4-BE49-F238E27FC236}">
                <a16:creationId xmlns:a16="http://schemas.microsoft.com/office/drawing/2014/main" id="{851070FF-6039-5DB8-695D-14B82AE67F86}"/>
              </a:ext>
            </a:extLst>
          </p:cNvPr>
          <p:cNvSpPr txBox="1"/>
          <p:nvPr/>
        </p:nvSpPr>
        <p:spPr>
          <a:xfrm>
            <a:off x="1566143" y="7809619"/>
            <a:ext cx="6710307" cy="369332"/>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Squad Composition by Age – Outlier Clubs</a:t>
            </a:r>
          </a:p>
        </p:txBody>
      </p:sp>
      <p:sp>
        <p:nvSpPr>
          <p:cNvPr id="25" name="TextBox 24">
            <a:extLst>
              <a:ext uri="{FF2B5EF4-FFF2-40B4-BE49-F238E27FC236}">
                <a16:creationId xmlns:a16="http://schemas.microsoft.com/office/drawing/2014/main" id="{E7F03108-2444-7A50-8FE0-29129DF5F530}"/>
              </a:ext>
            </a:extLst>
          </p:cNvPr>
          <p:cNvSpPr txBox="1"/>
          <p:nvPr/>
        </p:nvSpPr>
        <p:spPr>
          <a:xfrm>
            <a:off x="12297552" y="7809619"/>
            <a:ext cx="6710307" cy="369332"/>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Squad Composition by Age – Rest of the League</a:t>
            </a:r>
          </a:p>
        </p:txBody>
      </p:sp>
    </p:spTree>
    <p:extLst>
      <p:ext uri="{BB962C8B-B14F-4D97-AF65-F5344CB8AC3E}">
        <p14:creationId xmlns:p14="http://schemas.microsoft.com/office/powerpoint/2010/main" val="2096104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1CA4FE3E-FDD0-47CE-881E-281666CD55EC}"/>
              </a:ext>
            </a:extLst>
          </p:cNvPr>
          <p:cNvSpPr>
            <a:spLocks noGrp="1"/>
          </p:cNvSpPr>
          <p:nvPr>
            <p:ph type="ftr" sz="quarter" idx="15"/>
          </p:nvPr>
        </p:nvSpPr>
        <p:spPr>
          <a:xfrm>
            <a:off x="6815138" y="12819028"/>
            <a:ext cx="6943725" cy="730250"/>
          </a:xfrm>
        </p:spPr>
        <p:txBody>
          <a:bodyPr/>
          <a:lstStyle/>
          <a:p>
            <a:r>
              <a:rPr lang="en-GB" dirty="0"/>
              <a:t>Strictly Private &amp; Highly Confidential, Property of 777 Partners LLC</a:t>
            </a:r>
          </a:p>
        </p:txBody>
      </p:sp>
      <p:sp>
        <p:nvSpPr>
          <p:cNvPr id="9" name="Slide Number Placeholder 8">
            <a:extLst>
              <a:ext uri="{FF2B5EF4-FFF2-40B4-BE49-F238E27FC236}">
                <a16:creationId xmlns:a16="http://schemas.microsoft.com/office/drawing/2014/main" id="{7713E041-EB47-4731-A696-D73CBC9CBE2C}"/>
              </a:ext>
            </a:extLst>
          </p:cNvPr>
          <p:cNvSpPr>
            <a:spLocks noGrp="1"/>
          </p:cNvSpPr>
          <p:nvPr>
            <p:ph type="sldNum" sz="quarter" idx="16"/>
          </p:nvPr>
        </p:nvSpPr>
        <p:spPr/>
        <p:txBody>
          <a:bodyPr/>
          <a:lstStyle/>
          <a:p>
            <a:fld id="{2A8ED4E1-2516-4A95-9C5F-9323F12A1918}" type="slidenum">
              <a:rPr lang="en-GB" smtClean="0"/>
              <a:pPr/>
              <a:t>9</a:t>
            </a:fld>
            <a:endParaRPr lang="en-GB" dirty="0"/>
          </a:p>
        </p:txBody>
      </p:sp>
      <p:sp>
        <p:nvSpPr>
          <p:cNvPr id="98" name="Text Placeholder 9">
            <a:extLst>
              <a:ext uri="{FF2B5EF4-FFF2-40B4-BE49-F238E27FC236}">
                <a16:creationId xmlns:a16="http://schemas.microsoft.com/office/drawing/2014/main" id="{66160C40-0F53-43BF-8E60-B3FC062782F9}"/>
              </a:ext>
            </a:extLst>
          </p:cNvPr>
          <p:cNvSpPr>
            <a:spLocks noGrp="1"/>
          </p:cNvSpPr>
          <p:nvPr>
            <p:ph type="body" sz="quarter" idx="17"/>
          </p:nvPr>
        </p:nvSpPr>
        <p:spPr>
          <a:xfrm>
            <a:off x="617657" y="759372"/>
            <a:ext cx="17748250" cy="802715"/>
          </a:xfrm>
        </p:spPr>
        <p:txBody>
          <a:bodyPr>
            <a:normAutofit/>
          </a:bodyPr>
          <a:lstStyle/>
          <a:p>
            <a:r>
              <a:rPr lang="en-GB" sz="5000" dirty="0"/>
              <a:t>Current Squad -Vasco</a:t>
            </a:r>
          </a:p>
        </p:txBody>
      </p:sp>
      <p:pic>
        <p:nvPicPr>
          <p:cNvPr id="4" name="Picture 3">
            <a:extLst>
              <a:ext uri="{FF2B5EF4-FFF2-40B4-BE49-F238E27FC236}">
                <a16:creationId xmlns:a16="http://schemas.microsoft.com/office/drawing/2014/main" id="{B650DDF8-CBA0-F6A7-BD41-D49C3D1306DE}"/>
              </a:ext>
            </a:extLst>
          </p:cNvPr>
          <p:cNvPicPr>
            <a:picLocks noChangeAspect="1"/>
          </p:cNvPicPr>
          <p:nvPr/>
        </p:nvPicPr>
        <p:blipFill>
          <a:blip r:embed="rId2"/>
          <a:stretch>
            <a:fillRect/>
          </a:stretch>
        </p:blipFill>
        <p:spPr>
          <a:xfrm>
            <a:off x="777151" y="1882436"/>
            <a:ext cx="9749203" cy="5520166"/>
          </a:xfrm>
          <a:prstGeom prst="rect">
            <a:avLst/>
          </a:prstGeom>
        </p:spPr>
      </p:pic>
      <p:pic>
        <p:nvPicPr>
          <p:cNvPr id="7" name="Picture 6" descr="Logo&#10;&#10;Description automatically generated">
            <a:extLst>
              <a:ext uri="{FF2B5EF4-FFF2-40B4-BE49-F238E27FC236}">
                <a16:creationId xmlns:a16="http://schemas.microsoft.com/office/drawing/2014/main" id="{AD87BA3F-D44C-8818-3C33-C671877B0102}"/>
              </a:ext>
            </a:extLst>
          </p:cNvPr>
          <p:cNvPicPr>
            <a:picLocks noChangeAspect="1"/>
          </p:cNvPicPr>
          <p:nvPr/>
        </p:nvPicPr>
        <p:blipFill rotWithShape="1">
          <a:blip r:embed="rId3">
            <a:extLst>
              <a:ext uri="{28A0092B-C50C-407E-A947-70E740481C1C}">
                <a14:useLocalDpi xmlns:a14="http://schemas.microsoft.com/office/drawing/2010/main" val="0"/>
              </a:ext>
            </a:extLst>
          </a:blip>
          <a:srcRect l="8274" t="10772" r="8907" b="3882"/>
          <a:stretch/>
        </p:blipFill>
        <p:spPr>
          <a:xfrm>
            <a:off x="552108" y="7411640"/>
            <a:ext cx="9355683" cy="5423973"/>
          </a:xfrm>
          <a:prstGeom prst="rect">
            <a:avLst/>
          </a:prstGeom>
        </p:spPr>
      </p:pic>
      <p:grpSp>
        <p:nvGrpSpPr>
          <p:cNvPr id="10" name="Group 9">
            <a:extLst>
              <a:ext uri="{FF2B5EF4-FFF2-40B4-BE49-F238E27FC236}">
                <a16:creationId xmlns:a16="http://schemas.microsoft.com/office/drawing/2014/main" id="{7CBECDC1-2FC0-F383-4DD3-1A0C83F9FF91}"/>
              </a:ext>
            </a:extLst>
          </p:cNvPr>
          <p:cNvGrpSpPr/>
          <p:nvPr/>
        </p:nvGrpSpPr>
        <p:grpSpPr>
          <a:xfrm>
            <a:off x="10063201" y="7740208"/>
            <a:ext cx="1728306" cy="4359643"/>
            <a:chOff x="21820528" y="1379586"/>
            <a:chExt cx="2204552" cy="4781804"/>
          </a:xfrm>
        </p:grpSpPr>
        <p:sp>
          <p:nvSpPr>
            <p:cNvPr id="11" name="Rectangle: Rounded Corners 10">
              <a:extLst>
                <a:ext uri="{FF2B5EF4-FFF2-40B4-BE49-F238E27FC236}">
                  <a16:creationId xmlns:a16="http://schemas.microsoft.com/office/drawing/2014/main" id="{6B198F6C-630F-CB3F-7080-18BDCE1274CF}"/>
                </a:ext>
              </a:extLst>
            </p:cNvPr>
            <p:cNvSpPr/>
            <p:nvPr/>
          </p:nvSpPr>
          <p:spPr>
            <a:xfrm>
              <a:off x="21837646" y="1962981"/>
              <a:ext cx="386867" cy="429169"/>
            </a:xfrm>
            <a:prstGeom prst="roundRect">
              <a:avLst/>
            </a:prstGeom>
            <a:solidFill>
              <a:srgbClr val="F5F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Rounded Corners 13">
              <a:extLst>
                <a:ext uri="{FF2B5EF4-FFF2-40B4-BE49-F238E27FC236}">
                  <a16:creationId xmlns:a16="http://schemas.microsoft.com/office/drawing/2014/main" id="{A64F7891-34BD-7E5D-A5BC-F9458818206F}"/>
                </a:ext>
              </a:extLst>
            </p:cNvPr>
            <p:cNvSpPr/>
            <p:nvPr/>
          </p:nvSpPr>
          <p:spPr>
            <a:xfrm>
              <a:off x="21823914" y="2684399"/>
              <a:ext cx="386867" cy="429169"/>
            </a:xfrm>
            <a:prstGeom prst="roundRect">
              <a:avLst/>
            </a:prstGeom>
            <a:solidFill>
              <a:srgbClr val="E6E6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Rounded Corners 14">
              <a:extLst>
                <a:ext uri="{FF2B5EF4-FFF2-40B4-BE49-F238E27FC236}">
                  <a16:creationId xmlns:a16="http://schemas.microsoft.com/office/drawing/2014/main" id="{223B0B4C-CEA0-F280-EE55-7897512AC283}"/>
                </a:ext>
              </a:extLst>
            </p:cNvPr>
            <p:cNvSpPr/>
            <p:nvPr/>
          </p:nvSpPr>
          <p:spPr>
            <a:xfrm>
              <a:off x="21837646" y="4208310"/>
              <a:ext cx="386867" cy="429169"/>
            </a:xfrm>
            <a:prstGeom prst="roundRect">
              <a:avLst/>
            </a:prstGeom>
            <a:solidFill>
              <a:srgbClr val="FFDA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Rounded Corners 15">
              <a:extLst>
                <a:ext uri="{FF2B5EF4-FFF2-40B4-BE49-F238E27FC236}">
                  <a16:creationId xmlns:a16="http://schemas.microsoft.com/office/drawing/2014/main" id="{F96D4DA7-EED8-2B24-2405-7426A9230A37}"/>
                </a:ext>
              </a:extLst>
            </p:cNvPr>
            <p:cNvSpPr/>
            <p:nvPr/>
          </p:nvSpPr>
          <p:spPr>
            <a:xfrm>
              <a:off x="21820528" y="3465982"/>
              <a:ext cx="386867" cy="429169"/>
            </a:xfrm>
            <a:prstGeom prst="roundRect">
              <a:avLst/>
            </a:prstGeom>
            <a:solidFill>
              <a:srgbClr val="FA8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12CE28DE-C719-A10E-FF18-B00308E89A5D}"/>
                </a:ext>
              </a:extLst>
            </p:cNvPr>
            <p:cNvSpPr txBox="1"/>
            <p:nvPr/>
          </p:nvSpPr>
          <p:spPr>
            <a:xfrm>
              <a:off x="22409016" y="2744564"/>
              <a:ext cx="1613773" cy="376156"/>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27-32</a:t>
              </a:r>
            </a:p>
          </p:txBody>
        </p:sp>
        <p:sp>
          <p:nvSpPr>
            <p:cNvPr id="18" name="TextBox 17">
              <a:extLst>
                <a:ext uri="{FF2B5EF4-FFF2-40B4-BE49-F238E27FC236}">
                  <a16:creationId xmlns:a16="http://schemas.microsoft.com/office/drawing/2014/main" id="{53352244-0AB3-AC12-413C-7D783B9DB311}"/>
                </a:ext>
              </a:extLst>
            </p:cNvPr>
            <p:cNvSpPr txBox="1"/>
            <p:nvPr/>
          </p:nvSpPr>
          <p:spPr>
            <a:xfrm>
              <a:off x="22409016" y="2050518"/>
              <a:ext cx="1390146"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32+</a:t>
              </a:r>
            </a:p>
          </p:txBody>
        </p:sp>
        <p:sp>
          <p:nvSpPr>
            <p:cNvPr id="19" name="TextBox 18">
              <a:extLst>
                <a:ext uri="{FF2B5EF4-FFF2-40B4-BE49-F238E27FC236}">
                  <a16:creationId xmlns:a16="http://schemas.microsoft.com/office/drawing/2014/main" id="{FC18F215-3909-2F60-FDF4-DD0CD18BB61C}"/>
                </a:ext>
              </a:extLst>
            </p:cNvPr>
            <p:cNvSpPr txBox="1"/>
            <p:nvPr/>
          </p:nvSpPr>
          <p:spPr>
            <a:xfrm>
              <a:off x="22403067" y="3514264"/>
              <a:ext cx="1613774" cy="341632"/>
            </a:xfrm>
            <a:prstGeom prst="rect">
              <a:avLst/>
            </a:prstGeom>
            <a:noFill/>
          </p:spPr>
          <p:txBody>
            <a:bodyPr wrap="square" rtlCol="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1800">
                  <a:latin typeface="Roboto Medium" panose="02000000000000000000" pitchFamily="2" charset="0"/>
                  <a:ea typeface="Roboto Medium" panose="02000000000000000000" pitchFamily="2" charset="0"/>
                  <a:cs typeface="Roboto Medium" panose="02000000000000000000" pitchFamily="2" charset="0"/>
                </a:defRPr>
              </a:lvl1pPr>
            </a:lstStyle>
            <a:p>
              <a:r>
                <a:rPr lang="en-GB" dirty="0"/>
                <a:t>23-27</a:t>
              </a:r>
            </a:p>
          </p:txBody>
        </p:sp>
        <p:sp>
          <p:nvSpPr>
            <p:cNvPr id="20" name="TextBox 19">
              <a:extLst>
                <a:ext uri="{FF2B5EF4-FFF2-40B4-BE49-F238E27FC236}">
                  <a16:creationId xmlns:a16="http://schemas.microsoft.com/office/drawing/2014/main" id="{8E94D313-22BB-F8F1-EF68-91EEB1E299D6}"/>
                </a:ext>
              </a:extLst>
            </p:cNvPr>
            <p:cNvSpPr txBox="1"/>
            <p:nvPr/>
          </p:nvSpPr>
          <p:spPr>
            <a:xfrm>
              <a:off x="22411306" y="4268475"/>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21-23</a:t>
              </a:r>
            </a:p>
          </p:txBody>
        </p:sp>
        <p:sp>
          <p:nvSpPr>
            <p:cNvPr id="21" name="Rectangle: Rounded Corners 20">
              <a:extLst>
                <a:ext uri="{FF2B5EF4-FFF2-40B4-BE49-F238E27FC236}">
                  <a16:creationId xmlns:a16="http://schemas.microsoft.com/office/drawing/2014/main" id="{E823CE33-482F-112E-276E-EA69BCFFE74E}"/>
                </a:ext>
              </a:extLst>
            </p:cNvPr>
            <p:cNvSpPr/>
            <p:nvPr/>
          </p:nvSpPr>
          <p:spPr>
            <a:xfrm>
              <a:off x="21837646" y="5020290"/>
              <a:ext cx="386867" cy="429169"/>
            </a:xfrm>
            <a:prstGeom prst="roundRect">
              <a:avLst/>
            </a:prstGeom>
            <a:solidFill>
              <a:srgbClr val="87CE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322F5641-BD67-1832-017D-277333C8E0B8}"/>
                </a:ext>
              </a:extLst>
            </p:cNvPr>
            <p:cNvSpPr txBox="1"/>
            <p:nvPr/>
          </p:nvSpPr>
          <p:spPr>
            <a:xfrm>
              <a:off x="22411306" y="5080455"/>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18-21</a:t>
              </a:r>
            </a:p>
          </p:txBody>
        </p:sp>
        <p:sp>
          <p:nvSpPr>
            <p:cNvPr id="23" name="Rectangle: Rounded Corners 22">
              <a:extLst>
                <a:ext uri="{FF2B5EF4-FFF2-40B4-BE49-F238E27FC236}">
                  <a16:creationId xmlns:a16="http://schemas.microsoft.com/office/drawing/2014/main" id="{F2F458AD-6E3D-33BF-92FD-C82A712000B5}"/>
                </a:ext>
              </a:extLst>
            </p:cNvPr>
            <p:cNvSpPr/>
            <p:nvPr/>
          </p:nvSpPr>
          <p:spPr>
            <a:xfrm>
              <a:off x="21837646" y="5732221"/>
              <a:ext cx="386867" cy="429169"/>
            </a:xfrm>
            <a:prstGeom prst="roundRect">
              <a:avLst/>
            </a:prstGeom>
            <a:solidFill>
              <a:srgbClr val="0000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TextBox 26">
              <a:extLst>
                <a:ext uri="{FF2B5EF4-FFF2-40B4-BE49-F238E27FC236}">
                  <a16:creationId xmlns:a16="http://schemas.microsoft.com/office/drawing/2014/main" id="{E4B83188-5436-385B-301F-97181DA85D30}"/>
                </a:ext>
              </a:extLst>
            </p:cNvPr>
            <p:cNvSpPr txBox="1"/>
            <p:nvPr/>
          </p:nvSpPr>
          <p:spPr>
            <a:xfrm>
              <a:off x="22411306" y="5792386"/>
              <a:ext cx="1613774" cy="341632"/>
            </a:xfrm>
            <a:prstGeom prst="rect">
              <a:avLst/>
            </a:prstGeom>
            <a:noFill/>
          </p:spPr>
          <p:txBody>
            <a:bodyPr wrap="square" rtlCol="0">
              <a:spAutoFit/>
            </a:bodyPr>
            <a:lstStyle/>
            <a:p>
              <a:r>
                <a:rPr lang="en-GB" sz="1800" dirty="0">
                  <a:latin typeface="Roboto Medium" panose="02000000000000000000" pitchFamily="2" charset="0"/>
                  <a:ea typeface="Roboto Medium" panose="02000000000000000000" pitchFamily="2" charset="0"/>
                  <a:cs typeface="Roboto Medium" panose="02000000000000000000" pitchFamily="2" charset="0"/>
                </a:rPr>
                <a:t>U18</a:t>
              </a:r>
            </a:p>
          </p:txBody>
        </p:sp>
        <p:sp>
          <p:nvSpPr>
            <p:cNvPr id="28" name="TextBox 27">
              <a:extLst>
                <a:ext uri="{FF2B5EF4-FFF2-40B4-BE49-F238E27FC236}">
                  <a16:creationId xmlns:a16="http://schemas.microsoft.com/office/drawing/2014/main" id="{65837BC7-996B-8C17-14E4-DD3BECEF3220}"/>
                </a:ext>
              </a:extLst>
            </p:cNvPr>
            <p:cNvSpPr txBox="1"/>
            <p:nvPr/>
          </p:nvSpPr>
          <p:spPr>
            <a:xfrm>
              <a:off x="21837646" y="1379586"/>
              <a:ext cx="1390146" cy="369332"/>
            </a:xfrm>
            <a:prstGeom prst="rect">
              <a:avLst/>
            </a:prstGeom>
            <a:noFill/>
          </p:spPr>
          <p:txBody>
            <a:bodyPr wrap="square" rtlCol="0">
              <a:spAutoFit/>
            </a:bodyPr>
            <a:lstStyle/>
            <a:p>
              <a:r>
                <a:rPr lang="en-GB" sz="2000" dirty="0">
                  <a:latin typeface="Roboto Medium" panose="02000000000000000000" pitchFamily="2" charset="0"/>
                  <a:ea typeface="Roboto Medium" panose="02000000000000000000" pitchFamily="2" charset="0"/>
                  <a:cs typeface="Roboto Medium" panose="02000000000000000000" pitchFamily="2" charset="0"/>
                </a:rPr>
                <a:t>Age</a:t>
              </a:r>
            </a:p>
          </p:txBody>
        </p:sp>
      </p:grpSp>
      <p:sp>
        <p:nvSpPr>
          <p:cNvPr id="29" name="TextBox 28">
            <a:extLst>
              <a:ext uri="{FF2B5EF4-FFF2-40B4-BE49-F238E27FC236}">
                <a16:creationId xmlns:a16="http://schemas.microsoft.com/office/drawing/2014/main" id="{37F3543D-E44B-752A-3B45-B34287F7E7E2}"/>
              </a:ext>
            </a:extLst>
          </p:cNvPr>
          <p:cNvSpPr txBox="1"/>
          <p:nvPr/>
        </p:nvSpPr>
        <p:spPr>
          <a:xfrm>
            <a:off x="11614394" y="2394119"/>
            <a:ext cx="8734501" cy="5196294"/>
          </a:xfrm>
          <a:prstGeom prst="rect">
            <a:avLst/>
          </a:prstGeom>
          <a:noFill/>
        </p:spPr>
        <p:txBody>
          <a:bodyPr wrap="square" rtlCol="0">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With new additions  such as Robson Bambu, Erick ,Paulo Victor and others, Vasco squad is well fortified. There are good back up options for each position should an injury occur.</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In particular there is excellent squad depth for defenders and midfielders, as the squad comprises of 11 defenders and 9 midfielders.</a:t>
            </a:r>
          </a:p>
          <a:p>
            <a:endParaRPr lang="en-GB" dirty="0"/>
          </a:p>
        </p:txBody>
      </p:sp>
      <p:sp>
        <p:nvSpPr>
          <p:cNvPr id="31" name="TextBox 30">
            <a:extLst>
              <a:ext uri="{FF2B5EF4-FFF2-40B4-BE49-F238E27FC236}">
                <a16:creationId xmlns:a16="http://schemas.microsoft.com/office/drawing/2014/main" id="{DEB8B68D-07CB-4E3C-1E31-BBC595D7B128}"/>
              </a:ext>
            </a:extLst>
          </p:cNvPr>
          <p:cNvSpPr txBox="1"/>
          <p:nvPr/>
        </p:nvSpPr>
        <p:spPr>
          <a:xfrm>
            <a:off x="11614394" y="8346990"/>
            <a:ext cx="8815670" cy="2503249"/>
          </a:xfrm>
          <a:prstGeom prst="rect">
            <a:avLst/>
          </a:prstGeom>
          <a:noFill/>
        </p:spPr>
        <p:txBody>
          <a:bodyPr wrap="square">
            <a:spAutoFit/>
          </a:bodyPr>
          <a:lstStyle/>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rPr>
              <a:t>The squad is well balanced with a good mix of young players and experienced veterans.</a:t>
            </a:r>
          </a:p>
          <a:p>
            <a:pPr marL="457200" marR="0" lvl="0" indent="-4572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a:p>
            <a:pPr marR="0" lvl="0" algn="l" defTabSz="914400" rtl="0" eaLnBrk="1" fontAlgn="auto" latinLnBrk="0" hangingPunct="1">
              <a:lnSpc>
                <a:spcPct val="150000"/>
              </a:lnSpc>
              <a:spcBef>
                <a:spcPts val="1000"/>
              </a:spcBef>
              <a:spcAft>
                <a:spcPts val="0"/>
              </a:spcAft>
              <a:buClrTx/>
              <a:buSzTx/>
              <a:tabLst/>
              <a:defRPr/>
            </a:pPr>
            <a:endParaRPr lang="en-GB" sz="2400" kern="1200" spc="0" dirty="0">
              <a:solidFill>
                <a:srgbClr val="1B587C">
                  <a:lumMod val="50000"/>
                </a:srgbClr>
              </a:solidFill>
              <a:latin typeface="Roboto Medium" panose="02000000000000000000" pitchFamily="2" charset="0"/>
              <a:ea typeface="Roboto Medium" panose="02000000000000000000" pitchFamily="2" charset="0"/>
              <a:cs typeface="+mn-cs"/>
            </a:endParaRPr>
          </a:p>
        </p:txBody>
      </p:sp>
      <p:sp>
        <p:nvSpPr>
          <p:cNvPr id="32" name="TextBox 31">
            <a:extLst>
              <a:ext uri="{FF2B5EF4-FFF2-40B4-BE49-F238E27FC236}">
                <a16:creationId xmlns:a16="http://schemas.microsoft.com/office/drawing/2014/main" id="{82266F9C-1411-011A-5157-F172A5A60186}"/>
              </a:ext>
            </a:extLst>
          </p:cNvPr>
          <p:cNvSpPr txBox="1"/>
          <p:nvPr/>
        </p:nvSpPr>
        <p:spPr>
          <a:xfrm>
            <a:off x="2033976" y="12719851"/>
            <a:ext cx="6710307" cy="369332"/>
          </a:xfrm>
          <a:prstGeom prst="rect">
            <a:avLst/>
          </a:prstGeom>
          <a:noFill/>
        </p:spPr>
        <p:txBody>
          <a:bodyPr wrap="square" rtlCol="0">
            <a:spAutoFit/>
          </a:bodyPr>
          <a:lstStyle/>
          <a:p>
            <a:pPr algn="ctr"/>
            <a:r>
              <a:rPr lang="en-GB" sz="2000" dirty="0">
                <a:latin typeface="Roboto Medium" panose="02000000000000000000" pitchFamily="2" charset="0"/>
                <a:ea typeface="Roboto Medium" panose="02000000000000000000" pitchFamily="2" charset="0"/>
                <a:cs typeface="Roboto Medium" panose="02000000000000000000" pitchFamily="2" charset="0"/>
              </a:rPr>
              <a:t>Number Players per Position by Age</a:t>
            </a:r>
          </a:p>
        </p:txBody>
      </p:sp>
    </p:spTree>
    <p:extLst>
      <p:ext uri="{BB962C8B-B14F-4D97-AF65-F5344CB8AC3E}">
        <p14:creationId xmlns:p14="http://schemas.microsoft.com/office/powerpoint/2010/main" val="24756077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LIDE_TYPE" val="6"/>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MM_SLIDE_TYPE" val="6"/>
</p:tagLst>
</file>

<file path=ppt/tags/tag18.xml><?xml version="1.0" encoding="utf-8"?>
<p:tagLst xmlns:a="http://schemas.openxmlformats.org/drawingml/2006/main" xmlns:r="http://schemas.openxmlformats.org/officeDocument/2006/relationships" xmlns:p="http://schemas.openxmlformats.org/presentationml/2006/main">
  <p:tag name="MM_SLIDE_TYPE" val="6"/>
</p:tagLst>
</file>

<file path=ppt/tags/tag19.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MM_SLIDE_TYPE" val="6"/>
</p:tagLst>
</file>

<file path=ppt/tags/tag21.xml><?xml version="1.0" encoding="utf-8"?>
<p:tagLst xmlns:a="http://schemas.openxmlformats.org/drawingml/2006/main" xmlns:r="http://schemas.openxmlformats.org/officeDocument/2006/relationships" xmlns:p="http://schemas.openxmlformats.org/presentationml/2006/main">
  <p:tag name="MM_SLIDE_TYPE" val="6"/>
</p:tagLst>
</file>

<file path=ppt/tags/tag22.xml><?xml version="1.0" encoding="utf-8"?>
<p:tagLst xmlns:a="http://schemas.openxmlformats.org/drawingml/2006/main" xmlns:r="http://schemas.openxmlformats.org/officeDocument/2006/relationships" xmlns:p="http://schemas.openxmlformats.org/presentationml/2006/main">
  <p:tag name="MM_SLIDE_TYPE" val="6"/>
</p:tagLst>
</file>

<file path=ppt/tags/tag23.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ustom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Sarabun SemiBold"/>
        <a:ea typeface="Sarabun SemiBold"/>
        <a:cs typeface="Sarabun SemiBold"/>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175"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2146" tIns="32146" rIns="32146" bIns="32146" numCol="1" spcCol="38100" rtlCol="0" anchor="ctr">
        <a:spAutoFit/>
      </a:bodyPr>
      <a:lstStyle>
        <a:defPPr marL="0" marR="0" indent="0" algn="l" defTabSz="825500" rtl="0" fontAlgn="auto" latinLnBrk="0" hangingPunct="0">
          <a:lnSpc>
            <a:spcPct val="90000"/>
          </a:lnSpc>
          <a:spcBef>
            <a:spcPts val="0"/>
          </a:spcBef>
          <a:spcAft>
            <a:spcPts val="0"/>
          </a:spcAft>
          <a:buClrTx/>
          <a:buSzTx/>
          <a:buFontTx/>
          <a:buNone/>
          <a:tabLst/>
          <a:defRPr kumimoji="0" sz="3000" b="0" i="0" u="none" strike="noStrike" cap="none" spc="29" normalizeH="0" baseline="0">
            <a:ln>
              <a:noFill/>
            </a:ln>
            <a:solidFill>
              <a:srgbClr val="112549"/>
            </a:solidFill>
            <a:effectLst/>
            <a:uFillTx/>
            <a:latin typeface="+mj-lt"/>
            <a:ea typeface="+mj-ea"/>
            <a:cs typeface="+mj-cs"/>
            <a:sym typeface="Sarabun SemiBold"/>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34300</TotalTime>
  <Words>2080</Words>
  <Application>Microsoft Office PowerPoint</Application>
  <PresentationFormat>Custom</PresentationFormat>
  <Paragraphs>168</Paragraphs>
  <Slides>14</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14</vt:i4>
      </vt:variant>
    </vt:vector>
  </HeadingPairs>
  <TitlesOfParts>
    <vt:vector size="26" baseType="lpstr">
      <vt:lpstr>Arial</vt:lpstr>
      <vt:lpstr>Calibri</vt:lpstr>
      <vt:lpstr>Calibri Light</vt:lpstr>
      <vt:lpstr>Cambria Math</vt:lpstr>
      <vt:lpstr>Helvetica Neue</vt:lpstr>
      <vt:lpstr>Roboto</vt:lpstr>
      <vt:lpstr>Roboto Medium</vt:lpstr>
      <vt:lpstr>Roboto Thin</vt:lpstr>
      <vt:lpstr>Wingdings</vt:lpstr>
      <vt:lpstr>Custom Design</vt:lpstr>
      <vt:lpstr>1_Custom Design</vt:lpstr>
      <vt:lpstr>2_Custom Design</vt:lpstr>
      <vt:lpstr>777 Football Group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 Glueck</dc:creator>
  <cp:lastModifiedBy>Ramya Ravikumaran</cp:lastModifiedBy>
  <cp:revision>443</cp:revision>
  <cp:lastPrinted>2022-11-15T17:54:58Z</cp:lastPrinted>
  <dcterms:modified xsi:type="dcterms:W3CDTF">2023-01-09T13:57:31Z</dcterms:modified>
</cp:coreProperties>
</file>