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3" r:id="rId2"/>
    <p:sldId id="284" r:id="rId3"/>
    <p:sldId id="257" r:id="rId4"/>
    <p:sldId id="328" r:id="rId5"/>
    <p:sldId id="329" r:id="rId6"/>
    <p:sldId id="285" r:id="rId7"/>
    <p:sldId id="269" r:id="rId8"/>
    <p:sldId id="258" r:id="rId9"/>
    <p:sldId id="289" r:id="rId10"/>
    <p:sldId id="260" r:id="rId11"/>
    <p:sldId id="306" r:id="rId12"/>
    <p:sldId id="307" r:id="rId13"/>
    <p:sldId id="310" r:id="rId14"/>
    <p:sldId id="311" r:id="rId15"/>
    <p:sldId id="261" r:id="rId16"/>
    <p:sldId id="292" r:id="rId17"/>
    <p:sldId id="324" r:id="rId18"/>
    <p:sldId id="308" r:id="rId19"/>
    <p:sldId id="266" r:id="rId20"/>
    <p:sldId id="309" r:id="rId21"/>
    <p:sldId id="288" r:id="rId22"/>
    <p:sldId id="302" r:id="rId23"/>
    <p:sldId id="320" r:id="rId24"/>
    <p:sldId id="327" r:id="rId25"/>
    <p:sldId id="326" r:id="rId26"/>
    <p:sldId id="304" r:id="rId27"/>
    <p:sldId id="291" r:id="rId28"/>
    <p:sldId id="315" r:id="rId29"/>
    <p:sldId id="275" r:id="rId30"/>
    <p:sldId id="293" r:id="rId31"/>
    <p:sldId id="313" r:id="rId32"/>
    <p:sldId id="267" r:id="rId33"/>
    <p:sldId id="325" r:id="rId34"/>
    <p:sldId id="316" r:id="rId35"/>
    <p:sldId id="317" r:id="rId36"/>
    <p:sldId id="280" r:id="rId37"/>
    <p:sldId id="319" r:id="rId38"/>
    <p:sldId id="321" r:id="rId39"/>
    <p:sldId id="322" r:id="rId40"/>
    <p:sldId id="318" r:id="rId41"/>
    <p:sldId id="286" r:id="rId42"/>
    <p:sldId id="282" r:id="rId43"/>
    <p:sldId id="294" r:id="rId44"/>
    <p:sldId id="295" r:id="rId45"/>
    <p:sldId id="296" r:id="rId46"/>
    <p:sldId id="299" r:id="rId47"/>
    <p:sldId id="312" r:id="rId48"/>
    <p:sldId id="297" r:id="rId49"/>
    <p:sldId id="301" r:id="rId50"/>
    <p:sldId id="298" r:id="rId51"/>
    <p:sldId id="32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D08883B-A26A-454C-AAC8-957147501693}">
          <p14:sldIdLst>
            <p14:sldId id="283"/>
            <p14:sldId id="284"/>
            <p14:sldId id="257"/>
          </p14:sldIdLst>
        </p14:section>
        <p14:section name="Background" id="{3D33BD13-2A02-4EB1-8A6A-9E6809C68DBA}">
          <p14:sldIdLst>
            <p14:sldId id="328"/>
            <p14:sldId id="329"/>
            <p14:sldId id="285"/>
          </p14:sldIdLst>
        </p14:section>
        <p14:section name="Airline" id="{6114531D-4451-41AD-B529-744484046C9F}">
          <p14:sldIdLst>
            <p14:sldId id="269"/>
            <p14:sldId id="258"/>
            <p14:sldId id="289"/>
            <p14:sldId id="260"/>
            <p14:sldId id="306"/>
            <p14:sldId id="307"/>
            <p14:sldId id="310"/>
            <p14:sldId id="311"/>
            <p14:sldId id="261"/>
          </p14:sldIdLst>
        </p14:section>
        <p14:section name="Day of Week" id="{F928933E-D0D1-42AA-BBAA-6EBF57F3476D}">
          <p14:sldIdLst>
            <p14:sldId id="292"/>
            <p14:sldId id="324"/>
            <p14:sldId id="308"/>
            <p14:sldId id="266"/>
            <p14:sldId id="309"/>
            <p14:sldId id="288"/>
            <p14:sldId id="302"/>
            <p14:sldId id="320"/>
            <p14:sldId id="327"/>
            <p14:sldId id="326"/>
          </p14:sldIdLst>
        </p14:section>
        <p14:section name="Time of Day" id="{19E34BE9-9E13-49FB-8BF7-D1F20820EC4D}">
          <p14:sldIdLst>
            <p14:sldId id="304"/>
            <p14:sldId id="291"/>
            <p14:sldId id="315"/>
            <p14:sldId id="275"/>
            <p14:sldId id="293"/>
            <p14:sldId id="313"/>
            <p14:sldId id="267"/>
            <p14:sldId id="325"/>
            <p14:sldId id="316"/>
            <p14:sldId id="317"/>
          </p14:sldIdLst>
        </p14:section>
        <p14:section name="Takeaways" id="{697D16D1-147A-437A-A366-DDF886A0F0A8}">
          <p14:sldIdLst>
            <p14:sldId id="280"/>
            <p14:sldId id="319"/>
            <p14:sldId id="321"/>
            <p14:sldId id="322"/>
            <p14:sldId id="318"/>
            <p14:sldId id="286"/>
          </p14:sldIdLst>
        </p14:section>
        <p14:section name="Appendix" id="{E2812172-733A-4BE9-ACC5-FA73C7CBD07C}">
          <p14:sldIdLst>
            <p14:sldId id="282"/>
            <p14:sldId id="294"/>
            <p14:sldId id="295"/>
            <p14:sldId id="296"/>
            <p14:sldId id="299"/>
            <p14:sldId id="312"/>
            <p14:sldId id="297"/>
            <p14:sldId id="301"/>
            <p14:sldId id="298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501CFA-A4EE-891F-2D34-659619CD6484}" name="Rohan Venkatraman" initials="RV" userId="081c4e4e4b74223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E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8/10/relationships/authors" Target="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8E6D2-F765-4B9B-AB5E-9215243D6A56}" type="datetimeFigureOut"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426A-0C86-471F-8067-912D01F490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Talk about our subset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Performance group 1: Alaska, American, Delta, United &gt; high performers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Performance group 2: </a:t>
            </a:r>
            <a:r>
              <a:rPr lang="en-US" err="1">
                <a:ea typeface="Calibri"/>
                <a:cs typeface="Calibri"/>
              </a:rPr>
              <a:t>Jetblue</a:t>
            </a:r>
            <a:r>
              <a:rPr lang="en-US">
                <a:ea typeface="Calibri"/>
                <a:cs typeface="Calibri"/>
              </a:rPr>
              <a:t>, frontier, spirit &gt; low performers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Our recommendation is for a re-evaluation of guidance for Minimum Connection Times. The current rule of thumb from the IATA is for 30 minute buffers from domestic flights, and 1 hour for international flights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Talk about our subset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Tuesdays had significantly lower median delay times than all other 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Mondays had significantly lower median delay times than all days except Tuesdays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Fridays had significantly higher median delay times than all days except Thursday.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Tuesdays had lighter colors meaning the median delay times were lower even across airlines.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Even within airlines with consistently higher delays such as Spirit and Frontier, Tuesdays had lower delay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High delayed airlines: Spirit, Frontier, and JetBlue were clustered similarly.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cs typeface="Calibri"/>
              </a:rPr>
              <a:t>2 peak travel periods</a:t>
            </a:r>
          </a:p>
          <a:p>
            <a:pPr lvl="1" indent="-285750">
              <a:buFont typeface="Courier New"/>
              <a:buChar char="o"/>
            </a:pPr>
            <a:r>
              <a:rPr lang="en-US">
                <a:cs typeface="Calibri"/>
              </a:rPr>
              <a:t>Rush hour times with early morning and evening flights</a:t>
            </a:r>
          </a:p>
          <a:p>
            <a:pPr lvl="1" indent="-285750">
              <a:buFont typeface="Courier New"/>
              <a:buChar char="o"/>
            </a:pPr>
            <a:endParaRPr lang="en-US" dirty="0">
              <a:cs typeface="Calibri"/>
            </a:endParaRPr>
          </a:p>
          <a:p>
            <a:pPr lvl="1" indent="-285750">
              <a:buFont typeface="Courier New"/>
              <a:buChar char="o"/>
            </a:pPr>
            <a:r>
              <a:rPr lang="en-US">
                <a:cs typeface="Calibri"/>
              </a:rPr>
              <a:t>Accordian effect where less volume of travel during the middle of the day</a:t>
            </a:r>
          </a:p>
          <a:p>
            <a:pPr lvl="2" indent="-285750">
              <a:buFont typeface="Wingdings"/>
              <a:buChar char="§"/>
            </a:pPr>
            <a:r>
              <a:rPr lang="en-US">
                <a:cs typeface="Calibri"/>
              </a:rPr>
              <a:t>End of day less flights because there is a hard cutoff with airports closing roughly around 1am, whereas morning flights can afford to have flights moved if necessary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426A-0C86-471F-8067-912D01F490CD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4A10-C677-29C5-11AB-A5A3E802F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5D40-DBED-FFA1-2124-0F4FC27DB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BF54-8733-C625-B137-66A43AE3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4813-FF60-E99B-A577-45F8DEB1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3610-4AA0-D344-9A7D-C67C6034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4A9B-5650-0919-E6F5-ACAB3640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9D1B7-46DF-A5C1-1A2E-03006A86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0EC6-53AE-23FC-4CF3-7ED5A047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0347-44CC-F4A7-E9C1-8A0528B3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56B6-B1B1-43E3-30E8-AF652F3E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6FD1E-2166-6DEF-D396-B75CA79DC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A1C4B-9923-A103-388C-1CB2D5715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5248-C50C-3A9F-7C60-BF280A40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EB4D3-6A64-08D6-6C4E-E586A103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089F-9331-1D5D-3CD1-C7AC4855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435B-8B04-D9B5-EA62-0CD55FCB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328E-5F51-489F-28A7-54A1D197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6E82-16BF-5242-9D03-4A890674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9CEB-FC69-6068-3B1C-5C43EA21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2D66-32E9-A2F7-0C5F-E4C43A43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BC5F-55A9-71BD-8987-2426709A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26D38-2E73-115A-FDFD-53061298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F4B4-937F-7145-7B97-24906497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E874-D6C0-9D7D-BD99-F04D6B4F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5825-80C5-9E61-FCF8-046B44C7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7D8C-25AA-7C80-CED2-C522E3B2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D660-B4A6-363C-CE2C-DAF65DD4A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332DA-1B8B-699D-5B29-6BFC04F5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32336-796F-D809-A51F-CF72A26C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150AA-C6C1-8C01-3234-91256B63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0473-57B1-67E3-6CA8-4D85435D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D144-FB18-E404-B3C5-36503293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DD23-7E61-B18A-C050-DCBDA7D96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16E23-CC47-4E5E-559B-6C3F830FD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F12F6-C926-EAD0-CD0D-FD5DE7FB5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6BC6E-86D7-2C02-01DE-D9BEDF874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53D42-C67F-9DD8-EB33-840ED18F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96AD5-BAEA-D83A-7D74-C49D5920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B8164-32CC-6707-6F80-E405F537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36C5-A628-192E-4753-AE7EE863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73E60-AF71-71BE-67E0-1C26DE0A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C395-71A3-F024-32D3-E0BADBF7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C9B7E-B0B9-969F-432D-5B470AA7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3FBBD-F37A-EA6F-C3A0-A2033299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83E12-D92A-9E43-1868-6002E7AC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9414B-2FF6-2F17-459B-7527E3A1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670-F7DC-1EF6-38D7-F1A14828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42ED-AB00-BEC3-A422-ED40284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9C75E-1625-980A-CA7C-E8E2BFF23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C2BF6-599F-B886-D9DB-CFE391FD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0190-8E6A-08E7-B235-BDDA3495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37010-1D1E-1CC4-C024-D9B3CF50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08AC-0930-A5E0-A227-FA4366F4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BF791-2DD1-5747-41D6-C8B1EE207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195C2-07B7-5C2E-165F-31F1F312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3AC09-90B9-66F9-0516-00EF1AC8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059C6-7C7F-D1A7-FC0D-8AB744B7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931FC-3DE5-89CF-15DD-866C6628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CE5F6-8264-8710-B5C3-99D18F90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62E1-A179-AF74-5341-2AB6FD1D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5BCF-BF82-4D88-810B-14418C7A3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0F45-E60A-4852-8F28-5EE39EC840B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A292-12ED-544C-971F-5E11CE8B0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E66D-3294-9B43-81D2-812EF4AA3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E7D8-AB00-408B-BA88-062291D7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2B49-4798-1F92-8D57-9D4CB0BC8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47" y="530553"/>
            <a:ext cx="7239000" cy="2642616"/>
          </a:xfrm>
        </p:spPr>
        <p:txBody>
          <a:bodyPr anchor="b">
            <a:normAutofit/>
          </a:bodyPr>
          <a:lstStyle/>
          <a:p>
            <a:pPr algn="l"/>
            <a:r>
              <a:rPr lang="en-US" sz="50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Taking Off:</a:t>
            </a:r>
            <a:br>
              <a:rPr lang="en-US" sz="5000" b="1" dirty="0">
                <a:latin typeface="Calibri"/>
                <a:cs typeface="Calibri Light"/>
              </a:rPr>
            </a:br>
            <a:r>
              <a:rPr lang="en-US" sz="50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Investigating Flight 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86F9B-AB8C-3B83-FEDC-B74D01B6F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48" y="4234352"/>
            <a:ext cx="5573712" cy="2054273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2">
                    <a:lumMod val="25000"/>
                  </a:schemeClr>
                </a:solidFill>
              </a:rPr>
              <a:t>Blue Group 4: </a:t>
            </a:r>
            <a:endParaRPr lang="en-US">
              <a:solidFill>
                <a:schemeClr val="bg2">
                  <a:lumMod val="25000"/>
                </a:schemeClr>
              </a:solidFill>
              <a:cs typeface="Calibri"/>
            </a:endParaRPr>
          </a:p>
          <a:p>
            <a:pPr algn="l"/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Sarah Arnold, Sterling Hayden,</a:t>
            </a:r>
            <a:endParaRPr lang="en-US" sz="2000">
              <a:solidFill>
                <a:schemeClr val="bg2">
                  <a:lumMod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Marie Bennett,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cs typeface="Calibri"/>
              </a:rPr>
              <a:t> Rohan Venkatraman, </a:t>
            </a:r>
            <a:endParaRPr lang="en-US">
              <a:solidFill>
                <a:schemeClr val="bg2">
                  <a:lumMod val="25000"/>
                </a:schemeClr>
              </a:solidFill>
              <a:cs typeface="Calibri"/>
            </a:endParaRPr>
          </a:p>
          <a:p>
            <a:pPr algn="l"/>
            <a:r>
              <a:rPr lang="en-US" sz="2000">
                <a:solidFill>
                  <a:schemeClr val="bg2">
                    <a:lumMod val="25000"/>
                  </a:schemeClr>
                </a:solidFill>
                <a:cs typeface="Calibri"/>
              </a:rPr>
              <a:t>Fred Lindsey</a:t>
            </a:r>
            <a:endParaRPr lang="en-US">
              <a:solidFill>
                <a:schemeClr val="bg2">
                  <a:lumMod val="25000"/>
                </a:schemeClr>
              </a:solidFill>
              <a:cs typeface="Calibri"/>
            </a:endParaRPr>
          </a:p>
          <a:p>
            <a:pPr algn="l"/>
            <a:endParaRPr lang="en-US" sz="2000">
              <a:solidFill>
                <a:schemeClr val="bg2">
                  <a:lumMod val="25000"/>
                </a:schemeClr>
              </a:solidFill>
              <a:cs typeface="Calibri"/>
            </a:endParaRPr>
          </a:p>
          <a:p>
            <a:pPr algn="l"/>
            <a:endParaRPr lang="en-US">
              <a:solidFill>
                <a:srgbClr val="3B3838"/>
              </a:solidFill>
              <a:latin typeface="Calibri"/>
              <a:cs typeface="Calibri"/>
            </a:endParaRPr>
          </a:p>
          <a:p>
            <a:pPr algn="l"/>
            <a:endParaRPr lang="en-US">
              <a:latin typeface="Calibri"/>
              <a:cs typeface="Calibri"/>
            </a:endParaRPr>
          </a:p>
          <a:p>
            <a:endParaRPr lang="en-US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1026" name="Picture 2" descr="Airplane Clipart​ | Gallery Yopriceville - High-Quality Free Images and  Transparent PNG Clipart">
            <a:extLst>
              <a:ext uri="{FF2B5EF4-FFF2-40B4-BE49-F238E27FC236}">
                <a16:creationId xmlns:a16="http://schemas.microsoft.com/office/drawing/2014/main" id="{CAD5BF9C-465B-7B00-64EA-15A1AC239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4739329" y="3171710"/>
            <a:ext cx="6876288" cy="252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7D79BB-5979-0D93-A4C1-E975A65FCCC0}"/>
              </a:ext>
            </a:extLst>
          </p:cNvPr>
          <p:cNvSpPr/>
          <p:nvPr/>
        </p:nvSpPr>
        <p:spPr>
          <a:xfrm rot="2700000">
            <a:off x="9417502" y="-206671"/>
            <a:ext cx="3974012" cy="1991360"/>
          </a:xfrm>
          <a:prstGeom prst="triangle">
            <a:avLst/>
          </a:prstGeom>
          <a:solidFill>
            <a:srgbClr val="3873B7"/>
          </a:solidFill>
          <a:ln>
            <a:solidFill>
              <a:srgbClr val="3873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E298874-D34B-C725-1532-38F628EFE4C1}"/>
              </a:ext>
            </a:extLst>
          </p:cNvPr>
          <p:cNvSpPr/>
          <p:nvPr/>
        </p:nvSpPr>
        <p:spPr>
          <a:xfrm rot="8100000">
            <a:off x="10225265" y="5586437"/>
            <a:ext cx="2788552" cy="1400695"/>
          </a:xfrm>
          <a:prstGeom prst="triangle">
            <a:avLst/>
          </a:prstGeom>
          <a:solidFill>
            <a:srgbClr val="3873B7"/>
          </a:solidFill>
          <a:ln>
            <a:solidFill>
              <a:srgbClr val="3873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7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B6C4367-F2A5-0560-839E-370182A5287E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196CE3-6A1E-4DC8-170D-1E2DFB1A85F3}"/>
                </a:ext>
              </a:extLst>
            </p:cNvPr>
            <p:cNvSpPr/>
            <p:nvPr/>
          </p:nvSpPr>
          <p:spPr>
            <a:xfrm>
              <a:off x="426355" y="6272892"/>
              <a:ext cx="1723426" cy="539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Background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630E97-62F5-E27D-890B-32A70CF4E967}"/>
                </a:ext>
              </a:extLst>
            </p:cNvPr>
            <p:cNvSpPr/>
            <p:nvPr/>
          </p:nvSpPr>
          <p:spPr>
            <a:xfrm>
              <a:off x="2833307" y="6272891"/>
              <a:ext cx="1723426" cy="539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   </a:t>
              </a:r>
              <a:r>
                <a:rPr lang="en-US" b="1">
                  <a:solidFill>
                    <a:schemeClr val="tx1"/>
                  </a:solidFill>
                  <a:cs typeface="Calibri"/>
                </a:rPr>
                <a:t>Airline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44D417-4026-383B-758E-4D16AC4C1F9B}"/>
                </a:ext>
              </a:extLst>
            </p:cNvPr>
            <p:cNvSpPr/>
            <p:nvPr/>
          </p:nvSpPr>
          <p:spPr>
            <a:xfrm>
              <a:off x="5240259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Day of Week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D16CB7-CB3C-9F1E-A264-26B0BB51D3AD}"/>
                </a:ext>
              </a:extLst>
            </p:cNvPr>
            <p:cNvSpPr/>
            <p:nvPr/>
          </p:nvSpPr>
          <p:spPr>
            <a:xfrm>
              <a:off x="7647211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Time of Day</a:t>
              </a:r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4B8701-9873-0DE7-C1B4-5282055C7D1D}"/>
                </a:ext>
              </a:extLst>
            </p:cNvPr>
            <p:cNvSpPr/>
            <p:nvPr/>
          </p:nvSpPr>
          <p:spPr>
            <a:xfrm>
              <a:off x="10054164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Takeaways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2FD74DA-516C-F22C-7A2D-7F02147B45FE}"/>
                </a:ext>
              </a:extLst>
            </p:cNvPr>
            <p:cNvCxnSpPr/>
            <p:nvPr/>
          </p:nvCxnSpPr>
          <p:spPr>
            <a:xfrm flipV="1">
              <a:off x="2153105" y="6532789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43AA61-C232-2028-AF07-C5C1F9865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057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8966E9B-C455-A510-32F1-22CEB9447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009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A0F24A-947F-C3BE-48AF-BC0656D4A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3962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A red and black location pin&#10;&#10;Description automatically generated">
              <a:extLst>
                <a:ext uri="{FF2B5EF4-FFF2-40B4-BE49-F238E27FC236}">
                  <a16:creationId xmlns:a16="http://schemas.microsoft.com/office/drawing/2014/main" id="{14C96302-6A25-2403-56BF-77AD344F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9251" y="6265076"/>
              <a:ext cx="576187" cy="539902"/>
            </a:xfrm>
            <a:prstGeom prst="rect">
              <a:avLst/>
            </a:prstGeom>
          </p:spPr>
        </p:pic>
        <p:pic>
          <p:nvPicPr>
            <p:cNvPr id="28" name="Graphic 27" descr="Airplane with solid fill">
              <a:extLst>
                <a:ext uri="{FF2B5EF4-FFF2-40B4-BE49-F238E27FC236}">
                  <a16:creationId xmlns:a16="http://schemas.microsoft.com/office/drawing/2014/main" id="{B37CEBEE-F4BB-7287-793E-254AA0F61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242259" y="6302354"/>
              <a:ext cx="480349" cy="47070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370148-42B7-2BAA-081F-1134D848D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441" y="921830"/>
            <a:ext cx="8072032" cy="5337221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E88C6C4-7F58-4DC5-8DC2-AAC2A0518DA2}"/>
              </a:ext>
            </a:extLst>
          </p:cNvPr>
          <p:cNvSpPr txBox="1">
            <a:spLocks/>
          </p:cNvSpPr>
          <p:nvPr/>
        </p:nvSpPr>
        <p:spPr>
          <a:xfrm>
            <a:off x="426355" y="0"/>
            <a:ext cx="95227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Comparisons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31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B6C4367-F2A5-0560-839E-370182A5287E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196CE3-6A1E-4DC8-170D-1E2DFB1A85F3}"/>
                </a:ext>
              </a:extLst>
            </p:cNvPr>
            <p:cNvSpPr/>
            <p:nvPr/>
          </p:nvSpPr>
          <p:spPr>
            <a:xfrm>
              <a:off x="426355" y="6272892"/>
              <a:ext cx="1723426" cy="539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Background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630E97-62F5-E27D-890B-32A70CF4E967}"/>
                </a:ext>
              </a:extLst>
            </p:cNvPr>
            <p:cNvSpPr/>
            <p:nvPr/>
          </p:nvSpPr>
          <p:spPr>
            <a:xfrm>
              <a:off x="2833307" y="6272891"/>
              <a:ext cx="1723426" cy="539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   </a:t>
              </a:r>
              <a:r>
                <a:rPr lang="en-US" b="1">
                  <a:solidFill>
                    <a:schemeClr val="tx1"/>
                  </a:solidFill>
                  <a:cs typeface="Calibri"/>
                </a:rPr>
                <a:t>Airline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44D417-4026-383B-758E-4D16AC4C1F9B}"/>
                </a:ext>
              </a:extLst>
            </p:cNvPr>
            <p:cNvSpPr/>
            <p:nvPr/>
          </p:nvSpPr>
          <p:spPr>
            <a:xfrm>
              <a:off x="5240259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Day of Week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D16CB7-CB3C-9F1E-A264-26B0BB51D3AD}"/>
                </a:ext>
              </a:extLst>
            </p:cNvPr>
            <p:cNvSpPr/>
            <p:nvPr/>
          </p:nvSpPr>
          <p:spPr>
            <a:xfrm>
              <a:off x="7647211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Time of Day</a:t>
              </a:r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4B8701-9873-0DE7-C1B4-5282055C7D1D}"/>
                </a:ext>
              </a:extLst>
            </p:cNvPr>
            <p:cNvSpPr/>
            <p:nvPr/>
          </p:nvSpPr>
          <p:spPr>
            <a:xfrm>
              <a:off x="10054164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Takeaways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2FD74DA-516C-F22C-7A2D-7F02147B45FE}"/>
                </a:ext>
              </a:extLst>
            </p:cNvPr>
            <p:cNvCxnSpPr/>
            <p:nvPr/>
          </p:nvCxnSpPr>
          <p:spPr>
            <a:xfrm flipV="1">
              <a:off x="2153105" y="6532789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43AA61-C232-2028-AF07-C5C1F9865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057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8966E9B-C455-A510-32F1-22CEB9447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009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A0F24A-947F-C3BE-48AF-BC0656D4A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3962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A red and black location pin&#10;&#10;Description automatically generated">
              <a:extLst>
                <a:ext uri="{FF2B5EF4-FFF2-40B4-BE49-F238E27FC236}">
                  <a16:creationId xmlns:a16="http://schemas.microsoft.com/office/drawing/2014/main" id="{14C96302-6A25-2403-56BF-77AD344F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9251" y="6265076"/>
              <a:ext cx="576187" cy="539902"/>
            </a:xfrm>
            <a:prstGeom prst="rect">
              <a:avLst/>
            </a:prstGeom>
          </p:spPr>
        </p:pic>
        <p:pic>
          <p:nvPicPr>
            <p:cNvPr id="28" name="Graphic 27" descr="Airplane with solid fill">
              <a:extLst>
                <a:ext uri="{FF2B5EF4-FFF2-40B4-BE49-F238E27FC236}">
                  <a16:creationId xmlns:a16="http://schemas.microsoft.com/office/drawing/2014/main" id="{B37CEBEE-F4BB-7287-793E-254AA0F61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242259" y="6302354"/>
              <a:ext cx="480349" cy="47070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370148-42B7-2BAA-081F-1134D848D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441" y="921830"/>
            <a:ext cx="8072032" cy="5337221"/>
          </a:xfrm>
          <a:prstGeom prst="rect">
            <a:avLst/>
          </a:prstGeom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8CED2AC-B3EB-425E-86BF-B1AD58DF77F0}"/>
              </a:ext>
            </a:extLst>
          </p:cNvPr>
          <p:cNvSpPr/>
          <p:nvPr/>
        </p:nvSpPr>
        <p:spPr>
          <a:xfrm rot="5400000">
            <a:off x="3038895" y="3635115"/>
            <a:ext cx="2773180" cy="2036163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3E329AB-48D0-476D-BA58-CDBAB82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0"/>
            <a:ext cx="9522792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Comparisons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56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B6C4367-F2A5-0560-839E-370182A5287E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196CE3-6A1E-4DC8-170D-1E2DFB1A85F3}"/>
                </a:ext>
              </a:extLst>
            </p:cNvPr>
            <p:cNvSpPr/>
            <p:nvPr/>
          </p:nvSpPr>
          <p:spPr>
            <a:xfrm>
              <a:off x="426355" y="6272892"/>
              <a:ext cx="1723426" cy="539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Background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630E97-62F5-E27D-890B-32A70CF4E967}"/>
                </a:ext>
              </a:extLst>
            </p:cNvPr>
            <p:cNvSpPr/>
            <p:nvPr/>
          </p:nvSpPr>
          <p:spPr>
            <a:xfrm>
              <a:off x="2833307" y="6272891"/>
              <a:ext cx="1723426" cy="539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   </a:t>
              </a:r>
              <a:r>
                <a:rPr lang="en-US" b="1">
                  <a:solidFill>
                    <a:schemeClr val="tx1"/>
                  </a:solidFill>
                  <a:cs typeface="Calibri"/>
                </a:rPr>
                <a:t>Airline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44D417-4026-383B-758E-4D16AC4C1F9B}"/>
                </a:ext>
              </a:extLst>
            </p:cNvPr>
            <p:cNvSpPr/>
            <p:nvPr/>
          </p:nvSpPr>
          <p:spPr>
            <a:xfrm>
              <a:off x="5240259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Day of Week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D16CB7-CB3C-9F1E-A264-26B0BB51D3AD}"/>
                </a:ext>
              </a:extLst>
            </p:cNvPr>
            <p:cNvSpPr/>
            <p:nvPr/>
          </p:nvSpPr>
          <p:spPr>
            <a:xfrm>
              <a:off x="7647211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Time of Day</a:t>
              </a:r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4B8701-9873-0DE7-C1B4-5282055C7D1D}"/>
                </a:ext>
              </a:extLst>
            </p:cNvPr>
            <p:cNvSpPr/>
            <p:nvPr/>
          </p:nvSpPr>
          <p:spPr>
            <a:xfrm>
              <a:off x="10054164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Takeaways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2FD74DA-516C-F22C-7A2D-7F02147B45FE}"/>
                </a:ext>
              </a:extLst>
            </p:cNvPr>
            <p:cNvCxnSpPr/>
            <p:nvPr/>
          </p:nvCxnSpPr>
          <p:spPr>
            <a:xfrm flipV="1">
              <a:off x="2153105" y="6532789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43AA61-C232-2028-AF07-C5C1F9865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057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8966E9B-C455-A510-32F1-22CEB9447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009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A0F24A-947F-C3BE-48AF-BC0656D4A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3962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A red and black location pin&#10;&#10;Description automatically generated">
              <a:extLst>
                <a:ext uri="{FF2B5EF4-FFF2-40B4-BE49-F238E27FC236}">
                  <a16:creationId xmlns:a16="http://schemas.microsoft.com/office/drawing/2014/main" id="{14C96302-6A25-2403-56BF-77AD344F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9251" y="6265076"/>
              <a:ext cx="576187" cy="539902"/>
            </a:xfrm>
            <a:prstGeom prst="rect">
              <a:avLst/>
            </a:prstGeom>
          </p:spPr>
        </p:pic>
        <p:pic>
          <p:nvPicPr>
            <p:cNvPr id="28" name="Graphic 27" descr="Airplane with solid fill">
              <a:extLst>
                <a:ext uri="{FF2B5EF4-FFF2-40B4-BE49-F238E27FC236}">
                  <a16:creationId xmlns:a16="http://schemas.microsoft.com/office/drawing/2014/main" id="{B37CEBEE-F4BB-7287-793E-254AA0F61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242259" y="6302354"/>
              <a:ext cx="480349" cy="47070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370148-42B7-2BAA-081F-1134D848D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441" y="921830"/>
            <a:ext cx="8072032" cy="5337221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4C00AD7-39E1-2A96-A3A1-C4B64269184F}"/>
              </a:ext>
            </a:extLst>
          </p:cNvPr>
          <p:cNvSpPr/>
          <p:nvPr/>
        </p:nvSpPr>
        <p:spPr>
          <a:xfrm>
            <a:off x="6916703" y="4113590"/>
            <a:ext cx="3191759" cy="2104975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E4F7141-6D64-4A50-B4EE-3B76436C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0"/>
            <a:ext cx="9522792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Comparisons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77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B6C4367-F2A5-0560-839E-370182A5287E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196CE3-6A1E-4DC8-170D-1E2DFB1A85F3}"/>
                </a:ext>
              </a:extLst>
            </p:cNvPr>
            <p:cNvSpPr/>
            <p:nvPr/>
          </p:nvSpPr>
          <p:spPr>
            <a:xfrm>
              <a:off x="426355" y="6272892"/>
              <a:ext cx="1723426" cy="539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Background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630E97-62F5-E27D-890B-32A70CF4E967}"/>
                </a:ext>
              </a:extLst>
            </p:cNvPr>
            <p:cNvSpPr/>
            <p:nvPr/>
          </p:nvSpPr>
          <p:spPr>
            <a:xfrm>
              <a:off x="2833307" y="6272891"/>
              <a:ext cx="1723426" cy="539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   </a:t>
              </a:r>
              <a:r>
                <a:rPr lang="en-US" b="1">
                  <a:solidFill>
                    <a:schemeClr val="tx1"/>
                  </a:solidFill>
                  <a:cs typeface="Calibri"/>
                </a:rPr>
                <a:t>Airline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44D417-4026-383B-758E-4D16AC4C1F9B}"/>
                </a:ext>
              </a:extLst>
            </p:cNvPr>
            <p:cNvSpPr/>
            <p:nvPr/>
          </p:nvSpPr>
          <p:spPr>
            <a:xfrm>
              <a:off x="5240259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Day of Week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D16CB7-CB3C-9F1E-A264-26B0BB51D3AD}"/>
                </a:ext>
              </a:extLst>
            </p:cNvPr>
            <p:cNvSpPr/>
            <p:nvPr/>
          </p:nvSpPr>
          <p:spPr>
            <a:xfrm>
              <a:off x="7647211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Time of Day</a:t>
              </a:r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4B8701-9873-0DE7-C1B4-5282055C7D1D}"/>
                </a:ext>
              </a:extLst>
            </p:cNvPr>
            <p:cNvSpPr/>
            <p:nvPr/>
          </p:nvSpPr>
          <p:spPr>
            <a:xfrm>
              <a:off x="10054164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Takeaways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2FD74DA-516C-F22C-7A2D-7F02147B45FE}"/>
                </a:ext>
              </a:extLst>
            </p:cNvPr>
            <p:cNvCxnSpPr/>
            <p:nvPr/>
          </p:nvCxnSpPr>
          <p:spPr>
            <a:xfrm flipV="1">
              <a:off x="2153105" y="6532789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43AA61-C232-2028-AF07-C5C1F9865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057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8966E9B-C455-A510-32F1-22CEB9447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009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A0F24A-947F-C3BE-48AF-BC0656D4A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3962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A red and black location pin&#10;&#10;Description automatically generated">
              <a:extLst>
                <a:ext uri="{FF2B5EF4-FFF2-40B4-BE49-F238E27FC236}">
                  <a16:creationId xmlns:a16="http://schemas.microsoft.com/office/drawing/2014/main" id="{14C96302-6A25-2403-56BF-77AD344F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9251" y="6265076"/>
              <a:ext cx="576187" cy="539902"/>
            </a:xfrm>
            <a:prstGeom prst="rect">
              <a:avLst/>
            </a:prstGeom>
          </p:spPr>
        </p:pic>
        <p:pic>
          <p:nvPicPr>
            <p:cNvPr id="28" name="Graphic 27" descr="Airplane with solid fill">
              <a:extLst>
                <a:ext uri="{FF2B5EF4-FFF2-40B4-BE49-F238E27FC236}">
                  <a16:creationId xmlns:a16="http://schemas.microsoft.com/office/drawing/2014/main" id="{B37CEBEE-F4BB-7287-793E-254AA0F61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242259" y="6302354"/>
              <a:ext cx="480349" cy="47070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370148-42B7-2BAA-081F-1134D848D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441" y="921830"/>
            <a:ext cx="8072032" cy="5337221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37F5E72-7F79-1F03-8B85-98DBF98EE4E2}"/>
              </a:ext>
            </a:extLst>
          </p:cNvPr>
          <p:cNvSpPr/>
          <p:nvPr/>
        </p:nvSpPr>
        <p:spPr>
          <a:xfrm rot="5400000">
            <a:off x="4638392" y="3477124"/>
            <a:ext cx="3422753" cy="1736360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14EA188-33A0-4F8F-8EFE-BCAC7FB96BBE}"/>
              </a:ext>
            </a:extLst>
          </p:cNvPr>
          <p:cNvSpPr txBox="1">
            <a:spLocks/>
          </p:cNvSpPr>
          <p:nvPr/>
        </p:nvSpPr>
        <p:spPr>
          <a:xfrm>
            <a:off x="426355" y="0"/>
            <a:ext cx="95227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Comparisons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05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3582-A54A-7284-4BA3-7DCC04EF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0"/>
            <a:ext cx="9522792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Comparisons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6C4367-F2A5-0560-839E-370182A5287E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196CE3-6A1E-4DC8-170D-1E2DFB1A85F3}"/>
                </a:ext>
              </a:extLst>
            </p:cNvPr>
            <p:cNvSpPr/>
            <p:nvPr/>
          </p:nvSpPr>
          <p:spPr>
            <a:xfrm>
              <a:off x="426355" y="6272892"/>
              <a:ext cx="1723426" cy="539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Background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630E97-62F5-E27D-890B-32A70CF4E967}"/>
                </a:ext>
              </a:extLst>
            </p:cNvPr>
            <p:cNvSpPr/>
            <p:nvPr/>
          </p:nvSpPr>
          <p:spPr>
            <a:xfrm>
              <a:off x="2833307" y="6272891"/>
              <a:ext cx="1723426" cy="539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   </a:t>
              </a:r>
              <a:r>
                <a:rPr lang="en-US" b="1">
                  <a:solidFill>
                    <a:schemeClr val="tx1"/>
                  </a:solidFill>
                  <a:cs typeface="Calibri"/>
                </a:rPr>
                <a:t>Airline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44D417-4026-383B-758E-4D16AC4C1F9B}"/>
                </a:ext>
              </a:extLst>
            </p:cNvPr>
            <p:cNvSpPr/>
            <p:nvPr/>
          </p:nvSpPr>
          <p:spPr>
            <a:xfrm>
              <a:off x="5240259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Day of Week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D16CB7-CB3C-9F1E-A264-26B0BB51D3AD}"/>
                </a:ext>
              </a:extLst>
            </p:cNvPr>
            <p:cNvSpPr/>
            <p:nvPr/>
          </p:nvSpPr>
          <p:spPr>
            <a:xfrm>
              <a:off x="7647211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Time of Day</a:t>
              </a:r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4B8701-9873-0DE7-C1B4-5282055C7D1D}"/>
                </a:ext>
              </a:extLst>
            </p:cNvPr>
            <p:cNvSpPr/>
            <p:nvPr/>
          </p:nvSpPr>
          <p:spPr>
            <a:xfrm>
              <a:off x="10054164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Takeaways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2FD74DA-516C-F22C-7A2D-7F02147B45FE}"/>
                </a:ext>
              </a:extLst>
            </p:cNvPr>
            <p:cNvCxnSpPr/>
            <p:nvPr/>
          </p:nvCxnSpPr>
          <p:spPr>
            <a:xfrm flipV="1">
              <a:off x="2153105" y="6532789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43AA61-C232-2028-AF07-C5C1F9865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057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8966E9B-C455-A510-32F1-22CEB9447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009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A0F24A-947F-C3BE-48AF-BC0656D4A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3962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A red and black location pin&#10;&#10;Description automatically generated">
              <a:extLst>
                <a:ext uri="{FF2B5EF4-FFF2-40B4-BE49-F238E27FC236}">
                  <a16:creationId xmlns:a16="http://schemas.microsoft.com/office/drawing/2014/main" id="{14C96302-6A25-2403-56BF-77AD344F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9251" y="6265076"/>
              <a:ext cx="576187" cy="539902"/>
            </a:xfrm>
            <a:prstGeom prst="rect">
              <a:avLst/>
            </a:prstGeom>
          </p:spPr>
        </p:pic>
        <p:pic>
          <p:nvPicPr>
            <p:cNvPr id="28" name="Graphic 27" descr="Airplane with solid fill">
              <a:extLst>
                <a:ext uri="{FF2B5EF4-FFF2-40B4-BE49-F238E27FC236}">
                  <a16:creationId xmlns:a16="http://schemas.microsoft.com/office/drawing/2014/main" id="{B37CEBEE-F4BB-7287-793E-254AA0F61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242259" y="6302354"/>
              <a:ext cx="480349" cy="47070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370148-42B7-2BAA-081F-1134D848D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441" y="921830"/>
            <a:ext cx="8072032" cy="5337221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77E4A56-73BC-AF3E-7B77-DA23DEEB8686}"/>
              </a:ext>
            </a:extLst>
          </p:cNvPr>
          <p:cNvSpPr/>
          <p:nvPr/>
        </p:nvSpPr>
        <p:spPr>
          <a:xfrm>
            <a:off x="2660754" y="1280410"/>
            <a:ext cx="774490" cy="4784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1024-35FE-A937-8B88-9E957672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Delay Statistics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BD8441-F016-FA8B-36A2-1A68C9EFCF9F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5F8514-2937-DE97-F842-C0C6D1EABBFB}"/>
                </a:ext>
              </a:extLst>
            </p:cNvPr>
            <p:cNvSpPr/>
            <p:nvPr/>
          </p:nvSpPr>
          <p:spPr>
            <a:xfrm>
              <a:off x="426355" y="6272892"/>
              <a:ext cx="1723426" cy="539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Background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2A8CC1-C058-7A30-E5D0-ECFE748D53C5}"/>
                </a:ext>
              </a:extLst>
            </p:cNvPr>
            <p:cNvSpPr/>
            <p:nvPr/>
          </p:nvSpPr>
          <p:spPr>
            <a:xfrm>
              <a:off x="2833307" y="6272891"/>
              <a:ext cx="1723426" cy="539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cs typeface="Calibri"/>
                </a:rPr>
                <a:t>   Airline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AE50FF-3894-6B77-DD00-912192C20EAC}"/>
                </a:ext>
              </a:extLst>
            </p:cNvPr>
            <p:cNvSpPr/>
            <p:nvPr/>
          </p:nvSpPr>
          <p:spPr>
            <a:xfrm>
              <a:off x="5240259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Day of Week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BCBA4A-AA15-0EE4-1AB5-BAC5D78D3F93}"/>
                </a:ext>
              </a:extLst>
            </p:cNvPr>
            <p:cNvSpPr/>
            <p:nvPr/>
          </p:nvSpPr>
          <p:spPr>
            <a:xfrm>
              <a:off x="7647211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Time of Day</a:t>
              </a: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ECD607-7C0B-F722-4A45-31E839B809A5}"/>
                </a:ext>
              </a:extLst>
            </p:cNvPr>
            <p:cNvSpPr/>
            <p:nvPr/>
          </p:nvSpPr>
          <p:spPr>
            <a:xfrm>
              <a:off x="10054164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Takeaways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2A2919-AC92-6A3A-4729-0E9BAA7886E5}"/>
                </a:ext>
              </a:extLst>
            </p:cNvPr>
            <p:cNvCxnSpPr/>
            <p:nvPr/>
          </p:nvCxnSpPr>
          <p:spPr>
            <a:xfrm flipV="1">
              <a:off x="2153105" y="6532789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9504629-A667-6E9F-1D96-9D97421B5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057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9D7ECB-BB11-5320-61C4-F19CEC8F3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009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EAD0C52-465C-D97D-3FEE-A5EEE1B18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3962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red and black location pin&#10;&#10;Description automatically generated">
              <a:extLst>
                <a:ext uri="{FF2B5EF4-FFF2-40B4-BE49-F238E27FC236}">
                  <a16:creationId xmlns:a16="http://schemas.microsoft.com/office/drawing/2014/main" id="{4A23B9BD-99CB-0DF1-2D75-4D78AE86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9251" y="6265076"/>
              <a:ext cx="576187" cy="539902"/>
            </a:xfrm>
            <a:prstGeom prst="rect">
              <a:avLst/>
            </a:prstGeom>
          </p:spPr>
        </p:pic>
        <p:pic>
          <p:nvPicPr>
            <p:cNvPr id="15" name="Graphic 14" descr="Airplane with solid fill">
              <a:extLst>
                <a:ext uri="{FF2B5EF4-FFF2-40B4-BE49-F238E27FC236}">
                  <a16:creationId xmlns:a16="http://schemas.microsoft.com/office/drawing/2014/main" id="{CB7E4A1A-6230-6D89-0206-4FFB15A0A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242259" y="6302354"/>
              <a:ext cx="480349" cy="47070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56ED74-DA95-B425-F512-70512C996C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8"/>
          <a:stretch/>
        </p:blipFill>
        <p:spPr>
          <a:xfrm>
            <a:off x="1905000" y="1104900"/>
            <a:ext cx="8334375" cy="4800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6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d marker and calendar">
            <a:extLst>
              <a:ext uri="{FF2B5EF4-FFF2-40B4-BE49-F238E27FC236}">
                <a16:creationId xmlns:a16="http://schemas.microsoft.com/office/drawing/2014/main" id="{9E319035-95B5-6324-85B0-55F894E1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10" r="-1" b="-1"/>
          <a:stretch/>
        </p:blipFill>
        <p:spPr>
          <a:xfrm>
            <a:off x="6907185" y="-292"/>
            <a:ext cx="528481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BB982C-D740-36A9-F9DE-CD371DFC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8604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Delays by </a:t>
            </a:r>
            <a:br>
              <a:rPr lang="en-US" sz="50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</a:br>
            <a:r>
              <a:rPr lang="en-US" sz="50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Day of Week</a:t>
            </a:r>
          </a:p>
        </p:txBody>
      </p:sp>
    </p:spTree>
    <p:extLst>
      <p:ext uri="{BB962C8B-B14F-4D97-AF65-F5344CB8AC3E}">
        <p14:creationId xmlns:p14="http://schemas.microsoft.com/office/powerpoint/2010/main" val="349099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1024-35FE-A937-8B88-9E957672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Delays by Day of Week</a:t>
            </a:r>
          </a:p>
        </p:txBody>
      </p:sp>
      <p:pic>
        <p:nvPicPr>
          <p:cNvPr id="6" name="Content Placeholder 5" descr="A graph of blue bars&#10;&#10;Description automatically generated">
            <a:extLst>
              <a:ext uri="{FF2B5EF4-FFF2-40B4-BE49-F238E27FC236}">
                <a16:creationId xmlns:a16="http://schemas.microsoft.com/office/drawing/2014/main" id="{1F14C072-D77D-1A34-1912-5B205DAE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095" y="1511341"/>
            <a:ext cx="7099904" cy="4387240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4E58B9F-A1B1-4F65-B34C-03246B867087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64DA60-DAF4-43C0-8B33-C39C651BB6D0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0B989-EC45-44DD-969B-EACCE25FFD4D}"/>
                  </a:ext>
                </a:extLst>
              </p:cNvPr>
              <p:cNvSpPr/>
              <p:nvPr/>
            </p:nvSpPr>
            <p:spPr>
              <a:xfrm>
                <a:off x="426355" y="6272892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Background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02F1B83-50C6-4DE2-ABFB-F31A33168B5B}"/>
                  </a:ext>
                </a:extLst>
              </p:cNvPr>
              <p:cNvSpPr/>
              <p:nvPr/>
            </p:nvSpPr>
            <p:spPr>
              <a:xfrm>
                <a:off x="2833307" y="6272891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Airline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D8BA2F-7D01-483C-AB3B-786B8FB9950E}"/>
                  </a:ext>
                </a:extLst>
              </p:cNvPr>
              <p:cNvSpPr/>
              <p:nvPr/>
            </p:nvSpPr>
            <p:spPr>
              <a:xfrm>
                <a:off x="5240259" y="6272890"/>
                <a:ext cx="1723426" cy="5394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cs typeface="Calibri"/>
                  </a:rPr>
                  <a:t>     Day of Week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FE60198-4C3C-4B21-8984-E7D6ABD1BF6F}"/>
                  </a:ext>
                </a:extLst>
              </p:cNvPr>
              <p:cNvSpPr/>
              <p:nvPr/>
            </p:nvSpPr>
            <p:spPr>
              <a:xfrm>
                <a:off x="7647211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Time of Day</a:t>
                </a:r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2EFF95-4D0C-41BF-821A-2D19B10A887C}"/>
                  </a:ext>
                </a:extLst>
              </p:cNvPr>
              <p:cNvSpPr/>
              <p:nvPr/>
            </p:nvSpPr>
            <p:spPr>
              <a:xfrm>
                <a:off x="10054164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Takeaways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0206999-1C9C-4D8C-82C0-AADEDAEC0C63}"/>
                  </a:ext>
                </a:extLst>
              </p:cNvPr>
              <p:cNvCxnSpPr/>
              <p:nvPr/>
            </p:nvCxnSpPr>
            <p:spPr>
              <a:xfrm flipV="1">
                <a:off x="2153105" y="6532789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B2C3F52-2324-4282-BBF7-4809EA6D6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057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D2B725-298D-4641-AEAE-1E6E98783A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009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E75846-0B8D-4055-81B9-92D913F116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3962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 descr="A red and black location pin&#10;&#10;Description automatically generated">
                <a:extLst>
                  <a:ext uri="{FF2B5EF4-FFF2-40B4-BE49-F238E27FC236}">
                    <a16:creationId xmlns:a16="http://schemas.microsoft.com/office/drawing/2014/main" id="{ACE17E9D-3D29-46FF-AD76-44A02319E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156" y="6265076"/>
                <a:ext cx="576187" cy="539902"/>
              </a:xfrm>
              <a:prstGeom prst="rect">
                <a:avLst/>
              </a:prstGeom>
            </p:spPr>
          </p:pic>
          <p:pic>
            <p:nvPicPr>
              <p:cNvPr id="33" name="Graphic 32" descr="Airplane with solid fill">
                <a:extLst>
                  <a:ext uri="{FF2B5EF4-FFF2-40B4-BE49-F238E27FC236}">
                    <a16:creationId xmlns:a16="http://schemas.microsoft.com/office/drawing/2014/main" id="{03AD93D0-1E48-4ABF-972F-9F699B505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2242259" y="6302354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22" name="Graphic 21" descr="Airplane with solid fill">
              <a:extLst>
                <a:ext uri="{FF2B5EF4-FFF2-40B4-BE49-F238E27FC236}">
                  <a16:creationId xmlns:a16="http://schemas.microsoft.com/office/drawing/2014/main" id="{AD51C6B8-5C5F-4913-9D72-9C0970B68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0659" y="6309611"/>
              <a:ext cx="480349" cy="470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13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blue bars&#10;&#10;Description automatically generated">
            <a:extLst>
              <a:ext uri="{FF2B5EF4-FFF2-40B4-BE49-F238E27FC236}">
                <a16:creationId xmlns:a16="http://schemas.microsoft.com/office/drawing/2014/main" id="{1F14C072-D77D-1A34-1912-5B205DAE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2095" y="1511341"/>
            <a:ext cx="7099904" cy="438724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0BAD65-A33D-A889-79C7-BE4008F599C7}"/>
              </a:ext>
            </a:extLst>
          </p:cNvPr>
          <p:cNvSpPr txBox="1"/>
          <p:nvPr/>
        </p:nvSpPr>
        <p:spPr>
          <a:xfrm>
            <a:off x="9954362" y="1833726"/>
            <a:ext cx="1507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cs typeface="Calibri"/>
              </a:rPr>
              <a:t>15 min delay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D7E9FF-A2A1-FD75-DE2B-EC5D768C34E8}"/>
              </a:ext>
            </a:extLst>
          </p:cNvPr>
          <p:cNvCxnSpPr/>
          <p:nvPr/>
        </p:nvCxnSpPr>
        <p:spPr>
          <a:xfrm flipH="1">
            <a:off x="9724153" y="2174981"/>
            <a:ext cx="503768" cy="279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6E000C-EC8A-0EEA-CDF8-9CED235F861F}"/>
              </a:ext>
            </a:extLst>
          </p:cNvPr>
          <p:cNvCxnSpPr/>
          <p:nvPr/>
        </p:nvCxnSpPr>
        <p:spPr>
          <a:xfrm flipV="1">
            <a:off x="3057089" y="2538737"/>
            <a:ext cx="6575859" cy="306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FF6FCD-CC52-4889-A75A-7A86EEB84168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51E4293-841B-4DCA-B35E-CCDB2480E2F5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617E35-EF71-4FBA-BCFF-17E5DEBF563C}"/>
                  </a:ext>
                </a:extLst>
              </p:cNvPr>
              <p:cNvSpPr/>
              <p:nvPr/>
            </p:nvSpPr>
            <p:spPr>
              <a:xfrm>
                <a:off x="426355" y="6272892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Background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9E65BC-E379-435D-A904-AF681D1F3B25}"/>
                  </a:ext>
                </a:extLst>
              </p:cNvPr>
              <p:cNvSpPr/>
              <p:nvPr/>
            </p:nvSpPr>
            <p:spPr>
              <a:xfrm>
                <a:off x="2833307" y="6272891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Airline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1B14BF2-F475-41F8-81F7-CC87EE800A1A}"/>
                  </a:ext>
                </a:extLst>
              </p:cNvPr>
              <p:cNvSpPr/>
              <p:nvPr/>
            </p:nvSpPr>
            <p:spPr>
              <a:xfrm>
                <a:off x="5240259" y="6272890"/>
                <a:ext cx="1723426" cy="5394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cs typeface="Calibri"/>
                  </a:rPr>
                  <a:t>     Day of Week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73B18C-792B-4B05-9FB7-2226076E196D}"/>
                  </a:ext>
                </a:extLst>
              </p:cNvPr>
              <p:cNvSpPr/>
              <p:nvPr/>
            </p:nvSpPr>
            <p:spPr>
              <a:xfrm>
                <a:off x="7647211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Time of Day</a:t>
                </a:r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529A919-4E89-406F-8A62-DCAAA5CEE3BB}"/>
                  </a:ext>
                </a:extLst>
              </p:cNvPr>
              <p:cNvSpPr/>
              <p:nvPr/>
            </p:nvSpPr>
            <p:spPr>
              <a:xfrm>
                <a:off x="10054164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Takeaways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5C9877B-C056-44A5-85E1-291BF96B85A9}"/>
                  </a:ext>
                </a:extLst>
              </p:cNvPr>
              <p:cNvCxnSpPr/>
              <p:nvPr/>
            </p:nvCxnSpPr>
            <p:spPr>
              <a:xfrm flipV="1">
                <a:off x="2153105" y="6532789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EC60594-D948-4AE2-B977-55E541E13F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057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05BDC25-78CA-4DB8-B05A-06A6BAB4C8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009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1F224C-2FA4-4ED7-AFB5-BD121BECE6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3962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 descr="A red and black location pin&#10;&#10;Description automatically generated">
                <a:extLst>
                  <a:ext uri="{FF2B5EF4-FFF2-40B4-BE49-F238E27FC236}">
                    <a16:creationId xmlns:a16="http://schemas.microsoft.com/office/drawing/2014/main" id="{B037F3FE-6927-4E27-91A0-F9BD2FC33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3156" y="6265076"/>
                <a:ext cx="576187" cy="539902"/>
              </a:xfrm>
              <a:prstGeom prst="rect">
                <a:avLst/>
              </a:prstGeom>
            </p:spPr>
          </p:pic>
          <p:pic>
            <p:nvPicPr>
              <p:cNvPr id="36" name="Graphic 35" descr="Airplane with solid fill">
                <a:extLst>
                  <a:ext uri="{FF2B5EF4-FFF2-40B4-BE49-F238E27FC236}">
                    <a16:creationId xmlns:a16="http://schemas.microsoft.com/office/drawing/2014/main" id="{83A8447A-DF3A-4224-BFD5-D3D1C99E9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2242259" y="6302354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24" name="Graphic 23" descr="Airplane with solid fill">
              <a:extLst>
                <a:ext uri="{FF2B5EF4-FFF2-40B4-BE49-F238E27FC236}">
                  <a16:creationId xmlns:a16="http://schemas.microsoft.com/office/drawing/2014/main" id="{7955A96E-747A-4486-80B9-2C1B9AD1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4680659" y="6309611"/>
              <a:ext cx="480349" cy="470704"/>
            </a:xfrm>
            <a:prstGeom prst="rect">
              <a:avLst/>
            </a:prstGeom>
          </p:spPr>
        </p:pic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5BFA908-76DF-4088-B885-853C05057810}"/>
              </a:ext>
            </a:extLst>
          </p:cNvPr>
          <p:cNvSpPr txBox="1">
            <a:spLocks/>
          </p:cNvSpPr>
          <p:nvPr/>
        </p:nvSpPr>
        <p:spPr>
          <a:xfrm>
            <a:off x="42635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Delays by Day of Week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3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1024-35FE-A937-8B88-9E957672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-1587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Delays by Day of Week</a:t>
            </a:r>
          </a:p>
        </p:txBody>
      </p:sp>
      <p:pic>
        <p:nvPicPr>
          <p:cNvPr id="6" name="Content Placeholder 5" descr="A graph of blue bars&#10;&#10;Description automatically generated">
            <a:extLst>
              <a:ext uri="{FF2B5EF4-FFF2-40B4-BE49-F238E27FC236}">
                <a16:creationId xmlns:a16="http://schemas.microsoft.com/office/drawing/2014/main" id="{1F14C072-D77D-1A34-1912-5B205DAE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2095" y="1511341"/>
            <a:ext cx="7099904" cy="4387240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B990E0C-981A-7BFB-C7B1-F4D59DFCAE0F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1F22AA-D27F-D896-1146-DF975B9AAB8B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57821F-CEA8-FB45-67CE-91C8E772B982}"/>
                  </a:ext>
                </a:extLst>
              </p:cNvPr>
              <p:cNvSpPr/>
              <p:nvPr/>
            </p:nvSpPr>
            <p:spPr>
              <a:xfrm>
                <a:off x="426355" y="6272892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rgbClr val="3A3838"/>
                    </a:solidFill>
                    <a:cs typeface="Calibri"/>
                  </a:rPr>
                  <a:t>  Background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1BCAF1-B4FE-FDA0-AE32-D6E7F1E4C1FE}"/>
                  </a:ext>
                </a:extLst>
              </p:cNvPr>
              <p:cNvSpPr/>
              <p:nvPr/>
            </p:nvSpPr>
            <p:spPr>
              <a:xfrm>
                <a:off x="2833307" y="6272891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rgbClr val="3A3838"/>
                    </a:solidFill>
                    <a:cs typeface="Calibri"/>
                  </a:rPr>
                  <a:t>Airline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DFA153-D222-67E9-9301-59BA19AD4167}"/>
                  </a:ext>
                </a:extLst>
              </p:cNvPr>
              <p:cNvSpPr/>
              <p:nvPr/>
            </p:nvSpPr>
            <p:spPr>
              <a:xfrm>
                <a:off x="5240259" y="6272890"/>
                <a:ext cx="1723426" cy="5394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rgbClr val="3A3838"/>
                    </a:solidFill>
                    <a:cs typeface="Calibri"/>
                  </a:rPr>
                  <a:t>     Day of Week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321F57-7E76-6FEB-86DD-150E53B1F519}"/>
                  </a:ext>
                </a:extLst>
              </p:cNvPr>
              <p:cNvSpPr/>
              <p:nvPr/>
            </p:nvSpPr>
            <p:spPr>
              <a:xfrm>
                <a:off x="7647211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rgbClr val="3A3838"/>
                    </a:solidFill>
                    <a:cs typeface="Calibri"/>
                  </a:rPr>
                  <a:t>Time of Day</a:t>
                </a:r>
                <a:endParaRPr lang="en-US">
                  <a:solidFill>
                    <a:srgbClr val="3A3838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0A1F3E4-2B45-9152-E095-6F5815D014ED}"/>
                  </a:ext>
                </a:extLst>
              </p:cNvPr>
              <p:cNvSpPr/>
              <p:nvPr/>
            </p:nvSpPr>
            <p:spPr>
              <a:xfrm>
                <a:off x="10054164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rgbClr val="3A3838"/>
                    </a:solidFill>
                    <a:cs typeface="Calibri"/>
                  </a:rPr>
                  <a:t>Takeaways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AF35075-EFCE-6A12-2C3A-41E1D72D4B76}"/>
                  </a:ext>
                </a:extLst>
              </p:cNvPr>
              <p:cNvCxnSpPr/>
              <p:nvPr/>
            </p:nvCxnSpPr>
            <p:spPr>
              <a:xfrm flipV="1">
                <a:off x="2153105" y="6532789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B43402F-0E42-3289-97C6-4048EEE8A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057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C4E90AA-8CE9-D159-9CFB-0D776E4D8D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009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134FF8D-0B32-3F0D-AB73-B330737870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3962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13" descr="A red and black location pin&#10;&#10;Description automatically generated">
                <a:extLst>
                  <a:ext uri="{FF2B5EF4-FFF2-40B4-BE49-F238E27FC236}">
                    <a16:creationId xmlns:a16="http://schemas.microsoft.com/office/drawing/2014/main" id="{82CC0ACC-0A70-C05E-F14F-B2DECFA5C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3156" y="6265076"/>
                <a:ext cx="576187" cy="539902"/>
              </a:xfrm>
              <a:prstGeom prst="rect">
                <a:avLst/>
              </a:prstGeom>
            </p:spPr>
          </p:pic>
          <p:pic>
            <p:nvPicPr>
              <p:cNvPr id="15" name="Graphic 14" descr="Airplane with solid fill">
                <a:extLst>
                  <a:ext uri="{FF2B5EF4-FFF2-40B4-BE49-F238E27FC236}">
                    <a16:creationId xmlns:a16="http://schemas.microsoft.com/office/drawing/2014/main" id="{F6ED47D4-FEC3-6A3D-B54F-87BBF0E23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2242259" y="6302354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18" name="Graphic 17" descr="Airplane with solid fill">
              <a:extLst>
                <a:ext uri="{FF2B5EF4-FFF2-40B4-BE49-F238E27FC236}">
                  <a16:creationId xmlns:a16="http://schemas.microsoft.com/office/drawing/2014/main" id="{69B40B2D-62D7-4629-B335-90750DD8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4680659" y="6309611"/>
              <a:ext cx="480349" cy="47070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F9E52FE-62F1-A4AF-3EDB-8BE2F2A1B176}"/>
              </a:ext>
            </a:extLst>
          </p:cNvPr>
          <p:cNvSpPr txBox="1"/>
          <p:nvPr/>
        </p:nvSpPr>
        <p:spPr>
          <a:xfrm>
            <a:off x="3178325" y="2118851"/>
            <a:ext cx="1732102" cy="3565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7DD6-243A-E9E6-FEF6-8B69C91A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74" y="2817674"/>
            <a:ext cx="3794070" cy="11128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5000" b="1">
                <a:solidFill>
                  <a:schemeClr val="accent1">
                    <a:lumMod val="76000"/>
                  </a:schemeClr>
                </a:solidFill>
                <a:latin typeface="Calibri"/>
                <a:cs typeface="Calibri"/>
              </a:rPr>
              <a:t>46%</a:t>
            </a:r>
            <a:r>
              <a:rPr lang="en-US" sz="48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460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of flights were delayed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E3EE7-B296-A341-D5B5-B1D37162C8B4}"/>
              </a:ext>
            </a:extLst>
          </p:cNvPr>
          <p:cNvSpPr txBox="1"/>
          <p:nvPr/>
        </p:nvSpPr>
        <p:spPr>
          <a:xfrm>
            <a:off x="7062204" y="2670677"/>
            <a:ext cx="429727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 b="1">
                <a:solidFill>
                  <a:schemeClr val="accent1">
                    <a:lumMod val="76000"/>
                  </a:schemeClr>
                </a:solidFill>
                <a:latin typeface="Calibri"/>
                <a:cs typeface="Segoe UI"/>
              </a:rPr>
              <a:t>3</a:t>
            </a:r>
            <a:r>
              <a:rPr lang="en-US" sz="5600" b="1">
                <a:solidFill>
                  <a:schemeClr val="bg2">
                    <a:lumMod val="25000"/>
                  </a:schemeClr>
                </a:solidFill>
                <a:latin typeface="Calibri"/>
                <a:cs typeface="Segoe UI"/>
              </a:rPr>
              <a:t> </a:t>
            </a:r>
            <a:r>
              <a:rPr lang="en-US" sz="4600">
                <a:solidFill>
                  <a:schemeClr val="bg2">
                    <a:lumMod val="25000"/>
                  </a:schemeClr>
                </a:solidFill>
                <a:latin typeface="Calibri"/>
                <a:cs typeface="Segoe UI"/>
              </a:rPr>
              <a:t>key variables:</a:t>
            </a:r>
          </a:p>
          <a:p>
            <a:r>
              <a:rPr lang="en-US" sz="4600">
                <a:solidFill>
                  <a:schemeClr val="bg2">
                    <a:lumMod val="25000"/>
                  </a:schemeClr>
                </a:solidFill>
                <a:latin typeface="Calibri"/>
                <a:cs typeface="Arial"/>
              </a:rPr>
              <a:t> Airline ​</a:t>
            </a:r>
          </a:p>
          <a:p>
            <a:r>
              <a:rPr lang="en-US" sz="4600">
                <a:solidFill>
                  <a:schemeClr val="bg2">
                    <a:lumMod val="25000"/>
                  </a:schemeClr>
                </a:solidFill>
                <a:latin typeface="Calibri"/>
                <a:cs typeface="Arial"/>
              </a:rPr>
              <a:t> Time of day ​</a:t>
            </a:r>
          </a:p>
          <a:p>
            <a:r>
              <a:rPr lang="en-US" sz="4600">
                <a:solidFill>
                  <a:schemeClr val="bg2">
                    <a:lumMod val="25000"/>
                  </a:schemeClr>
                </a:solidFill>
                <a:latin typeface="Calibri"/>
                <a:cs typeface="Arial"/>
              </a:rPr>
              <a:t> Day of Week</a:t>
            </a:r>
            <a:r>
              <a:rPr lang="en-US" sz="5000">
                <a:solidFill>
                  <a:schemeClr val="bg2">
                    <a:lumMod val="25000"/>
                  </a:schemeClr>
                </a:solidFill>
                <a:latin typeface="Calibri"/>
                <a:cs typeface="Arial"/>
              </a:rPr>
              <a:t> 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03FEDA-55FC-DCAC-70D4-0D83B83568E1}"/>
              </a:ext>
            </a:extLst>
          </p:cNvPr>
          <p:cNvSpPr/>
          <p:nvPr/>
        </p:nvSpPr>
        <p:spPr>
          <a:xfrm>
            <a:off x="4913750" y="2819117"/>
            <a:ext cx="1661582" cy="836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F3CF94-F134-DC81-4AFD-D7EAFF4C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Insights</a:t>
            </a:r>
            <a:endParaRPr lang="en-US" sz="4600" dirty="0">
              <a:solidFill>
                <a:schemeClr val="bg2">
                  <a:lumMod val="25000"/>
                </a:schemeClr>
              </a:solidFill>
              <a:latin typeface="Calibri"/>
              <a:cs typeface="Calibri Light" panose="020F0302020204030204"/>
            </a:endParaRPr>
          </a:p>
        </p:txBody>
      </p:sp>
      <p:pic>
        <p:nvPicPr>
          <p:cNvPr id="14" name="Graphic 13" descr="Airplane with solid fill">
            <a:extLst>
              <a:ext uri="{FF2B5EF4-FFF2-40B4-BE49-F238E27FC236}">
                <a16:creationId xmlns:a16="http://schemas.microsoft.com/office/drawing/2014/main" id="{5DB21530-D54F-1520-9D9C-6CDF61DD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6967" y="3541787"/>
            <a:ext cx="586317" cy="607483"/>
          </a:xfrm>
          <a:prstGeom prst="rect">
            <a:avLst/>
          </a:prstGeom>
        </p:spPr>
      </p:pic>
      <p:pic>
        <p:nvPicPr>
          <p:cNvPr id="15" name="Graphic 14" descr="Clock with solid fill">
            <a:extLst>
              <a:ext uri="{FF2B5EF4-FFF2-40B4-BE49-F238E27FC236}">
                <a16:creationId xmlns:a16="http://schemas.microsoft.com/office/drawing/2014/main" id="{EA9AAC65-1BA4-DB57-2C31-6F4D64135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550" y="4291996"/>
            <a:ext cx="575734" cy="575733"/>
          </a:xfrm>
          <a:prstGeom prst="rect">
            <a:avLst/>
          </a:prstGeom>
        </p:spPr>
      </p:pic>
      <p:pic>
        <p:nvPicPr>
          <p:cNvPr id="16" name="Graphic 15" descr="Daily calendar with solid fill">
            <a:extLst>
              <a:ext uri="{FF2B5EF4-FFF2-40B4-BE49-F238E27FC236}">
                <a16:creationId xmlns:a16="http://schemas.microsoft.com/office/drawing/2014/main" id="{B3D42F10-7BCF-C9AB-3631-B629E928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4224" y="5015896"/>
            <a:ext cx="575734" cy="5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4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1024-35FE-A937-8B88-9E957672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-13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Delays by Day of Week</a:t>
            </a:r>
          </a:p>
        </p:txBody>
      </p:sp>
      <p:pic>
        <p:nvPicPr>
          <p:cNvPr id="6" name="Content Placeholder 5" descr="A graph of blue bars&#10;&#10;Description automatically generated">
            <a:extLst>
              <a:ext uri="{FF2B5EF4-FFF2-40B4-BE49-F238E27FC236}">
                <a16:creationId xmlns:a16="http://schemas.microsoft.com/office/drawing/2014/main" id="{1F14C072-D77D-1A34-1912-5B205DAE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2095" y="1511341"/>
            <a:ext cx="7099904" cy="43872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2042D6-9E71-C87E-9725-2C5152823C4F}"/>
              </a:ext>
            </a:extLst>
          </p:cNvPr>
          <p:cNvSpPr txBox="1"/>
          <p:nvPr/>
        </p:nvSpPr>
        <p:spPr>
          <a:xfrm>
            <a:off x="6777062" y="1866634"/>
            <a:ext cx="874459" cy="3766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695A8A-CEB0-4058-9897-3EB394FD2DBD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2E4DC13-E3AF-4A6E-BE62-6CB8AC93B748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63B4CFD-F4D3-4911-898A-C2FD4A9E6EC3}"/>
                  </a:ext>
                </a:extLst>
              </p:cNvPr>
              <p:cNvSpPr/>
              <p:nvPr/>
            </p:nvSpPr>
            <p:spPr>
              <a:xfrm>
                <a:off x="426355" y="6272892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Background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A6A739-8AF9-4D28-9914-D5A24909C68F}"/>
                  </a:ext>
                </a:extLst>
              </p:cNvPr>
              <p:cNvSpPr/>
              <p:nvPr/>
            </p:nvSpPr>
            <p:spPr>
              <a:xfrm>
                <a:off x="2833307" y="6272891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Airline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20000B-7707-4FD3-B836-8F36CF10F974}"/>
                  </a:ext>
                </a:extLst>
              </p:cNvPr>
              <p:cNvSpPr/>
              <p:nvPr/>
            </p:nvSpPr>
            <p:spPr>
              <a:xfrm>
                <a:off x="5240259" y="6272890"/>
                <a:ext cx="1723426" cy="5394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cs typeface="Calibri"/>
                  </a:rPr>
                  <a:t>     Day of Week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4CEE2AB-E9C9-4DF6-AF1D-3F1B75540BDC}"/>
                  </a:ext>
                </a:extLst>
              </p:cNvPr>
              <p:cNvSpPr/>
              <p:nvPr/>
            </p:nvSpPr>
            <p:spPr>
              <a:xfrm>
                <a:off x="7647211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Time of Day</a:t>
                </a:r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6A21900-2196-47C5-9C24-F5B2CE92BFBC}"/>
                  </a:ext>
                </a:extLst>
              </p:cNvPr>
              <p:cNvSpPr/>
              <p:nvPr/>
            </p:nvSpPr>
            <p:spPr>
              <a:xfrm>
                <a:off x="10054164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Takeaways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026F16E-57C6-46ED-A8EC-6B6559FF3F3F}"/>
                  </a:ext>
                </a:extLst>
              </p:cNvPr>
              <p:cNvCxnSpPr/>
              <p:nvPr/>
            </p:nvCxnSpPr>
            <p:spPr>
              <a:xfrm flipV="1">
                <a:off x="2153105" y="6532789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9E06999-9A80-4F06-BE72-ED14A77D40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057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B8FBB2D-5ACB-44D1-9858-8C739AC5B1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009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E6BE167-9C43-4633-A500-9752D515F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3962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 descr="A red and black location pin&#10;&#10;Description automatically generated">
                <a:extLst>
                  <a:ext uri="{FF2B5EF4-FFF2-40B4-BE49-F238E27FC236}">
                    <a16:creationId xmlns:a16="http://schemas.microsoft.com/office/drawing/2014/main" id="{68B22CC8-1A70-4C10-B412-3F96EF5DE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3156" y="6265076"/>
                <a:ext cx="576187" cy="539902"/>
              </a:xfrm>
              <a:prstGeom prst="rect">
                <a:avLst/>
              </a:prstGeom>
            </p:spPr>
          </p:pic>
          <p:pic>
            <p:nvPicPr>
              <p:cNvPr id="33" name="Graphic 32" descr="Airplane with solid fill">
                <a:extLst>
                  <a:ext uri="{FF2B5EF4-FFF2-40B4-BE49-F238E27FC236}">
                    <a16:creationId xmlns:a16="http://schemas.microsoft.com/office/drawing/2014/main" id="{1873A8C7-304A-4087-944F-268F8A6D9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2242259" y="6302354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22" name="Graphic 21" descr="Airplane with solid fill">
              <a:extLst>
                <a:ext uri="{FF2B5EF4-FFF2-40B4-BE49-F238E27FC236}">
                  <a16:creationId xmlns:a16="http://schemas.microsoft.com/office/drawing/2014/main" id="{7FBB50D7-6858-47F8-AB1C-1692D9F48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4680659" y="6309611"/>
              <a:ext cx="480349" cy="470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937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52F5C76-D356-4318-3E0B-535FF033B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" r="1684" b="1468"/>
          <a:stretch/>
        </p:blipFill>
        <p:spPr>
          <a:xfrm>
            <a:off x="2263418" y="1304110"/>
            <a:ext cx="7672593" cy="473876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87374A4-4547-4934-4017-DD6A3ACD6427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0F017F-5B28-03A4-46F0-6FD24577652F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C664B8D-39C1-AC5A-767B-AF9C6A0A30B8}"/>
                  </a:ext>
                </a:extLst>
              </p:cNvPr>
              <p:cNvSpPr/>
              <p:nvPr/>
            </p:nvSpPr>
            <p:spPr>
              <a:xfrm>
                <a:off x="426355" y="6272892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Background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95D1BE2-CDBC-E4F3-D60F-F84D4EC32DFF}"/>
                  </a:ext>
                </a:extLst>
              </p:cNvPr>
              <p:cNvSpPr/>
              <p:nvPr/>
            </p:nvSpPr>
            <p:spPr>
              <a:xfrm>
                <a:off x="2833307" y="6272891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Airline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FB6B7E9-FF3E-D530-773D-0348028CD01B}"/>
                  </a:ext>
                </a:extLst>
              </p:cNvPr>
              <p:cNvSpPr/>
              <p:nvPr/>
            </p:nvSpPr>
            <p:spPr>
              <a:xfrm>
                <a:off x="5240259" y="6272890"/>
                <a:ext cx="1723426" cy="5394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cs typeface="Calibri"/>
                  </a:rPr>
                  <a:t>     Day of Week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1C07414-782E-BA2A-8445-81F8166C7171}"/>
                  </a:ext>
                </a:extLst>
              </p:cNvPr>
              <p:cNvSpPr/>
              <p:nvPr/>
            </p:nvSpPr>
            <p:spPr>
              <a:xfrm>
                <a:off x="7647211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Time of Day</a:t>
                </a:r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5CC8E83-2CA7-6068-A998-28C14F6D5FF7}"/>
                  </a:ext>
                </a:extLst>
              </p:cNvPr>
              <p:cNvSpPr/>
              <p:nvPr/>
            </p:nvSpPr>
            <p:spPr>
              <a:xfrm>
                <a:off x="10054164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Takeaways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9A3B01B-0270-8722-75FD-20A6C204B917}"/>
                  </a:ext>
                </a:extLst>
              </p:cNvPr>
              <p:cNvCxnSpPr/>
              <p:nvPr/>
            </p:nvCxnSpPr>
            <p:spPr>
              <a:xfrm flipV="1">
                <a:off x="2153105" y="6532789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0D725DF-B089-E381-CDEC-CBD8AA239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057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170881A-5161-517A-3A82-5A61596190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009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A5597BA-77BC-2B78-BF6B-7ADBD92D0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3962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 descr="A red and black location pin&#10;&#10;Description automatically generated">
                <a:extLst>
                  <a:ext uri="{FF2B5EF4-FFF2-40B4-BE49-F238E27FC236}">
                    <a16:creationId xmlns:a16="http://schemas.microsoft.com/office/drawing/2014/main" id="{F6CE1BD6-853A-AD05-7543-E1D1D037A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156" y="6265076"/>
                <a:ext cx="576187" cy="539902"/>
              </a:xfrm>
              <a:prstGeom prst="rect">
                <a:avLst/>
              </a:prstGeom>
            </p:spPr>
          </p:pic>
          <p:pic>
            <p:nvPicPr>
              <p:cNvPr id="55" name="Graphic 54" descr="Airplane with solid fill">
                <a:extLst>
                  <a:ext uri="{FF2B5EF4-FFF2-40B4-BE49-F238E27FC236}">
                    <a16:creationId xmlns:a16="http://schemas.microsoft.com/office/drawing/2014/main" id="{C10ECA8C-A2C8-7DA6-6213-AF14FC84D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2242259" y="6302354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44" name="Graphic 43" descr="Airplane with solid fill">
              <a:extLst>
                <a:ext uri="{FF2B5EF4-FFF2-40B4-BE49-F238E27FC236}">
                  <a16:creationId xmlns:a16="http://schemas.microsoft.com/office/drawing/2014/main" id="{BF203FB7-A42D-AF97-7268-4E6D7F61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0659" y="6309611"/>
              <a:ext cx="480349" cy="470704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C9DF4FB-48B2-8D35-4DD5-951F1D27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-15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Delays by Airline &amp; Day of Week</a:t>
            </a:r>
          </a:p>
        </p:txBody>
      </p:sp>
    </p:spTree>
    <p:extLst>
      <p:ext uri="{BB962C8B-B14F-4D97-AF65-F5344CB8AC3E}">
        <p14:creationId xmlns:p14="http://schemas.microsoft.com/office/powerpoint/2010/main" val="1198777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52F5C76-D356-4318-3E0B-535FF033B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9" r="1684" b="1468"/>
          <a:stretch/>
        </p:blipFill>
        <p:spPr>
          <a:xfrm>
            <a:off x="2263418" y="1304110"/>
            <a:ext cx="7672593" cy="473876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87374A4-4547-4934-4017-DD6A3ACD6427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0F017F-5B28-03A4-46F0-6FD24577652F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C664B8D-39C1-AC5A-767B-AF9C6A0A30B8}"/>
                  </a:ext>
                </a:extLst>
              </p:cNvPr>
              <p:cNvSpPr/>
              <p:nvPr/>
            </p:nvSpPr>
            <p:spPr>
              <a:xfrm>
                <a:off x="426355" y="6272892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Background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95D1BE2-CDBC-E4F3-D60F-F84D4EC32DFF}"/>
                  </a:ext>
                </a:extLst>
              </p:cNvPr>
              <p:cNvSpPr/>
              <p:nvPr/>
            </p:nvSpPr>
            <p:spPr>
              <a:xfrm>
                <a:off x="2833307" y="6272891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Airline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FB6B7E9-FF3E-D530-773D-0348028CD01B}"/>
                  </a:ext>
                </a:extLst>
              </p:cNvPr>
              <p:cNvSpPr/>
              <p:nvPr/>
            </p:nvSpPr>
            <p:spPr>
              <a:xfrm>
                <a:off x="5240259" y="6272890"/>
                <a:ext cx="1723426" cy="5394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cs typeface="Calibri"/>
                  </a:rPr>
                  <a:t>     Day of Week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1C07414-782E-BA2A-8445-81F8166C7171}"/>
                  </a:ext>
                </a:extLst>
              </p:cNvPr>
              <p:cNvSpPr/>
              <p:nvPr/>
            </p:nvSpPr>
            <p:spPr>
              <a:xfrm>
                <a:off x="7647211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Time of Day</a:t>
                </a:r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5CC8E83-2CA7-6068-A998-28C14F6D5FF7}"/>
                  </a:ext>
                </a:extLst>
              </p:cNvPr>
              <p:cNvSpPr/>
              <p:nvPr/>
            </p:nvSpPr>
            <p:spPr>
              <a:xfrm>
                <a:off x="10054164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Takeaways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9A3B01B-0270-8722-75FD-20A6C204B917}"/>
                  </a:ext>
                </a:extLst>
              </p:cNvPr>
              <p:cNvCxnSpPr/>
              <p:nvPr/>
            </p:nvCxnSpPr>
            <p:spPr>
              <a:xfrm flipV="1">
                <a:off x="2153105" y="6532789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0D725DF-B089-E381-CDEC-CBD8AA239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057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170881A-5161-517A-3A82-5A61596190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009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A5597BA-77BC-2B78-BF6B-7ADBD92D0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3962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 descr="A red and black location pin&#10;&#10;Description automatically generated">
                <a:extLst>
                  <a:ext uri="{FF2B5EF4-FFF2-40B4-BE49-F238E27FC236}">
                    <a16:creationId xmlns:a16="http://schemas.microsoft.com/office/drawing/2014/main" id="{F6CE1BD6-853A-AD05-7543-E1D1D037A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3156" y="6265076"/>
                <a:ext cx="576187" cy="539902"/>
              </a:xfrm>
              <a:prstGeom prst="rect">
                <a:avLst/>
              </a:prstGeom>
            </p:spPr>
          </p:pic>
          <p:pic>
            <p:nvPicPr>
              <p:cNvPr id="55" name="Graphic 54" descr="Airplane with solid fill">
                <a:extLst>
                  <a:ext uri="{FF2B5EF4-FFF2-40B4-BE49-F238E27FC236}">
                    <a16:creationId xmlns:a16="http://schemas.microsoft.com/office/drawing/2014/main" id="{C10ECA8C-A2C8-7DA6-6213-AF14FC84D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2242259" y="6302354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44" name="Graphic 43" descr="Airplane with solid fill">
              <a:extLst>
                <a:ext uri="{FF2B5EF4-FFF2-40B4-BE49-F238E27FC236}">
                  <a16:creationId xmlns:a16="http://schemas.microsoft.com/office/drawing/2014/main" id="{BF203FB7-A42D-AF97-7268-4E6D7F61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4680659" y="6309611"/>
              <a:ext cx="480349" cy="470704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C9DF4FB-48B2-8D35-4DD5-951F1D27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-15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Delays by Airline &amp; Day of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15780-AC7C-3A6B-1138-D79104EB3695}"/>
              </a:ext>
            </a:extLst>
          </p:cNvPr>
          <p:cNvSpPr txBox="1"/>
          <p:nvPr/>
        </p:nvSpPr>
        <p:spPr>
          <a:xfrm>
            <a:off x="3935068" y="1698469"/>
            <a:ext cx="554945" cy="383416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0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52F5C76-D356-4318-3E0B-535FF033B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9" r="1684" b="1468"/>
          <a:stretch/>
        </p:blipFill>
        <p:spPr>
          <a:xfrm>
            <a:off x="2263418" y="1304110"/>
            <a:ext cx="7672593" cy="473876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87374A4-4547-4934-4017-DD6A3ACD6427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0F017F-5B28-03A4-46F0-6FD24577652F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C664B8D-39C1-AC5A-767B-AF9C6A0A30B8}"/>
                  </a:ext>
                </a:extLst>
              </p:cNvPr>
              <p:cNvSpPr/>
              <p:nvPr/>
            </p:nvSpPr>
            <p:spPr>
              <a:xfrm>
                <a:off x="426355" y="6272892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Background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95D1BE2-CDBC-E4F3-D60F-F84D4EC32DFF}"/>
                  </a:ext>
                </a:extLst>
              </p:cNvPr>
              <p:cNvSpPr/>
              <p:nvPr/>
            </p:nvSpPr>
            <p:spPr>
              <a:xfrm>
                <a:off x="2833307" y="6272891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Airline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FB6B7E9-FF3E-D530-773D-0348028CD01B}"/>
                  </a:ext>
                </a:extLst>
              </p:cNvPr>
              <p:cNvSpPr/>
              <p:nvPr/>
            </p:nvSpPr>
            <p:spPr>
              <a:xfrm>
                <a:off x="5240259" y="6272890"/>
                <a:ext cx="1723426" cy="5394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cs typeface="Calibri"/>
                  </a:rPr>
                  <a:t>     Day of Week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1C07414-782E-BA2A-8445-81F8166C7171}"/>
                  </a:ext>
                </a:extLst>
              </p:cNvPr>
              <p:cNvSpPr/>
              <p:nvPr/>
            </p:nvSpPr>
            <p:spPr>
              <a:xfrm>
                <a:off x="7647211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Time of Day</a:t>
                </a:r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5CC8E83-2CA7-6068-A998-28C14F6D5FF7}"/>
                  </a:ext>
                </a:extLst>
              </p:cNvPr>
              <p:cNvSpPr/>
              <p:nvPr/>
            </p:nvSpPr>
            <p:spPr>
              <a:xfrm>
                <a:off x="10054164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Takeaways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9A3B01B-0270-8722-75FD-20A6C204B917}"/>
                  </a:ext>
                </a:extLst>
              </p:cNvPr>
              <p:cNvCxnSpPr/>
              <p:nvPr/>
            </p:nvCxnSpPr>
            <p:spPr>
              <a:xfrm flipV="1">
                <a:off x="2153105" y="6532789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0D725DF-B089-E381-CDEC-CBD8AA239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057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170881A-5161-517A-3A82-5A61596190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009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A5597BA-77BC-2B78-BF6B-7ADBD92D0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3962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 descr="A red and black location pin&#10;&#10;Description automatically generated">
                <a:extLst>
                  <a:ext uri="{FF2B5EF4-FFF2-40B4-BE49-F238E27FC236}">
                    <a16:creationId xmlns:a16="http://schemas.microsoft.com/office/drawing/2014/main" id="{F6CE1BD6-853A-AD05-7543-E1D1D037A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3156" y="6265076"/>
                <a:ext cx="576187" cy="539902"/>
              </a:xfrm>
              <a:prstGeom prst="rect">
                <a:avLst/>
              </a:prstGeom>
            </p:spPr>
          </p:pic>
          <p:pic>
            <p:nvPicPr>
              <p:cNvPr id="55" name="Graphic 54" descr="Airplane with solid fill">
                <a:extLst>
                  <a:ext uri="{FF2B5EF4-FFF2-40B4-BE49-F238E27FC236}">
                    <a16:creationId xmlns:a16="http://schemas.microsoft.com/office/drawing/2014/main" id="{C10ECA8C-A2C8-7DA6-6213-AF14FC84D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2242259" y="6302354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44" name="Graphic 43" descr="Airplane with solid fill">
              <a:extLst>
                <a:ext uri="{FF2B5EF4-FFF2-40B4-BE49-F238E27FC236}">
                  <a16:creationId xmlns:a16="http://schemas.microsoft.com/office/drawing/2014/main" id="{BF203FB7-A42D-AF97-7268-4E6D7F61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4680659" y="6309611"/>
              <a:ext cx="480349" cy="470704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C9DF4FB-48B2-8D35-4DD5-951F1D27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-15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Delays by Airline &amp; Day of Week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34674-6C25-2329-9A24-EB655D61019B}"/>
              </a:ext>
            </a:extLst>
          </p:cNvPr>
          <p:cNvSpPr txBox="1"/>
          <p:nvPr/>
        </p:nvSpPr>
        <p:spPr>
          <a:xfrm>
            <a:off x="3395080" y="2472030"/>
            <a:ext cx="3744460" cy="38678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E35D4-FDB0-8D16-6B8F-AB838E3DE0A8}"/>
              </a:ext>
            </a:extLst>
          </p:cNvPr>
          <p:cNvSpPr txBox="1"/>
          <p:nvPr/>
        </p:nvSpPr>
        <p:spPr>
          <a:xfrm>
            <a:off x="3398897" y="3650579"/>
            <a:ext cx="3745365" cy="34991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9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18AB24-4B0B-8331-5EFD-3335BFD9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-37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Length of Delay by Airline &amp; Day of Week</a:t>
            </a:r>
          </a:p>
        </p:txBody>
      </p:sp>
      <p:pic>
        <p:nvPicPr>
          <p:cNvPr id="22" name="Picture 21" descr="A graph of different types of dendrograms&#10;&#10;Description automatically generated">
            <a:extLst>
              <a:ext uri="{FF2B5EF4-FFF2-40B4-BE49-F238E27FC236}">
                <a16:creationId xmlns:a16="http://schemas.microsoft.com/office/drawing/2014/main" id="{C939D721-638B-D0EF-A2F7-FB6984AF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35" y="921830"/>
            <a:ext cx="8072032" cy="5337221"/>
          </a:xfrm>
          <a:prstGeom prst="rect">
            <a:avLst/>
          </a:prstGeom>
        </p:spPr>
      </p:pic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08B9CCF7-04D6-A150-CDF6-7F97DDDF5888}"/>
              </a:ext>
            </a:extLst>
          </p:cNvPr>
          <p:cNvSpPr/>
          <p:nvPr/>
        </p:nvSpPr>
        <p:spPr>
          <a:xfrm rot="5400000">
            <a:off x="3038895" y="3635115"/>
            <a:ext cx="2773180" cy="2036163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51A359-57CA-4AB4-ABBD-6A92E0D4B5D3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7107B6-F820-4D62-A281-B5F79E2FB3DC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A49714-86A9-46DA-8C75-58FB5CE71938}"/>
                  </a:ext>
                </a:extLst>
              </p:cNvPr>
              <p:cNvSpPr/>
              <p:nvPr/>
            </p:nvSpPr>
            <p:spPr>
              <a:xfrm>
                <a:off x="426355" y="6272892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Background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65CF3E-8399-42D1-A0B0-C9ACF18A64B7}"/>
                  </a:ext>
                </a:extLst>
              </p:cNvPr>
              <p:cNvSpPr/>
              <p:nvPr/>
            </p:nvSpPr>
            <p:spPr>
              <a:xfrm>
                <a:off x="2833307" y="6272891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Airline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9E43C4D-0290-498F-AA9F-93FD5B9DFFC5}"/>
                  </a:ext>
                </a:extLst>
              </p:cNvPr>
              <p:cNvSpPr/>
              <p:nvPr/>
            </p:nvSpPr>
            <p:spPr>
              <a:xfrm>
                <a:off x="5240259" y="6272890"/>
                <a:ext cx="1723426" cy="5394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cs typeface="Calibri"/>
                  </a:rPr>
                  <a:t>     Day of Week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EE6DAC6-E240-42E2-B84D-E1E4109036AF}"/>
                  </a:ext>
                </a:extLst>
              </p:cNvPr>
              <p:cNvSpPr/>
              <p:nvPr/>
            </p:nvSpPr>
            <p:spPr>
              <a:xfrm>
                <a:off x="7647211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Time of Day</a:t>
                </a:r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AF0FE1-E90E-47A9-A3B0-E9002CA0CB85}"/>
                  </a:ext>
                </a:extLst>
              </p:cNvPr>
              <p:cNvSpPr/>
              <p:nvPr/>
            </p:nvSpPr>
            <p:spPr>
              <a:xfrm>
                <a:off x="10054164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Takeaways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6000E5F-1F7D-4DAE-A4D4-3FF5E6DA8F0B}"/>
                  </a:ext>
                </a:extLst>
              </p:cNvPr>
              <p:cNvCxnSpPr/>
              <p:nvPr/>
            </p:nvCxnSpPr>
            <p:spPr>
              <a:xfrm flipV="1">
                <a:off x="2153105" y="6532789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E5B0B78-9E71-4593-BE1C-125DF1EA66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057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C92882-FE01-4E42-8522-B52CF219AA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009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A7D3F44-60AD-4CFE-9D0E-2DA8170A2A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3962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33" descr="A red and black location pin&#10;&#10;Description automatically generated">
                <a:extLst>
                  <a:ext uri="{FF2B5EF4-FFF2-40B4-BE49-F238E27FC236}">
                    <a16:creationId xmlns:a16="http://schemas.microsoft.com/office/drawing/2014/main" id="{DFCB8A6E-D8BC-44FD-BDE3-485501D35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156" y="6265076"/>
                <a:ext cx="576187" cy="539902"/>
              </a:xfrm>
              <a:prstGeom prst="rect">
                <a:avLst/>
              </a:prstGeom>
            </p:spPr>
          </p:pic>
          <p:pic>
            <p:nvPicPr>
              <p:cNvPr id="35" name="Graphic 34" descr="Airplane with solid fill">
                <a:extLst>
                  <a:ext uri="{FF2B5EF4-FFF2-40B4-BE49-F238E27FC236}">
                    <a16:creationId xmlns:a16="http://schemas.microsoft.com/office/drawing/2014/main" id="{D0888DAD-E344-4D18-BFA6-E331014A1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2242259" y="6302354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24" name="Graphic 23" descr="Airplane with solid fill">
              <a:extLst>
                <a:ext uri="{FF2B5EF4-FFF2-40B4-BE49-F238E27FC236}">
                  <a16:creationId xmlns:a16="http://schemas.microsoft.com/office/drawing/2014/main" id="{B10472C9-889E-4490-9EF4-4A452917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0659" y="6309611"/>
              <a:ext cx="480349" cy="470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0832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52F5C76-D356-4318-3E0B-535FF033B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9" r="1684" b="1468"/>
          <a:stretch/>
        </p:blipFill>
        <p:spPr>
          <a:xfrm>
            <a:off x="2263418" y="1304110"/>
            <a:ext cx="7672593" cy="473876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87374A4-4547-4934-4017-DD6A3ACD6427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0F017F-5B28-03A4-46F0-6FD24577652F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C664B8D-39C1-AC5A-767B-AF9C6A0A30B8}"/>
                  </a:ext>
                </a:extLst>
              </p:cNvPr>
              <p:cNvSpPr/>
              <p:nvPr/>
            </p:nvSpPr>
            <p:spPr>
              <a:xfrm>
                <a:off x="426355" y="6272892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Background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95D1BE2-CDBC-E4F3-D60F-F84D4EC32DFF}"/>
                  </a:ext>
                </a:extLst>
              </p:cNvPr>
              <p:cNvSpPr/>
              <p:nvPr/>
            </p:nvSpPr>
            <p:spPr>
              <a:xfrm>
                <a:off x="2833307" y="6272891"/>
                <a:ext cx="1723426" cy="53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Airline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FB6B7E9-FF3E-D530-773D-0348028CD01B}"/>
                  </a:ext>
                </a:extLst>
              </p:cNvPr>
              <p:cNvSpPr/>
              <p:nvPr/>
            </p:nvSpPr>
            <p:spPr>
              <a:xfrm>
                <a:off x="5240259" y="6272890"/>
                <a:ext cx="1723426" cy="5394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cs typeface="Calibri"/>
                  </a:rPr>
                  <a:t>     Day of Week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1C07414-782E-BA2A-8445-81F8166C7171}"/>
                  </a:ext>
                </a:extLst>
              </p:cNvPr>
              <p:cNvSpPr/>
              <p:nvPr/>
            </p:nvSpPr>
            <p:spPr>
              <a:xfrm>
                <a:off x="7647211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Time of Day</a:t>
                </a:r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5CC8E83-2CA7-6068-A998-28C14F6D5FF7}"/>
                  </a:ext>
                </a:extLst>
              </p:cNvPr>
              <p:cNvSpPr/>
              <p:nvPr/>
            </p:nvSpPr>
            <p:spPr>
              <a:xfrm>
                <a:off x="10054164" y="6272890"/>
                <a:ext cx="1723426" cy="539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cs typeface="Calibri"/>
                  </a:rPr>
                  <a:t>Takeaways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9A3B01B-0270-8722-75FD-20A6C204B917}"/>
                  </a:ext>
                </a:extLst>
              </p:cNvPr>
              <p:cNvCxnSpPr/>
              <p:nvPr/>
            </p:nvCxnSpPr>
            <p:spPr>
              <a:xfrm flipV="1">
                <a:off x="2153105" y="6532789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0D725DF-B089-E381-CDEC-CBD8AA239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057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170881A-5161-517A-3A82-5A61596190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009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A5597BA-77BC-2B78-BF6B-7ADBD92D0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3962" y="6532788"/>
                <a:ext cx="672495" cy="4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 descr="A red and black location pin&#10;&#10;Description automatically generated">
                <a:extLst>
                  <a:ext uri="{FF2B5EF4-FFF2-40B4-BE49-F238E27FC236}">
                    <a16:creationId xmlns:a16="http://schemas.microsoft.com/office/drawing/2014/main" id="{F6CE1BD6-853A-AD05-7543-E1D1D037A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3156" y="6265076"/>
                <a:ext cx="576187" cy="539902"/>
              </a:xfrm>
              <a:prstGeom prst="rect">
                <a:avLst/>
              </a:prstGeom>
            </p:spPr>
          </p:pic>
          <p:pic>
            <p:nvPicPr>
              <p:cNvPr id="55" name="Graphic 54" descr="Airplane with solid fill">
                <a:extLst>
                  <a:ext uri="{FF2B5EF4-FFF2-40B4-BE49-F238E27FC236}">
                    <a16:creationId xmlns:a16="http://schemas.microsoft.com/office/drawing/2014/main" id="{C10ECA8C-A2C8-7DA6-6213-AF14FC84D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2242259" y="6302354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44" name="Graphic 43" descr="Airplane with solid fill">
              <a:extLst>
                <a:ext uri="{FF2B5EF4-FFF2-40B4-BE49-F238E27FC236}">
                  <a16:creationId xmlns:a16="http://schemas.microsoft.com/office/drawing/2014/main" id="{BF203FB7-A42D-AF97-7268-4E6D7F61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4680659" y="6309611"/>
              <a:ext cx="480349" cy="470704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C9DF4FB-48B2-8D35-4DD5-951F1D27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-15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Delays by Airline &amp; Day of Week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34674-6C25-2329-9A24-EB655D61019B}"/>
              </a:ext>
            </a:extLst>
          </p:cNvPr>
          <p:cNvSpPr txBox="1"/>
          <p:nvPr/>
        </p:nvSpPr>
        <p:spPr>
          <a:xfrm>
            <a:off x="2769426" y="2472030"/>
            <a:ext cx="4371988" cy="37557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E35D4-FDB0-8D16-6B8F-AB838E3DE0A8}"/>
              </a:ext>
            </a:extLst>
          </p:cNvPr>
          <p:cNvSpPr txBox="1"/>
          <p:nvPr/>
        </p:nvSpPr>
        <p:spPr>
          <a:xfrm>
            <a:off x="2648103" y="3650579"/>
            <a:ext cx="4496159" cy="37232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D3DEC-3750-2855-D893-2AC82E99FC4E}"/>
              </a:ext>
            </a:extLst>
          </p:cNvPr>
          <p:cNvSpPr txBox="1"/>
          <p:nvPr/>
        </p:nvSpPr>
        <p:spPr>
          <a:xfrm>
            <a:off x="2640196" y="4389115"/>
            <a:ext cx="4506830" cy="369963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topwatch with time motion blur">
            <a:extLst>
              <a:ext uri="{FF2B5EF4-FFF2-40B4-BE49-F238E27FC236}">
                <a16:creationId xmlns:a16="http://schemas.microsoft.com/office/drawing/2014/main" id="{8C5B8000-CA6D-448D-A683-267226CA0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4" t="2158" r="12859" b="49806"/>
          <a:stretch/>
        </p:blipFill>
        <p:spPr>
          <a:xfrm>
            <a:off x="5076515" y="1177"/>
            <a:ext cx="7119885" cy="68619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EAC64-A80A-FDCB-FBC5-AC82AD1AC546}"/>
              </a:ext>
            </a:extLst>
          </p:cNvPr>
          <p:cNvSpPr/>
          <p:nvPr/>
        </p:nvSpPr>
        <p:spPr>
          <a:xfrm>
            <a:off x="-14" y="-13"/>
            <a:ext cx="5958418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0B83B-C22E-EE55-4EAF-043F7C797D29}"/>
              </a:ext>
            </a:extLst>
          </p:cNvPr>
          <p:cNvSpPr txBox="1"/>
          <p:nvPr/>
        </p:nvSpPr>
        <p:spPr>
          <a:xfrm>
            <a:off x="528892" y="4221181"/>
            <a:ext cx="38622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>
                <a:solidFill>
                  <a:schemeClr val="bg2">
                    <a:lumMod val="25000"/>
                  </a:schemeClr>
                </a:solidFill>
                <a:cs typeface="Calibri"/>
              </a:rPr>
              <a:t>Delays by </a:t>
            </a:r>
          </a:p>
          <a:p>
            <a:r>
              <a:rPr lang="en-US" sz="5000" b="1">
                <a:solidFill>
                  <a:schemeClr val="bg2">
                    <a:lumMod val="25000"/>
                  </a:schemeClr>
                </a:solidFill>
                <a:cs typeface="Calibri"/>
              </a:rPr>
              <a:t>Time of Day</a:t>
            </a:r>
          </a:p>
        </p:txBody>
      </p:sp>
    </p:spTree>
    <p:extLst>
      <p:ext uri="{BB962C8B-B14F-4D97-AF65-F5344CB8AC3E}">
        <p14:creationId xmlns:p14="http://schemas.microsoft.com/office/powerpoint/2010/main" val="3933368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E278-4421-6C9B-D47D-A0A9C3FE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2" y="-4669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Peak Flying Hours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Picture 4" descr="A blue square with red line and black text&#10;&#10;Description automatically generated">
            <a:extLst>
              <a:ext uri="{FF2B5EF4-FFF2-40B4-BE49-F238E27FC236}">
                <a16:creationId xmlns:a16="http://schemas.microsoft.com/office/drawing/2014/main" id="{DF48E437-FEEE-ADE5-E681-138E54BC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840" y="2645383"/>
            <a:ext cx="1934508" cy="15733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87799D-9ADB-6282-5221-B2597D35E2AC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0F5A8D-F02E-0445-0392-859C397D9CBE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A16B695-6031-D373-1723-7EBD802C34B0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036E91A-A63E-C936-2E07-A1F78CD8B888}"/>
                    </a:ext>
                  </a:extLst>
                </p:cNvPr>
                <p:cNvSpPr/>
                <p:nvPr/>
              </p:nvSpPr>
              <p:spPr>
                <a:xfrm>
                  <a:off x="426355" y="6272892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Background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D497C3D-A9FA-802A-FB4D-CFEDC8A6DD09}"/>
                    </a:ext>
                  </a:extLst>
                </p:cNvPr>
                <p:cNvSpPr/>
                <p:nvPr/>
              </p:nvSpPr>
              <p:spPr>
                <a:xfrm>
                  <a:off x="2833307" y="6272891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Airline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1A0FBB3-14AD-5967-C05D-70CABC3BAE2C}"/>
                    </a:ext>
                  </a:extLst>
                </p:cNvPr>
                <p:cNvSpPr/>
                <p:nvPr/>
              </p:nvSpPr>
              <p:spPr>
                <a:xfrm>
                  <a:off x="5240259" y="6272890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Day of Week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78BA6D-1D5D-4E8A-F3A6-B5C588E0F13D}"/>
                    </a:ext>
                  </a:extLst>
                </p:cNvPr>
                <p:cNvSpPr/>
                <p:nvPr/>
              </p:nvSpPr>
              <p:spPr>
                <a:xfrm>
                  <a:off x="7647211" y="6272890"/>
                  <a:ext cx="1723426" cy="53949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cs typeface="Calibri"/>
                    </a:rPr>
                    <a:t>     Time of Day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54F6D0-E841-A019-7F1A-3704D0DB9E31}"/>
                    </a:ext>
                  </a:extLst>
                </p:cNvPr>
                <p:cNvSpPr/>
                <p:nvPr/>
              </p:nvSpPr>
              <p:spPr>
                <a:xfrm>
                  <a:off x="10054164" y="6272890"/>
                  <a:ext cx="1723426" cy="539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Takeaways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04A3842-1556-228A-499C-B2664384D288}"/>
                    </a:ext>
                  </a:extLst>
                </p:cNvPr>
                <p:cNvCxnSpPr/>
                <p:nvPr/>
              </p:nvCxnSpPr>
              <p:spPr>
                <a:xfrm flipV="1">
                  <a:off x="2153105" y="6532789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7895C19-207B-9B18-CF2C-851C8F40D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0057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50A2AB2-F274-7E02-C7E1-14494C9E6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7009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374AC9D-0820-DC18-CF61-30C8DC36F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3962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 descr="A red and black location pin&#10;&#10;Description automatically generated">
                  <a:extLst>
                    <a:ext uri="{FF2B5EF4-FFF2-40B4-BE49-F238E27FC236}">
                      <a16:creationId xmlns:a16="http://schemas.microsoft.com/office/drawing/2014/main" id="{30BA8A36-2460-CD25-6EEF-B4309BBDF7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48013" y="6265076"/>
                  <a:ext cx="576187" cy="539902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irplane with solid fill">
                  <a:extLst>
                    <a:ext uri="{FF2B5EF4-FFF2-40B4-BE49-F238E27FC236}">
                      <a16:creationId xmlns:a16="http://schemas.microsoft.com/office/drawing/2014/main" id="{736FACC1-2E46-8C43-C196-8A29A5579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42259" y="6302354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9" name="Graphic 8" descr="Airplane with solid fill">
                <a:extLst>
                  <a:ext uri="{FF2B5EF4-FFF2-40B4-BE49-F238E27FC236}">
                    <a16:creationId xmlns:a16="http://schemas.microsoft.com/office/drawing/2014/main" id="{7576B488-6A73-557B-4572-5B35D043E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4680659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7" name="Graphic 6" descr="Airplane with solid fill">
              <a:extLst>
                <a:ext uri="{FF2B5EF4-FFF2-40B4-BE49-F238E27FC236}">
                  <a16:creationId xmlns:a16="http://schemas.microsoft.com/office/drawing/2014/main" id="{0BD2AE09-3308-1FFE-3941-A856959D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7097288" y="6309611"/>
              <a:ext cx="480349" cy="470704"/>
            </a:xfrm>
            <a:prstGeom prst="rect">
              <a:avLst/>
            </a:prstGeom>
          </p:spPr>
        </p:pic>
      </p:grpSp>
      <p:pic>
        <p:nvPicPr>
          <p:cNvPr id="23" name="Content Placeholder 2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6F1F9B7-8BEC-CFB3-DC18-3D5E4330D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364442" y="1481508"/>
            <a:ext cx="7474323" cy="4580132"/>
          </a:xfrm>
        </p:spPr>
      </p:pic>
    </p:spTree>
    <p:extLst>
      <p:ext uri="{BB962C8B-B14F-4D97-AF65-F5344CB8AC3E}">
        <p14:creationId xmlns:p14="http://schemas.microsoft.com/office/powerpoint/2010/main" val="3678941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E278-4421-6C9B-D47D-A0A9C3FE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2" y="-4669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Peak Flying Hours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Picture 4" descr="A blue square with red line and black text&#10;&#10;Description automatically generated">
            <a:extLst>
              <a:ext uri="{FF2B5EF4-FFF2-40B4-BE49-F238E27FC236}">
                <a16:creationId xmlns:a16="http://schemas.microsoft.com/office/drawing/2014/main" id="{DF48E437-FEEE-ADE5-E681-138E54BC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840" y="2645383"/>
            <a:ext cx="1934508" cy="15733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87799D-9ADB-6282-5221-B2597D35E2AC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0F5A8D-F02E-0445-0392-859C397D9CBE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A16B695-6031-D373-1723-7EBD802C34B0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036E91A-A63E-C936-2E07-A1F78CD8B888}"/>
                    </a:ext>
                  </a:extLst>
                </p:cNvPr>
                <p:cNvSpPr/>
                <p:nvPr/>
              </p:nvSpPr>
              <p:spPr>
                <a:xfrm>
                  <a:off x="426355" y="6272892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Background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D497C3D-A9FA-802A-FB4D-CFEDC8A6DD09}"/>
                    </a:ext>
                  </a:extLst>
                </p:cNvPr>
                <p:cNvSpPr/>
                <p:nvPr/>
              </p:nvSpPr>
              <p:spPr>
                <a:xfrm>
                  <a:off x="2833307" y="6272891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Airline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1A0FBB3-14AD-5967-C05D-70CABC3BAE2C}"/>
                    </a:ext>
                  </a:extLst>
                </p:cNvPr>
                <p:cNvSpPr/>
                <p:nvPr/>
              </p:nvSpPr>
              <p:spPr>
                <a:xfrm>
                  <a:off x="5240259" y="6272890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Day of Week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78BA6D-1D5D-4E8A-F3A6-B5C588E0F13D}"/>
                    </a:ext>
                  </a:extLst>
                </p:cNvPr>
                <p:cNvSpPr/>
                <p:nvPr/>
              </p:nvSpPr>
              <p:spPr>
                <a:xfrm>
                  <a:off x="7647211" y="6272890"/>
                  <a:ext cx="1723426" cy="53949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cs typeface="Calibri"/>
                    </a:rPr>
                    <a:t>     Time of Day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54F6D0-E841-A019-7F1A-3704D0DB9E31}"/>
                    </a:ext>
                  </a:extLst>
                </p:cNvPr>
                <p:cNvSpPr/>
                <p:nvPr/>
              </p:nvSpPr>
              <p:spPr>
                <a:xfrm>
                  <a:off x="10054164" y="6272890"/>
                  <a:ext cx="1723426" cy="539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Takeaways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04A3842-1556-228A-499C-B2664384D288}"/>
                    </a:ext>
                  </a:extLst>
                </p:cNvPr>
                <p:cNvCxnSpPr/>
                <p:nvPr/>
              </p:nvCxnSpPr>
              <p:spPr>
                <a:xfrm flipV="1">
                  <a:off x="2153105" y="6532789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7895C19-207B-9B18-CF2C-851C8F40D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0057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50A2AB2-F274-7E02-C7E1-14494C9E6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7009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374AC9D-0820-DC18-CF61-30C8DC36F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3962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 descr="A red and black location pin&#10;&#10;Description automatically generated">
                  <a:extLst>
                    <a:ext uri="{FF2B5EF4-FFF2-40B4-BE49-F238E27FC236}">
                      <a16:creationId xmlns:a16="http://schemas.microsoft.com/office/drawing/2014/main" id="{30BA8A36-2460-CD25-6EEF-B4309BBDF7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48013" y="6265076"/>
                  <a:ext cx="576187" cy="539902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irplane with solid fill">
                  <a:extLst>
                    <a:ext uri="{FF2B5EF4-FFF2-40B4-BE49-F238E27FC236}">
                      <a16:creationId xmlns:a16="http://schemas.microsoft.com/office/drawing/2014/main" id="{736FACC1-2E46-8C43-C196-8A29A5579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42259" y="6302354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9" name="Graphic 8" descr="Airplane with solid fill">
                <a:extLst>
                  <a:ext uri="{FF2B5EF4-FFF2-40B4-BE49-F238E27FC236}">
                    <a16:creationId xmlns:a16="http://schemas.microsoft.com/office/drawing/2014/main" id="{7576B488-6A73-557B-4572-5B35D043E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4680659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7" name="Graphic 6" descr="Airplane with solid fill">
              <a:extLst>
                <a:ext uri="{FF2B5EF4-FFF2-40B4-BE49-F238E27FC236}">
                  <a16:creationId xmlns:a16="http://schemas.microsoft.com/office/drawing/2014/main" id="{0BD2AE09-3308-1FFE-3941-A856959D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7097288" y="6309611"/>
              <a:ext cx="480349" cy="470704"/>
            </a:xfrm>
            <a:prstGeom prst="rect">
              <a:avLst/>
            </a:prstGeom>
          </p:spPr>
        </p:pic>
      </p:grpSp>
      <p:pic>
        <p:nvPicPr>
          <p:cNvPr id="23" name="Content Placeholder 2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6F1F9B7-8BEC-CFB3-DC18-3D5E4330D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364442" y="1481508"/>
            <a:ext cx="7474323" cy="4580132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C09EDA-F7B6-8DD3-E2B6-8DBD210A77A2}"/>
              </a:ext>
            </a:extLst>
          </p:cNvPr>
          <p:cNvSpPr/>
          <p:nvPr/>
        </p:nvSpPr>
        <p:spPr>
          <a:xfrm>
            <a:off x="4021310" y="2286799"/>
            <a:ext cx="918883" cy="274544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: Rounded Corners 2">
            <a:extLst>
              <a:ext uri="{FF2B5EF4-FFF2-40B4-BE49-F238E27FC236}">
                <a16:creationId xmlns:a16="http://schemas.microsoft.com/office/drawing/2014/main" id="{D1ECFDAA-6EC7-B4D1-F524-621EFB77054C}"/>
              </a:ext>
            </a:extLst>
          </p:cNvPr>
          <p:cNvSpPr/>
          <p:nvPr/>
        </p:nvSpPr>
        <p:spPr>
          <a:xfrm>
            <a:off x="7271016" y="2656594"/>
            <a:ext cx="1456765" cy="23756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06DC8F-8CCA-13A6-F799-BE1461646BCF}"/>
              </a:ext>
            </a:extLst>
          </p:cNvPr>
          <p:cNvCxnSpPr>
            <a:cxnSpLocks/>
          </p:cNvCxnSpPr>
          <p:nvPr/>
        </p:nvCxnSpPr>
        <p:spPr>
          <a:xfrm flipV="1">
            <a:off x="2661458" y="5064106"/>
            <a:ext cx="1827057" cy="21365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86B666-9339-5A9C-20D8-F3121C99CB64}"/>
              </a:ext>
            </a:extLst>
          </p:cNvPr>
          <p:cNvSpPr txBox="1"/>
          <p:nvPr/>
        </p:nvSpPr>
        <p:spPr>
          <a:xfrm>
            <a:off x="1288674" y="5143500"/>
            <a:ext cx="137272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Calibri"/>
              </a:rPr>
              <a:t>7am - 10am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F73300-0739-59ED-4C36-0CA0C29C4CB7}"/>
              </a:ext>
            </a:extLst>
          </p:cNvPr>
          <p:cNvSpPr txBox="1"/>
          <p:nvPr/>
        </p:nvSpPr>
        <p:spPr>
          <a:xfrm>
            <a:off x="9558616" y="5233148"/>
            <a:ext cx="1372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ED7D31"/>
                </a:solidFill>
                <a:cs typeface="Calibri"/>
              </a:rPr>
              <a:t>6pm - 11pm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CC0AD4-FC74-6C07-91A8-16DD63413299}"/>
              </a:ext>
            </a:extLst>
          </p:cNvPr>
          <p:cNvCxnSpPr/>
          <p:nvPr/>
        </p:nvCxnSpPr>
        <p:spPr>
          <a:xfrm flipH="1" flipV="1">
            <a:off x="7973545" y="5052902"/>
            <a:ext cx="1568325" cy="3593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73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BD04-2C17-F437-E114-439A15B4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Length of Delay by Time of Day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6DD40-5009-0139-4561-AF8E9BBA3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19" y="1310165"/>
            <a:ext cx="7360557" cy="4613910"/>
          </a:xfr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CBE50F8-77A6-DDBA-B46F-595672DE1362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CA49E38-9B26-841E-E75F-BE8D3B316DF9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7C8F318-7CAA-CAE8-E733-A09AB00B0867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9222A1C-8893-7340-A701-877BCC82DDAB}"/>
                    </a:ext>
                  </a:extLst>
                </p:cNvPr>
                <p:cNvSpPr/>
                <p:nvPr/>
              </p:nvSpPr>
              <p:spPr>
                <a:xfrm>
                  <a:off x="426355" y="6272892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Background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D88C3A4-664A-312D-5A1D-7F1641CB41CD}"/>
                    </a:ext>
                  </a:extLst>
                </p:cNvPr>
                <p:cNvSpPr/>
                <p:nvPr/>
              </p:nvSpPr>
              <p:spPr>
                <a:xfrm>
                  <a:off x="2833307" y="6272891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Airline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DC8A829-3948-62FD-3FB8-84141CA5EA26}"/>
                    </a:ext>
                  </a:extLst>
                </p:cNvPr>
                <p:cNvSpPr/>
                <p:nvPr/>
              </p:nvSpPr>
              <p:spPr>
                <a:xfrm>
                  <a:off x="5240259" y="6272890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Day of Week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6A6547-E3B1-E4CE-A043-E035C453429C}"/>
                    </a:ext>
                  </a:extLst>
                </p:cNvPr>
                <p:cNvSpPr/>
                <p:nvPr/>
              </p:nvSpPr>
              <p:spPr>
                <a:xfrm>
                  <a:off x="7647211" y="6272890"/>
                  <a:ext cx="1723426" cy="53949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cs typeface="Calibri"/>
                    </a:rPr>
                    <a:t>     Time of Day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4C917F5-FF44-DEA5-3FFF-0BCCCB0E7A22}"/>
                    </a:ext>
                  </a:extLst>
                </p:cNvPr>
                <p:cNvSpPr/>
                <p:nvPr/>
              </p:nvSpPr>
              <p:spPr>
                <a:xfrm>
                  <a:off x="10054164" y="6272890"/>
                  <a:ext cx="1723426" cy="539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Takeaways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0DE32BB-8950-AC84-18DB-09CA50A97BD0}"/>
                    </a:ext>
                  </a:extLst>
                </p:cNvPr>
                <p:cNvCxnSpPr/>
                <p:nvPr/>
              </p:nvCxnSpPr>
              <p:spPr>
                <a:xfrm flipV="1">
                  <a:off x="2153105" y="6532789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B1B8A441-B349-F5D0-C58A-747E19F09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0057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B4DF885C-95BE-D486-51B5-A120F232D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7009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57C8618-1FD1-8DB2-5E0C-AFCF51B9E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3962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Picture 28" descr="A red and black location pin&#10;&#10;Description automatically generated">
                  <a:extLst>
                    <a:ext uri="{FF2B5EF4-FFF2-40B4-BE49-F238E27FC236}">
                      <a16:creationId xmlns:a16="http://schemas.microsoft.com/office/drawing/2014/main" id="{1127B30F-EEC5-07CC-7820-8CBBB88BA1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48013" y="6265076"/>
                  <a:ext cx="576187" cy="539902"/>
                </a:xfrm>
                <a:prstGeom prst="rect">
                  <a:avLst/>
                </a:prstGeom>
              </p:spPr>
            </p:pic>
            <p:pic>
              <p:nvPicPr>
                <p:cNvPr id="30" name="Graphic 29" descr="Airplane with solid fill">
                  <a:extLst>
                    <a:ext uri="{FF2B5EF4-FFF2-40B4-BE49-F238E27FC236}">
                      <a16:creationId xmlns:a16="http://schemas.microsoft.com/office/drawing/2014/main" id="{21F7FD9A-B564-0ECD-ADFC-3CC4088BC2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42259" y="6302354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19" name="Graphic 18" descr="Airplane with solid fill">
                <a:extLst>
                  <a:ext uri="{FF2B5EF4-FFF2-40B4-BE49-F238E27FC236}">
                    <a16:creationId xmlns:a16="http://schemas.microsoft.com/office/drawing/2014/main" id="{5AAAC448-57DC-F957-2EBF-527F42454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4680659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33" name="Graphic 32" descr="Airplane with solid fill">
              <a:extLst>
                <a:ext uri="{FF2B5EF4-FFF2-40B4-BE49-F238E27FC236}">
                  <a16:creationId xmlns:a16="http://schemas.microsoft.com/office/drawing/2014/main" id="{3820B54F-2CDE-E383-F0E7-B783FE931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7097288" y="6309611"/>
              <a:ext cx="480349" cy="470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80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3582-A54A-7284-4BA3-7DCC04EF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5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Agenda</a:t>
            </a:r>
            <a:endParaRPr lang="en-US" sz="4600" dirty="0">
              <a:solidFill>
                <a:schemeClr val="bg2">
                  <a:lumMod val="25000"/>
                </a:schemeClr>
              </a:solidFill>
              <a:latin typeface="Calibri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1069-0C0A-3760-5DD8-98AFD740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0" y="171979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 Background</a:t>
            </a:r>
            <a:endParaRPr lang="en-US">
              <a:cs typeface="Calibri" panose="020F0502020204030204"/>
            </a:endParaRP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 Airline vs Delays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 Day of Week vs Delays </a:t>
            </a:r>
          </a:p>
          <a:p>
            <a:r>
              <a:rPr lang="en-US" sz="400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 Time of Day vs Delays </a:t>
            </a:r>
          </a:p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 Takeaways</a:t>
            </a:r>
          </a:p>
        </p:txBody>
      </p:sp>
      <p:pic>
        <p:nvPicPr>
          <p:cNvPr id="4" name="Picture 3" descr="Jigsaw Puzzles Puzz D - Blue Puzzle Pieces Clip Art, HD Png Download ,  Transparent Png Image - PNGitem">
            <a:extLst>
              <a:ext uri="{FF2B5EF4-FFF2-40B4-BE49-F238E27FC236}">
                <a16:creationId xmlns:a16="http://schemas.microsoft.com/office/drawing/2014/main" id="{D4406715-5A42-7425-6DA4-BE92A6412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"/>
                    </a14:imgEffect>
                  </a14:imgLayer>
                </a14:imgProps>
              </a:ext>
            </a:extLst>
          </a:blip>
          <a:srcRect l="12026" t="348" r="13285"/>
          <a:stretch/>
        </p:blipFill>
        <p:spPr>
          <a:xfrm rot="11880000">
            <a:off x="6173212" y="696664"/>
            <a:ext cx="5334559" cy="52823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6150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CBE50F8-77A6-DDBA-B46F-595672DE1362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CA49E38-9B26-841E-E75F-BE8D3B316DF9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7C8F318-7CAA-CAE8-E733-A09AB00B0867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9222A1C-8893-7340-A701-877BCC82DDAB}"/>
                    </a:ext>
                  </a:extLst>
                </p:cNvPr>
                <p:cNvSpPr/>
                <p:nvPr/>
              </p:nvSpPr>
              <p:spPr>
                <a:xfrm>
                  <a:off x="426355" y="6272892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Background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D88C3A4-664A-312D-5A1D-7F1641CB41CD}"/>
                    </a:ext>
                  </a:extLst>
                </p:cNvPr>
                <p:cNvSpPr/>
                <p:nvPr/>
              </p:nvSpPr>
              <p:spPr>
                <a:xfrm>
                  <a:off x="2833307" y="6272891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Airline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DC8A829-3948-62FD-3FB8-84141CA5EA26}"/>
                    </a:ext>
                  </a:extLst>
                </p:cNvPr>
                <p:cNvSpPr/>
                <p:nvPr/>
              </p:nvSpPr>
              <p:spPr>
                <a:xfrm>
                  <a:off x="5240259" y="6272890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Day of Week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6A6547-E3B1-E4CE-A043-E035C453429C}"/>
                    </a:ext>
                  </a:extLst>
                </p:cNvPr>
                <p:cNvSpPr/>
                <p:nvPr/>
              </p:nvSpPr>
              <p:spPr>
                <a:xfrm>
                  <a:off x="7647211" y="6272890"/>
                  <a:ext cx="1723426" cy="53949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cs typeface="Calibri"/>
                    </a:rPr>
                    <a:t>     Time of Day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4C917F5-FF44-DEA5-3FFF-0BCCCB0E7A22}"/>
                    </a:ext>
                  </a:extLst>
                </p:cNvPr>
                <p:cNvSpPr/>
                <p:nvPr/>
              </p:nvSpPr>
              <p:spPr>
                <a:xfrm>
                  <a:off x="10054164" y="6272890"/>
                  <a:ext cx="1723426" cy="539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Takeaways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0DE32BB-8950-AC84-18DB-09CA50A97BD0}"/>
                    </a:ext>
                  </a:extLst>
                </p:cNvPr>
                <p:cNvCxnSpPr/>
                <p:nvPr/>
              </p:nvCxnSpPr>
              <p:spPr>
                <a:xfrm flipV="1">
                  <a:off x="2153105" y="6532789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B1B8A441-B349-F5D0-C58A-747E19F09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0057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B4DF885C-95BE-D486-51B5-A120F232D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7009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57C8618-1FD1-8DB2-5E0C-AFCF51B9E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3962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Picture 28" descr="A red and black location pin&#10;&#10;Description automatically generated">
                  <a:extLst>
                    <a:ext uri="{FF2B5EF4-FFF2-40B4-BE49-F238E27FC236}">
                      <a16:creationId xmlns:a16="http://schemas.microsoft.com/office/drawing/2014/main" id="{1127B30F-EEC5-07CC-7820-8CBBB88BA1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8013" y="6265076"/>
                  <a:ext cx="576187" cy="539902"/>
                </a:xfrm>
                <a:prstGeom prst="rect">
                  <a:avLst/>
                </a:prstGeom>
              </p:spPr>
            </p:pic>
            <p:pic>
              <p:nvPicPr>
                <p:cNvPr id="30" name="Graphic 29" descr="Airplane with solid fill">
                  <a:extLst>
                    <a:ext uri="{FF2B5EF4-FFF2-40B4-BE49-F238E27FC236}">
                      <a16:creationId xmlns:a16="http://schemas.microsoft.com/office/drawing/2014/main" id="{21F7FD9A-B564-0ECD-ADFC-3CC4088BC2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42259" y="6302354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19" name="Graphic 18" descr="Airplane with solid fill">
                <a:extLst>
                  <a:ext uri="{FF2B5EF4-FFF2-40B4-BE49-F238E27FC236}">
                    <a16:creationId xmlns:a16="http://schemas.microsoft.com/office/drawing/2014/main" id="{5AAAC448-57DC-F957-2EBF-527F42454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4680659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33" name="Graphic 32" descr="Airplane with solid fill">
              <a:extLst>
                <a:ext uri="{FF2B5EF4-FFF2-40B4-BE49-F238E27FC236}">
                  <a16:creationId xmlns:a16="http://schemas.microsoft.com/office/drawing/2014/main" id="{3820B54F-2CDE-E383-F0E7-B783FE931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7097288" y="6309611"/>
              <a:ext cx="480349" cy="470704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48681-9863-ECA9-7355-06419416E44E}"/>
              </a:ext>
            </a:extLst>
          </p:cNvPr>
          <p:cNvCxnSpPr/>
          <p:nvPr/>
        </p:nvCxnSpPr>
        <p:spPr>
          <a:xfrm flipH="1">
            <a:off x="9385486" y="2521118"/>
            <a:ext cx="503768" cy="279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DDB849-9813-8600-2F50-6206294DF904}"/>
              </a:ext>
            </a:extLst>
          </p:cNvPr>
          <p:cNvSpPr txBox="1"/>
          <p:nvPr/>
        </p:nvSpPr>
        <p:spPr>
          <a:xfrm>
            <a:off x="9871635" y="22821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15 min delay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76127359-8B35-3BDF-D556-88B949985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96319" y="1310165"/>
            <a:ext cx="7360557" cy="461391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90832E-1C06-92C2-5E23-DBC899B0B21D}"/>
              </a:ext>
            </a:extLst>
          </p:cNvPr>
          <p:cNvCxnSpPr/>
          <p:nvPr/>
        </p:nvCxnSpPr>
        <p:spPr>
          <a:xfrm flipV="1">
            <a:off x="2771962" y="2901684"/>
            <a:ext cx="6333688" cy="5055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546236BF-8ADE-40DA-8EB0-8FABF505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Length of Delay by Time of Day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59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6DD40-5009-0139-4561-AF8E9BBA3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19" y="1310165"/>
            <a:ext cx="7360557" cy="4613910"/>
          </a:xfr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CBE50F8-77A6-DDBA-B46F-595672DE1362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CA49E38-9B26-841E-E75F-BE8D3B316DF9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7C8F318-7CAA-CAE8-E733-A09AB00B0867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9222A1C-8893-7340-A701-877BCC82DDAB}"/>
                    </a:ext>
                  </a:extLst>
                </p:cNvPr>
                <p:cNvSpPr/>
                <p:nvPr/>
              </p:nvSpPr>
              <p:spPr>
                <a:xfrm>
                  <a:off x="426355" y="6272892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Background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D88C3A4-664A-312D-5A1D-7F1641CB41CD}"/>
                    </a:ext>
                  </a:extLst>
                </p:cNvPr>
                <p:cNvSpPr/>
                <p:nvPr/>
              </p:nvSpPr>
              <p:spPr>
                <a:xfrm>
                  <a:off x="2833307" y="6272891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Airline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DC8A829-3948-62FD-3FB8-84141CA5EA26}"/>
                    </a:ext>
                  </a:extLst>
                </p:cNvPr>
                <p:cNvSpPr/>
                <p:nvPr/>
              </p:nvSpPr>
              <p:spPr>
                <a:xfrm>
                  <a:off x="5240259" y="6272890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Day of Week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6A6547-E3B1-E4CE-A043-E035C453429C}"/>
                    </a:ext>
                  </a:extLst>
                </p:cNvPr>
                <p:cNvSpPr/>
                <p:nvPr/>
              </p:nvSpPr>
              <p:spPr>
                <a:xfrm>
                  <a:off x="7647211" y="6272890"/>
                  <a:ext cx="1723426" cy="53949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cs typeface="Calibri"/>
                    </a:rPr>
                    <a:t>     Time of Day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4C917F5-FF44-DEA5-3FFF-0BCCCB0E7A22}"/>
                    </a:ext>
                  </a:extLst>
                </p:cNvPr>
                <p:cNvSpPr/>
                <p:nvPr/>
              </p:nvSpPr>
              <p:spPr>
                <a:xfrm>
                  <a:off x="10054164" y="6272890"/>
                  <a:ext cx="1723426" cy="539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Takeaways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0DE32BB-8950-AC84-18DB-09CA50A97BD0}"/>
                    </a:ext>
                  </a:extLst>
                </p:cNvPr>
                <p:cNvCxnSpPr/>
                <p:nvPr/>
              </p:nvCxnSpPr>
              <p:spPr>
                <a:xfrm flipV="1">
                  <a:off x="2153105" y="6532789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B1B8A441-B349-F5D0-C58A-747E19F09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0057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B4DF885C-95BE-D486-51B5-A120F232D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7009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57C8618-1FD1-8DB2-5E0C-AFCF51B9E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3962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Picture 28" descr="A red and black location pin&#10;&#10;Description automatically generated">
                  <a:extLst>
                    <a:ext uri="{FF2B5EF4-FFF2-40B4-BE49-F238E27FC236}">
                      <a16:creationId xmlns:a16="http://schemas.microsoft.com/office/drawing/2014/main" id="{1127B30F-EEC5-07CC-7820-8CBBB88BA1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48013" y="6265076"/>
                  <a:ext cx="576187" cy="539902"/>
                </a:xfrm>
                <a:prstGeom prst="rect">
                  <a:avLst/>
                </a:prstGeom>
              </p:spPr>
            </p:pic>
            <p:pic>
              <p:nvPicPr>
                <p:cNvPr id="30" name="Graphic 29" descr="Airplane with solid fill">
                  <a:extLst>
                    <a:ext uri="{FF2B5EF4-FFF2-40B4-BE49-F238E27FC236}">
                      <a16:creationId xmlns:a16="http://schemas.microsoft.com/office/drawing/2014/main" id="{21F7FD9A-B564-0ECD-ADFC-3CC4088BC2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42259" y="6302354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19" name="Graphic 18" descr="Airplane with solid fill">
                <a:extLst>
                  <a:ext uri="{FF2B5EF4-FFF2-40B4-BE49-F238E27FC236}">
                    <a16:creationId xmlns:a16="http://schemas.microsoft.com/office/drawing/2014/main" id="{5AAAC448-57DC-F957-2EBF-527F42454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4680659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33" name="Graphic 32" descr="Airplane with solid fill">
              <a:extLst>
                <a:ext uri="{FF2B5EF4-FFF2-40B4-BE49-F238E27FC236}">
                  <a16:creationId xmlns:a16="http://schemas.microsoft.com/office/drawing/2014/main" id="{3820B54F-2CDE-E383-F0E7-B783FE931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7097288" y="6309611"/>
              <a:ext cx="480349" cy="470704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011AA7-1C00-1B74-DB8F-BB5BBFB65C94}"/>
              </a:ext>
            </a:extLst>
          </p:cNvPr>
          <p:cNvSpPr/>
          <p:nvPr/>
        </p:nvSpPr>
        <p:spPr>
          <a:xfrm>
            <a:off x="7102928" y="1905800"/>
            <a:ext cx="1692088" cy="29471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30A99-9B6E-BEBE-7953-B2EE148C5B81}"/>
              </a:ext>
            </a:extLst>
          </p:cNvPr>
          <p:cNvSpPr txBox="1"/>
          <p:nvPr/>
        </p:nvSpPr>
        <p:spPr>
          <a:xfrm>
            <a:off x="9468969" y="5098677"/>
            <a:ext cx="1372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ED7D31"/>
                </a:solidFill>
                <a:cs typeface="Calibri"/>
              </a:rPr>
              <a:t>6pm - 11pm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C88F8C-DDDD-B8F8-1471-96EFC8D22498}"/>
              </a:ext>
            </a:extLst>
          </p:cNvPr>
          <p:cNvCxnSpPr/>
          <p:nvPr/>
        </p:nvCxnSpPr>
        <p:spPr>
          <a:xfrm flipH="1" flipV="1">
            <a:off x="7883898" y="4918431"/>
            <a:ext cx="1568325" cy="3593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5852CDC2-FCE0-4D4A-0ED5-DE3834E90DB8}"/>
              </a:ext>
            </a:extLst>
          </p:cNvPr>
          <p:cNvSpPr/>
          <p:nvPr/>
        </p:nvSpPr>
        <p:spPr>
          <a:xfrm>
            <a:off x="3438604" y="3261712"/>
            <a:ext cx="1053353" cy="161364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50E5FE-D78B-F7EB-1B5C-540D9F242ED7}"/>
              </a:ext>
            </a:extLst>
          </p:cNvPr>
          <p:cNvCxnSpPr>
            <a:cxnSpLocks/>
          </p:cNvCxnSpPr>
          <p:nvPr/>
        </p:nvCxnSpPr>
        <p:spPr>
          <a:xfrm flipV="1">
            <a:off x="2011517" y="4963253"/>
            <a:ext cx="1827057" cy="21365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67A284-3851-41FF-496D-EB9BF78B0640}"/>
              </a:ext>
            </a:extLst>
          </p:cNvPr>
          <p:cNvSpPr txBox="1"/>
          <p:nvPr/>
        </p:nvSpPr>
        <p:spPr>
          <a:xfrm>
            <a:off x="638733" y="5042647"/>
            <a:ext cx="137272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Calibri"/>
              </a:rPr>
              <a:t>7am - 10am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16AC60-AF42-D240-FA91-E55929A559E1}"/>
              </a:ext>
            </a:extLst>
          </p:cNvPr>
          <p:cNvCxnSpPr/>
          <p:nvPr/>
        </p:nvCxnSpPr>
        <p:spPr>
          <a:xfrm flipV="1">
            <a:off x="2771962" y="2901684"/>
            <a:ext cx="6333688" cy="5055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E3AD130C-C35A-47A9-9446-B086DAC17AD9}"/>
              </a:ext>
            </a:extLst>
          </p:cNvPr>
          <p:cNvSpPr txBox="1">
            <a:spLocks/>
          </p:cNvSpPr>
          <p:nvPr/>
        </p:nvSpPr>
        <p:spPr>
          <a:xfrm>
            <a:off x="42635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Length of Delay by Time of Day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930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30F80CA-21E8-72C3-477D-67A4F94F873E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68386E-FEB3-7D21-CBB2-E303B120E189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E4E415C-8A6F-D2A7-9049-82CD399DCCFB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2337CE0-A594-B66A-9B3B-983131060898}"/>
                    </a:ext>
                  </a:extLst>
                </p:cNvPr>
                <p:cNvSpPr/>
                <p:nvPr/>
              </p:nvSpPr>
              <p:spPr>
                <a:xfrm>
                  <a:off x="426355" y="6272892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Background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812156D-C3F4-D546-51EE-673E92B3914C}"/>
                    </a:ext>
                  </a:extLst>
                </p:cNvPr>
                <p:cNvSpPr/>
                <p:nvPr/>
              </p:nvSpPr>
              <p:spPr>
                <a:xfrm>
                  <a:off x="2833307" y="6272891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Airline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4C481B-EBEA-A8FF-7243-F4D3A2382A82}"/>
                    </a:ext>
                  </a:extLst>
                </p:cNvPr>
                <p:cNvSpPr/>
                <p:nvPr/>
              </p:nvSpPr>
              <p:spPr>
                <a:xfrm>
                  <a:off x="5240259" y="6272890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Day of Week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5962A6A-761A-D551-9E02-4AAC4FF68350}"/>
                    </a:ext>
                  </a:extLst>
                </p:cNvPr>
                <p:cNvSpPr/>
                <p:nvPr/>
              </p:nvSpPr>
              <p:spPr>
                <a:xfrm>
                  <a:off x="7647211" y="6272890"/>
                  <a:ext cx="1723426" cy="53949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cs typeface="Calibri"/>
                    </a:rPr>
                    <a:t>     Time of Day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A93A826-06FB-DCD1-3ADD-22187E48B5DC}"/>
                    </a:ext>
                  </a:extLst>
                </p:cNvPr>
                <p:cNvSpPr/>
                <p:nvPr/>
              </p:nvSpPr>
              <p:spPr>
                <a:xfrm>
                  <a:off x="10054164" y="6272890"/>
                  <a:ext cx="1723426" cy="539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Takeaways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68050BD6-674E-5C4A-432A-2ED3E561FAE0}"/>
                    </a:ext>
                  </a:extLst>
                </p:cNvPr>
                <p:cNvCxnSpPr/>
                <p:nvPr/>
              </p:nvCxnSpPr>
              <p:spPr>
                <a:xfrm flipV="1">
                  <a:off x="2153105" y="6532789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44125B9B-F988-2AA8-9E27-2CF0F62EF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0057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4A71EB6-853E-7B03-BFDF-5E747A108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7009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B6F1606-4361-1B8B-982E-B0499369C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3962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Picture 16" descr="A red and black location pin&#10;&#10;Description automatically generated">
                  <a:extLst>
                    <a:ext uri="{FF2B5EF4-FFF2-40B4-BE49-F238E27FC236}">
                      <a16:creationId xmlns:a16="http://schemas.microsoft.com/office/drawing/2014/main" id="{16A5A837-31B5-EF94-F5FC-82C1575F45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8013" y="6265076"/>
                  <a:ext cx="576187" cy="53990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irplane with solid fill">
                  <a:extLst>
                    <a:ext uri="{FF2B5EF4-FFF2-40B4-BE49-F238E27FC236}">
                      <a16:creationId xmlns:a16="http://schemas.microsoft.com/office/drawing/2014/main" id="{ABEAD29B-F1D4-FBFA-7581-C932D7936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42259" y="6302354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7" name="Graphic 6" descr="Airplane with solid fill">
                <a:extLst>
                  <a:ext uri="{FF2B5EF4-FFF2-40B4-BE49-F238E27FC236}">
                    <a16:creationId xmlns:a16="http://schemas.microsoft.com/office/drawing/2014/main" id="{E25154E9-5417-12C1-C31F-1F157EA41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4680659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5" name="Graphic 4" descr="Airplane with solid fill">
              <a:extLst>
                <a:ext uri="{FF2B5EF4-FFF2-40B4-BE49-F238E27FC236}">
                  <a16:creationId xmlns:a16="http://schemas.microsoft.com/office/drawing/2014/main" id="{E2590DE5-7848-3FFF-8DE3-80DC2ADA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7097288" y="6309611"/>
              <a:ext cx="480349" cy="470704"/>
            </a:xfrm>
            <a:prstGeom prst="rect">
              <a:avLst/>
            </a:prstGeom>
          </p:spPr>
        </p:pic>
      </p:grp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9266CB37-737E-17A0-DACB-C11124F0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82763" y="1309863"/>
            <a:ext cx="7426476" cy="458457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18AB24-4B0B-8331-5EFD-3335BFD9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-37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Length of Delay by Airline &amp; Time of Day</a:t>
            </a:r>
          </a:p>
        </p:txBody>
      </p:sp>
    </p:spTree>
    <p:extLst>
      <p:ext uri="{BB962C8B-B14F-4D97-AF65-F5344CB8AC3E}">
        <p14:creationId xmlns:p14="http://schemas.microsoft.com/office/powerpoint/2010/main" val="3399996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30F80CA-21E8-72C3-477D-67A4F94F873E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68386E-FEB3-7D21-CBB2-E303B120E189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E4E415C-8A6F-D2A7-9049-82CD399DCCFB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2337CE0-A594-B66A-9B3B-983131060898}"/>
                    </a:ext>
                  </a:extLst>
                </p:cNvPr>
                <p:cNvSpPr/>
                <p:nvPr/>
              </p:nvSpPr>
              <p:spPr>
                <a:xfrm>
                  <a:off x="426355" y="6272892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Background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812156D-C3F4-D546-51EE-673E92B3914C}"/>
                    </a:ext>
                  </a:extLst>
                </p:cNvPr>
                <p:cNvSpPr/>
                <p:nvPr/>
              </p:nvSpPr>
              <p:spPr>
                <a:xfrm>
                  <a:off x="2833307" y="6272891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Airline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4C481B-EBEA-A8FF-7243-F4D3A2382A82}"/>
                    </a:ext>
                  </a:extLst>
                </p:cNvPr>
                <p:cNvSpPr/>
                <p:nvPr/>
              </p:nvSpPr>
              <p:spPr>
                <a:xfrm>
                  <a:off x="5240259" y="6272890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Day of Week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5962A6A-761A-D551-9E02-4AAC4FF68350}"/>
                    </a:ext>
                  </a:extLst>
                </p:cNvPr>
                <p:cNvSpPr/>
                <p:nvPr/>
              </p:nvSpPr>
              <p:spPr>
                <a:xfrm>
                  <a:off x="7647211" y="6272890"/>
                  <a:ext cx="1723426" cy="53949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cs typeface="Calibri"/>
                    </a:rPr>
                    <a:t>     Time of Day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A93A826-06FB-DCD1-3ADD-22187E48B5DC}"/>
                    </a:ext>
                  </a:extLst>
                </p:cNvPr>
                <p:cNvSpPr/>
                <p:nvPr/>
              </p:nvSpPr>
              <p:spPr>
                <a:xfrm>
                  <a:off x="10054164" y="6272890"/>
                  <a:ext cx="1723426" cy="539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Takeaways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68050BD6-674E-5C4A-432A-2ED3E561FAE0}"/>
                    </a:ext>
                  </a:extLst>
                </p:cNvPr>
                <p:cNvCxnSpPr/>
                <p:nvPr/>
              </p:nvCxnSpPr>
              <p:spPr>
                <a:xfrm flipV="1">
                  <a:off x="2153105" y="6532789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44125B9B-F988-2AA8-9E27-2CF0F62EF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0057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4A71EB6-853E-7B03-BFDF-5E747A108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7009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B6F1606-4361-1B8B-982E-B0499369C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3962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Picture 16" descr="A red and black location pin&#10;&#10;Description automatically generated">
                  <a:extLst>
                    <a:ext uri="{FF2B5EF4-FFF2-40B4-BE49-F238E27FC236}">
                      <a16:creationId xmlns:a16="http://schemas.microsoft.com/office/drawing/2014/main" id="{16A5A837-31B5-EF94-F5FC-82C1575F45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8013" y="6265076"/>
                  <a:ext cx="576187" cy="53990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irplane with solid fill">
                  <a:extLst>
                    <a:ext uri="{FF2B5EF4-FFF2-40B4-BE49-F238E27FC236}">
                      <a16:creationId xmlns:a16="http://schemas.microsoft.com/office/drawing/2014/main" id="{ABEAD29B-F1D4-FBFA-7581-C932D7936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42259" y="6302354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7" name="Graphic 6" descr="Airplane with solid fill">
                <a:extLst>
                  <a:ext uri="{FF2B5EF4-FFF2-40B4-BE49-F238E27FC236}">
                    <a16:creationId xmlns:a16="http://schemas.microsoft.com/office/drawing/2014/main" id="{E25154E9-5417-12C1-C31F-1F157EA41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4680659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5" name="Graphic 4" descr="Airplane with solid fill">
              <a:extLst>
                <a:ext uri="{FF2B5EF4-FFF2-40B4-BE49-F238E27FC236}">
                  <a16:creationId xmlns:a16="http://schemas.microsoft.com/office/drawing/2014/main" id="{E2590DE5-7848-3FFF-8DE3-80DC2ADA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7097288" y="6309611"/>
              <a:ext cx="480349" cy="470704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FF18AB24-4B0B-8331-5EFD-3335BFD9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-37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Length of Delay by Airline &amp; Time of Day</a:t>
            </a:r>
          </a:p>
        </p:txBody>
      </p:sp>
      <p:pic>
        <p:nvPicPr>
          <p:cNvPr id="22" name="Picture 21" descr="A graph of different types of dendrograms&#10;&#10;Description automatically generated">
            <a:extLst>
              <a:ext uri="{FF2B5EF4-FFF2-40B4-BE49-F238E27FC236}">
                <a16:creationId xmlns:a16="http://schemas.microsoft.com/office/drawing/2014/main" id="{C939D721-638B-D0EF-A2F7-FB6984AF3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235" y="921830"/>
            <a:ext cx="8072032" cy="5337221"/>
          </a:xfrm>
          <a:prstGeom prst="rect">
            <a:avLst/>
          </a:prstGeom>
        </p:spPr>
      </p:pic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ACFBBA4-042F-0488-8C29-714BDF3EEFCE}"/>
              </a:ext>
            </a:extLst>
          </p:cNvPr>
          <p:cNvSpPr/>
          <p:nvPr/>
        </p:nvSpPr>
        <p:spPr>
          <a:xfrm>
            <a:off x="6905497" y="4102385"/>
            <a:ext cx="3191759" cy="2104975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8192627C-C197-4A61-A69D-9A97726B2A44}"/>
              </a:ext>
            </a:extLst>
          </p:cNvPr>
          <p:cNvSpPr/>
          <p:nvPr/>
        </p:nvSpPr>
        <p:spPr>
          <a:xfrm rot="5400000">
            <a:off x="3038895" y="3635115"/>
            <a:ext cx="2773180" cy="2036163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1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30F80CA-21E8-72C3-477D-67A4F94F873E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68386E-FEB3-7D21-CBB2-E303B120E189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E4E415C-8A6F-D2A7-9049-82CD399DCCFB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2337CE0-A594-B66A-9B3B-983131060898}"/>
                    </a:ext>
                  </a:extLst>
                </p:cNvPr>
                <p:cNvSpPr/>
                <p:nvPr/>
              </p:nvSpPr>
              <p:spPr>
                <a:xfrm>
                  <a:off x="426355" y="6272892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Background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812156D-C3F4-D546-51EE-673E92B3914C}"/>
                    </a:ext>
                  </a:extLst>
                </p:cNvPr>
                <p:cNvSpPr/>
                <p:nvPr/>
              </p:nvSpPr>
              <p:spPr>
                <a:xfrm>
                  <a:off x="2833307" y="6272891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Airline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4C481B-EBEA-A8FF-7243-F4D3A2382A82}"/>
                    </a:ext>
                  </a:extLst>
                </p:cNvPr>
                <p:cNvSpPr/>
                <p:nvPr/>
              </p:nvSpPr>
              <p:spPr>
                <a:xfrm>
                  <a:off x="5240259" y="6272890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Day of Week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5962A6A-761A-D551-9E02-4AAC4FF68350}"/>
                    </a:ext>
                  </a:extLst>
                </p:cNvPr>
                <p:cNvSpPr/>
                <p:nvPr/>
              </p:nvSpPr>
              <p:spPr>
                <a:xfrm>
                  <a:off x="7647211" y="6272890"/>
                  <a:ext cx="1723426" cy="53949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cs typeface="Calibri"/>
                    </a:rPr>
                    <a:t>     Time of Day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A93A826-06FB-DCD1-3ADD-22187E48B5DC}"/>
                    </a:ext>
                  </a:extLst>
                </p:cNvPr>
                <p:cNvSpPr/>
                <p:nvPr/>
              </p:nvSpPr>
              <p:spPr>
                <a:xfrm>
                  <a:off x="10054164" y="6272890"/>
                  <a:ext cx="1723426" cy="539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Takeaways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68050BD6-674E-5C4A-432A-2ED3E561FAE0}"/>
                    </a:ext>
                  </a:extLst>
                </p:cNvPr>
                <p:cNvCxnSpPr/>
                <p:nvPr/>
              </p:nvCxnSpPr>
              <p:spPr>
                <a:xfrm flipV="1">
                  <a:off x="2153105" y="6532789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44125B9B-F988-2AA8-9E27-2CF0F62EF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0057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4A71EB6-853E-7B03-BFDF-5E747A108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7009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B6F1606-4361-1B8B-982E-B0499369C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3962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Picture 16" descr="A red and black location pin&#10;&#10;Description automatically generated">
                  <a:extLst>
                    <a:ext uri="{FF2B5EF4-FFF2-40B4-BE49-F238E27FC236}">
                      <a16:creationId xmlns:a16="http://schemas.microsoft.com/office/drawing/2014/main" id="{16A5A837-31B5-EF94-F5FC-82C1575F45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8013" y="6265076"/>
                  <a:ext cx="576187" cy="53990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irplane with solid fill">
                  <a:extLst>
                    <a:ext uri="{FF2B5EF4-FFF2-40B4-BE49-F238E27FC236}">
                      <a16:creationId xmlns:a16="http://schemas.microsoft.com/office/drawing/2014/main" id="{ABEAD29B-F1D4-FBFA-7581-C932D7936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42259" y="6302354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7" name="Graphic 6" descr="Airplane with solid fill">
                <a:extLst>
                  <a:ext uri="{FF2B5EF4-FFF2-40B4-BE49-F238E27FC236}">
                    <a16:creationId xmlns:a16="http://schemas.microsoft.com/office/drawing/2014/main" id="{E25154E9-5417-12C1-C31F-1F157EA41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4680659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5" name="Graphic 4" descr="Airplane with solid fill">
              <a:extLst>
                <a:ext uri="{FF2B5EF4-FFF2-40B4-BE49-F238E27FC236}">
                  <a16:creationId xmlns:a16="http://schemas.microsoft.com/office/drawing/2014/main" id="{E2590DE5-7848-3FFF-8DE3-80DC2ADA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7097288" y="6309611"/>
              <a:ext cx="480349" cy="470704"/>
            </a:xfrm>
            <a:prstGeom prst="rect">
              <a:avLst/>
            </a:prstGeom>
          </p:spPr>
        </p:pic>
      </p:grp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9266CB37-737E-17A0-DACB-C11124F0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82763" y="1309863"/>
            <a:ext cx="7426476" cy="458457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18AB24-4B0B-8331-5EFD-3335BFD9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-37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Length of Delay by Airline &amp; Time of Day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237-9F96-7571-303C-152E736F95C1}"/>
              </a:ext>
            </a:extLst>
          </p:cNvPr>
          <p:cNvSpPr/>
          <p:nvPr/>
        </p:nvSpPr>
        <p:spPr>
          <a:xfrm>
            <a:off x="2848695" y="3619500"/>
            <a:ext cx="4504764" cy="3361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E1026-473B-AED9-B3C9-99321B9E0BB6}"/>
              </a:ext>
            </a:extLst>
          </p:cNvPr>
          <p:cNvSpPr/>
          <p:nvPr/>
        </p:nvSpPr>
        <p:spPr>
          <a:xfrm>
            <a:off x="2837489" y="4258234"/>
            <a:ext cx="4527175" cy="3249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DB4E0-CFBF-16CC-8177-9FE270252464}"/>
              </a:ext>
            </a:extLst>
          </p:cNvPr>
          <p:cNvSpPr/>
          <p:nvPr/>
        </p:nvSpPr>
        <p:spPr>
          <a:xfrm>
            <a:off x="2848694" y="2017058"/>
            <a:ext cx="4504764" cy="3361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80863F-897D-0A8F-F0C7-2BCDE6920191}"/>
              </a:ext>
            </a:extLst>
          </p:cNvPr>
          <p:cNvSpPr/>
          <p:nvPr/>
        </p:nvSpPr>
        <p:spPr>
          <a:xfrm>
            <a:off x="2669400" y="4628028"/>
            <a:ext cx="4695264" cy="31376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30F80CA-21E8-72C3-477D-67A4F94F873E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68386E-FEB3-7D21-CBB2-E303B120E189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E4E415C-8A6F-D2A7-9049-82CD399DCCFB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2337CE0-A594-B66A-9B3B-983131060898}"/>
                    </a:ext>
                  </a:extLst>
                </p:cNvPr>
                <p:cNvSpPr/>
                <p:nvPr/>
              </p:nvSpPr>
              <p:spPr>
                <a:xfrm>
                  <a:off x="426355" y="6272892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Background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812156D-C3F4-D546-51EE-673E92B3914C}"/>
                    </a:ext>
                  </a:extLst>
                </p:cNvPr>
                <p:cNvSpPr/>
                <p:nvPr/>
              </p:nvSpPr>
              <p:spPr>
                <a:xfrm>
                  <a:off x="2833307" y="6272891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Airline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4C481B-EBEA-A8FF-7243-F4D3A2382A82}"/>
                    </a:ext>
                  </a:extLst>
                </p:cNvPr>
                <p:cNvSpPr/>
                <p:nvPr/>
              </p:nvSpPr>
              <p:spPr>
                <a:xfrm>
                  <a:off x="5240259" y="6272890"/>
                  <a:ext cx="1723426" cy="5394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Day of Week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5962A6A-761A-D551-9E02-4AAC4FF68350}"/>
                    </a:ext>
                  </a:extLst>
                </p:cNvPr>
                <p:cNvSpPr/>
                <p:nvPr/>
              </p:nvSpPr>
              <p:spPr>
                <a:xfrm>
                  <a:off x="7647211" y="6272890"/>
                  <a:ext cx="1723426" cy="53949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cs typeface="Calibri"/>
                    </a:rPr>
                    <a:t>     Time of Day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A93A826-06FB-DCD1-3ADD-22187E48B5DC}"/>
                    </a:ext>
                  </a:extLst>
                </p:cNvPr>
                <p:cNvSpPr/>
                <p:nvPr/>
              </p:nvSpPr>
              <p:spPr>
                <a:xfrm>
                  <a:off x="10054164" y="6272890"/>
                  <a:ext cx="1723426" cy="539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cs typeface="Calibri"/>
                    </a:rPr>
                    <a:t>Takeaways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68050BD6-674E-5C4A-432A-2ED3E561FAE0}"/>
                    </a:ext>
                  </a:extLst>
                </p:cNvPr>
                <p:cNvCxnSpPr/>
                <p:nvPr/>
              </p:nvCxnSpPr>
              <p:spPr>
                <a:xfrm flipV="1">
                  <a:off x="2153105" y="6532789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44125B9B-F988-2AA8-9E27-2CF0F62EF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0057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4A71EB6-853E-7B03-BFDF-5E747A108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7009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B6F1606-4361-1B8B-982E-B0499369C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3962" y="6532788"/>
                  <a:ext cx="672495" cy="48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Picture 16" descr="A red and black location pin&#10;&#10;Description automatically generated">
                  <a:extLst>
                    <a:ext uri="{FF2B5EF4-FFF2-40B4-BE49-F238E27FC236}">
                      <a16:creationId xmlns:a16="http://schemas.microsoft.com/office/drawing/2014/main" id="{16A5A837-31B5-EF94-F5FC-82C1575F45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8013" y="6265076"/>
                  <a:ext cx="576187" cy="53990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irplane with solid fill">
                  <a:extLst>
                    <a:ext uri="{FF2B5EF4-FFF2-40B4-BE49-F238E27FC236}">
                      <a16:creationId xmlns:a16="http://schemas.microsoft.com/office/drawing/2014/main" id="{ABEAD29B-F1D4-FBFA-7581-C932D7936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242259" y="6302354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7" name="Graphic 6" descr="Airplane with solid fill">
                <a:extLst>
                  <a:ext uri="{FF2B5EF4-FFF2-40B4-BE49-F238E27FC236}">
                    <a16:creationId xmlns:a16="http://schemas.microsoft.com/office/drawing/2014/main" id="{E25154E9-5417-12C1-C31F-1F157EA41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4680659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5" name="Graphic 4" descr="Airplane with solid fill">
              <a:extLst>
                <a:ext uri="{FF2B5EF4-FFF2-40B4-BE49-F238E27FC236}">
                  <a16:creationId xmlns:a16="http://schemas.microsoft.com/office/drawing/2014/main" id="{E2590DE5-7848-3FFF-8DE3-80DC2ADA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7097288" y="6309611"/>
              <a:ext cx="480349" cy="470704"/>
            </a:xfrm>
            <a:prstGeom prst="rect">
              <a:avLst/>
            </a:prstGeom>
          </p:spPr>
        </p:pic>
      </p:grp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9266CB37-737E-17A0-DACB-C11124F0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82763" y="1309863"/>
            <a:ext cx="7426476" cy="458457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18AB24-4B0B-8331-5EFD-3335BFD9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-37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Length of Delay by Airline &amp; Time of Day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DCCB1E-6949-5599-4EB3-EDC9F1000138}"/>
              </a:ext>
            </a:extLst>
          </p:cNvPr>
          <p:cNvSpPr/>
          <p:nvPr/>
        </p:nvSpPr>
        <p:spPr>
          <a:xfrm>
            <a:off x="2859900" y="2342029"/>
            <a:ext cx="4504764" cy="2801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EB4973-54AF-0E2A-DF88-C422498975F6}"/>
              </a:ext>
            </a:extLst>
          </p:cNvPr>
          <p:cNvSpPr/>
          <p:nvPr/>
        </p:nvSpPr>
        <p:spPr>
          <a:xfrm>
            <a:off x="2736635" y="3294529"/>
            <a:ext cx="4628028" cy="3137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210A2-7E0E-B127-2365-57EBC5C34997}"/>
              </a:ext>
            </a:extLst>
          </p:cNvPr>
          <p:cNvSpPr/>
          <p:nvPr/>
        </p:nvSpPr>
        <p:spPr>
          <a:xfrm>
            <a:off x="2736634" y="3955676"/>
            <a:ext cx="4628028" cy="3137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2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3481-B093-B97D-7F9A-CC29AD60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Takeaways</a:t>
            </a:r>
            <a:endParaRPr lang="en-US" sz="5000" b="1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" name="Picture 3" descr="20,100+ Airport Runway Worker Stock Photos, Pictures &amp; Royalty-Free Images  - iStock | Airplane wheel, Airplane pilot">
            <a:extLst>
              <a:ext uri="{FF2B5EF4-FFF2-40B4-BE49-F238E27FC236}">
                <a16:creationId xmlns:a16="http://schemas.microsoft.com/office/drawing/2014/main" id="{4929D83E-1D3A-AC93-FDA9-BE5E4037B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8" r="-148" b="917"/>
          <a:stretch/>
        </p:blipFill>
        <p:spPr>
          <a:xfrm>
            <a:off x="5462332" y="-2772"/>
            <a:ext cx="6725528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56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1024-35FE-A937-8B88-9E957672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Summary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6B7B47-4D91-1863-CF0A-8254796903E3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145DB3-9EF1-61E7-DEB7-D8336CB2553C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FA3D4CA-8CFE-DE64-AC41-E63FCEA49820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620FBC4-2271-9FA5-6ABA-ABA4574F7BF9}"/>
                    </a:ext>
                  </a:extLst>
                </p:cNvPr>
                <p:cNvGrpSpPr/>
                <p:nvPr/>
              </p:nvGrpSpPr>
              <p:grpSpPr>
                <a:xfrm>
                  <a:off x="426355" y="6265076"/>
                  <a:ext cx="11351235" cy="547312"/>
                  <a:chOff x="426355" y="6265076"/>
                  <a:chExt cx="11351235" cy="547312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014688F-2427-36EE-2AD8-E2C883A172CA}"/>
                      </a:ext>
                    </a:extLst>
                  </p:cNvPr>
                  <p:cNvSpPr/>
                  <p:nvPr/>
                </p:nvSpPr>
                <p:spPr>
                  <a:xfrm>
                    <a:off x="426355" y="6272892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Background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96C4AAD-22AD-6169-AF5D-813569329D87}"/>
                      </a:ext>
                    </a:extLst>
                  </p:cNvPr>
                  <p:cNvSpPr/>
                  <p:nvPr/>
                </p:nvSpPr>
                <p:spPr>
                  <a:xfrm>
                    <a:off x="2833307" y="6272891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Airline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4025C37-3A1C-3D94-52C3-E650F0DE39FB}"/>
                      </a:ext>
                    </a:extLst>
                  </p:cNvPr>
                  <p:cNvSpPr/>
                  <p:nvPr/>
                </p:nvSpPr>
                <p:spPr>
                  <a:xfrm>
                    <a:off x="5240259" y="6272890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Day of Week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136488B-18D4-86B5-A3D2-E41B6BD3ADBE}"/>
                      </a:ext>
                    </a:extLst>
                  </p:cNvPr>
                  <p:cNvSpPr/>
                  <p:nvPr/>
                </p:nvSpPr>
                <p:spPr>
                  <a:xfrm>
                    <a:off x="7647211" y="6272890"/>
                    <a:ext cx="1723426" cy="5394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Time of Day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157C253-0B2A-BB87-7461-93FA7D9A47E3}"/>
                      </a:ext>
                    </a:extLst>
                  </p:cNvPr>
                  <p:cNvSpPr/>
                  <p:nvPr/>
                </p:nvSpPr>
                <p:spPr>
                  <a:xfrm>
                    <a:off x="10054164" y="6272890"/>
                    <a:ext cx="1723426" cy="53949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    </a:t>
                    </a:r>
                    <a:r>
                      <a:rPr lang="en-US" b="1">
                        <a:solidFill>
                          <a:schemeClr val="tx1"/>
                        </a:solidFill>
                        <a:cs typeface="Calibri"/>
                      </a:rPr>
                      <a:t>Takeaways</a:t>
                    </a:r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BBD68DC7-9176-8BFB-97B4-E78CAC75248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53105" y="6532789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0B8DF4F7-ED6E-BCEC-7292-CF6104723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60057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912F8B0E-05A1-AF22-FD98-A6ABF73BE1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7009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A10DD9A8-9D20-C53E-1481-05B2B7DC01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373962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" name="Picture 19" descr="A red and black location pin&#10;&#10;Description automatically generated">
                    <a:extLst>
                      <a:ext uri="{FF2B5EF4-FFF2-40B4-BE49-F238E27FC236}">
                        <a16:creationId xmlns:a16="http://schemas.microsoft.com/office/drawing/2014/main" id="{C56982BC-F780-049A-DD69-A0908F8E90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999860" y="6265076"/>
                    <a:ext cx="576187" cy="539902"/>
                  </a:xfrm>
                  <a:prstGeom prst="rect">
                    <a:avLst/>
                  </a:prstGeom>
                </p:spPr>
              </p:pic>
              <p:pic>
                <p:nvPicPr>
                  <p:cNvPr id="21" name="Graphic 20" descr="Airplane with solid fill">
                    <a:extLst>
                      <a:ext uri="{FF2B5EF4-FFF2-40B4-BE49-F238E27FC236}">
                        <a16:creationId xmlns:a16="http://schemas.microsoft.com/office/drawing/2014/main" id="{0109BA2B-06F6-0FD4-DC18-5CE447646C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2242259" y="6302354"/>
                    <a:ext cx="480349" cy="47070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" name="Graphic 9" descr="Airplane with solid fill">
                  <a:extLst>
                    <a:ext uri="{FF2B5EF4-FFF2-40B4-BE49-F238E27FC236}">
                      <a16:creationId xmlns:a16="http://schemas.microsoft.com/office/drawing/2014/main" id="{0756DE33-FBF0-57AD-1B55-7E6060A493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680659" y="6309611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8" name="Graphic 7" descr="Airplane with solid fill">
                <a:extLst>
                  <a:ext uri="{FF2B5EF4-FFF2-40B4-BE49-F238E27FC236}">
                    <a16:creationId xmlns:a16="http://schemas.microsoft.com/office/drawing/2014/main" id="{02195044-2C2D-5D7C-3D91-8076F5598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7074876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6" name="Graphic 5" descr="Airplane with solid fill">
              <a:extLst>
                <a:ext uri="{FF2B5EF4-FFF2-40B4-BE49-F238E27FC236}">
                  <a16:creationId xmlns:a16="http://schemas.microsoft.com/office/drawing/2014/main" id="{A8807524-3A0D-8B5E-572F-7AFFBA20D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9491184" y="6309611"/>
              <a:ext cx="480349" cy="470704"/>
            </a:xfrm>
            <a:prstGeom prst="rect">
              <a:avLst/>
            </a:prstGeom>
          </p:spPr>
        </p:pic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BB29CE-AD8F-43F6-BD4D-FE9A175D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0357"/>
            <a:ext cx="2801192" cy="6657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2 major performance groups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6" name="Graphic 25" descr="Airplane with solid fill">
            <a:extLst>
              <a:ext uri="{FF2B5EF4-FFF2-40B4-BE49-F238E27FC236}">
                <a16:creationId xmlns:a16="http://schemas.microsoft.com/office/drawing/2014/main" id="{48A5A973-26F6-423D-B76C-3794F7854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178" y="2217440"/>
            <a:ext cx="2123805" cy="22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71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C6B7B47-4D91-1863-CF0A-8254796903E3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145DB3-9EF1-61E7-DEB7-D8336CB2553C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FA3D4CA-8CFE-DE64-AC41-E63FCEA49820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620FBC4-2271-9FA5-6ABA-ABA4574F7BF9}"/>
                    </a:ext>
                  </a:extLst>
                </p:cNvPr>
                <p:cNvGrpSpPr/>
                <p:nvPr/>
              </p:nvGrpSpPr>
              <p:grpSpPr>
                <a:xfrm>
                  <a:off x="426355" y="6265076"/>
                  <a:ext cx="11351235" cy="547312"/>
                  <a:chOff x="426355" y="6265076"/>
                  <a:chExt cx="11351235" cy="547312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014688F-2427-36EE-2AD8-E2C883A172CA}"/>
                      </a:ext>
                    </a:extLst>
                  </p:cNvPr>
                  <p:cNvSpPr/>
                  <p:nvPr/>
                </p:nvSpPr>
                <p:spPr>
                  <a:xfrm>
                    <a:off x="426355" y="6272892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Background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96C4AAD-22AD-6169-AF5D-813569329D87}"/>
                      </a:ext>
                    </a:extLst>
                  </p:cNvPr>
                  <p:cNvSpPr/>
                  <p:nvPr/>
                </p:nvSpPr>
                <p:spPr>
                  <a:xfrm>
                    <a:off x="2833307" y="6272891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Airline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4025C37-3A1C-3D94-52C3-E650F0DE39FB}"/>
                      </a:ext>
                    </a:extLst>
                  </p:cNvPr>
                  <p:cNvSpPr/>
                  <p:nvPr/>
                </p:nvSpPr>
                <p:spPr>
                  <a:xfrm>
                    <a:off x="5240259" y="6272890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Day of Week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136488B-18D4-86B5-A3D2-E41B6BD3ADBE}"/>
                      </a:ext>
                    </a:extLst>
                  </p:cNvPr>
                  <p:cNvSpPr/>
                  <p:nvPr/>
                </p:nvSpPr>
                <p:spPr>
                  <a:xfrm>
                    <a:off x="7647211" y="6272890"/>
                    <a:ext cx="1723426" cy="5394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Time of Day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157C253-0B2A-BB87-7461-93FA7D9A47E3}"/>
                      </a:ext>
                    </a:extLst>
                  </p:cNvPr>
                  <p:cNvSpPr/>
                  <p:nvPr/>
                </p:nvSpPr>
                <p:spPr>
                  <a:xfrm>
                    <a:off x="10054164" y="6272890"/>
                    <a:ext cx="1723426" cy="53949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    </a:t>
                    </a:r>
                    <a:r>
                      <a:rPr lang="en-US" b="1">
                        <a:solidFill>
                          <a:schemeClr val="tx1"/>
                        </a:solidFill>
                        <a:cs typeface="Calibri"/>
                      </a:rPr>
                      <a:t>Takeaways</a:t>
                    </a:r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BBD68DC7-9176-8BFB-97B4-E78CAC75248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53105" y="6532789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0B8DF4F7-ED6E-BCEC-7292-CF6104723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60057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912F8B0E-05A1-AF22-FD98-A6ABF73BE1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7009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A10DD9A8-9D20-C53E-1481-05B2B7DC01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373962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" name="Picture 19" descr="A red and black location pin&#10;&#10;Description automatically generated">
                    <a:extLst>
                      <a:ext uri="{FF2B5EF4-FFF2-40B4-BE49-F238E27FC236}">
                        <a16:creationId xmlns:a16="http://schemas.microsoft.com/office/drawing/2014/main" id="{C56982BC-F780-049A-DD69-A0908F8E90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999860" y="6265076"/>
                    <a:ext cx="576187" cy="539902"/>
                  </a:xfrm>
                  <a:prstGeom prst="rect">
                    <a:avLst/>
                  </a:prstGeom>
                </p:spPr>
              </p:pic>
              <p:pic>
                <p:nvPicPr>
                  <p:cNvPr id="21" name="Graphic 20" descr="Airplane with solid fill">
                    <a:extLst>
                      <a:ext uri="{FF2B5EF4-FFF2-40B4-BE49-F238E27FC236}">
                        <a16:creationId xmlns:a16="http://schemas.microsoft.com/office/drawing/2014/main" id="{0109BA2B-06F6-0FD4-DC18-5CE447646C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2242259" y="6302354"/>
                    <a:ext cx="480349" cy="47070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" name="Graphic 9" descr="Airplane with solid fill">
                  <a:extLst>
                    <a:ext uri="{FF2B5EF4-FFF2-40B4-BE49-F238E27FC236}">
                      <a16:creationId xmlns:a16="http://schemas.microsoft.com/office/drawing/2014/main" id="{0756DE33-FBF0-57AD-1B55-7E6060A493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680659" y="6309611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8" name="Graphic 7" descr="Airplane with solid fill">
                <a:extLst>
                  <a:ext uri="{FF2B5EF4-FFF2-40B4-BE49-F238E27FC236}">
                    <a16:creationId xmlns:a16="http://schemas.microsoft.com/office/drawing/2014/main" id="{02195044-2C2D-5D7C-3D91-8076F5598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7074876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6" name="Graphic 5" descr="Airplane with solid fill">
              <a:extLst>
                <a:ext uri="{FF2B5EF4-FFF2-40B4-BE49-F238E27FC236}">
                  <a16:creationId xmlns:a16="http://schemas.microsoft.com/office/drawing/2014/main" id="{A8807524-3A0D-8B5E-572F-7AFFBA20D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9491184" y="6309611"/>
              <a:ext cx="480349" cy="470704"/>
            </a:xfrm>
            <a:prstGeom prst="rect">
              <a:avLst/>
            </a:prstGeom>
          </p:spPr>
        </p:pic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CBD61ED-9882-44A7-95C1-0C275DDA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0357"/>
            <a:ext cx="2801192" cy="6657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2 major performance groups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7" name="Graphic 26" descr="Airplane with solid fill">
            <a:extLst>
              <a:ext uri="{FF2B5EF4-FFF2-40B4-BE49-F238E27FC236}">
                <a16:creationId xmlns:a16="http://schemas.microsoft.com/office/drawing/2014/main" id="{32465459-5757-4EE2-A602-50A2B1153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178" y="2217440"/>
            <a:ext cx="2123805" cy="2239378"/>
          </a:xfrm>
          <a:prstGeom prst="rect">
            <a:avLst/>
          </a:prstGeom>
        </p:spPr>
      </p:pic>
      <p:pic>
        <p:nvPicPr>
          <p:cNvPr id="28" name="Graphic 27" descr="Daily calendar with solid fill">
            <a:extLst>
              <a:ext uri="{FF2B5EF4-FFF2-40B4-BE49-F238E27FC236}">
                <a16:creationId xmlns:a16="http://schemas.microsoft.com/office/drawing/2014/main" id="{DDBE7D6D-4161-4861-8638-CAB83F3D1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1039" y="2217440"/>
            <a:ext cx="2335750" cy="2416669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81D5BA2-B468-408D-B3E2-C0957FE27E88}"/>
              </a:ext>
            </a:extLst>
          </p:cNvPr>
          <p:cNvSpPr txBox="1">
            <a:spLocks/>
          </p:cNvSpPr>
          <p:nvPr/>
        </p:nvSpPr>
        <p:spPr>
          <a:xfrm>
            <a:off x="4361688" y="4673000"/>
            <a:ext cx="2935170" cy="770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Tuesday is least delayed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Friday is most delayed</a:t>
            </a:r>
          </a:p>
          <a:p>
            <a:pPr marL="0" indent="0" algn="ctr">
              <a:buNone/>
            </a:pPr>
            <a:endParaRPr lang="en-US" dirty="0">
              <a:solidFill>
                <a:srgbClr val="3B3838"/>
              </a:solidFill>
              <a:ea typeface="Calibri"/>
              <a:cs typeface="Calibri"/>
            </a:endParaRPr>
          </a:p>
          <a:p>
            <a:pPr algn="ctr"/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B7131EB-C95A-4416-BD03-836E4C929922}"/>
              </a:ext>
            </a:extLst>
          </p:cNvPr>
          <p:cNvSpPr txBox="1">
            <a:spLocks/>
          </p:cNvSpPr>
          <p:nvPr/>
        </p:nvSpPr>
        <p:spPr>
          <a:xfrm>
            <a:off x="42635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Summary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563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18D5-4EB3-3BF7-2A9E-88954014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0357"/>
            <a:ext cx="2801192" cy="6657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2 major performance groups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D1024-35FE-A937-8B88-9E957672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-27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Summary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6B7B47-4D91-1863-CF0A-8254796903E3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145DB3-9EF1-61E7-DEB7-D8336CB2553C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FA3D4CA-8CFE-DE64-AC41-E63FCEA49820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620FBC4-2271-9FA5-6ABA-ABA4574F7BF9}"/>
                    </a:ext>
                  </a:extLst>
                </p:cNvPr>
                <p:cNvGrpSpPr/>
                <p:nvPr/>
              </p:nvGrpSpPr>
              <p:grpSpPr>
                <a:xfrm>
                  <a:off x="426355" y="6265076"/>
                  <a:ext cx="11351235" cy="547312"/>
                  <a:chOff x="426355" y="6265076"/>
                  <a:chExt cx="11351235" cy="547312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014688F-2427-36EE-2AD8-E2C883A172CA}"/>
                      </a:ext>
                    </a:extLst>
                  </p:cNvPr>
                  <p:cNvSpPr/>
                  <p:nvPr/>
                </p:nvSpPr>
                <p:spPr>
                  <a:xfrm>
                    <a:off x="426355" y="6272892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Background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96C4AAD-22AD-6169-AF5D-813569329D87}"/>
                      </a:ext>
                    </a:extLst>
                  </p:cNvPr>
                  <p:cNvSpPr/>
                  <p:nvPr/>
                </p:nvSpPr>
                <p:spPr>
                  <a:xfrm>
                    <a:off x="2833307" y="6272891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Airline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4025C37-3A1C-3D94-52C3-E650F0DE39FB}"/>
                      </a:ext>
                    </a:extLst>
                  </p:cNvPr>
                  <p:cNvSpPr/>
                  <p:nvPr/>
                </p:nvSpPr>
                <p:spPr>
                  <a:xfrm>
                    <a:off x="5240259" y="6272890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Day of Week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136488B-18D4-86B5-A3D2-E41B6BD3ADBE}"/>
                      </a:ext>
                    </a:extLst>
                  </p:cNvPr>
                  <p:cNvSpPr/>
                  <p:nvPr/>
                </p:nvSpPr>
                <p:spPr>
                  <a:xfrm>
                    <a:off x="7647211" y="6272890"/>
                    <a:ext cx="1723426" cy="5394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Time of Day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157C253-0B2A-BB87-7461-93FA7D9A47E3}"/>
                      </a:ext>
                    </a:extLst>
                  </p:cNvPr>
                  <p:cNvSpPr/>
                  <p:nvPr/>
                </p:nvSpPr>
                <p:spPr>
                  <a:xfrm>
                    <a:off x="10054164" y="6272890"/>
                    <a:ext cx="1723426" cy="53949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    </a:t>
                    </a:r>
                    <a:r>
                      <a:rPr lang="en-US" b="1">
                        <a:solidFill>
                          <a:schemeClr val="tx1"/>
                        </a:solidFill>
                        <a:cs typeface="Calibri"/>
                      </a:rPr>
                      <a:t>Takeaways</a:t>
                    </a:r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BBD68DC7-9176-8BFB-97B4-E78CAC75248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53105" y="6532789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0B8DF4F7-ED6E-BCEC-7292-CF6104723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60057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912F8B0E-05A1-AF22-FD98-A6ABF73BE1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7009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A10DD9A8-9D20-C53E-1481-05B2B7DC01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373962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" name="Picture 19" descr="A red and black location pin&#10;&#10;Description automatically generated">
                    <a:extLst>
                      <a:ext uri="{FF2B5EF4-FFF2-40B4-BE49-F238E27FC236}">
                        <a16:creationId xmlns:a16="http://schemas.microsoft.com/office/drawing/2014/main" id="{C56982BC-F780-049A-DD69-A0908F8E90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999860" y="6265076"/>
                    <a:ext cx="576187" cy="539902"/>
                  </a:xfrm>
                  <a:prstGeom prst="rect">
                    <a:avLst/>
                  </a:prstGeom>
                </p:spPr>
              </p:pic>
              <p:pic>
                <p:nvPicPr>
                  <p:cNvPr id="21" name="Graphic 20" descr="Airplane with solid fill">
                    <a:extLst>
                      <a:ext uri="{FF2B5EF4-FFF2-40B4-BE49-F238E27FC236}">
                        <a16:creationId xmlns:a16="http://schemas.microsoft.com/office/drawing/2014/main" id="{0109BA2B-06F6-0FD4-DC18-5CE447646C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2242259" y="6302354"/>
                    <a:ext cx="480349" cy="47070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" name="Graphic 9" descr="Airplane with solid fill">
                  <a:extLst>
                    <a:ext uri="{FF2B5EF4-FFF2-40B4-BE49-F238E27FC236}">
                      <a16:creationId xmlns:a16="http://schemas.microsoft.com/office/drawing/2014/main" id="{0756DE33-FBF0-57AD-1B55-7E6060A493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680659" y="6309611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8" name="Graphic 7" descr="Airplane with solid fill">
                <a:extLst>
                  <a:ext uri="{FF2B5EF4-FFF2-40B4-BE49-F238E27FC236}">
                    <a16:creationId xmlns:a16="http://schemas.microsoft.com/office/drawing/2014/main" id="{02195044-2C2D-5D7C-3D91-8076F5598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7074876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6" name="Graphic 5" descr="Airplane with solid fill">
              <a:extLst>
                <a:ext uri="{FF2B5EF4-FFF2-40B4-BE49-F238E27FC236}">
                  <a16:creationId xmlns:a16="http://schemas.microsoft.com/office/drawing/2014/main" id="{A8807524-3A0D-8B5E-572F-7AFFBA20D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9491184" y="6309611"/>
              <a:ext cx="480349" cy="470704"/>
            </a:xfrm>
            <a:prstGeom prst="rect">
              <a:avLst/>
            </a:prstGeom>
          </p:spPr>
        </p:pic>
      </p:grpSp>
      <p:pic>
        <p:nvPicPr>
          <p:cNvPr id="23" name="Graphic 22" descr="Airplane with solid fill">
            <a:extLst>
              <a:ext uri="{FF2B5EF4-FFF2-40B4-BE49-F238E27FC236}">
                <a16:creationId xmlns:a16="http://schemas.microsoft.com/office/drawing/2014/main" id="{F3E70435-B2D5-F608-8CA2-64EEAC9D9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178" y="2217440"/>
            <a:ext cx="2123805" cy="2239378"/>
          </a:xfrm>
          <a:prstGeom prst="rect">
            <a:avLst/>
          </a:prstGeom>
        </p:spPr>
      </p:pic>
      <p:pic>
        <p:nvPicPr>
          <p:cNvPr id="24" name="Graphic 23" descr="Clock with solid fill">
            <a:extLst>
              <a:ext uri="{FF2B5EF4-FFF2-40B4-BE49-F238E27FC236}">
                <a16:creationId xmlns:a16="http://schemas.microsoft.com/office/drawing/2014/main" id="{36E103A7-3D60-4E73-9AA8-02F48684B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8845" y="2193373"/>
            <a:ext cx="2565026" cy="2423414"/>
          </a:xfrm>
          <a:prstGeom prst="rect">
            <a:avLst/>
          </a:prstGeom>
        </p:spPr>
      </p:pic>
      <p:pic>
        <p:nvPicPr>
          <p:cNvPr id="28" name="Graphic 27" descr="Daily calendar with solid fill">
            <a:extLst>
              <a:ext uri="{FF2B5EF4-FFF2-40B4-BE49-F238E27FC236}">
                <a16:creationId xmlns:a16="http://schemas.microsoft.com/office/drawing/2014/main" id="{ECF388AB-C607-E9D4-C787-36DECAC7B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1039" y="2217440"/>
            <a:ext cx="2335750" cy="2416669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798CCA1-B1B7-F1AF-0154-CE0860C4C990}"/>
              </a:ext>
            </a:extLst>
          </p:cNvPr>
          <p:cNvSpPr txBox="1">
            <a:spLocks/>
          </p:cNvSpPr>
          <p:nvPr/>
        </p:nvSpPr>
        <p:spPr>
          <a:xfrm>
            <a:off x="8621015" y="4667828"/>
            <a:ext cx="2220686" cy="665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Delays are amplified by TOD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AFAB12E-461A-BE6E-19AE-E23A40A165C5}"/>
              </a:ext>
            </a:extLst>
          </p:cNvPr>
          <p:cNvSpPr txBox="1">
            <a:spLocks/>
          </p:cNvSpPr>
          <p:nvPr/>
        </p:nvSpPr>
        <p:spPr>
          <a:xfrm>
            <a:off x="4361688" y="4673000"/>
            <a:ext cx="2935170" cy="770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Tuesday is least delayed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Friday is most delayed</a:t>
            </a:r>
          </a:p>
          <a:p>
            <a:pPr marL="0" indent="0" algn="ctr">
              <a:buNone/>
            </a:pPr>
            <a:endParaRPr lang="en-US" dirty="0">
              <a:solidFill>
                <a:srgbClr val="3B3838"/>
              </a:solidFill>
              <a:ea typeface="Calibri"/>
              <a:cs typeface="Calibri"/>
            </a:endParaRPr>
          </a:p>
          <a:p>
            <a:pPr algn="ctr"/>
            <a:endParaRPr lang="en-US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5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F3B1508-61E4-099A-557F-002A8A591539}"/>
              </a:ext>
            </a:extLst>
          </p:cNvPr>
          <p:cNvSpPr/>
          <p:nvPr/>
        </p:nvSpPr>
        <p:spPr>
          <a:xfrm>
            <a:off x="-14" y="-10596"/>
            <a:ext cx="6096001" cy="6868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B96824F-B90F-A753-A2F5-9BA8062AE73D}"/>
              </a:ext>
            </a:extLst>
          </p:cNvPr>
          <p:cNvSpPr txBox="1">
            <a:spLocks/>
          </p:cNvSpPr>
          <p:nvPr/>
        </p:nvSpPr>
        <p:spPr>
          <a:xfrm>
            <a:off x="661916" y="2885998"/>
            <a:ext cx="3677410" cy="2606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Background</a:t>
            </a:r>
          </a:p>
        </p:txBody>
      </p:sp>
      <p:pic>
        <p:nvPicPr>
          <p:cNvPr id="3" name="Picture 2" descr="20,100+ Airport Runway Worker Stock Photos, Pictures &amp; Royalty-Free Images  - iStock | Airplane wheel, Airplane pilot">
            <a:extLst>
              <a:ext uri="{FF2B5EF4-FFF2-40B4-BE49-F238E27FC236}">
                <a16:creationId xmlns:a16="http://schemas.microsoft.com/office/drawing/2014/main" id="{4135C281-74CF-389E-0BE1-7ECCCA0EF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8" r="-148" b="917"/>
          <a:stretch/>
        </p:blipFill>
        <p:spPr>
          <a:xfrm flipH="1">
            <a:off x="6091860" y="-2772"/>
            <a:ext cx="6101472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71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7DD6-243A-E9E6-FEF6-8B69C91A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28" y="1888202"/>
            <a:ext cx="2965081" cy="35328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accent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Re-evaluate</a:t>
            </a:r>
            <a:endParaRPr lang="en-US">
              <a:solidFill>
                <a:schemeClr val="accent1">
                  <a:lumMod val="76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>
                <a:solidFill>
                  <a:schemeClr val="accent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Connection</a:t>
            </a:r>
            <a:endParaRPr lang="en-US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000" b="1">
                <a:solidFill>
                  <a:schemeClr val="accent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Time </a:t>
            </a:r>
            <a:endParaRPr lang="en-US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000" b="1">
                <a:solidFill>
                  <a:schemeClr val="accent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Guidance</a:t>
            </a:r>
            <a:endParaRPr lang="en-US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03FEDA-55FC-DCAC-70D4-0D83B83568E1}"/>
              </a:ext>
            </a:extLst>
          </p:cNvPr>
          <p:cNvSpPr/>
          <p:nvPr/>
        </p:nvSpPr>
        <p:spPr>
          <a:xfrm>
            <a:off x="4126629" y="2819117"/>
            <a:ext cx="1661582" cy="836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F3CF94-F134-DC81-4AFD-D7EAFF4C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5" y="-5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Calibri Light" panose="020F0302020204030204"/>
              </a:rPr>
              <a:t>Recommendations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F30369-C78C-0185-8FF1-C862FF07C61C}"/>
              </a:ext>
            </a:extLst>
          </p:cNvPr>
          <p:cNvGrpSpPr/>
          <p:nvPr/>
        </p:nvGrpSpPr>
        <p:grpSpPr>
          <a:xfrm>
            <a:off x="6601163" y="1716083"/>
            <a:ext cx="4825308" cy="2954655"/>
            <a:chOff x="7053338" y="2695797"/>
            <a:chExt cx="4825308" cy="29546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BE3EE7-B296-A341-D5B5-B1D37162C8B4}"/>
                </a:ext>
              </a:extLst>
            </p:cNvPr>
            <p:cNvSpPr txBox="1"/>
            <p:nvPr/>
          </p:nvSpPr>
          <p:spPr>
            <a:xfrm>
              <a:off x="7062204" y="2695797"/>
              <a:ext cx="4816442" cy="29546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b="1" dirty="0">
                  <a:solidFill>
                    <a:schemeClr val="accent1">
                      <a:lumMod val="76000"/>
                    </a:schemeClr>
                  </a:solidFill>
                  <a:latin typeface="Calibri"/>
                  <a:cs typeface="Segoe UI"/>
                </a:rPr>
                <a:t>3</a:t>
              </a:r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Segoe UI"/>
                </a:rPr>
                <a:t> </a:t>
              </a:r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Segoe UI"/>
                </a:rPr>
                <a:t>dimensions</a:t>
              </a:r>
              <a:r>
                <a:rPr lang="en-US" sz="46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Segoe UI"/>
                </a:rPr>
                <a:t>:</a:t>
              </a:r>
            </a:p>
            <a:p>
              <a:r>
                <a:rPr lang="en-US" sz="46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Arial"/>
                </a:rPr>
                <a:t> A</a:t>
              </a:r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Arial"/>
                </a:rPr>
                <a:t>irline Performance</a:t>
              </a:r>
              <a:endParaRPr lang="en-US" sz="4600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Arial"/>
              </a:endParaRPr>
            </a:p>
            <a:p>
              <a:r>
                <a:rPr lang="en-US" sz="46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Arial"/>
                </a:rPr>
                <a:t> T</a:t>
              </a:r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Arial"/>
                </a:rPr>
                <a:t>ime Blocks</a:t>
              </a:r>
              <a:endParaRPr lang="en-US" sz="3600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Arial"/>
              </a:endParaRPr>
            </a:p>
            <a:p>
              <a:r>
                <a:rPr lang="en-US" sz="46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Arial"/>
                </a:rPr>
                <a:t> D</a:t>
              </a:r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Arial"/>
                </a:rPr>
                <a:t>ay of Week</a:t>
              </a:r>
              <a:endParaRPr lang="en-US" sz="3600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Arial"/>
              </a:endParaRPr>
            </a:p>
          </p:txBody>
        </p:sp>
        <p:pic>
          <p:nvPicPr>
            <p:cNvPr id="14" name="Graphic 13" descr="Airplane with solid fill">
              <a:extLst>
                <a:ext uri="{FF2B5EF4-FFF2-40B4-BE49-F238E27FC236}">
                  <a16:creationId xmlns:a16="http://schemas.microsoft.com/office/drawing/2014/main" id="{5DB21530-D54F-1520-9D9C-6CDF61DDB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6967" y="3498244"/>
              <a:ext cx="586317" cy="607483"/>
            </a:xfrm>
            <a:prstGeom prst="rect">
              <a:avLst/>
            </a:prstGeom>
          </p:spPr>
        </p:pic>
        <p:pic>
          <p:nvPicPr>
            <p:cNvPr id="15" name="Graphic 14" descr="Clock with solid fill">
              <a:extLst>
                <a:ext uri="{FF2B5EF4-FFF2-40B4-BE49-F238E27FC236}">
                  <a16:creationId xmlns:a16="http://schemas.microsoft.com/office/drawing/2014/main" id="{EA9AAC65-1BA4-DB57-2C31-6F4D64135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6664" y="4215796"/>
              <a:ext cx="575734" cy="575733"/>
            </a:xfrm>
            <a:prstGeom prst="rect">
              <a:avLst/>
            </a:prstGeom>
          </p:spPr>
        </p:pic>
        <p:pic>
          <p:nvPicPr>
            <p:cNvPr id="16" name="Graphic 15" descr="Daily calendar with solid fill">
              <a:extLst>
                <a:ext uri="{FF2B5EF4-FFF2-40B4-BE49-F238E27FC236}">
                  <a16:creationId xmlns:a16="http://schemas.microsoft.com/office/drawing/2014/main" id="{B3D42F10-7BCF-C9AB-3631-B629E928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53338" y="4896153"/>
              <a:ext cx="575734" cy="575733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3544AC-043E-425B-845E-86A186688A3C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D15FD58-82EE-4906-AB42-CD7E29524161}"/>
                </a:ext>
              </a:extLst>
            </p:cNvPr>
            <p:cNvGrpSpPr/>
            <p:nvPr/>
          </p:nvGrpSpPr>
          <p:grpSpPr>
            <a:xfrm>
              <a:off x="426355" y="6265076"/>
              <a:ext cx="11351235" cy="547312"/>
              <a:chOff x="426355" y="6265076"/>
              <a:chExt cx="11351235" cy="54731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B9A4DEC-2CCB-4EE0-B542-F78C98A1FB4D}"/>
                  </a:ext>
                </a:extLst>
              </p:cNvPr>
              <p:cNvGrpSpPr/>
              <p:nvPr/>
            </p:nvGrpSpPr>
            <p:grpSpPr>
              <a:xfrm>
                <a:off x="426355" y="6265076"/>
                <a:ext cx="11351235" cy="547312"/>
                <a:chOff x="426355" y="6265076"/>
                <a:chExt cx="11351235" cy="547312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0491E68-E9AA-4F1B-BAB5-816010C9D818}"/>
                    </a:ext>
                  </a:extLst>
                </p:cNvPr>
                <p:cNvGrpSpPr/>
                <p:nvPr/>
              </p:nvGrpSpPr>
              <p:grpSpPr>
                <a:xfrm>
                  <a:off x="426355" y="6265076"/>
                  <a:ext cx="11351235" cy="547312"/>
                  <a:chOff x="426355" y="6265076"/>
                  <a:chExt cx="11351235" cy="547312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40C9E9A3-AF42-4EA6-B290-D6F4B75E9BAF}"/>
                      </a:ext>
                    </a:extLst>
                  </p:cNvPr>
                  <p:cNvSpPr/>
                  <p:nvPr/>
                </p:nvSpPr>
                <p:spPr>
                  <a:xfrm>
                    <a:off x="426355" y="6272892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Background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37D88AD-B676-4E36-8BD9-F2A4A46780B4}"/>
                      </a:ext>
                    </a:extLst>
                  </p:cNvPr>
                  <p:cNvSpPr/>
                  <p:nvPr/>
                </p:nvSpPr>
                <p:spPr>
                  <a:xfrm>
                    <a:off x="2833307" y="6272891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Airline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AF041299-452A-4764-9E97-98D94C00217B}"/>
                      </a:ext>
                    </a:extLst>
                  </p:cNvPr>
                  <p:cNvSpPr/>
                  <p:nvPr/>
                </p:nvSpPr>
                <p:spPr>
                  <a:xfrm>
                    <a:off x="5240259" y="6272890"/>
                    <a:ext cx="1723426" cy="5394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Day of Week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F37BCC-3B08-482A-9E0B-6C500C570760}"/>
                      </a:ext>
                    </a:extLst>
                  </p:cNvPr>
                  <p:cNvSpPr/>
                  <p:nvPr/>
                </p:nvSpPr>
                <p:spPr>
                  <a:xfrm>
                    <a:off x="7647211" y="6272890"/>
                    <a:ext cx="1723426" cy="5394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Time of Day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F957113D-E9D4-44BD-AB79-EF27A1A216CD}"/>
                      </a:ext>
                    </a:extLst>
                  </p:cNvPr>
                  <p:cNvSpPr/>
                  <p:nvPr/>
                </p:nvSpPr>
                <p:spPr>
                  <a:xfrm>
                    <a:off x="10054164" y="6272890"/>
                    <a:ext cx="1723426" cy="53949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>
                        <a:solidFill>
                          <a:schemeClr val="tx1"/>
                        </a:solidFill>
                        <a:cs typeface="Calibri"/>
                      </a:rPr>
                      <a:t>    </a:t>
                    </a:r>
                    <a:r>
                      <a:rPr lang="en-US" b="1">
                        <a:solidFill>
                          <a:schemeClr val="tx1"/>
                        </a:solidFill>
                        <a:cs typeface="Calibri"/>
                      </a:rPr>
                      <a:t>Takeaways</a:t>
                    </a:r>
                  </a:p>
                </p:txBody>
              </p: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980E0396-C07E-4C37-B68F-FAE7D9BE600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53105" y="6532789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64EF7B1-8A1D-46BB-81C0-3C29E9943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60057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1E9DCE7B-A6D3-4A08-B3C8-01401FDD6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7009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F52B558-CADC-4E4B-9A4A-DEF6FC305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373962" y="6532788"/>
                    <a:ext cx="672495" cy="48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7" name="Picture 46" descr="A red and black location pin&#10;&#10;Description automatically generated">
                    <a:extLst>
                      <a:ext uri="{FF2B5EF4-FFF2-40B4-BE49-F238E27FC236}">
                        <a16:creationId xmlns:a16="http://schemas.microsoft.com/office/drawing/2014/main" id="{B5FEB251-DBBD-486B-A6CF-AA714FD5A5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999860" y="6265076"/>
                    <a:ext cx="576187" cy="539902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irplane with solid fill">
                    <a:extLst>
                      <a:ext uri="{FF2B5EF4-FFF2-40B4-BE49-F238E27FC236}">
                        <a16:creationId xmlns:a16="http://schemas.microsoft.com/office/drawing/2014/main" id="{674A5B3E-2702-4E40-9822-98B183ED79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2242259" y="6302354"/>
                    <a:ext cx="480349" cy="47070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7" name="Graphic 36" descr="Airplane with solid fill">
                  <a:extLst>
                    <a:ext uri="{FF2B5EF4-FFF2-40B4-BE49-F238E27FC236}">
                      <a16:creationId xmlns:a16="http://schemas.microsoft.com/office/drawing/2014/main" id="{E62A1FF2-F595-4E72-B45F-18013C984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680659" y="6309611"/>
                  <a:ext cx="480349" cy="470704"/>
                </a:xfrm>
                <a:prstGeom prst="rect">
                  <a:avLst/>
                </a:prstGeom>
              </p:spPr>
            </p:pic>
          </p:grpSp>
          <p:pic>
            <p:nvPicPr>
              <p:cNvPr id="35" name="Graphic 34" descr="Airplane with solid fill">
                <a:extLst>
                  <a:ext uri="{FF2B5EF4-FFF2-40B4-BE49-F238E27FC236}">
                    <a16:creationId xmlns:a16="http://schemas.microsoft.com/office/drawing/2014/main" id="{9863F651-2967-4956-A3AB-8E128F2E4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7074876" y="6309611"/>
                <a:ext cx="480349" cy="470704"/>
              </a:xfrm>
              <a:prstGeom prst="rect">
                <a:avLst/>
              </a:prstGeom>
            </p:spPr>
          </p:pic>
        </p:grpSp>
        <p:pic>
          <p:nvPicPr>
            <p:cNvPr id="33" name="Graphic 32" descr="Airplane with solid fill">
              <a:extLst>
                <a:ext uri="{FF2B5EF4-FFF2-40B4-BE49-F238E27FC236}">
                  <a16:creationId xmlns:a16="http://schemas.microsoft.com/office/drawing/2014/main" id="{C93D2EAA-DC08-48C3-84E3-5109F52A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9491184" y="6309611"/>
              <a:ext cx="480349" cy="470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429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7ACD-A7BF-6796-42AF-B132AC61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6621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Now that we have landed</a:t>
            </a:r>
            <a:br>
              <a:rPr lang="en-US" sz="50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</a:br>
            <a:r>
              <a:rPr lang="en-US" sz="50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... any questions?</a:t>
            </a:r>
            <a:endParaRPr lang="en-US" sz="50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" name="Picture 2" descr="Airplane Clipart​ | Gallery Yopriceville - High-Quality Free Images and  Transparent PNG Clipart">
            <a:extLst>
              <a:ext uri="{FF2B5EF4-FFF2-40B4-BE49-F238E27FC236}">
                <a16:creationId xmlns:a16="http://schemas.microsoft.com/office/drawing/2014/main" id="{5D6A5C5D-BBD9-8BD9-4988-71B355D3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440000" flipH="1">
            <a:off x="3680995" y="3182293"/>
            <a:ext cx="6876288" cy="252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BA26B75-BDCA-85DE-F4AA-8BDC12620C47}"/>
              </a:ext>
            </a:extLst>
          </p:cNvPr>
          <p:cNvSpPr/>
          <p:nvPr/>
        </p:nvSpPr>
        <p:spPr>
          <a:xfrm rot="2700000">
            <a:off x="9417503" y="-206671"/>
            <a:ext cx="3974012" cy="1991360"/>
          </a:xfrm>
          <a:prstGeom prst="triangle">
            <a:avLst/>
          </a:prstGeom>
          <a:solidFill>
            <a:srgbClr val="3873B7"/>
          </a:solidFill>
          <a:ln>
            <a:solidFill>
              <a:srgbClr val="3873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2563F6-173F-9ED5-983E-DE296E64DE8D}"/>
              </a:ext>
            </a:extLst>
          </p:cNvPr>
          <p:cNvSpPr/>
          <p:nvPr/>
        </p:nvSpPr>
        <p:spPr>
          <a:xfrm rot="13500000">
            <a:off x="-813152" y="5586437"/>
            <a:ext cx="2788552" cy="1400695"/>
          </a:xfrm>
          <a:prstGeom prst="triangle">
            <a:avLst/>
          </a:prstGeom>
          <a:solidFill>
            <a:srgbClr val="3873B7"/>
          </a:solidFill>
          <a:ln>
            <a:solidFill>
              <a:srgbClr val="3873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4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A63D-A6E3-949B-5146-D8D6147B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Appendix</a:t>
            </a:r>
            <a:endParaRPr lang="en-US" sz="5000" b="1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Picture 4" descr="490+ Behind The Scenes Stock Illustrations, Royalty-Free Vector Graphics &amp;  Clip Art - iStock | Backstage, Film set, Behind the curtain">
            <a:extLst>
              <a:ext uri="{FF2B5EF4-FFF2-40B4-BE49-F238E27FC236}">
                <a16:creationId xmlns:a16="http://schemas.microsoft.com/office/drawing/2014/main" id="{573A8FDF-09F5-82D8-960B-892BFB826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3" r="10957" b="2950"/>
          <a:stretch/>
        </p:blipFill>
        <p:spPr>
          <a:xfrm>
            <a:off x="5057479" y="-1016"/>
            <a:ext cx="7135173" cy="68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32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0385C705-035F-5542-581B-6858FEFD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13915"/>
            <a:ext cx="9172575" cy="52197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02144-4244-3E16-0FE3-D784BE7DF285}"/>
              </a:ext>
            </a:extLst>
          </p:cNvPr>
          <p:cNvSpPr txBox="1">
            <a:spLocks/>
          </p:cNvSpPr>
          <p:nvPr/>
        </p:nvSpPr>
        <p:spPr>
          <a:xfrm>
            <a:off x="432921" y="386291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- LASSO Lambda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3039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heet with numbers and lines&#10;&#10;Description automatically generated">
            <a:extLst>
              <a:ext uri="{FF2B5EF4-FFF2-40B4-BE49-F238E27FC236}">
                <a16:creationId xmlns:a16="http://schemas.microsoft.com/office/drawing/2014/main" id="{408C158F-20FA-CCF8-0728-33DEA132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63" y="2022994"/>
            <a:ext cx="8167408" cy="4689662"/>
          </a:xfrm>
          <a:prstGeom prst="rect">
            <a:avLst/>
          </a:prstGeom>
        </p:spPr>
      </p:pic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14B34FC5-4086-CDA8-C1F0-85A80D6E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87" y="1244218"/>
            <a:ext cx="8181975" cy="7715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9AEBED-B477-BDCB-39F1-65DB7B3B16FC}"/>
              </a:ext>
            </a:extLst>
          </p:cNvPr>
          <p:cNvSpPr txBox="1">
            <a:spLocks/>
          </p:cNvSpPr>
          <p:nvPr/>
        </p:nvSpPr>
        <p:spPr>
          <a:xfrm>
            <a:off x="432921" y="386291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- LASSO Output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9163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numbers&#10;&#10;Description automatically generated">
            <a:extLst>
              <a:ext uri="{FF2B5EF4-FFF2-40B4-BE49-F238E27FC236}">
                <a16:creationId xmlns:a16="http://schemas.microsoft.com/office/drawing/2014/main" id="{10105E66-202B-E858-4C12-F048AFB1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58" y="2256062"/>
            <a:ext cx="8524875" cy="4524375"/>
          </a:xfrm>
          <a:prstGeom prst="rect">
            <a:avLst/>
          </a:prstGeom>
        </p:spPr>
      </p:pic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B827672D-8D29-B681-328F-3587997B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11" y="1239470"/>
            <a:ext cx="8181975" cy="771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0DE45F-6902-39B7-9BF3-EABAD2C823CD}"/>
              </a:ext>
            </a:extLst>
          </p:cNvPr>
          <p:cNvSpPr txBox="1">
            <a:spLocks/>
          </p:cNvSpPr>
          <p:nvPr/>
        </p:nvSpPr>
        <p:spPr>
          <a:xfrm>
            <a:off x="432921" y="386291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- LASSO Output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2447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8368FDD-2EBF-435F-22BC-8655B6C3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35" y="2983666"/>
            <a:ext cx="9105900" cy="17430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31D313A-FA81-AF0F-0B05-9E0286228572}"/>
              </a:ext>
            </a:extLst>
          </p:cNvPr>
          <p:cNvSpPr txBox="1">
            <a:spLocks/>
          </p:cNvSpPr>
          <p:nvPr/>
        </p:nvSpPr>
        <p:spPr>
          <a:xfrm>
            <a:off x="432921" y="386291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- Model R</a:t>
            </a:r>
            <a:r>
              <a:rPr lang="en-US" sz="4600" b="1" baseline="3000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2</a:t>
            </a:r>
            <a:endParaRPr lang="en-US" sz="4600" b="1" baseline="30000" dirty="0">
              <a:solidFill>
                <a:schemeClr val="bg2">
                  <a:lumMod val="25000"/>
                </a:schemeClr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3876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D3CE7C-3C07-7359-A356-111F2C45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86" y="909698"/>
            <a:ext cx="7996662" cy="5550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25BC1C-4CF3-C193-0AE9-350D036F1EBD}"/>
              </a:ext>
            </a:extLst>
          </p:cNvPr>
          <p:cNvSpPr txBox="1"/>
          <p:nvPr/>
        </p:nvSpPr>
        <p:spPr>
          <a:xfrm>
            <a:off x="253890" y="111076"/>
            <a:ext cx="9949634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ea typeface="+mj-ea"/>
                <a:cs typeface="Calibri Light"/>
              </a:rPr>
              <a:t>Airline</a:t>
            </a:r>
            <a:r>
              <a:rPr lang="en-US" sz="4600" b="1" dirty="0">
                <a:cs typeface="Calibri"/>
              </a:rPr>
              <a:t> </a:t>
            </a:r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ea typeface="+mj-ea"/>
                <a:cs typeface="Calibri Light"/>
              </a:rPr>
              <a:t>- ANOVA &amp; Post Hoc of Delay</a:t>
            </a:r>
          </a:p>
        </p:txBody>
      </p:sp>
    </p:spTree>
    <p:extLst>
      <p:ext uri="{BB962C8B-B14F-4D97-AF65-F5344CB8AC3E}">
        <p14:creationId xmlns:p14="http://schemas.microsoft.com/office/powerpoint/2010/main" val="3270923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CE26F-3DBA-C0B9-12F2-96E1997B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9" y="1940936"/>
            <a:ext cx="11317942" cy="33683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C41554-04B3-CE3B-03AF-555461509641}"/>
              </a:ext>
            </a:extLst>
          </p:cNvPr>
          <p:cNvSpPr txBox="1">
            <a:spLocks/>
          </p:cNvSpPr>
          <p:nvPr/>
        </p:nvSpPr>
        <p:spPr>
          <a:xfrm>
            <a:off x="432921" y="386291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- Dendrogram Input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4249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with numbers and a few minutes&#10;&#10;Description automatically generated">
            <a:extLst>
              <a:ext uri="{FF2B5EF4-FFF2-40B4-BE49-F238E27FC236}">
                <a16:creationId xmlns:a16="http://schemas.microsoft.com/office/drawing/2014/main" id="{9EBAE258-CC5B-DEFF-50DF-B41BFC0C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00411"/>
            <a:ext cx="11887200" cy="4019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C7A065-7610-CAA0-E205-9B87AA3E1D01}"/>
              </a:ext>
            </a:extLst>
          </p:cNvPr>
          <p:cNvSpPr txBox="1">
            <a:spLocks/>
          </p:cNvSpPr>
          <p:nvPr/>
        </p:nvSpPr>
        <p:spPr>
          <a:xfrm>
            <a:off x="432921" y="386291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Airline - Delay Numbers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504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F3CF94-F134-DC81-4AFD-D7EAFF4C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36" y="10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 panose="020F0302020204030204"/>
              </a:rPr>
              <a:t>Background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576651-2B8F-8771-0009-58D5A04148E2}"/>
              </a:ext>
            </a:extLst>
          </p:cNvPr>
          <p:cNvSpPr txBox="1">
            <a:spLocks/>
          </p:cNvSpPr>
          <p:nvPr/>
        </p:nvSpPr>
        <p:spPr>
          <a:xfrm>
            <a:off x="425450" y="1654793"/>
            <a:ext cx="5390645" cy="3555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Calibri" panose="020F0502020204030204"/>
              </a:rPr>
              <a:t>1.6 million observations </a:t>
            </a:r>
            <a:endParaRPr lang="en-US" sz="3600">
              <a:solidFill>
                <a:schemeClr val="bg2">
                  <a:lumMod val="25000"/>
                </a:schemeClr>
              </a:solidFill>
              <a:latin typeface="Calibri"/>
              <a:cs typeface="Calibri" panose="020F0502020204030204"/>
            </a:endParaRPr>
          </a:p>
          <a:p>
            <a:r>
              <a:rPr lang="en-US" sz="3600">
                <a:solidFill>
                  <a:schemeClr val="bg2">
                    <a:lumMod val="25000"/>
                  </a:schemeClr>
                </a:solidFill>
                <a:latin typeface="Calibri"/>
                <a:cs typeface="Calibri" panose="020F0502020204030204"/>
              </a:rPr>
              <a:t>46% delayed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  <a:p>
            <a:endParaRPr lang="en-US" sz="360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E0C529-B40B-661C-D64A-301EB156C7AB}"/>
              </a:ext>
            </a:extLst>
          </p:cNvPr>
          <p:cNvGrpSpPr/>
          <p:nvPr/>
        </p:nvGrpSpPr>
        <p:grpSpPr>
          <a:xfrm>
            <a:off x="423918" y="6265076"/>
            <a:ext cx="11353672" cy="547312"/>
            <a:chOff x="423918" y="6265076"/>
            <a:chExt cx="11353672" cy="547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2938F7-13AF-0401-0398-997809ADC952}"/>
                </a:ext>
              </a:extLst>
            </p:cNvPr>
            <p:cNvSpPr/>
            <p:nvPr/>
          </p:nvSpPr>
          <p:spPr>
            <a:xfrm>
              <a:off x="426355" y="6272892"/>
              <a:ext cx="1723426" cy="539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      </a:t>
              </a:r>
              <a:r>
                <a:rPr lang="en-US" b="1">
                  <a:solidFill>
                    <a:schemeClr val="tx1"/>
                  </a:solidFill>
                  <a:cs typeface="Calibri"/>
                </a:rPr>
                <a:t>Background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ADFBF-640C-9E01-5C34-941C2F9C8B72}"/>
                </a:ext>
              </a:extLst>
            </p:cNvPr>
            <p:cNvSpPr/>
            <p:nvPr/>
          </p:nvSpPr>
          <p:spPr>
            <a:xfrm>
              <a:off x="2833307" y="6272891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Airline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299199-A48A-8571-1B28-64D0D9116591}"/>
                </a:ext>
              </a:extLst>
            </p:cNvPr>
            <p:cNvSpPr/>
            <p:nvPr/>
          </p:nvSpPr>
          <p:spPr>
            <a:xfrm>
              <a:off x="5240259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Day of Week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073A64-ACC3-257B-DEF8-BFEF9A8192AE}"/>
                </a:ext>
              </a:extLst>
            </p:cNvPr>
            <p:cNvSpPr/>
            <p:nvPr/>
          </p:nvSpPr>
          <p:spPr>
            <a:xfrm>
              <a:off x="7647211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Time of Day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B594F0-E315-5787-3070-6AFA8E3C108E}"/>
                </a:ext>
              </a:extLst>
            </p:cNvPr>
            <p:cNvSpPr/>
            <p:nvPr/>
          </p:nvSpPr>
          <p:spPr>
            <a:xfrm>
              <a:off x="10054164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Takeaways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FDBEB3-8F5B-8DC1-6223-EE3D0EBCF5B6}"/>
                </a:ext>
              </a:extLst>
            </p:cNvPr>
            <p:cNvCxnSpPr/>
            <p:nvPr/>
          </p:nvCxnSpPr>
          <p:spPr>
            <a:xfrm flipV="1">
              <a:off x="2153105" y="6532789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E9EFF3-C83E-81E2-C13D-C1DB9DD9C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057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E113C4-0C08-AFD5-1310-A7EA0B9FE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009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0DEB06-0C86-1075-C2B3-4E4DDEA88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3962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A red and black location pin&#10;&#10;Description automatically generated">
              <a:extLst>
                <a:ext uri="{FF2B5EF4-FFF2-40B4-BE49-F238E27FC236}">
                  <a16:creationId xmlns:a16="http://schemas.microsoft.com/office/drawing/2014/main" id="{172DDB3F-C027-F8FF-8D35-F617628C4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918" y="6265076"/>
              <a:ext cx="576187" cy="539902"/>
            </a:xfrm>
            <a:prstGeom prst="rect">
              <a:avLst/>
            </a:prstGeom>
          </p:spPr>
        </p:pic>
      </p:grpSp>
      <p:pic>
        <p:nvPicPr>
          <p:cNvPr id="20" name="Picture 19" descr="A graph of flight status&#10;&#10;Description automatically generated">
            <a:extLst>
              <a:ext uri="{FF2B5EF4-FFF2-40B4-BE49-F238E27FC236}">
                <a16:creationId xmlns:a16="http://schemas.microsoft.com/office/drawing/2014/main" id="{1F5C408A-06CF-4691-8CDB-82BFCF715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99" y="716352"/>
            <a:ext cx="6230078" cy="54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13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4FF6505-0717-54FE-B6CB-1FC7639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9" y="1177937"/>
            <a:ext cx="6387353" cy="1065457"/>
          </a:xfrm>
          <a:prstGeom prst="rect">
            <a:avLst/>
          </a:prstGeom>
        </p:spPr>
      </p:pic>
      <p:pic>
        <p:nvPicPr>
          <p:cNvPr id="3" name="Picture 2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92869A93-CB09-7027-0780-12D176D0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9" y="2251599"/>
            <a:ext cx="7888941" cy="44359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07F898-ACFA-3B27-F665-E49B9C51F431}"/>
              </a:ext>
            </a:extLst>
          </p:cNvPr>
          <p:cNvSpPr txBox="1">
            <a:spLocks/>
          </p:cNvSpPr>
          <p:nvPr/>
        </p:nvSpPr>
        <p:spPr>
          <a:xfrm>
            <a:off x="432921" y="386291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Day of Week - Kruskal Wallis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7861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4303568-E8AB-B5AA-3E3A-74B39146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05" y="1715550"/>
            <a:ext cx="6096000" cy="10982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B12939-9AD5-F6CA-A57E-CC31F0BE0B6B}"/>
              </a:ext>
            </a:extLst>
          </p:cNvPr>
          <p:cNvSpPr txBox="1">
            <a:spLocks/>
          </p:cNvSpPr>
          <p:nvPr/>
        </p:nvSpPr>
        <p:spPr>
          <a:xfrm>
            <a:off x="432921" y="386291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Time of Day - Kruskal Wallis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096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822031B-9FC3-B4D6-5E6F-EFFB93D037BC}"/>
              </a:ext>
            </a:extLst>
          </p:cNvPr>
          <p:cNvGrpSpPr/>
          <p:nvPr/>
        </p:nvGrpSpPr>
        <p:grpSpPr>
          <a:xfrm>
            <a:off x="5548799" y="716352"/>
            <a:ext cx="6230078" cy="5415519"/>
            <a:chOff x="5703782" y="859855"/>
            <a:chExt cx="6230078" cy="5415519"/>
          </a:xfrm>
        </p:grpSpPr>
        <p:pic>
          <p:nvPicPr>
            <p:cNvPr id="2" name="Picture 1" descr="A graph of flight status&#10;&#10;Description automatically generated">
              <a:extLst>
                <a:ext uri="{FF2B5EF4-FFF2-40B4-BE49-F238E27FC236}">
                  <a16:creationId xmlns:a16="http://schemas.microsoft.com/office/drawing/2014/main" id="{4811C4F6-8C52-3015-ACE1-803B86626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3782" y="859855"/>
              <a:ext cx="6230078" cy="541551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BCFBE5-B17C-ADAB-5FDB-9788FCD7C04C}"/>
                </a:ext>
              </a:extLst>
            </p:cNvPr>
            <p:cNvSpPr txBox="1"/>
            <p:nvPr/>
          </p:nvSpPr>
          <p:spPr>
            <a:xfrm>
              <a:off x="8382469" y="1861357"/>
              <a:ext cx="1652873" cy="38570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4E934E-7AD7-6B80-E079-D9D339AA04D2}"/>
              </a:ext>
            </a:extLst>
          </p:cNvPr>
          <p:cNvGrpSpPr/>
          <p:nvPr/>
        </p:nvGrpSpPr>
        <p:grpSpPr>
          <a:xfrm>
            <a:off x="423918" y="6265076"/>
            <a:ext cx="11353672" cy="547312"/>
            <a:chOff x="423918" y="6265076"/>
            <a:chExt cx="11353672" cy="547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8B899F-A2D5-FF29-6326-45D1C9035F3C}"/>
                </a:ext>
              </a:extLst>
            </p:cNvPr>
            <p:cNvSpPr/>
            <p:nvPr/>
          </p:nvSpPr>
          <p:spPr>
            <a:xfrm>
              <a:off x="426355" y="6272892"/>
              <a:ext cx="1723426" cy="539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cs typeface="Calibri"/>
                </a:rPr>
                <a:t>      Background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11F06-FCED-B81D-8EAB-315350819F73}"/>
                </a:ext>
              </a:extLst>
            </p:cNvPr>
            <p:cNvSpPr/>
            <p:nvPr/>
          </p:nvSpPr>
          <p:spPr>
            <a:xfrm>
              <a:off x="2833307" y="6272891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Airline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DCC780-D082-B11D-8749-A097EBC29253}"/>
                </a:ext>
              </a:extLst>
            </p:cNvPr>
            <p:cNvSpPr/>
            <p:nvPr/>
          </p:nvSpPr>
          <p:spPr>
            <a:xfrm>
              <a:off x="5240259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Day of Week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7AC1E5-26AE-4C1A-FD4C-EAA04824371C}"/>
                </a:ext>
              </a:extLst>
            </p:cNvPr>
            <p:cNvSpPr/>
            <p:nvPr/>
          </p:nvSpPr>
          <p:spPr>
            <a:xfrm>
              <a:off x="7647211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Time of Day</a:t>
              </a: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D684BF-DD8C-142B-6D42-F9376C759BC3}"/>
                </a:ext>
              </a:extLst>
            </p:cNvPr>
            <p:cNvSpPr/>
            <p:nvPr/>
          </p:nvSpPr>
          <p:spPr>
            <a:xfrm>
              <a:off x="10054164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Takeaways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8E6B69-4207-F475-BA91-783709459F53}"/>
                </a:ext>
              </a:extLst>
            </p:cNvPr>
            <p:cNvCxnSpPr/>
            <p:nvPr/>
          </p:nvCxnSpPr>
          <p:spPr>
            <a:xfrm flipV="1">
              <a:off x="2153105" y="6532789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DEEEA1-EA6C-2822-6BC9-46F4B195D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057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D002E7-3E60-AFEF-D45E-CB3087EFE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009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D71500-574C-B0BB-A948-5D3B02949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3962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red and black location pin&#10;&#10;Description automatically generated">
              <a:extLst>
                <a:ext uri="{FF2B5EF4-FFF2-40B4-BE49-F238E27FC236}">
                  <a16:creationId xmlns:a16="http://schemas.microsoft.com/office/drawing/2014/main" id="{C64CB5F6-557C-249A-171E-F9CC4CACC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918" y="6265076"/>
              <a:ext cx="576187" cy="539902"/>
            </a:xfrm>
            <a:prstGeom prst="rect">
              <a:avLst/>
            </a:prstGeom>
          </p:spPr>
        </p:pic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B6AD40-57AB-9A7F-7B96-3D7B0A41C197}"/>
              </a:ext>
            </a:extLst>
          </p:cNvPr>
          <p:cNvSpPr txBox="1">
            <a:spLocks/>
          </p:cNvSpPr>
          <p:nvPr/>
        </p:nvSpPr>
        <p:spPr>
          <a:xfrm>
            <a:off x="425450" y="1654793"/>
            <a:ext cx="5390645" cy="3555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Calibri" panose="020F0502020204030204"/>
              </a:rPr>
              <a:t>1.6 million observations </a:t>
            </a:r>
            <a:endParaRPr lang="en-US" sz="3600">
              <a:solidFill>
                <a:schemeClr val="bg2">
                  <a:lumMod val="25000"/>
                </a:schemeClr>
              </a:solidFill>
              <a:latin typeface="Calibri"/>
              <a:cs typeface="Calibri" panose="020F0502020204030204"/>
            </a:endParaRPr>
          </a:p>
          <a:p>
            <a:r>
              <a:rPr lang="en-US" sz="3600">
                <a:solidFill>
                  <a:schemeClr val="bg2">
                    <a:lumMod val="25000"/>
                  </a:schemeClr>
                </a:solidFill>
                <a:latin typeface="Calibri"/>
                <a:cs typeface="Calibri" panose="020F0502020204030204"/>
              </a:rPr>
              <a:t>46% delayed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>
                <a:solidFill>
                  <a:schemeClr val="bg2">
                    <a:lumMod val="25000"/>
                  </a:schemeClr>
                </a:solidFill>
                <a:ea typeface="Calibri" panose="020F0502020204030204"/>
                <a:cs typeface="Calibri"/>
              </a:rPr>
              <a:t> Customer impact</a:t>
            </a:r>
            <a:endParaRPr lang="en-US" sz="2800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>
                <a:solidFill>
                  <a:schemeClr val="bg2">
                    <a:lumMod val="25000"/>
                  </a:schemeClr>
                </a:solidFill>
                <a:ea typeface="Calibri" panose="020F0502020204030204"/>
                <a:cs typeface="Calibri"/>
              </a:rPr>
              <a:t> Airline impact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>
                <a:solidFill>
                  <a:schemeClr val="bg2">
                    <a:lumMod val="25000"/>
                  </a:schemeClr>
                </a:solidFill>
                <a:ea typeface="Calibri" panose="020F0502020204030204"/>
                <a:cs typeface="Calibri"/>
              </a:rPr>
              <a:t> 15/30 "rule"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  <a:p>
            <a:endParaRPr lang="en-US" sz="3600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E08548-AD6F-4C55-AD8A-B6C13CD958F9}"/>
              </a:ext>
            </a:extLst>
          </p:cNvPr>
          <p:cNvSpPr txBox="1">
            <a:spLocks/>
          </p:cNvSpPr>
          <p:nvPr/>
        </p:nvSpPr>
        <p:spPr>
          <a:xfrm>
            <a:off x="423036" y="10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 panose="020F0302020204030204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2591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rontier Airlines Logo and symbol, meaning, history, PNG, brand">
            <a:extLst>
              <a:ext uri="{FF2B5EF4-FFF2-40B4-BE49-F238E27FC236}">
                <a16:creationId xmlns:a16="http://schemas.microsoft.com/office/drawing/2014/main" id="{F7A554E0-1224-7EBC-59C4-1248FBC3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43" y="4059474"/>
            <a:ext cx="2536556" cy="1727415"/>
          </a:xfrm>
          <a:prstGeom prst="rect">
            <a:avLst/>
          </a:prstGeom>
        </p:spPr>
      </p:pic>
      <p:pic>
        <p:nvPicPr>
          <p:cNvPr id="18" name="Picture 17" descr="Hawaiian Airlines Logo and symbol, meaning, history, PNG, brand">
            <a:extLst>
              <a:ext uri="{FF2B5EF4-FFF2-40B4-BE49-F238E27FC236}">
                <a16:creationId xmlns:a16="http://schemas.microsoft.com/office/drawing/2014/main" id="{B8E190A5-B904-A95C-C362-62CEA25D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74" y="108166"/>
            <a:ext cx="2743200" cy="1714500"/>
          </a:xfrm>
          <a:prstGeom prst="rect">
            <a:avLst/>
          </a:prstGeom>
        </p:spPr>
      </p:pic>
      <p:pic>
        <p:nvPicPr>
          <p:cNvPr id="20" name="Picture 19" descr="Spirit Airlines Logo and symbol, meaning, history, PNG, brand">
            <a:extLst>
              <a:ext uri="{FF2B5EF4-FFF2-40B4-BE49-F238E27FC236}">
                <a16:creationId xmlns:a16="http://schemas.microsoft.com/office/drawing/2014/main" id="{3C2B22AB-6C59-C590-3448-D0C50A0C3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15" y="1471497"/>
            <a:ext cx="2730285" cy="1439729"/>
          </a:xfrm>
          <a:prstGeom prst="rect">
            <a:avLst/>
          </a:prstGeom>
        </p:spPr>
      </p:pic>
      <p:pic>
        <p:nvPicPr>
          <p:cNvPr id="22" name="Picture 21" descr="JetBlue Airways Logo and symbol, meaning, history, PNG, brand">
            <a:extLst>
              <a:ext uri="{FF2B5EF4-FFF2-40B4-BE49-F238E27FC236}">
                <a16:creationId xmlns:a16="http://schemas.microsoft.com/office/drawing/2014/main" id="{B2F8557D-BCB7-ABFB-65F4-AD4AB8BB9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624" y="231307"/>
            <a:ext cx="2631143" cy="1487021"/>
          </a:xfrm>
          <a:prstGeom prst="rect">
            <a:avLst/>
          </a:prstGeom>
        </p:spPr>
      </p:pic>
      <p:pic>
        <p:nvPicPr>
          <p:cNvPr id="24" name="Picture 23" descr="Alaska Airlines Logo (dark blue) - Alaska Airlines News">
            <a:extLst>
              <a:ext uri="{FF2B5EF4-FFF2-40B4-BE49-F238E27FC236}">
                <a16:creationId xmlns:a16="http://schemas.microsoft.com/office/drawing/2014/main" id="{67CB2A08-A3E8-BC27-6244-5B79D4EBD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383" y="1474574"/>
            <a:ext cx="2743200" cy="1426464"/>
          </a:xfrm>
          <a:prstGeom prst="rect">
            <a:avLst/>
          </a:prstGeom>
        </p:spPr>
      </p:pic>
      <p:pic>
        <p:nvPicPr>
          <p:cNvPr id="26" name="Picture 25" descr="Multimedia - American Airlines Newsroom">
            <a:extLst>
              <a:ext uri="{FF2B5EF4-FFF2-40B4-BE49-F238E27FC236}">
                <a16:creationId xmlns:a16="http://schemas.microsoft.com/office/drawing/2014/main" id="{A3750D96-9003-31C5-BCC6-B2D989187F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410" y="4923509"/>
            <a:ext cx="2975674" cy="1930557"/>
          </a:xfrm>
          <a:prstGeom prst="rect">
            <a:avLst/>
          </a:prstGeom>
        </p:spPr>
      </p:pic>
      <p:pic>
        <p:nvPicPr>
          <p:cNvPr id="28" name="Picture 27" descr="File:Allegiant Air logo.svg - Wikipedia">
            <a:extLst>
              <a:ext uri="{FF2B5EF4-FFF2-40B4-BE49-F238E27FC236}">
                <a16:creationId xmlns:a16="http://schemas.microsoft.com/office/drawing/2014/main" id="{79FEE31A-B758-E9A1-E851-35FFAF0D3E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193" y="3086501"/>
            <a:ext cx="2730282" cy="971794"/>
          </a:xfrm>
          <a:prstGeom prst="rect">
            <a:avLst/>
          </a:prstGeom>
        </p:spPr>
      </p:pic>
      <p:pic>
        <p:nvPicPr>
          <p:cNvPr id="30" name="Picture 29" descr="United Airlines Logo and symbol, meaning, history, PNG, brand">
            <a:extLst>
              <a:ext uri="{FF2B5EF4-FFF2-40B4-BE49-F238E27FC236}">
                <a16:creationId xmlns:a16="http://schemas.microsoft.com/office/drawing/2014/main" id="{8505D086-B7FD-8056-FD18-D2C9931C2B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8821" y="3873532"/>
            <a:ext cx="2743200" cy="1714500"/>
          </a:xfrm>
          <a:prstGeom prst="rect">
            <a:avLst/>
          </a:prstGeom>
        </p:spPr>
      </p:pic>
      <p:pic>
        <p:nvPicPr>
          <p:cNvPr id="32" name="Picture 31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A1BDF4AF-2E16-902D-7D08-BE3827B4D1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0693" y="5670456"/>
            <a:ext cx="2679421" cy="432861"/>
          </a:xfrm>
          <a:prstGeom prst="rect">
            <a:avLst/>
          </a:prstGeom>
        </p:spPr>
      </p:pic>
      <p:pic>
        <p:nvPicPr>
          <p:cNvPr id="34" name="Picture 33" descr="Delta Air Lines Logo and symbol, meaning, history, PNG, brand">
            <a:extLst>
              <a:ext uri="{FF2B5EF4-FFF2-40B4-BE49-F238E27FC236}">
                <a16:creationId xmlns:a16="http://schemas.microsoft.com/office/drawing/2014/main" id="{50D38910-2F30-9311-CB62-F6A5A803CC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6409" y="2778014"/>
            <a:ext cx="2743200" cy="17145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F3B1508-61E4-099A-557F-002A8A591539}"/>
              </a:ext>
            </a:extLst>
          </p:cNvPr>
          <p:cNvSpPr/>
          <p:nvPr/>
        </p:nvSpPr>
        <p:spPr>
          <a:xfrm>
            <a:off x="-14" y="-10596"/>
            <a:ext cx="6096001" cy="6868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B96824F-B90F-A753-A2F5-9BA8062AE73D}"/>
              </a:ext>
            </a:extLst>
          </p:cNvPr>
          <p:cNvSpPr txBox="1">
            <a:spLocks/>
          </p:cNvSpPr>
          <p:nvPr/>
        </p:nvSpPr>
        <p:spPr>
          <a:xfrm>
            <a:off x="661916" y="2852381"/>
            <a:ext cx="3161940" cy="264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Delays by Airline</a:t>
            </a:r>
          </a:p>
        </p:txBody>
      </p:sp>
    </p:spTree>
    <p:extLst>
      <p:ext uri="{BB962C8B-B14F-4D97-AF65-F5344CB8AC3E}">
        <p14:creationId xmlns:p14="http://schemas.microsoft.com/office/powerpoint/2010/main" val="17559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1024-35FE-A937-8B88-9E957672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5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Delays by Airline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9EA821-8C00-AB12-95CB-0B2D53A3D512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D73467-A6F4-5D77-B2F9-C8339C732DC3}"/>
                </a:ext>
              </a:extLst>
            </p:cNvPr>
            <p:cNvSpPr/>
            <p:nvPr/>
          </p:nvSpPr>
          <p:spPr>
            <a:xfrm>
              <a:off x="426355" y="6272892"/>
              <a:ext cx="1723426" cy="539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Background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568662-093C-3298-302A-4DB1A95EE13E}"/>
                </a:ext>
              </a:extLst>
            </p:cNvPr>
            <p:cNvSpPr/>
            <p:nvPr/>
          </p:nvSpPr>
          <p:spPr>
            <a:xfrm>
              <a:off x="2833307" y="6272891"/>
              <a:ext cx="1723426" cy="539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cs typeface="Calibri"/>
                </a:rPr>
                <a:t>   Airline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FDD089-D659-4788-8606-F678300932F7}"/>
                </a:ext>
              </a:extLst>
            </p:cNvPr>
            <p:cNvSpPr/>
            <p:nvPr/>
          </p:nvSpPr>
          <p:spPr>
            <a:xfrm>
              <a:off x="5240259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Day of Week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661977-C38F-90A7-E207-D33A5F686E9D}"/>
                </a:ext>
              </a:extLst>
            </p:cNvPr>
            <p:cNvSpPr/>
            <p:nvPr/>
          </p:nvSpPr>
          <p:spPr>
            <a:xfrm>
              <a:off x="7647211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Time of Day</a:t>
              </a: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EC4F78-3D5B-50FA-31DF-EF5C463E2B74}"/>
                </a:ext>
              </a:extLst>
            </p:cNvPr>
            <p:cNvSpPr/>
            <p:nvPr/>
          </p:nvSpPr>
          <p:spPr>
            <a:xfrm>
              <a:off x="10054164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Takeaways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8CB57-EFE3-950A-5BE1-B4C5A9AD6E3B}"/>
                </a:ext>
              </a:extLst>
            </p:cNvPr>
            <p:cNvCxnSpPr/>
            <p:nvPr/>
          </p:nvCxnSpPr>
          <p:spPr>
            <a:xfrm flipV="1">
              <a:off x="2153105" y="6532789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C6BA00-0B03-B4A6-6847-2167E56E3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057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5198A1-2427-5EEE-4B2C-92E30D606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009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F38B63-02AF-D5C7-EAEC-858FB1CDB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3962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red and black location pin&#10;&#10;Description automatically generated">
              <a:extLst>
                <a:ext uri="{FF2B5EF4-FFF2-40B4-BE49-F238E27FC236}">
                  <a16:creationId xmlns:a16="http://schemas.microsoft.com/office/drawing/2014/main" id="{B1DBDF1E-9D00-A477-BB04-5A6E86CA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9251" y="6265076"/>
              <a:ext cx="576187" cy="539902"/>
            </a:xfrm>
            <a:prstGeom prst="rect">
              <a:avLst/>
            </a:prstGeom>
          </p:spPr>
        </p:pic>
        <p:pic>
          <p:nvPicPr>
            <p:cNvPr id="15" name="Graphic 14" descr="Airplane with solid fill">
              <a:extLst>
                <a:ext uri="{FF2B5EF4-FFF2-40B4-BE49-F238E27FC236}">
                  <a16:creationId xmlns:a16="http://schemas.microsoft.com/office/drawing/2014/main" id="{73BDF199-1A29-197B-E41E-DBF7645E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242259" y="6302354"/>
              <a:ext cx="480349" cy="470704"/>
            </a:xfrm>
            <a:prstGeom prst="rect">
              <a:avLst/>
            </a:prstGeom>
          </p:spPr>
        </p:pic>
      </p:grpSp>
      <p:pic>
        <p:nvPicPr>
          <p:cNvPr id="18" name="Content Placeholder 4" descr="A graph of flight departure delay&#10;&#10;Description automatically generated">
            <a:extLst>
              <a:ext uri="{FF2B5EF4-FFF2-40B4-BE49-F238E27FC236}">
                <a16:creationId xmlns:a16="http://schemas.microsoft.com/office/drawing/2014/main" id="{524AB797-68ED-4EA3-BD7A-C6D15A4716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45"/>
          <a:stretch/>
        </p:blipFill>
        <p:spPr>
          <a:xfrm>
            <a:off x="2254250" y="1356141"/>
            <a:ext cx="7683500" cy="47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1024-35FE-A937-8B88-9E957672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5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 Light"/>
              </a:rPr>
              <a:t>Delays by Airline</a:t>
            </a:r>
            <a:endParaRPr lang="en-US" sz="46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Content Placeholder 4" descr="A graph of flight departure delay&#10;&#10;Description automatically generated">
            <a:extLst>
              <a:ext uri="{FF2B5EF4-FFF2-40B4-BE49-F238E27FC236}">
                <a16:creationId xmlns:a16="http://schemas.microsoft.com/office/drawing/2014/main" id="{1592DA80-F775-2E60-2B17-1AF33E0BC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45"/>
          <a:stretch/>
        </p:blipFill>
        <p:spPr>
          <a:xfrm>
            <a:off x="2254250" y="1356141"/>
            <a:ext cx="7683500" cy="4726314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0C3BAA-0E96-F774-6F09-EE04E510258B}"/>
              </a:ext>
            </a:extLst>
          </p:cNvPr>
          <p:cNvCxnSpPr/>
          <p:nvPr/>
        </p:nvCxnSpPr>
        <p:spPr>
          <a:xfrm flipH="1">
            <a:off x="9987491" y="2816829"/>
            <a:ext cx="503768" cy="279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946944-4BDC-1DA4-27E2-3B4B23B403EE}"/>
              </a:ext>
            </a:extLst>
          </p:cNvPr>
          <p:cNvSpPr txBox="1"/>
          <p:nvPr/>
        </p:nvSpPr>
        <p:spPr>
          <a:xfrm>
            <a:off x="10240112" y="2352309"/>
            <a:ext cx="1507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cs typeface="Calibri"/>
              </a:rPr>
              <a:t>15 min delay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44C36-D575-56E2-6756-FEBA472BBA98}"/>
              </a:ext>
            </a:extLst>
          </p:cNvPr>
          <p:cNvGrpSpPr/>
          <p:nvPr/>
        </p:nvGrpSpPr>
        <p:grpSpPr>
          <a:xfrm>
            <a:off x="426355" y="6265076"/>
            <a:ext cx="11351235" cy="547312"/>
            <a:chOff x="426355" y="6265076"/>
            <a:chExt cx="11351235" cy="547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DFBA3A-A248-6594-B718-48C084445544}"/>
                </a:ext>
              </a:extLst>
            </p:cNvPr>
            <p:cNvSpPr/>
            <p:nvPr/>
          </p:nvSpPr>
          <p:spPr>
            <a:xfrm>
              <a:off x="426355" y="6272892"/>
              <a:ext cx="1723426" cy="539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Background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98F09E-5A44-294E-7B2C-8177D427A469}"/>
                </a:ext>
              </a:extLst>
            </p:cNvPr>
            <p:cNvSpPr/>
            <p:nvPr/>
          </p:nvSpPr>
          <p:spPr>
            <a:xfrm>
              <a:off x="2833307" y="6272891"/>
              <a:ext cx="1723426" cy="539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cs typeface="Calibri"/>
                </a:rPr>
                <a:t>   Airline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56B131-09B2-015C-8EAA-39ACA34EFAB5}"/>
                </a:ext>
              </a:extLst>
            </p:cNvPr>
            <p:cNvSpPr/>
            <p:nvPr/>
          </p:nvSpPr>
          <p:spPr>
            <a:xfrm>
              <a:off x="5240259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Day of Week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822C9E-A13B-D1DB-4ED2-87F19B8BCDD4}"/>
                </a:ext>
              </a:extLst>
            </p:cNvPr>
            <p:cNvSpPr/>
            <p:nvPr/>
          </p:nvSpPr>
          <p:spPr>
            <a:xfrm>
              <a:off x="7647211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Time of Day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F33F68-3127-6B82-43FE-99D9BF03DC51}"/>
                </a:ext>
              </a:extLst>
            </p:cNvPr>
            <p:cNvSpPr/>
            <p:nvPr/>
          </p:nvSpPr>
          <p:spPr>
            <a:xfrm>
              <a:off x="10054164" y="6272890"/>
              <a:ext cx="1723426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/>
                </a:rPr>
                <a:t>Takeaways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80A10B-DBF5-05E3-CE3D-D27CA46E7608}"/>
                </a:ext>
              </a:extLst>
            </p:cNvPr>
            <p:cNvCxnSpPr/>
            <p:nvPr/>
          </p:nvCxnSpPr>
          <p:spPr>
            <a:xfrm flipV="1">
              <a:off x="2153105" y="6532789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317848-EEDB-7576-F517-E9AB1B84E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057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C90CFF-042E-D4D8-C896-F8E0E9B94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009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017E04E-0C08-3D9C-1283-089320B46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3962" y="6532788"/>
              <a:ext cx="672495" cy="48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A red and black location pin&#10;&#10;Description automatically generated">
              <a:extLst>
                <a:ext uri="{FF2B5EF4-FFF2-40B4-BE49-F238E27FC236}">
                  <a16:creationId xmlns:a16="http://schemas.microsoft.com/office/drawing/2014/main" id="{B66200C2-2549-5DDB-2485-DEE449CB1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9251" y="6265076"/>
              <a:ext cx="576187" cy="539902"/>
            </a:xfrm>
            <a:prstGeom prst="rect">
              <a:avLst/>
            </a:prstGeom>
          </p:spPr>
        </p:pic>
        <p:pic>
          <p:nvPicPr>
            <p:cNvPr id="18" name="Graphic 17" descr="Airplane with solid fill">
              <a:extLst>
                <a:ext uri="{FF2B5EF4-FFF2-40B4-BE49-F238E27FC236}">
                  <a16:creationId xmlns:a16="http://schemas.microsoft.com/office/drawing/2014/main" id="{80BA634E-86A6-F53B-F192-AA66C246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242259" y="6302354"/>
              <a:ext cx="480349" cy="470704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FA4238-FB63-55E7-E073-F116D87C9BC2}"/>
              </a:ext>
            </a:extLst>
          </p:cNvPr>
          <p:cNvCxnSpPr>
            <a:cxnSpLocks/>
          </p:cNvCxnSpPr>
          <p:nvPr/>
        </p:nvCxnSpPr>
        <p:spPr>
          <a:xfrm>
            <a:off x="2813050" y="3192538"/>
            <a:ext cx="6925732" cy="1481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9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1037</Words>
  <Application>Microsoft Office PowerPoint</Application>
  <PresentationFormat>Widescreen</PresentationFormat>
  <Paragraphs>286</Paragraphs>
  <Slides>51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Courier New,monospace</vt:lpstr>
      <vt:lpstr>Wingdings</vt:lpstr>
      <vt:lpstr>Office Theme</vt:lpstr>
      <vt:lpstr>Taking Off: Investigating Flight Delays</vt:lpstr>
      <vt:lpstr>Insights</vt:lpstr>
      <vt:lpstr>Agenda</vt:lpstr>
      <vt:lpstr>PowerPoint Presentation</vt:lpstr>
      <vt:lpstr>Background</vt:lpstr>
      <vt:lpstr>PowerPoint Presentation</vt:lpstr>
      <vt:lpstr>PowerPoint Presentation</vt:lpstr>
      <vt:lpstr>Delays by Airline</vt:lpstr>
      <vt:lpstr>Delays by Airline</vt:lpstr>
      <vt:lpstr>PowerPoint Presentation</vt:lpstr>
      <vt:lpstr>Airline Comparisons</vt:lpstr>
      <vt:lpstr>Airline Comparisons</vt:lpstr>
      <vt:lpstr>PowerPoint Presentation</vt:lpstr>
      <vt:lpstr>Airline Comparisons</vt:lpstr>
      <vt:lpstr>Airline Delay Statistics</vt:lpstr>
      <vt:lpstr>Delays by  Day of Week</vt:lpstr>
      <vt:lpstr>Delays by Day of Week</vt:lpstr>
      <vt:lpstr>PowerPoint Presentation</vt:lpstr>
      <vt:lpstr>Delays by Day of Week</vt:lpstr>
      <vt:lpstr>Delays by Day of Week</vt:lpstr>
      <vt:lpstr>Delays by Airline &amp; Day of Week</vt:lpstr>
      <vt:lpstr>Delays by Airline &amp; Day of Week</vt:lpstr>
      <vt:lpstr>Delays by Airline &amp; Day of Week</vt:lpstr>
      <vt:lpstr>Length of Delay by Airline &amp; Day of Week</vt:lpstr>
      <vt:lpstr>Delays by Airline &amp; Day of Week</vt:lpstr>
      <vt:lpstr>PowerPoint Presentation</vt:lpstr>
      <vt:lpstr>Peak Flying Hours</vt:lpstr>
      <vt:lpstr>Peak Flying Hours</vt:lpstr>
      <vt:lpstr>Length of Delay by Time of Day</vt:lpstr>
      <vt:lpstr>Length of Delay by Time of Day</vt:lpstr>
      <vt:lpstr>PowerPoint Presentation</vt:lpstr>
      <vt:lpstr>Length of Delay by Airline &amp; Time of Day</vt:lpstr>
      <vt:lpstr>Length of Delay by Airline &amp; Time of Day</vt:lpstr>
      <vt:lpstr>Length of Delay by Airline &amp; Time of Day</vt:lpstr>
      <vt:lpstr>Length of Delay by Airline &amp; Time of Day</vt:lpstr>
      <vt:lpstr>Takeaways</vt:lpstr>
      <vt:lpstr>Summary</vt:lpstr>
      <vt:lpstr>PowerPoint Presentation</vt:lpstr>
      <vt:lpstr>Summary</vt:lpstr>
      <vt:lpstr>Recommendations</vt:lpstr>
      <vt:lpstr>Now that we have landed ... any questions?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Arnold</dc:creator>
  <cp:lastModifiedBy>Rohan Venkatraman</cp:lastModifiedBy>
  <cp:revision>826</cp:revision>
  <dcterms:created xsi:type="dcterms:W3CDTF">2024-07-18T21:18:06Z</dcterms:created>
  <dcterms:modified xsi:type="dcterms:W3CDTF">2024-07-24T02:51:38Z</dcterms:modified>
</cp:coreProperties>
</file>