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70"/>
  </p:notesMasterIdLst>
  <p:sldIdLst>
    <p:sldId id="559" r:id="rId2"/>
    <p:sldId id="596" r:id="rId3"/>
    <p:sldId id="541" r:id="rId4"/>
    <p:sldId id="545" r:id="rId5"/>
    <p:sldId id="546" r:id="rId6"/>
    <p:sldId id="553" r:id="rId7"/>
    <p:sldId id="556" r:id="rId8"/>
    <p:sldId id="614" r:id="rId9"/>
    <p:sldId id="615" r:id="rId10"/>
    <p:sldId id="616" r:id="rId11"/>
    <p:sldId id="617" r:id="rId12"/>
    <p:sldId id="618" r:id="rId13"/>
    <p:sldId id="619" r:id="rId14"/>
    <p:sldId id="620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628" r:id="rId23"/>
    <p:sldId id="629" r:id="rId24"/>
    <p:sldId id="630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97" r:id="rId35"/>
    <p:sldId id="569" r:id="rId36"/>
    <p:sldId id="570" r:id="rId37"/>
    <p:sldId id="571" r:id="rId38"/>
    <p:sldId id="572" r:id="rId39"/>
    <p:sldId id="574" r:id="rId40"/>
    <p:sldId id="573" r:id="rId41"/>
    <p:sldId id="575" r:id="rId42"/>
    <p:sldId id="598" r:id="rId43"/>
    <p:sldId id="576" r:id="rId44"/>
    <p:sldId id="577" r:id="rId45"/>
    <p:sldId id="602" r:id="rId46"/>
    <p:sldId id="578" r:id="rId47"/>
    <p:sldId id="599" r:id="rId48"/>
    <p:sldId id="600" r:id="rId49"/>
    <p:sldId id="601" r:id="rId50"/>
    <p:sldId id="603" r:id="rId51"/>
    <p:sldId id="579" r:id="rId52"/>
    <p:sldId id="631" r:id="rId53"/>
    <p:sldId id="580" r:id="rId54"/>
    <p:sldId id="581" r:id="rId55"/>
    <p:sldId id="582" r:id="rId56"/>
    <p:sldId id="583" r:id="rId57"/>
    <p:sldId id="584" r:id="rId58"/>
    <p:sldId id="585" r:id="rId59"/>
    <p:sldId id="588" r:id="rId60"/>
    <p:sldId id="589" r:id="rId61"/>
    <p:sldId id="586" r:id="rId62"/>
    <p:sldId id="591" r:id="rId63"/>
    <p:sldId id="587" r:id="rId64"/>
    <p:sldId id="592" r:id="rId65"/>
    <p:sldId id="593" r:id="rId66"/>
    <p:sldId id="594" r:id="rId67"/>
    <p:sldId id="613" r:id="rId68"/>
    <p:sldId id="59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7"/>
    <a:srgbClr val="303841"/>
    <a:srgbClr val="EC5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2615" autoAdjust="0"/>
  </p:normalViewPr>
  <p:slideViewPr>
    <p:cSldViewPr>
      <p:cViewPr varScale="1">
        <p:scale>
          <a:sx n="65" d="100"/>
          <a:sy n="65" d="100"/>
        </p:scale>
        <p:origin x="87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27/03/2023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14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3271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187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310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7956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16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66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1191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016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4914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63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7691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329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5420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919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02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34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7942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499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2084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2512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910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2086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6120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0573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3834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17768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8956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08079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2655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983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323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14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69709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4644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13394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4694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8811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8359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1739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3316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076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064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117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73046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83705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09775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0244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1636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61311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82402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02125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34361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89038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729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9326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09333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5589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80972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75398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67595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641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2837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847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78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3962400"/>
          </a:xfrm>
        </p:spPr>
        <p:txBody>
          <a:bodyPr>
            <a:normAutofit/>
          </a:bodyPr>
          <a:lstStyle/>
          <a:p>
            <a:r>
              <a:rPr lang="en-PH" sz="5000" b="1" dirty="0" err="1" smtClean="0">
                <a:solidFill>
                  <a:srgbClr val="00B0F0"/>
                </a:solidFill>
                <a:latin typeface="Trebuchet MS" panose="020B0603020202020204" pitchFamily="34" charset="0"/>
              </a:rPr>
              <a:t>Dep</a:t>
            </a:r>
            <a:r>
              <a:rPr lang="en-PH" sz="5000" b="1" dirty="0" err="1" smtClean="0">
                <a:solidFill>
                  <a:srgbClr val="92D050"/>
                </a:solidFill>
                <a:latin typeface="Trebuchet MS" panose="020B0603020202020204" pitchFamily="34" charset="0"/>
              </a:rPr>
              <a:t>Team</a:t>
            </a:r>
            <a:r>
              <a:rPr lang="en-PH" sz="5000" b="1" dirty="0" smtClean="0">
                <a:latin typeface="Trebuchet MS" panose="020B0603020202020204" pitchFamily="34" charset="0"/>
              </a:rPr>
              <a:t> Workshop</a:t>
            </a:r>
            <a:r>
              <a:rPr lang="en-PH" sz="4400" b="1" dirty="0">
                <a:latin typeface="Trebuchet MS" panose="020B0603020202020204" pitchFamily="34" charset="0"/>
              </a:rPr>
              <a:t/>
            </a:r>
            <a:br>
              <a:rPr lang="en-PH" sz="4400" b="1" dirty="0">
                <a:latin typeface="Trebuchet MS" panose="020B0603020202020204" pitchFamily="34" charset="0"/>
              </a:rPr>
            </a:b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Short Course - </a:t>
            </a:r>
            <a:r>
              <a:rPr lang="en-PH" sz="28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Part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91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10896600" cy="51054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Virtualization creates a virtual layer using the hypervisor software, which manages resources assigned to the virtual instances.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newly formed virtual representation is known as 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</a:t>
            </a:r>
            <a:r>
              <a:rPr lang="en-US" sz="2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irtual Machines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(</a:t>
            </a:r>
            <a:r>
              <a:rPr lang="en-US" sz="2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VMs</a:t>
            </a:r>
            <a:r>
              <a:rPr lang="en-US" sz="2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)</a:t>
            </a:r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8204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What is Virtualization ?</a:t>
            </a:r>
          </a:p>
        </p:txBody>
      </p:sp>
    </p:spTree>
    <p:extLst>
      <p:ext uri="{BB962C8B-B14F-4D97-AF65-F5344CB8AC3E}">
        <p14:creationId xmlns:p14="http://schemas.microsoft.com/office/powerpoint/2010/main" val="2741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10439400" cy="5105400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Virtual Machine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is an emulation or a virtual presentation of a physical system.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They are also referred to as </a:t>
            </a:r>
            <a:r>
              <a:rPr lang="en-US" sz="26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Guest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whereas the physical system they run on is referred to as the </a:t>
            </a:r>
            <a:r>
              <a:rPr lang="en-US" sz="26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Host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What is Virtual Machine (VM) ?</a:t>
            </a:r>
          </a:p>
        </p:txBody>
      </p:sp>
    </p:spTree>
    <p:extLst>
      <p:ext uri="{BB962C8B-B14F-4D97-AF65-F5344CB8AC3E}">
        <p14:creationId xmlns:p14="http://schemas.microsoft.com/office/powerpoint/2010/main" val="42760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10363200" cy="5105400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Hypervisor</a:t>
            </a:r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is a software that manages VMs.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acts as an interface between VM and physical hardware to ensure proper access to the resources needed for working.</a:t>
            </a: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Role of Hypervisor</a:t>
            </a:r>
          </a:p>
        </p:txBody>
      </p:sp>
    </p:spTree>
    <p:extLst>
      <p:ext uri="{BB962C8B-B14F-4D97-AF65-F5344CB8AC3E}">
        <p14:creationId xmlns:p14="http://schemas.microsoft.com/office/powerpoint/2010/main" val="36075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Role of Hypervisor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57199"/>
            <a:ext cx="6629400" cy="602130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1863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10363200" cy="51054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Resource efficiency, using virtualization the maximum computing capacity can be utilized.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Minimum downtime, application and OS crash cases can be neglected by running multiple VMs with the same OS.</a:t>
            </a:r>
          </a:p>
          <a:p>
            <a:endParaRPr lang="en-US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Time management, setting up a whole server from scratch can be avoided by using sufficient hardware devices for virtualization.</a:t>
            </a: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Benefits of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5872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219200"/>
            <a:ext cx="11430000" cy="5486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Type 1</a:t>
            </a:r>
            <a:endParaRPr lang="en-US" sz="2800" b="1" dirty="0" smtClean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pPr lvl="1"/>
            <a:r>
              <a:rPr lang="en-US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 bare-metal hypervisor, is a layer of software we install directly on top of a physical server and its underlying hardware</a:t>
            </a:r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There is no software or operating system in between</a:t>
            </a:r>
          </a:p>
          <a:p>
            <a:pPr lvl="1"/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Proven in providing excellent performance and stability</a:t>
            </a:r>
          </a:p>
          <a:p>
            <a:pPr lvl="1"/>
            <a:endParaRPr lang="en-US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32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Type 2</a:t>
            </a:r>
          </a:p>
          <a:p>
            <a:pPr lvl="1"/>
            <a:r>
              <a:rPr lang="en-US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Also called as Hosted Hypervisor</a:t>
            </a:r>
          </a:p>
          <a:p>
            <a:pPr lvl="1"/>
            <a:r>
              <a:rPr lang="en-US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Runs inside of an operating system of a physical host machine</a:t>
            </a:r>
          </a:p>
          <a:p>
            <a:pPr lvl="1"/>
            <a:r>
              <a:rPr lang="en-US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Have one software layer underneath</a:t>
            </a:r>
          </a:p>
          <a:p>
            <a:pPr lvl="1"/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Hypervisor Types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73480"/>
            <a:ext cx="12192000" cy="56845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Type 1 Hypervisor Diagram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31" y="1371600"/>
            <a:ext cx="10151669" cy="32004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114800" y="4267200"/>
            <a:ext cx="3810000" cy="1676400"/>
            <a:chOff x="304800" y="4600575"/>
            <a:chExt cx="3810000" cy="16764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4600575"/>
              <a:ext cx="1828800" cy="765387"/>
            </a:xfrm>
            <a:prstGeom prst="rect">
              <a:avLst/>
            </a:prstGeom>
            <a:ln>
              <a:solidFill>
                <a:schemeClr val="tx1">
                  <a:lumMod val="65000"/>
                </a:schemeClr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3760" y="4600575"/>
              <a:ext cx="1971040" cy="769516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3759" y="5374932"/>
              <a:ext cx="1971041" cy="678248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4800" y="5372100"/>
              <a:ext cx="1828800" cy="904875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334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73480"/>
            <a:ext cx="12192000" cy="56845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Type 2 Hypervisor Diagram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80" y="1447800"/>
            <a:ext cx="9658120" cy="3048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8800" y="4210050"/>
            <a:ext cx="2947383" cy="1352550"/>
            <a:chOff x="5562600" y="4267200"/>
            <a:chExt cx="2947383" cy="1352550"/>
          </a:xfrm>
        </p:grpSpPr>
        <p:grpSp>
          <p:nvGrpSpPr>
            <p:cNvPr id="11" name="Group 10"/>
            <p:cNvGrpSpPr/>
            <p:nvPr/>
          </p:nvGrpSpPr>
          <p:grpSpPr>
            <a:xfrm>
              <a:off x="5562600" y="4276725"/>
              <a:ext cx="1623594" cy="1337575"/>
              <a:chOff x="3352800" y="4600575"/>
              <a:chExt cx="1828800" cy="150663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2800" y="4600575"/>
                <a:ext cx="1828800" cy="765387"/>
              </a:xfrm>
              <a:prstGeom prst="rect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2800" y="5386388"/>
                <a:ext cx="1828800" cy="720818"/>
              </a:xfrm>
              <a:prstGeom prst="rect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62800" y="4267200"/>
              <a:ext cx="1347183" cy="135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2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Virtual Machine </a:t>
            </a:r>
            <a:r>
              <a:rPr lang="en-PH" sz="4300" b="1" dirty="0" err="1" smtClean="0">
                <a:latin typeface="Trebuchet MS" panose="020B0603020202020204" pitchFamily="34" charset="0"/>
              </a:rPr>
              <a:t>vs</a:t>
            </a:r>
            <a:r>
              <a:rPr lang="en-PH" sz="4300" b="1" dirty="0" smtClean="0">
                <a:latin typeface="Trebuchet MS" panose="020B0603020202020204" pitchFamily="34" charset="0"/>
              </a:rPr>
              <a:t>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582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Virtual Machine </a:t>
            </a:r>
            <a:r>
              <a:rPr lang="en-PH" sz="4300" b="1" dirty="0" err="1" smtClean="0">
                <a:latin typeface="Trebuchet MS" panose="020B0603020202020204" pitchFamily="34" charset="0"/>
              </a:rPr>
              <a:t>vs</a:t>
            </a:r>
            <a:r>
              <a:rPr lang="en-PH" sz="4300" b="1" dirty="0" smtClean="0">
                <a:latin typeface="Trebuchet MS" panose="020B0603020202020204" pitchFamily="34" charset="0"/>
              </a:rPr>
              <a:t>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295399"/>
            <a:ext cx="12030075" cy="5486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17" y="1309687"/>
            <a:ext cx="11108083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10744200" cy="5029200"/>
          </a:xfrm>
        </p:spPr>
        <p:txBody>
          <a:bodyPr>
            <a:normAutofit/>
          </a:bodyPr>
          <a:lstStyle/>
          <a:p>
            <a:r>
              <a:rPr lang="en-PH" sz="3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ETRACS Environment Setup</a:t>
            </a:r>
          </a:p>
          <a:p>
            <a:endParaRPr lang="en-PH" sz="3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ETRACS Deployment Setup</a:t>
            </a:r>
          </a:p>
          <a:p>
            <a:endParaRPr lang="en-PH" sz="3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Working Environment Setup</a:t>
            </a:r>
          </a:p>
          <a:p>
            <a:pPr marL="36576" indent="0">
              <a:buNone/>
            </a:pPr>
            <a:endParaRPr lang="en-PH" sz="3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1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In This </a:t>
            </a:r>
            <a:r>
              <a:rPr lang="en-PH" sz="4300" b="1" dirty="0" smtClean="0">
                <a:latin typeface="Trebuchet MS" panose="020B0603020202020204" pitchFamily="34" charset="0"/>
              </a:rPr>
              <a:t>Workshop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582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Virtual Machine </a:t>
            </a:r>
            <a:r>
              <a:rPr lang="en-PH" sz="4300" b="1" dirty="0" err="1" smtClean="0">
                <a:latin typeface="Trebuchet MS" panose="020B0603020202020204" pitchFamily="34" charset="0"/>
              </a:rPr>
              <a:t>vs</a:t>
            </a:r>
            <a:r>
              <a:rPr lang="en-PH" sz="4300" b="1" dirty="0" smtClean="0">
                <a:latin typeface="Trebuchet MS" panose="020B0603020202020204" pitchFamily="34" charset="0"/>
              </a:rPr>
              <a:t>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295399"/>
            <a:ext cx="12030075" cy="5486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66850"/>
            <a:ext cx="8553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5824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Virtual Machine </a:t>
            </a:r>
            <a:r>
              <a:rPr lang="en-PH" sz="4300" b="1" dirty="0" err="1">
                <a:latin typeface="Trebuchet MS" panose="020B0603020202020204" pitchFamily="34" charset="0"/>
              </a:rPr>
              <a:t>vs</a:t>
            </a:r>
            <a:r>
              <a:rPr lang="en-PH" sz="4300" b="1" dirty="0">
                <a:latin typeface="Trebuchet MS" panose="020B0603020202020204" pitchFamily="34" charset="0"/>
              </a:rPr>
              <a:t> </a:t>
            </a:r>
            <a:r>
              <a:rPr lang="en-PH" sz="4300" b="1" dirty="0" err="1">
                <a:latin typeface="Trebuchet MS" panose="020B0603020202020204" pitchFamily="34" charset="0"/>
              </a:rPr>
              <a:t>Docker</a:t>
            </a:r>
            <a:r>
              <a:rPr lang="en-PH" sz="4300" b="1" dirty="0">
                <a:latin typeface="Trebuchet MS" panose="020B0603020202020204" pitchFamily="34" charset="0"/>
              </a:rPr>
              <a:t> – </a:t>
            </a:r>
            <a:r>
              <a:rPr lang="en-PH" sz="3400" b="1" dirty="0">
                <a:solidFill>
                  <a:srgbClr val="FF9966"/>
                </a:solidFill>
                <a:latin typeface="Trebuchet MS" panose="020B0603020202020204" pitchFamily="34" charset="0"/>
              </a:rPr>
              <a:t>Memory </a:t>
            </a:r>
            <a:r>
              <a:rPr lang="en-PH" sz="3400" b="1" dirty="0" smtClean="0">
                <a:solidFill>
                  <a:srgbClr val="FF9966"/>
                </a:solidFill>
                <a:latin typeface="Trebuchet MS" panose="020B0603020202020204" pitchFamily="34" charset="0"/>
              </a:rPr>
              <a:t>Usage</a:t>
            </a:r>
            <a:endParaRPr lang="en-PH" sz="3400" b="1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295399"/>
            <a:ext cx="12030075" cy="5486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1390650"/>
            <a:ext cx="10915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582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Virtual Machine </a:t>
            </a:r>
            <a:r>
              <a:rPr lang="en-PH" sz="4300" b="1" dirty="0" err="1" smtClean="0">
                <a:latin typeface="Trebuchet MS" panose="020B0603020202020204" pitchFamily="34" charset="0"/>
              </a:rPr>
              <a:t>vs</a:t>
            </a:r>
            <a:r>
              <a:rPr lang="en-PH" sz="4300" b="1" dirty="0" smtClean="0">
                <a:latin typeface="Trebuchet MS" panose="020B0603020202020204" pitchFamily="34" charset="0"/>
              </a:rPr>
              <a:t>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</a:t>
            </a:r>
            <a:r>
              <a:rPr lang="en-PH" sz="4300" b="1" dirty="0">
                <a:latin typeface="Trebuchet MS" panose="020B0603020202020204" pitchFamily="34" charset="0"/>
              </a:rPr>
              <a:t>– </a:t>
            </a:r>
            <a:r>
              <a:rPr lang="en-PH" sz="3400" b="1" dirty="0" smtClean="0">
                <a:solidFill>
                  <a:srgbClr val="FF9966"/>
                </a:solidFill>
                <a:latin typeface="Trebuchet MS" panose="020B0603020202020204" pitchFamily="34" charset="0"/>
              </a:rPr>
              <a:t>Performance</a:t>
            </a:r>
            <a:endParaRPr lang="en-PH" sz="3400" b="1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295399"/>
            <a:ext cx="12030075" cy="5486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1371600"/>
            <a:ext cx="103727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582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Virtual Machine </a:t>
            </a:r>
            <a:r>
              <a:rPr lang="en-PH" sz="4300" b="1" dirty="0" err="1" smtClean="0">
                <a:latin typeface="Trebuchet MS" panose="020B0603020202020204" pitchFamily="34" charset="0"/>
              </a:rPr>
              <a:t>vs</a:t>
            </a:r>
            <a:r>
              <a:rPr lang="en-PH" sz="4300" b="1" dirty="0" smtClean="0">
                <a:latin typeface="Trebuchet MS" panose="020B0603020202020204" pitchFamily="34" charset="0"/>
              </a:rPr>
              <a:t>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</a:t>
            </a:r>
            <a:r>
              <a:rPr lang="en-PH" sz="4300" b="1" dirty="0">
                <a:latin typeface="Trebuchet MS" panose="020B0603020202020204" pitchFamily="34" charset="0"/>
              </a:rPr>
              <a:t>– </a:t>
            </a:r>
            <a:r>
              <a:rPr lang="en-PH" sz="3400" b="1" dirty="0" smtClean="0">
                <a:solidFill>
                  <a:srgbClr val="FF9966"/>
                </a:solidFill>
                <a:latin typeface="Trebuchet MS" panose="020B0603020202020204" pitchFamily="34" charset="0"/>
              </a:rPr>
              <a:t>Portability</a:t>
            </a:r>
            <a:endParaRPr lang="en-PH" sz="3400" b="1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295399"/>
            <a:ext cx="12030075" cy="5486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1381125"/>
            <a:ext cx="110871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582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Virtual Machine </a:t>
            </a:r>
            <a:r>
              <a:rPr lang="en-PH" sz="4300" b="1" dirty="0" err="1" smtClean="0">
                <a:latin typeface="Trebuchet MS" panose="020B0603020202020204" pitchFamily="34" charset="0"/>
              </a:rPr>
              <a:t>vs</a:t>
            </a:r>
            <a:r>
              <a:rPr lang="en-PH" sz="4300" b="1" dirty="0" smtClean="0">
                <a:latin typeface="Trebuchet MS" panose="020B0603020202020204" pitchFamily="34" charset="0"/>
              </a:rPr>
              <a:t> </a:t>
            </a:r>
            <a:r>
              <a:rPr lang="en-PH" sz="4300" b="1" dirty="0" err="1" smtClean="0">
                <a:latin typeface="Trebuchet MS" panose="020B0603020202020204" pitchFamily="34" charset="0"/>
              </a:rPr>
              <a:t>Docker</a:t>
            </a:r>
            <a:r>
              <a:rPr lang="en-PH" sz="4300" b="1" dirty="0" smtClean="0">
                <a:latin typeface="Trebuchet MS" panose="020B0603020202020204" pitchFamily="34" charset="0"/>
              </a:rPr>
              <a:t> </a:t>
            </a:r>
            <a:r>
              <a:rPr lang="en-PH" sz="4300" b="1" dirty="0">
                <a:latin typeface="Trebuchet MS" panose="020B0603020202020204" pitchFamily="34" charset="0"/>
              </a:rPr>
              <a:t>– </a:t>
            </a:r>
            <a:r>
              <a:rPr lang="en-PH" sz="3400" b="1" dirty="0" smtClean="0">
                <a:solidFill>
                  <a:srgbClr val="FF9966"/>
                </a:solidFill>
                <a:latin typeface="Trebuchet MS" panose="020B0603020202020204" pitchFamily="34" charset="0"/>
              </a:rPr>
              <a:t>Boot-up Time</a:t>
            </a:r>
            <a:endParaRPr lang="en-PH" sz="3400" b="1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295399"/>
            <a:ext cx="12030075" cy="5486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1295400"/>
            <a:ext cx="10929938" cy="54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5000" b="1" dirty="0">
                <a:latin typeface="Trebuchet MS" panose="020B0603020202020204" pitchFamily="34" charset="0"/>
              </a:rPr>
              <a:t>Git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4800600"/>
            <a:ext cx="289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( Play Video </a:t>
            </a:r>
            <a:r>
              <a:rPr lang="en-US" dirty="0" smtClean="0"/>
              <a:t>02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9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600200"/>
            <a:ext cx="86106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Introduction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Features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Workflow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Branching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Commands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Demo</a:t>
            </a:r>
          </a:p>
          <a:p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About Git</a:t>
            </a:r>
          </a:p>
        </p:txBody>
      </p:sp>
    </p:spTree>
    <p:extLst>
      <p:ext uri="{BB962C8B-B14F-4D97-AF65-F5344CB8AC3E}">
        <p14:creationId xmlns:p14="http://schemas.microsoft.com/office/powerpoint/2010/main" val="19388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1371600"/>
            <a:ext cx="98298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Git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is a distributed version control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tool</a:t>
            </a:r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popular version control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system</a:t>
            </a:r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used for:</a:t>
            </a: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US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Tracking code changes</a:t>
            </a:r>
          </a:p>
          <a:p>
            <a:pPr lvl="1"/>
            <a:r>
              <a:rPr lang="en-US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Tracking who made changes</a:t>
            </a:r>
          </a:p>
          <a:p>
            <a:pPr lvl="1"/>
            <a:r>
              <a:rPr lang="en-US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Coding collaboration</a:t>
            </a:r>
          </a:p>
          <a:p>
            <a:pPr lvl="1"/>
            <a:r>
              <a:rPr lang="en-US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Maintaining historical and current versions of source code</a:t>
            </a:r>
          </a:p>
          <a:p>
            <a:pPr lvl="1"/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allows multiple developers to work together</a:t>
            </a: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Supports non-linear development because of its thousands of parallel branches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What is Git ?</a:t>
            </a:r>
          </a:p>
        </p:txBody>
      </p:sp>
    </p:spTree>
    <p:extLst>
      <p:ext uri="{BB962C8B-B14F-4D97-AF65-F5344CB8AC3E}">
        <p14:creationId xmlns:p14="http://schemas.microsoft.com/office/powerpoint/2010/main" val="12004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1" y="1371600"/>
            <a:ext cx="12039600" cy="4484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312" y="1371600"/>
            <a:ext cx="7529689" cy="44196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What is Git ?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2362200" y="6096000"/>
            <a:ext cx="7543801" cy="609600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A</a:t>
            </a:r>
            <a:r>
              <a:rPr lang="en-US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llows </a:t>
            </a: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multiple developers to work </a:t>
            </a:r>
            <a:r>
              <a:rPr lang="en-US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together</a:t>
            </a:r>
            <a:endParaRPr lang="en-US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447800"/>
            <a:ext cx="8534400" cy="52578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Free and Open Source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Tracks History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Supports Non-Linear Development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Creates Backup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Scalable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Supports Collaboration</a:t>
            </a: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Branching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Distributed Development</a:t>
            </a: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Features of Git</a:t>
            </a:r>
          </a:p>
        </p:txBody>
      </p:sp>
    </p:spTree>
    <p:extLst>
      <p:ext uri="{BB962C8B-B14F-4D97-AF65-F5344CB8AC3E}">
        <p14:creationId xmlns:p14="http://schemas.microsoft.com/office/powerpoint/2010/main" val="2949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10744200" cy="5029200"/>
          </a:xfrm>
        </p:spPr>
        <p:txBody>
          <a:bodyPr>
            <a:normAutofit/>
          </a:bodyPr>
          <a:lstStyle/>
          <a:p>
            <a:r>
              <a:rPr lang="en-PH" sz="3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Virtualization</a:t>
            </a:r>
          </a:p>
          <a:p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Virtual Machine  </a:t>
            </a:r>
            <a:r>
              <a:rPr lang="en-PH" sz="3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vs</a:t>
            </a:r>
            <a:r>
              <a:rPr lang="en-PH" sz="3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</a:t>
            </a:r>
            <a:r>
              <a:rPr lang="en-PH" sz="3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endParaRPr lang="en-PH" sz="3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Database Installation</a:t>
            </a:r>
          </a:p>
          <a:p>
            <a:endParaRPr lang="en-PH" sz="1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Git</a:t>
            </a:r>
          </a:p>
          <a:p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endParaRPr lang="en-PH" sz="3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In This </a:t>
            </a:r>
            <a:r>
              <a:rPr lang="en-PH" sz="4300" b="1" dirty="0" smtClean="0">
                <a:latin typeface="Trebuchet MS" panose="020B0603020202020204" pitchFamily="34" charset="0"/>
              </a:rPr>
              <a:t>Workshop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Workflow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1143001"/>
            <a:ext cx="12039600" cy="5457826"/>
            <a:chOff x="76200" y="1143001"/>
            <a:chExt cx="12039600" cy="5457826"/>
          </a:xfrm>
        </p:grpSpPr>
        <p:sp>
          <p:nvSpPr>
            <p:cNvPr id="2" name="Rectangle 1"/>
            <p:cNvSpPr/>
            <p:nvPr/>
          </p:nvSpPr>
          <p:spPr>
            <a:xfrm>
              <a:off x="76200" y="1143001"/>
              <a:ext cx="12039600" cy="54578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813" y="1266826"/>
              <a:ext cx="9096375" cy="521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1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Workflow – </a:t>
            </a:r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3 States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371600"/>
            <a:ext cx="1193338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447800"/>
            <a:ext cx="96012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used to keep your changes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until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they are ready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You can do your work on a branch while the main branch (master) remains stable.  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After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you are done with your work, you can merge it to the main branch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Branch in Git</a:t>
            </a:r>
          </a:p>
        </p:txBody>
      </p:sp>
    </p:spTree>
    <p:extLst>
      <p:ext uri="{BB962C8B-B14F-4D97-AF65-F5344CB8AC3E}">
        <p14:creationId xmlns:p14="http://schemas.microsoft.com/office/powerpoint/2010/main" val="21532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172546"/>
            <a:ext cx="11887200" cy="43138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5638800"/>
            <a:ext cx="10744200" cy="1066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diagram shows there is a master branch</a:t>
            </a:r>
          </a:p>
          <a:p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There are 2 more branches, Small feature and Large feature working separately</a:t>
            </a:r>
          </a:p>
          <a:p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Branch in Git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6" y="1215538"/>
            <a:ext cx="6543675" cy="42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5000" b="1" dirty="0" smtClean="0">
                <a:latin typeface="Trebuchet MS" panose="020B0603020202020204" pitchFamily="34" charset="0"/>
              </a:rPr>
              <a:t>Basic Commands in Git</a:t>
            </a:r>
            <a:endParaRPr lang="en-PH" sz="5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convenience function that is used to set </a:t>
            </a:r>
            <a:r>
              <a:rPr lang="en-US" sz="28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Git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configuration values on a global or local project level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These configuration levels correspond to the </a:t>
            </a:r>
            <a:r>
              <a:rPr lang="en-US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  <a:r>
              <a:rPr lang="en-US" sz="28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gitconfig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text files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</a:t>
            </a:r>
            <a:r>
              <a:rPr lang="pt-BR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9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 a new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Git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repository or initialize a new empty repository</a:t>
            </a:r>
          </a:p>
          <a:p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Creates a </a:t>
            </a:r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sz="28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subdirectory in the current working directory, which contains all of the necessary </a:t>
            </a:r>
            <a:r>
              <a:rPr lang="en-US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Git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metadata for the new repository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</a:t>
            </a:r>
            <a:r>
              <a:rPr lang="pt-BR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7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99060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target an existing repository and creates a clone, or copy of the target repository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</a:t>
            </a:r>
            <a:r>
              <a:rPr lang="pt-BR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clone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Gives all the necessary information about the current branch. 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Displays the state of the working directory and the staging area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lets you see which changes have been staged, which haven’t, and which files aren’t being tracked by </a:t>
            </a:r>
            <a:r>
              <a:rPr lang="en-US" sz="28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en-PH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</a:t>
            </a:r>
            <a:r>
              <a:rPr lang="pt-BR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status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7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Adds a change in the working directory to the staging area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</a:t>
            </a:r>
            <a:r>
              <a:rPr lang="pt-BR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8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0" y="2209800"/>
            <a:ext cx="4114800" cy="4495800"/>
          </a:xfrm>
        </p:spPr>
        <p:txBody>
          <a:bodyPr>
            <a:normAutofit/>
          </a:bodyPr>
          <a:lstStyle/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Windows, Mac &amp; Linux</a:t>
            </a:r>
          </a:p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MySQL / MSSQL</a:t>
            </a:r>
          </a:p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Java</a:t>
            </a:r>
          </a:p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Git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ETRACS  </a:t>
            </a:r>
            <a:r>
              <a:rPr lang="en-PH" sz="4300" b="1" dirty="0">
                <a:latin typeface="Trebuchet MS" panose="020B0603020202020204" pitchFamily="34" charset="0"/>
              </a:rPr>
              <a:t>Environment Setups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867400" y="2209800"/>
            <a:ext cx="4724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Windows, Mac &amp; Linux</a:t>
            </a:r>
          </a:p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MySQL / MSSQL</a:t>
            </a:r>
          </a:p>
          <a:p>
            <a:r>
              <a:rPr lang="en-PH" sz="2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Docker</a:t>
            </a:r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Engine</a:t>
            </a:r>
          </a:p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Git</a:t>
            </a:r>
          </a:p>
          <a:p>
            <a:pPr marL="36576" indent="0">
              <a:buNone/>
            </a:pPr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600" b="1" dirty="0">
                <a:solidFill>
                  <a:srgbClr val="FFFF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Optional</a:t>
            </a:r>
            <a:r>
              <a:rPr lang="en-PH" sz="2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Add-ons</a:t>
            </a:r>
          </a:p>
          <a:p>
            <a:pPr lvl="1"/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Hypervisor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1524000"/>
            <a:ext cx="40386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Standalone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1524000"/>
            <a:ext cx="45720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rebuchet MS" panose="020B0603020202020204" pitchFamily="34" charset="0"/>
              </a:rPr>
              <a:t>Docker</a:t>
            </a:r>
            <a:r>
              <a:rPr lang="en-US" sz="2800" b="1" dirty="0">
                <a:latin typeface="Trebuchet MS" panose="020B0603020202020204" pitchFamily="34" charset="0"/>
              </a:rPr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3501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744200" cy="4648200"/>
          </a:xfrm>
        </p:spPr>
        <p:txBody>
          <a:bodyPr>
            <a:no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most-used command of </a:t>
            </a:r>
            <a:r>
              <a:rPr lang="en-US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Git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. Once we reach a certain point in development, we want to save our changes (maybe after a specific task or issue).</a:t>
            </a:r>
          </a:p>
          <a:p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Git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commit is like setting a checkpoint in the development process which you can go back to later if needed.</a:t>
            </a:r>
          </a:p>
          <a:p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We also need to write a short message to explain what we have developed or changed in the source code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</a:t>
            </a:r>
            <a:r>
              <a:rPr lang="pt-BR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2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204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Manage set of tracked repositories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remote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0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204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Uploads your commits to the remote repository.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</a:t>
            </a:r>
            <a:r>
              <a:rPr lang="pt-BR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9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204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get updates from the remote repository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</a:t>
            </a:r>
            <a:r>
              <a:rPr lang="pt-BR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pull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0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Download objects and refs from another repository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8100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fetch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3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create, list, rename, and delete branches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8100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</a:t>
            </a:r>
            <a:r>
              <a:rPr lang="pt-BR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branch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7442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mostly for switching from one branch to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another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Restore working tree files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</a:t>
            </a:r>
            <a:r>
              <a:rPr lang="pt-BR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checkout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1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9728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Show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the working tree status</a:t>
            </a: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status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4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9728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Show changes between commits, commit and working tree,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etc…</a:t>
            </a: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diff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7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9728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Show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commit logs</a:t>
            </a: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log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1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0" y="2209800"/>
            <a:ext cx="4114800" cy="4495800"/>
          </a:xfrm>
        </p:spPr>
        <p:txBody>
          <a:bodyPr>
            <a:normAutofit/>
          </a:bodyPr>
          <a:lstStyle/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Main</a:t>
            </a: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Province</a:t>
            </a:r>
          </a:p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Municipality</a:t>
            </a:r>
          </a:p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City</a:t>
            </a: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6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Remote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Barangay, Hospital, Market, Terminals, etc…</a:t>
            </a:r>
          </a:p>
          <a:p>
            <a:endParaRPr lang="en-PH" sz="2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ETRACS  Deployment Setups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1524000"/>
            <a:ext cx="22860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Standalone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8763000" y="1524000"/>
            <a:ext cx="18288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rebuchet MS" panose="020B0603020202020204" pitchFamily="34" charset="0"/>
              </a:rPr>
              <a:t>Docker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00800" y="2209800"/>
            <a:ext cx="22860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</a:pPr>
            <a:endParaRPr lang="en-PH" sz="2700" dirty="0">
              <a:latin typeface="Segoe UI Emoji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36576" indent="0" algn="ctr">
              <a:buNone/>
            </a:pPr>
            <a:endParaRPr lang="en-PH" sz="2700" dirty="0">
              <a:latin typeface="Segoe UI Emoji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36576" indent="0" algn="ctr">
              <a:buNone/>
            </a:pPr>
            <a:r>
              <a:rPr lang="en-PH" sz="2700" dirty="0"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</a:t>
            </a:r>
          </a:p>
          <a:p>
            <a:pPr marL="36576" indent="0" algn="ctr">
              <a:buNone/>
            </a:pPr>
            <a:r>
              <a:rPr lang="en-PH" sz="2700" dirty="0"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</a:t>
            </a:r>
          </a:p>
          <a:p>
            <a:pPr marL="36576" indent="0" algn="ctr">
              <a:buNone/>
            </a:pPr>
            <a:r>
              <a:rPr lang="en-PH" sz="2700" dirty="0"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</a:t>
            </a:r>
          </a:p>
          <a:p>
            <a:pPr marL="36576" indent="0" algn="ctr">
              <a:buNone/>
            </a:pPr>
            <a:endParaRPr lang="en-PH" sz="2700" dirty="0">
              <a:latin typeface="Segoe UI Emoji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36576" indent="0" algn="ctr">
              <a:buNone/>
            </a:pPr>
            <a:r>
              <a:rPr lang="en-PH" sz="2700" dirty="0"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</a:t>
            </a:r>
            <a:endParaRPr lang="en-PH" sz="27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763000" y="2209800"/>
            <a:ext cx="18288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</a:pPr>
            <a:r>
              <a:rPr lang="en-PH" sz="2700" dirty="0"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</a:t>
            </a:r>
          </a:p>
          <a:p>
            <a:pPr marL="36576" indent="0" algn="ctr">
              <a:buNone/>
            </a:pPr>
            <a:endParaRPr lang="en-PH" sz="2700" dirty="0">
              <a:latin typeface="Segoe UI Emoji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36576" indent="0" algn="ctr">
              <a:buNone/>
            </a:pPr>
            <a:r>
              <a:rPr lang="en-PH" sz="2700" dirty="0"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</a:t>
            </a:r>
          </a:p>
          <a:p>
            <a:pPr marL="36576" indent="0" algn="ctr">
              <a:buNone/>
            </a:pPr>
            <a:r>
              <a:rPr lang="en-PH" sz="2700" dirty="0"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</a:t>
            </a:r>
          </a:p>
          <a:p>
            <a:pPr marL="36576" indent="0" algn="ctr">
              <a:buNone/>
            </a:pPr>
            <a:r>
              <a:rPr lang="en-PH" sz="2700" dirty="0"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</a:t>
            </a:r>
            <a:endParaRPr lang="en-PH" sz="27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9728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Shows the help information</a:t>
            </a: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Git Commands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 --help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5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5000" b="1" dirty="0">
                <a:latin typeface="Trebuchet MS" panose="020B0603020202020204" pitchFamily="34" charset="0"/>
              </a:rPr>
              <a:t>Demo on Git</a:t>
            </a:r>
          </a:p>
        </p:txBody>
      </p:sp>
    </p:spTree>
    <p:extLst>
      <p:ext uri="{BB962C8B-B14F-4D97-AF65-F5344CB8AC3E}">
        <p14:creationId xmlns:p14="http://schemas.microsoft.com/office/powerpoint/2010/main" val="36764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304800"/>
            <a:ext cx="10668000" cy="64008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The token pass to used in cloning of repo and pushing of commits to </a:t>
            </a:r>
            <a:r>
              <a:rPr lang="en-PH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GitHub</a:t>
            </a: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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</a:t>
            </a:r>
            <a:endParaRPr lang="en-PH" sz="2800" b="1" dirty="0" smtClean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304800"/>
            <a:ext cx="10591800" cy="64008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Configure Git for the first time</a:t>
            </a: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Display the </a:t>
            </a: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configuration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settings</a:t>
            </a: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70" y="990600"/>
            <a:ext cx="10855030" cy="1641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24204"/>
            <a:ext cx="10888336" cy="8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8218" y="304800"/>
            <a:ext cx="8610600" cy="64008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To check the version</a:t>
            </a: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To check the help information</a:t>
            </a: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0" y="838201"/>
            <a:ext cx="10337788" cy="838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18" y="3476625"/>
            <a:ext cx="10701782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52400"/>
            <a:ext cx="107442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Create a new local repository</a:t>
            </a: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199"/>
            <a:ext cx="7772400" cy="50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Adding files to the repository</a:t>
            </a: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848218"/>
            <a:ext cx="12192000" cy="6009781"/>
            <a:chOff x="0" y="848218"/>
            <a:chExt cx="12192000" cy="6009781"/>
          </a:xfrm>
        </p:grpSpPr>
        <p:sp>
          <p:nvSpPr>
            <p:cNvPr id="3" name="Rectangle 2"/>
            <p:cNvSpPr/>
            <p:nvPr/>
          </p:nvSpPr>
          <p:spPr>
            <a:xfrm>
              <a:off x="0" y="914399"/>
              <a:ext cx="12192000" cy="5943599"/>
            </a:xfrm>
            <a:prstGeom prst="rect">
              <a:avLst/>
            </a:prstGeom>
            <a:solidFill>
              <a:srgbClr val="303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848218"/>
              <a:ext cx="7467599" cy="6009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Check repository logs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990600"/>
            <a:ext cx="12192000" cy="3276600"/>
            <a:chOff x="0" y="990600"/>
            <a:chExt cx="12192000" cy="3276600"/>
          </a:xfrm>
        </p:grpSpPr>
        <p:sp>
          <p:nvSpPr>
            <p:cNvPr id="2" name="Rectangle 1"/>
            <p:cNvSpPr/>
            <p:nvPr/>
          </p:nvSpPr>
          <p:spPr>
            <a:xfrm>
              <a:off x="0" y="990600"/>
              <a:ext cx="12192000" cy="3276600"/>
            </a:xfrm>
            <a:prstGeom prst="rect">
              <a:avLst/>
            </a:prstGeom>
            <a:solidFill>
              <a:srgbClr val="303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1095376"/>
              <a:ext cx="9644003" cy="2943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3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Cloning repository from </a:t>
            </a:r>
            <a:r>
              <a:rPr lang="en-PH" sz="3200" dirty="0" err="1" smtClean="0">
                <a:latin typeface="Trebuchet MS" panose="020B0603020202020204" pitchFamily="34" charset="0"/>
                <a:ea typeface="Segoe UI Emoji" panose="020B0502040204020203" pitchFamily="34" charset="0"/>
              </a:rPr>
              <a:t>GitHub</a:t>
            </a:r>
            <a:endParaRPr lang="en-PH" sz="32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1250576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Create a local repository registry</a:t>
            </a: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1159106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457200"/>
            <a:ext cx="9448800" cy="29718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Working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15577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8695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Register a remote endpoint</a:t>
            </a:r>
            <a:endParaRPr lang="en-PH" sz="32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19150"/>
            <a:ext cx="12192000" cy="601980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0" y="889365"/>
            <a:ext cx="11430840" cy="596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1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Pull updates from remote </a:t>
            </a:r>
            <a:r>
              <a:rPr lang="en-PH" sz="3200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repository</a:t>
            </a:r>
            <a:endParaRPr lang="en-PH" sz="32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0600"/>
            <a:ext cx="12192000" cy="586740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6400800" cy="56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224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Pull updates from other remote </a:t>
            </a:r>
            <a:r>
              <a:rPr lang="en-PH" sz="3200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repository</a:t>
            </a:r>
            <a:endParaRPr lang="en-PH" sz="32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0599"/>
            <a:ext cx="12192000" cy="5867401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3" y="1143000"/>
            <a:ext cx="840949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Push updates to remote </a:t>
            </a:r>
            <a:r>
              <a:rPr lang="en-PH" sz="3200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repository</a:t>
            </a:r>
            <a:endParaRPr lang="en-PH" sz="32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04900"/>
            <a:ext cx="12192000" cy="575310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400"/>
            <a:ext cx="790420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Push updates to other remote </a:t>
            </a:r>
            <a:r>
              <a:rPr lang="en-PH" sz="3200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repository</a:t>
            </a:r>
            <a:endParaRPr lang="en-PH" sz="32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0600"/>
            <a:ext cx="12192000" cy="5877094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28725"/>
            <a:ext cx="684390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Create a branch to fix isolated bug</a:t>
            </a: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19162"/>
            <a:ext cx="12192000" cy="5938838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14399"/>
            <a:ext cx="7162800" cy="54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Create a branch to fix isolated bug</a:t>
            </a: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43000"/>
            <a:ext cx="6238875" cy="50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52400"/>
            <a:ext cx="8610600" cy="6553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Create a branch to fix isolated bug</a:t>
            </a: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23950"/>
            <a:ext cx="6690482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828800"/>
            <a:ext cx="11353800" cy="49530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5000" b="1" dirty="0" err="1" smtClean="0">
                <a:latin typeface="Trebuchet MS" panose="020B0603020202020204" pitchFamily="34" charset="0"/>
                <a:ea typeface="Segoe UI Emoji" panose="020B0502040204020203" pitchFamily="34" charset="0"/>
              </a:rPr>
              <a:t>Git</a:t>
            </a:r>
            <a:endParaRPr lang="en-US" sz="5000" b="1" dirty="0" smtClean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US" sz="4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   </a:t>
            </a:r>
            <a:r>
              <a:rPr lang="en-US" sz="4000" dirty="0" smtClean="0">
                <a:latin typeface="Ubuntu Mono" panose="020B0509030602030204" pitchFamily="49" charset="0"/>
                <a:ea typeface="Segoe UI Emoji" panose="020B0502040204020203" pitchFamily="34" charset="0"/>
              </a:rPr>
              <a:t>https</a:t>
            </a:r>
            <a:r>
              <a:rPr lang="en-US" sz="4000" dirty="0">
                <a:latin typeface="Ubuntu Mono" panose="020B0509030602030204" pitchFamily="49" charset="0"/>
                <a:ea typeface="Segoe UI Emoji" panose="020B0502040204020203" pitchFamily="34" charset="0"/>
              </a:rPr>
              <a:t>://git-scm.com/doc</a:t>
            </a:r>
            <a:endParaRPr lang="en-US" sz="4000" dirty="0" smtClean="0">
              <a:latin typeface="Ubuntu Mono" panose="020B0509030602030204" pitchFamily="49" charset="0"/>
              <a:ea typeface="Segoe UI Emoji" panose="020B0502040204020203" pitchFamily="34" charset="0"/>
            </a:endParaRPr>
          </a:p>
          <a:p>
            <a:endParaRPr lang="en-US" sz="5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5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5000" b="1" dirty="0" err="1" smtClean="0">
                <a:latin typeface="Trebuchet MS" panose="020B0603020202020204" pitchFamily="34" charset="0"/>
                <a:ea typeface="Segoe UI Emoji" panose="020B0502040204020203" pitchFamily="34" charset="0"/>
              </a:rPr>
              <a:t>GitHub</a:t>
            </a:r>
            <a:endParaRPr lang="en-US" sz="5000" b="1" dirty="0" smtClean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US" sz="4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   </a:t>
            </a:r>
            <a:r>
              <a:rPr lang="en-US" sz="4000" dirty="0" smtClean="0">
                <a:latin typeface="Ubuntu Mono" panose="020B0509030602030204" pitchFamily="49" charset="0"/>
                <a:ea typeface="Segoe UI Emoji" panose="020B0502040204020203" pitchFamily="34" charset="0"/>
              </a:rPr>
              <a:t>https</a:t>
            </a:r>
            <a:r>
              <a:rPr lang="en-US" sz="4000" dirty="0">
                <a:latin typeface="Ubuntu Mono" panose="020B0509030602030204" pitchFamily="49" charset="0"/>
                <a:ea typeface="Segoe UI Emoji" panose="020B0502040204020203" pitchFamily="34" charset="0"/>
              </a:rPr>
              <a:t>://</a:t>
            </a:r>
            <a:r>
              <a:rPr lang="en-US" sz="4000" dirty="0" smtClean="0">
                <a:latin typeface="Ubuntu Mono" panose="020B0509030602030204" pitchFamily="49" charset="0"/>
                <a:ea typeface="Segoe UI Emoji" panose="020B0502040204020203" pitchFamily="34" charset="0"/>
              </a:rPr>
              <a:t>github.com</a:t>
            </a:r>
            <a:endParaRPr lang="en-US" sz="4000" dirty="0">
              <a:latin typeface="Ubuntu Mono" panose="020B0509030602030204" pitchFamily="49" charset="0"/>
              <a:ea typeface="Segoe UI Emoji" panose="020B0502040204020203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058400" cy="1066800"/>
          </a:xfrm>
        </p:spPr>
        <p:txBody>
          <a:bodyPr anchor="t">
            <a:noAutofit/>
          </a:bodyPr>
          <a:lstStyle/>
          <a:p>
            <a:r>
              <a:rPr lang="en-PH" sz="60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Documentations</a:t>
            </a:r>
            <a:r>
              <a:rPr lang="en-PH" sz="4300" b="1" dirty="0" smtClean="0">
                <a:latin typeface="Trebuchet MS" panose="020B0603020202020204" pitchFamily="34" charset="0"/>
              </a:rPr>
              <a:t/>
            </a:r>
            <a:br>
              <a:rPr lang="en-PH" sz="4300" b="1" dirty="0" smtClean="0">
                <a:latin typeface="Trebuchet MS" panose="020B0603020202020204" pitchFamily="34" charset="0"/>
              </a:rPr>
            </a:br>
            <a:r>
              <a:rPr lang="en-PH" sz="4300" b="1" dirty="0" smtClean="0">
                <a:latin typeface="Trebuchet MS" panose="020B0603020202020204" pitchFamily="34" charset="0"/>
              </a:rPr>
              <a:t/>
            </a:r>
            <a:br>
              <a:rPr lang="en-PH" sz="4300" b="1" dirty="0" smtClean="0">
                <a:latin typeface="Trebuchet MS" panose="020B0603020202020204" pitchFamily="34" charset="0"/>
              </a:rPr>
            </a:b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11201400" cy="5029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 </a:t>
            </a:r>
            <a:r>
              <a:rPr lang="en-US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Windows 10 Pro</a:t>
            </a:r>
            <a:endParaRPr lang="en-US" sz="20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US" sz="36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 </a:t>
            </a:r>
            <a:r>
              <a:rPr lang="en-US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Hyper-V Manager</a:t>
            </a:r>
            <a:endParaRPr lang="en-US" sz="20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US" sz="36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 </a:t>
            </a:r>
            <a:r>
              <a:rPr lang="en-US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Virtual Machine ( </a:t>
            </a:r>
            <a:r>
              <a:rPr lang="en-US" sz="4000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Ubuntu 18.04</a:t>
            </a:r>
            <a:r>
              <a:rPr lang="en-US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 )</a:t>
            </a:r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6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 </a:t>
            </a:r>
            <a:r>
              <a:rPr lang="en-PH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Database </a:t>
            </a:r>
            <a:r>
              <a:rPr lang="en-PH" sz="40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Engine</a:t>
            </a:r>
            <a:r>
              <a:rPr lang="en-PH" sz="4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(MySQL / </a:t>
            </a:r>
            <a:r>
              <a:rPr lang="en-PH" sz="4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MSSQL)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6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 </a:t>
            </a:r>
            <a:r>
              <a:rPr lang="en-PH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Java 1.8</a:t>
            </a:r>
            <a:endParaRPr lang="en-PH" sz="1600" dirty="0" smtClean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40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 </a:t>
            </a:r>
            <a:r>
              <a:rPr lang="en-PH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Git </a:t>
            </a:r>
            <a:endParaRPr lang="en-PH" sz="40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Working Environment Setup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077200" y="457200"/>
            <a:ext cx="3657600" cy="533400"/>
          </a:xfrm>
          <a:prstGeom prst="rect">
            <a:avLst/>
          </a:prstGeom>
        </p:spPr>
        <p:txBody>
          <a:bodyPr vert="horz" lIns="45720" rIns="45720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PH" sz="4300" b="1" dirty="0" smtClean="0">
              <a:solidFill>
                <a:srgbClr val="FFFF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11201400" cy="5029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 </a:t>
            </a:r>
            <a:r>
              <a:rPr lang="en-PH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Database </a:t>
            </a:r>
            <a:r>
              <a:rPr lang="en-PH" sz="40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Engine</a:t>
            </a:r>
            <a:r>
              <a:rPr lang="en-PH" sz="4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(MySQL / </a:t>
            </a:r>
            <a:r>
              <a:rPr lang="en-PH" sz="4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MSSQL)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6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 </a:t>
            </a:r>
            <a:r>
              <a:rPr lang="en-PH" sz="4000" b="1" dirty="0" err="1" smtClean="0">
                <a:latin typeface="Trebuchet MS" panose="020B0603020202020204" pitchFamily="34" charset="0"/>
                <a:ea typeface="Segoe UI Emoji" panose="020B0502040204020203" pitchFamily="34" charset="0"/>
              </a:rPr>
              <a:t>Navicat</a:t>
            </a:r>
            <a:r>
              <a:rPr lang="en-PH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 GUI (</a:t>
            </a:r>
            <a:r>
              <a:rPr lang="en-PH" sz="4000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DB Admin Tool</a:t>
            </a:r>
            <a:r>
              <a:rPr lang="en-PH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)</a:t>
            </a:r>
            <a:endParaRPr lang="en-PH" sz="1600" dirty="0" smtClean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40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 </a:t>
            </a:r>
            <a:r>
              <a:rPr lang="en-PH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Git</a:t>
            </a:r>
          </a:p>
          <a:p>
            <a:r>
              <a:rPr lang="en-PH" sz="40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 </a:t>
            </a:r>
            <a:r>
              <a:rPr lang="en-PH" sz="40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Sublime Text Editor </a:t>
            </a:r>
            <a:endParaRPr lang="en-PH" sz="40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Working Environment Setup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077200" y="457200"/>
            <a:ext cx="3657600" cy="533400"/>
          </a:xfrm>
          <a:prstGeom prst="rect">
            <a:avLst/>
          </a:prstGeom>
        </p:spPr>
        <p:txBody>
          <a:bodyPr vert="horz" lIns="45720" rIns="45720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PH" sz="4300" b="1" dirty="0" smtClean="0">
              <a:solidFill>
                <a:srgbClr val="FFFF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Virtualization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4800600"/>
            <a:ext cx="289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( Play Video </a:t>
            </a:r>
            <a:r>
              <a:rPr lang="en-US" dirty="0" smtClean="0"/>
              <a:t>01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11427</TotalTime>
  <Words>1170</Words>
  <Application>Microsoft Office PowerPoint</Application>
  <PresentationFormat>Widescreen</PresentationFormat>
  <Paragraphs>449</Paragraphs>
  <Slides>68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Microsoft YaHei UI</vt:lpstr>
      <vt:lpstr>Arial</vt:lpstr>
      <vt:lpstr>Calibri</vt:lpstr>
      <vt:lpstr>Franklin Gothic Book</vt:lpstr>
      <vt:lpstr>Segoe UI Emoji</vt:lpstr>
      <vt:lpstr>Trebuchet MS</vt:lpstr>
      <vt:lpstr>Ubuntu Mono</vt:lpstr>
      <vt:lpstr>Wingdings</vt:lpstr>
      <vt:lpstr>Wingdings 2</vt:lpstr>
      <vt:lpstr>Technic</vt:lpstr>
      <vt:lpstr>DepTeam Workshop Short Course - Part 1</vt:lpstr>
      <vt:lpstr>In This Workshop</vt:lpstr>
      <vt:lpstr>In This Workshop</vt:lpstr>
      <vt:lpstr>ETRACS  Environment Setups</vt:lpstr>
      <vt:lpstr>ETRACS  Deployment Setups</vt:lpstr>
      <vt:lpstr>Working Environment Setup</vt:lpstr>
      <vt:lpstr>Working Environment Setup</vt:lpstr>
      <vt:lpstr>Working Environment Setup</vt:lpstr>
      <vt:lpstr>Virtualization</vt:lpstr>
      <vt:lpstr>What is Virtualization ?</vt:lpstr>
      <vt:lpstr>What is Virtual Machine (VM) ?</vt:lpstr>
      <vt:lpstr>Role of Hypervisor</vt:lpstr>
      <vt:lpstr>Role of Hypervisor</vt:lpstr>
      <vt:lpstr>Benefits of Virtualization</vt:lpstr>
      <vt:lpstr>Hypervisor Types</vt:lpstr>
      <vt:lpstr>Type 1 Hypervisor Diagram</vt:lpstr>
      <vt:lpstr>Type 2 Hypervisor Diagram</vt:lpstr>
      <vt:lpstr>Virtual Machine vs Docker</vt:lpstr>
      <vt:lpstr>Virtual Machine vs Docker</vt:lpstr>
      <vt:lpstr>Virtual Machine vs Docker</vt:lpstr>
      <vt:lpstr>Virtual Machine vs Docker – Memory Usage</vt:lpstr>
      <vt:lpstr>Virtual Machine vs Docker – Performance</vt:lpstr>
      <vt:lpstr>Virtual Machine vs Docker – Portability</vt:lpstr>
      <vt:lpstr>Virtual Machine vs Docker – Boot-up Time</vt:lpstr>
      <vt:lpstr>Git</vt:lpstr>
      <vt:lpstr>About Git</vt:lpstr>
      <vt:lpstr>What is Git ?</vt:lpstr>
      <vt:lpstr>What is Git ?</vt:lpstr>
      <vt:lpstr>Features of Git</vt:lpstr>
      <vt:lpstr>Git Workflow</vt:lpstr>
      <vt:lpstr>Git Workflow – 3 States</vt:lpstr>
      <vt:lpstr>Branch in Git</vt:lpstr>
      <vt:lpstr>Branch in Git</vt:lpstr>
      <vt:lpstr>Basic Commands in Git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Demo on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Documentations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Worgie Flores</cp:lastModifiedBy>
  <cp:revision>1523</cp:revision>
  <dcterms:created xsi:type="dcterms:W3CDTF">2006-08-16T00:00:00Z</dcterms:created>
  <dcterms:modified xsi:type="dcterms:W3CDTF">2023-03-27T14:11:14Z</dcterms:modified>
</cp:coreProperties>
</file>