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80"/>
  </p:notesMasterIdLst>
  <p:sldIdLst>
    <p:sldId id="559" r:id="rId2"/>
    <p:sldId id="645" r:id="rId3"/>
    <p:sldId id="548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80" r:id="rId18"/>
    <p:sldId id="581" r:id="rId19"/>
    <p:sldId id="582" r:id="rId20"/>
    <p:sldId id="646" r:id="rId21"/>
    <p:sldId id="583" r:id="rId22"/>
    <p:sldId id="584" r:id="rId23"/>
    <p:sldId id="585" r:id="rId24"/>
    <p:sldId id="589" r:id="rId25"/>
    <p:sldId id="590" r:id="rId26"/>
    <p:sldId id="591" r:id="rId27"/>
    <p:sldId id="586" r:id="rId28"/>
    <p:sldId id="587" r:id="rId29"/>
    <p:sldId id="588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52" r:id="rId39"/>
    <p:sldId id="651" r:id="rId40"/>
    <p:sldId id="600" r:id="rId41"/>
    <p:sldId id="601" r:id="rId42"/>
    <p:sldId id="602" r:id="rId43"/>
    <p:sldId id="603" r:id="rId44"/>
    <p:sldId id="604" r:id="rId45"/>
    <p:sldId id="605" r:id="rId46"/>
    <p:sldId id="607" r:id="rId47"/>
    <p:sldId id="606" r:id="rId48"/>
    <p:sldId id="648" r:id="rId49"/>
    <p:sldId id="649" r:id="rId50"/>
    <p:sldId id="650" r:id="rId51"/>
    <p:sldId id="647" r:id="rId52"/>
    <p:sldId id="653" r:id="rId53"/>
    <p:sldId id="608" r:id="rId54"/>
    <p:sldId id="609" r:id="rId55"/>
    <p:sldId id="610" r:id="rId56"/>
    <p:sldId id="611" r:id="rId57"/>
    <p:sldId id="612" r:id="rId58"/>
    <p:sldId id="638" r:id="rId59"/>
    <p:sldId id="613" r:id="rId60"/>
    <p:sldId id="614" r:id="rId61"/>
    <p:sldId id="615" r:id="rId62"/>
    <p:sldId id="616" r:id="rId63"/>
    <p:sldId id="617" r:id="rId64"/>
    <p:sldId id="623" r:id="rId65"/>
    <p:sldId id="624" r:id="rId66"/>
    <p:sldId id="618" r:id="rId67"/>
    <p:sldId id="619" r:id="rId68"/>
    <p:sldId id="620" r:id="rId69"/>
    <p:sldId id="621" r:id="rId70"/>
    <p:sldId id="622" r:id="rId71"/>
    <p:sldId id="654" r:id="rId72"/>
    <p:sldId id="655" r:id="rId73"/>
    <p:sldId id="625" r:id="rId74"/>
    <p:sldId id="656" r:id="rId75"/>
    <p:sldId id="657" r:id="rId76"/>
    <p:sldId id="660" r:id="rId77"/>
    <p:sldId id="661" r:id="rId78"/>
    <p:sldId id="669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B0F0"/>
    <a:srgbClr val="0C0C0C"/>
    <a:srgbClr val="303841"/>
    <a:srgbClr val="FF9966"/>
    <a:srgbClr val="EC5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0073" autoAdjust="0"/>
  </p:normalViewPr>
  <p:slideViewPr>
    <p:cSldViewPr>
      <p:cViewPr varScale="1">
        <p:scale>
          <a:sx n="63" d="100"/>
          <a:sy n="63" d="100"/>
        </p:scale>
        <p:origin x="952" y="4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29/03/2023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4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0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1672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379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885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055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6999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06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26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587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228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1325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530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8224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658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9535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523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8258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143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2550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9351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021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3159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4987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3948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11736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865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6724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548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2517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8933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548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252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5394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2556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4782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4853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851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5249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69730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1954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5247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2903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22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6103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28029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8932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2109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2341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0267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91320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16801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15466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56146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211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71063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52932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3492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43515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50495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4480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906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57635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82637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88869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583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6542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37016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04910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78484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69223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0779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01832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194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5324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185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282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363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3962400"/>
          </a:xfrm>
        </p:spPr>
        <p:txBody>
          <a:bodyPr>
            <a:normAutofit/>
          </a:bodyPr>
          <a:lstStyle/>
          <a:p>
            <a:r>
              <a:rPr lang="en-PH" sz="5000" b="1" dirty="0" err="1" smtClean="0">
                <a:solidFill>
                  <a:srgbClr val="00B0F0"/>
                </a:solidFill>
                <a:latin typeface="Trebuchet MS" panose="020B0603020202020204" pitchFamily="34" charset="0"/>
              </a:rPr>
              <a:t>Dep</a:t>
            </a:r>
            <a:r>
              <a:rPr lang="en-PH" sz="5000" b="1" dirty="0" err="1" smtClean="0">
                <a:solidFill>
                  <a:srgbClr val="92D050"/>
                </a:solidFill>
                <a:latin typeface="Trebuchet MS" panose="020B0603020202020204" pitchFamily="34" charset="0"/>
              </a:rPr>
              <a:t>Team</a:t>
            </a:r>
            <a:r>
              <a:rPr lang="en-PH" sz="5000" b="1" dirty="0" smtClean="0">
                <a:latin typeface="Trebuchet MS" panose="020B0603020202020204" pitchFamily="34" charset="0"/>
              </a:rPr>
              <a:t> Workshop</a:t>
            </a:r>
            <a:r>
              <a:rPr lang="en-PH" sz="4400" b="1" dirty="0">
                <a:latin typeface="Trebuchet MS" panose="020B0603020202020204" pitchFamily="34" charset="0"/>
              </a:rPr>
              <a:t/>
            </a:r>
            <a:br>
              <a:rPr lang="en-PH" sz="4400" b="1" dirty="0">
                <a:latin typeface="Trebuchet MS" panose="020B0603020202020204" pitchFamily="34" charset="0"/>
              </a:rPr>
            </a:b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Short </a:t>
            </a:r>
            <a:r>
              <a:rPr lang="en-PH" sz="28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Course – Part 3</a:t>
            </a:r>
            <a:endParaRPr lang="en-PH" sz="28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11049000" cy="49530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 is a template with instructions, which is used for creating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Containers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 is built using a file called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File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 is stored in 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Hub or in a repository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- </a:t>
            </a:r>
            <a:r>
              <a:rPr lang="en-PH" sz="3300" b="1" dirty="0" err="1" smtClean="0">
                <a:solidFill>
                  <a:srgbClr val="FF9966"/>
                </a:solidFill>
                <a:latin typeface="Trebuchet MS" panose="020B0603020202020204" pitchFamily="34" charset="0"/>
              </a:rPr>
              <a:t>Docker</a:t>
            </a:r>
            <a:r>
              <a:rPr lang="en-PH" sz="33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 Image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11049000" cy="49530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Container is a standalone, executable software package which includes applications and their dependencies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- </a:t>
            </a:r>
            <a:r>
              <a:rPr lang="en-PH" sz="3300" b="1" dirty="0" err="1" smtClean="0">
                <a:solidFill>
                  <a:srgbClr val="FF9966"/>
                </a:solidFill>
                <a:latin typeface="Trebuchet MS" panose="020B0603020202020204" pitchFamily="34" charset="0"/>
              </a:rPr>
              <a:t>Docker</a:t>
            </a:r>
            <a:r>
              <a:rPr lang="en-PH" sz="33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 Container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4199"/>
            <a:ext cx="12192000" cy="3505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352800"/>
            <a:ext cx="45396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11049000" cy="4953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Numerous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Containers run on the same infrastructure and share operating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system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(OS) with its other containers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Each application runs in isolation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- </a:t>
            </a:r>
            <a:r>
              <a:rPr lang="en-PH" sz="3300" b="1" dirty="0" err="1" smtClean="0">
                <a:solidFill>
                  <a:srgbClr val="FF9966"/>
                </a:solidFill>
                <a:latin typeface="Trebuchet MS" panose="020B0603020202020204" pitchFamily="34" charset="0"/>
              </a:rPr>
              <a:t>Docker</a:t>
            </a:r>
            <a:r>
              <a:rPr lang="en-PH" sz="33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 Container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11049000" cy="49530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Registry is an open source server-side service used for hosting and distributing images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also has its own default registry called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Hub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Images can be stored in either public or private repositories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Pull and Push are the commands used by users in order to interact with 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Registry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- </a:t>
            </a:r>
            <a:r>
              <a:rPr lang="en-PH" sz="3300" b="1" dirty="0" err="1" smtClean="0">
                <a:solidFill>
                  <a:srgbClr val="FF9966"/>
                </a:solidFill>
                <a:latin typeface="Trebuchet MS" panose="020B0603020202020204" pitchFamily="34" charset="0"/>
              </a:rPr>
              <a:t>Docker</a:t>
            </a:r>
            <a:r>
              <a:rPr lang="en-PH" sz="33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 Registry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- </a:t>
            </a:r>
            <a:r>
              <a:rPr lang="en-PH" sz="3300" b="1" dirty="0" smtClean="0">
                <a:solidFill>
                  <a:srgbClr val="FFFF00"/>
                </a:solidFill>
                <a:latin typeface="Trebuchet MS" panose="020B0603020202020204" pitchFamily="34" charset="0"/>
              </a:rPr>
              <a:t>Diagram</a:t>
            </a:r>
            <a:endParaRPr lang="en-PH" sz="3300" b="1" dirty="0">
              <a:solidFill>
                <a:srgbClr val="FFFF0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447800"/>
            <a:ext cx="12049125" cy="525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524000"/>
            <a:ext cx="664481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- </a:t>
            </a:r>
            <a:r>
              <a:rPr lang="en-PH" sz="40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Recap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11506200" cy="51816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File creates 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 using the build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command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 contains all the project's code</a:t>
            </a:r>
          </a:p>
          <a:p>
            <a:endParaRPr lang="en-US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Using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Image, any user can run the code in order to create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Containers</a:t>
            </a:r>
          </a:p>
          <a:p>
            <a:endParaRPr lang="en-US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Once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 is built, it's uploaded in a registry or 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Hub</a:t>
            </a:r>
          </a:p>
          <a:p>
            <a:endParaRPr lang="en-US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From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Hub, users can get the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 and build new containers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- </a:t>
            </a:r>
            <a:r>
              <a:rPr lang="en-PH" sz="40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Recap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600199"/>
            <a:ext cx="12030075" cy="51175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14524"/>
            <a:ext cx="11582400" cy="44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Advanced Concepts in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11506200" cy="48006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</a:t>
            </a:r>
            <a:r>
              <a:rPr lang="en-US" sz="3400" b="1" dirty="0" err="1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lang="en-US" sz="3400" b="1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Compose</a:t>
            </a:r>
          </a:p>
          <a:p>
            <a:endParaRPr lang="en-US" sz="3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3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</a:t>
            </a:r>
            <a:r>
              <a:rPr lang="en-US" sz="3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lang="en-US" sz="3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Swarm</a:t>
            </a:r>
            <a:endParaRPr lang="en-US" sz="3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11353800" cy="480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Compose is a tool for defining and running multi-container </a:t>
            </a:r>
            <a:r>
              <a:rPr lang="en-US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applications as a single service</a:t>
            </a:r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Compose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files are very easy to write in a scripting language called YAML, which is an XML-based language that stands for </a:t>
            </a:r>
            <a:r>
              <a:rPr lang="en-US" sz="2800" dirty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Yet Another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28201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– </a:t>
            </a:r>
            <a:r>
              <a:rPr lang="en-PH" sz="33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YAML file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6" y="1333500"/>
            <a:ext cx="9973534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err="1">
                <a:latin typeface="Trebuchet MS" panose="020B0603020202020204" pitchFamily="34" charset="0"/>
              </a:rPr>
              <a:t>Docker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4800600"/>
            <a:ext cx="289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 Play Video </a:t>
            </a:r>
            <a:r>
              <a:rPr lang="en-US" dirty="0" smtClean="0"/>
              <a:t>02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5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Benefits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-Compose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11506200" cy="4800600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Single host deployment</a:t>
            </a:r>
          </a:p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Quick and easy configuration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-v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743200"/>
            <a:ext cx="11430000" cy="39624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Used to get the installed version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20574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--version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5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-v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20574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--version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3048000"/>
            <a:ext cx="115919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--help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743200"/>
            <a:ext cx="11430000" cy="3962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Used to get help information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20574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[COMMAND]  --help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0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--help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114550"/>
            <a:ext cx="115347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[COMMAND]  --help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114550"/>
            <a:ext cx="115347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pull  &lt;image_name&gt;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pull images from the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repository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( </a:t>
            </a:r>
            <a:r>
              <a:rPr lang="en-US" sz="2600" dirty="0" smtClean="0">
                <a:solidFill>
                  <a:srgbClr val="00B0F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hub.docker.com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)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pull  &lt;image_name&gt;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590800"/>
            <a:ext cx="115919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run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Used to create a container from an image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11049000" cy="5334000"/>
          </a:xfrm>
        </p:spPr>
        <p:txBody>
          <a:bodyPr>
            <a:normAutofit/>
          </a:bodyPr>
          <a:lstStyle/>
          <a:p>
            <a:r>
              <a:rPr lang="en-US" sz="2600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scadia Code SemiBold" panose="020B0609020000020004" pitchFamily="49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is a tool which is used to automate the deployment of applications in lightweight containers so that applications can work efficiently in different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environments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scadia Code SemiBold" panose="020B0609020000020004" pitchFamily="49" charset="0"/>
              </a:rPr>
              <a:t>Docker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is an OS-level virtualization software platform that enables developers and IT administrators to create, deploy and run applications in 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Container with all their dependencies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Container is a software package that consists of all the dependencies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(frameworks, libraries, etc…) required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to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execute and run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 application</a:t>
            </a: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02108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What is </a:t>
            </a:r>
            <a:r>
              <a:rPr lang="en-PH" sz="4300" b="1" dirty="0" err="1">
                <a:latin typeface="Trebuchet MS" panose="020B0603020202020204" pitchFamily="34" charset="0"/>
              </a:rPr>
              <a:t>Docker</a:t>
            </a:r>
            <a:r>
              <a:rPr lang="en-PH" sz="4300" b="1" dirty="0">
                <a:latin typeface="Trebuchet MS" panose="020B0603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5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run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324100"/>
            <a:ext cx="11534775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962400"/>
            <a:ext cx="11515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ps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list the running containers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ps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133600"/>
            <a:ext cx="115347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ps  -a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show all the running and exited containers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ps  -a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114550"/>
            <a:ext cx="115347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exec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access the running container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exec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114550"/>
            <a:ext cx="115347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logs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Fetch the logs of a container</a:t>
            </a: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logs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1200"/>
            <a:ext cx="11506200" cy="48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stop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Used to stop a running container</a:t>
            </a: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1"/>
            <a:ext cx="12192000" cy="3216225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02108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What is </a:t>
            </a:r>
            <a:r>
              <a:rPr lang="en-PH" sz="4300" b="1" dirty="0" err="1">
                <a:latin typeface="Trebuchet MS" panose="020B0603020202020204" pitchFamily="34" charset="0"/>
              </a:rPr>
              <a:t>Docker</a:t>
            </a:r>
            <a:r>
              <a:rPr lang="en-PH" sz="4300" b="1" dirty="0">
                <a:latin typeface="Trebuchet MS" panose="020B0603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432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stop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114550"/>
            <a:ext cx="115347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rm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Used </a:t>
            </a:r>
            <a:r>
              <a:rPr lang="en-US" sz="2800" dirty="0"/>
              <a:t>to delete </a:t>
            </a:r>
            <a:r>
              <a:rPr lang="en-US" sz="2800" dirty="0" smtClean="0"/>
              <a:t>or remove a </a:t>
            </a:r>
            <a:r>
              <a:rPr lang="en-US" sz="2800" dirty="0"/>
              <a:t>stopped container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2192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rm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115347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kill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/>
              <a:t>This command kills the container by stopping its execution immediately.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difference between ‘</a:t>
            </a:r>
            <a:r>
              <a:rPr lang="en-US" sz="2800" dirty="0" err="1"/>
              <a:t>docker</a:t>
            </a:r>
            <a:r>
              <a:rPr lang="en-US" sz="2800" dirty="0"/>
              <a:t> kill’ and ‘</a:t>
            </a:r>
            <a:r>
              <a:rPr lang="en-US" sz="2800" dirty="0" err="1"/>
              <a:t>docker</a:t>
            </a:r>
            <a:r>
              <a:rPr lang="en-US" sz="2800" dirty="0"/>
              <a:t> stop’ is that ‘</a:t>
            </a:r>
            <a:r>
              <a:rPr lang="en-US" sz="2800" dirty="0" err="1"/>
              <a:t>docker</a:t>
            </a:r>
            <a:r>
              <a:rPr lang="en-US" sz="2800" dirty="0"/>
              <a:t> stop’ gives the container time to shutdown gracefully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commit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/>
              <a:t>This command creates a new image of an edited container on the local system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images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Used to lists </a:t>
            </a:r>
            <a:r>
              <a:rPr lang="en-US" sz="2800" dirty="0"/>
              <a:t>all </a:t>
            </a:r>
            <a:r>
              <a:rPr lang="en-US" sz="2800" dirty="0" smtClean="0"/>
              <a:t>locally </a:t>
            </a:r>
            <a:r>
              <a:rPr lang="en-US" sz="2800" dirty="0"/>
              <a:t>stored </a:t>
            </a:r>
            <a:r>
              <a:rPr lang="en-US" sz="2800" dirty="0" err="1"/>
              <a:t>docker</a:t>
            </a:r>
            <a:r>
              <a:rPr lang="en-US" sz="2800" dirty="0"/>
              <a:t> images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images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1200"/>
            <a:ext cx="115347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save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Save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one or more images to a tar archive</a:t>
            </a:r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save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981200"/>
            <a:ext cx="11506201" cy="42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load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Load an image from a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tar archive</a:t>
            </a:r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02108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How does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work ?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4469654" cy="54864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4400" y="1828800"/>
            <a:ext cx="7391400" cy="48768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Engine or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is the base engine installed on your host machine to build and run containers using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components and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services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uses a client-server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architecture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Client and Server communicates using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REST API</a:t>
            </a:r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load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981200"/>
            <a:ext cx="115062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rmi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Used </a:t>
            </a:r>
            <a:r>
              <a:rPr lang="en-US" sz="2800" dirty="0"/>
              <a:t>to delete an image from local storage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rmi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1200"/>
            <a:ext cx="11506200" cy="46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login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Used </a:t>
            </a:r>
            <a:r>
              <a:rPr lang="en-US" sz="2800" dirty="0"/>
              <a:t>to </a:t>
            </a:r>
            <a:r>
              <a:rPr lang="en-US" sz="2800" dirty="0" smtClean="0"/>
              <a:t>login to the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hub repository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logout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Used </a:t>
            </a:r>
            <a:r>
              <a:rPr lang="en-US" sz="2800" dirty="0"/>
              <a:t>to </a:t>
            </a:r>
            <a:r>
              <a:rPr lang="en-US" sz="2800" dirty="0" smtClean="0"/>
              <a:t>logout from a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registry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push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Used </a:t>
            </a:r>
            <a:r>
              <a:rPr lang="en-US" sz="2800" dirty="0"/>
              <a:t>to push an image to the </a:t>
            </a:r>
            <a:r>
              <a:rPr lang="en-US" sz="2800" dirty="0" err="1"/>
              <a:t>docker</a:t>
            </a:r>
            <a:r>
              <a:rPr lang="en-US" sz="2800" dirty="0"/>
              <a:t> hub repository</a:t>
            </a: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115062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build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11430000" cy="4572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Used </a:t>
            </a:r>
            <a:r>
              <a:rPr lang="en-US" sz="2800" dirty="0"/>
              <a:t>to build an image from a specified </a:t>
            </a:r>
            <a:r>
              <a:rPr lang="en-US" sz="2800" dirty="0" err="1"/>
              <a:t>docker</a:t>
            </a:r>
            <a:r>
              <a:rPr lang="en-US" sz="2800" dirty="0"/>
              <a:t> file</a:t>
            </a:r>
          </a:p>
          <a:p>
            <a:pPr marL="36576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Basic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381000"/>
            <a:ext cx="4876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build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95400"/>
            <a:ext cx="12144375" cy="556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0"/>
            <a:ext cx="656179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000" b="1" dirty="0" err="1" smtClean="0">
                <a:solidFill>
                  <a:srgbClr val="92D050"/>
                </a:solidFill>
                <a:latin typeface="Trebuchet MS" panose="020B0603020202020204" pitchFamily="34" charset="0"/>
              </a:rPr>
              <a:t>Dockerfile</a:t>
            </a:r>
            <a:endParaRPr lang="en-PH" sz="4000" b="1" dirty="0">
              <a:solidFill>
                <a:srgbClr val="92D050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108482"/>
            <a:ext cx="7977795" cy="66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02108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How does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work ?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4469654" cy="54864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4400" y="1828800"/>
            <a:ext cx="7391400" cy="48768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Client is a service which runs a command, and is translated using REST API, and is sent to the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Daemon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( server )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Daemon check the client request and interacts with the operating system in order to create or manage containers</a:t>
            </a: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What is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?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11506200" cy="502920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Compose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is a tool for defining and running multi-container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applications. </a:t>
            </a:r>
            <a:endParaRPr lang="en-US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YAML file to configure your application’s services. </a:t>
            </a:r>
            <a:endParaRPr lang="en-US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Create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start all the services from your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001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How does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works ?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10591800" cy="50292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Define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services that make up your app in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 file called      </a:t>
            </a:r>
            <a:r>
              <a:rPr lang="en-US" b="1" dirty="0" err="1" smtClean="0">
                <a:solidFill>
                  <a:srgbClr val="FFC000"/>
                </a:solidFill>
                <a:latin typeface="Ubuntu Mono" panose="020B0509030602030204" pitchFamily="49" charset="0"/>
                <a:ea typeface="Microsoft YaHei" panose="020B0503020204020204" pitchFamily="34" charset="-122"/>
              </a:rPr>
              <a:t>docker-compose.yml</a:t>
            </a:r>
            <a:r>
              <a:rPr lang="en-US" sz="2600" b="1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, so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they can be run together in an isolated environment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Run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Ubuntu Mono" panose="020B0509030602030204" pitchFamily="49" charset="0"/>
                <a:ea typeface="Microsoft YaHei" panose="020B0503020204020204" pitchFamily="34" charset="-122"/>
              </a:rPr>
              <a:t>”</a:t>
            </a:r>
            <a:r>
              <a:rPr lang="en-US" sz="3200" b="1" dirty="0" err="1" smtClean="0">
                <a:solidFill>
                  <a:srgbClr val="00B0F0"/>
                </a:solidFill>
                <a:latin typeface="Ubuntu Mono" panose="020B0509030602030204" pitchFamily="49" charset="0"/>
                <a:ea typeface="Microsoft YaHei" panose="020B0503020204020204" pitchFamily="34" charset="-122"/>
              </a:rPr>
              <a:t>docker</a:t>
            </a:r>
            <a:r>
              <a:rPr lang="en-US" sz="3200" b="1" dirty="0" smtClean="0">
                <a:solidFill>
                  <a:srgbClr val="00B0F0"/>
                </a:solidFill>
                <a:latin typeface="Ubuntu Mono" panose="020B0509030602030204" pitchFamily="49" charset="0"/>
                <a:ea typeface="Microsoft YaHei" panose="020B0503020204020204" pitchFamily="34" charset="-122"/>
              </a:rPr>
              <a:t>-compose up”</a:t>
            </a:r>
            <a:r>
              <a:rPr lang="en-US" sz="2600" b="1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to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start and run your entire app 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000" b="1" dirty="0" err="1" smtClean="0">
                <a:solidFill>
                  <a:srgbClr val="92D050"/>
                </a:solidFill>
                <a:latin typeface="Trebuchet MS" panose="020B0603020202020204" pitchFamily="34" charset="0"/>
              </a:rPr>
              <a:t>docker-compose.yml</a:t>
            </a:r>
            <a:endParaRPr lang="en-PH" sz="4000" b="1" dirty="0">
              <a:solidFill>
                <a:srgbClr val="92D05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75993"/>
            <a:ext cx="10134600" cy="58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112776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--version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4800" y="2514600"/>
            <a:ext cx="11430000" cy="1295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Used to check a version</a:t>
            </a:r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48600" y="342900"/>
            <a:ext cx="41910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2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--version</a:t>
            </a:r>
            <a:endParaRPr lang="en-US" sz="2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685925"/>
            <a:ext cx="11601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112776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up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4267200"/>
            <a:ext cx="112776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up  -d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4800" y="2286000"/>
            <a:ext cx="11430000" cy="1295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Used to start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all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services</a:t>
            </a:r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105400"/>
            <a:ext cx="114300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Used to start all services in the background and leave them running</a:t>
            </a:r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48600" y="342900"/>
            <a:ext cx="401828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up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50"/>
            <a:ext cx="12211907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48600" y="342900"/>
            <a:ext cx="401828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up  -d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08115"/>
            <a:ext cx="10923905" cy="50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112776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down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4800" y="2514600"/>
            <a:ext cx="11430000" cy="1295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Used to stop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all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services</a:t>
            </a:r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48600" y="342900"/>
            <a:ext cx="401828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down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833562"/>
            <a:ext cx="10868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112776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logs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4800" y="2514600"/>
            <a:ext cx="11430000" cy="1295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View output from containers</a:t>
            </a:r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Compose Commands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48600" y="342900"/>
            <a:ext cx="401828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-compose  logs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133600"/>
            <a:ext cx="1143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Font typeface="Wingdings 2"/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11201400" cy="55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Demo and Exercises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Portainer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What is </a:t>
            </a:r>
            <a:r>
              <a:rPr lang="en-PH" sz="4300" b="1" dirty="0" err="1" smtClean="0">
                <a:latin typeface="Trebuchet MS" panose="020B0603020202020204" pitchFamily="34" charset="0"/>
              </a:rPr>
              <a:t>Portainer</a:t>
            </a:r>
            <a:r>
              <a:rPr lang="en-PH" sz="4300" b="1" dirty="0" smtClean="0">
                <a:latin typeface="Trebuchet MS" panose="020B0603020202020204" pitchFamily="34" charset="0"/>
              </a:rPr>
              <a:t> ?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11582400" cy="50292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Portainer</a:t>
            </a:r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is a container management tool </a:t>
            </a:r>
          </a:p>
          <a:p>
            <a:pPr marL="36576" indent="0">
              <a:buNone/>
            </a:pPr>
            <a:endParaRPr lang="en-US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llows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you to easily manage your different </a:t>
            </a:r>
            <a:r>
              <a:rPr lang="en-US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environments (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hosts or Swarm clusters)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using a lightweight management UI </a:t>
            </a:r>
          </a:p>
          <a:p>
            <a:pPr marL="36576" indent="0">
              <a:buNone/>
            </a:pPr>
            <a:endParaRPr lang="en-US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Allows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you to manage all your </a:t>
            </a:r>
            <a:r>
              <a:rPr lang="en-US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resources</a:t>
            </a:r>
          </a:p>
          <a:p>
            <a:pPr lvl="1"/>
            <a:r>
              <a:rPr lang="en-US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Containers</a:t>
            </a:r>
          </a:p>
          <a:p>
            <a:pPr lvl="1"/>
            <a:r>
              <a:rPr lang="en-US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Images</a:t>
            </a:r>
          </a:p>
          <a:p>
            <a:pPr lvl="1"/>
            <a:r>
              <a:rPr lang="en-US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Volumes</a:t>
            </a:r>
          </a:p>
          <a:p>
            <a:pPr lvl="1"/>
            <a:r>
              <a:rPr lang="en-US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Networks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 more…</a:t>
            </a:r>
            <a:endParaRPr lang="en-US" sz="2400" dirty="0">
              <a:solidFill>
                <a:srgbClr val="FFFF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7620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Access </a:t>
            </a:r>
            <a:r>
              <a:rPr lang="en-PH" sz="4300" b="1" dirty="0" err="1" smtClean="0">
                <a:latin typeface="Trebuchet MS" panose="020B0603020202020204" pitchFamily="34" charset="0"/>
              </a:rPr>
              <a:t>Portainer</a:t>
            </a:r>
            <a:r>
              <a:rPr lang="en-PH" sz="4300" b="1" dirty="0" smtClean="0">
                <a:latin typeface="Trebuchet MS" panose="020B0603020202020204" pitchFamily="34" charset="0"/>
              </a:rPr>
              <a:t> UI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Open a web browser ( Chrome, Mozilla, Microsoft Edge, etc… )              and go to this link:    </a:t>
            </a:r>
            <a:r>
              <a:rPr lang="en-US" dirty="0" smtClean="0">
                <a:solidFill>
                  <a:srgbClr val="92D05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http://</a:t>
            </a:r>
            <a:r>
              <a:rPr lang="en-US" dirty="0" smtClean="0">
                <a:solidFill>
                  <a:srgbClr val="92D05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localhost:9000</a:t>
            </a:r>
            <a:endParaRPr lang="en-US" dirty="0">
              <a:solidFill>
                <a:srgbClr val="92D050"/>
              </a:solidFill>
              <a:latin typeface="Ubuntu Mono" panose="020B0509030602030204" pitchFamily="49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Set the login credentials to :</a:t>
            </a:r>
            <a:endParaRPr lang="en-US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Username:  admin</a:t>
            </a:r>
          </a:p>
          <a:p>
            <a:pPr lvl="1"/>
            <a:r>
              <a:rPr lang="en-US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Password :  p@ssw0rd1234</a:t>
            </a:r>
            <a:endParaRPr lang="en-US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“</a:t>
            </a:r>
            <a:r>
              <a:rPr lang="en-US" dirty="0" smtClean="0">
                <a:solidFill>
                  <a:srgbClr val="FFFF0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Create User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 button to continue </a:t>
            </a: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Select “</a:t>
            </a:r>
            <a:r>
              <a:rPr lang="en-US" dirty="0" err="1" smtClean="0">
                <a:solidFill>
                  <a:srgbClr val="FFFF0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Docker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”, then click the “</a:t>
            </a:r>
            <a:r>
              <a:rPr lang="en-US" dirty="0" smtClean="0">
                <a:solidFill>
                  <a:srgbClr val="FFFF0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Connect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button</a:t>
            </a:r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11658600" cy="762000"/>
          </a:xfrm>
        </p:spPr>
        <p:txBody>
          <a:bodyPr>
            <a:normAutofit/>
          </a:bodyPr>
          <a:lstStyle/>
          <a:p>
            <a:r>
              <a:rPr lang="en-PH" sz="4300" b="1" dirty="0" err="1" smtClean="0">
                <a:latin typeface="Trebuchet MS" panose="020B0603020202020204" pitchFamily="34" charset="0"/>
              </a:rPr>
              <a:t>Portainer</a:t>
            </a:r>
            <a:r>
              <a:rPr lang="en-PH" sz="4300" b="1" dirty="0" smtClean="0">
                <a:latin typeface="Trebuchet MS" panose="020B0603020202020204" pitchFamily="34" charset="0"/>
              </a:rPr>
              <a:t> Dashboard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28018"/>
            <a:ext cx="9982200" cy="61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11658600" cy="7620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Container List</a:t>
            </a:r>
            <a:endParaRPr lang="en-PH" sz="40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12192000" cy="435699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866015">
            <a:off x="2179486" y="4677671"/>
            <a:ext cx="694600" cy="3048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5029200"/>
            <a:ext cx="1447800" cy="457200"/>
          </a:xfrm>
          <a:prstGeom prst="rect">
            <a:avLst/>
          </a:prstGeom>
          <a:solidFill>
            <a:schemeClr val="tx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View Logs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02108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319212"/>
            <a:ext cx="12073745" cy="45481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76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11049000" cy="49530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Client is accessed from the terminal and a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Host runs the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Daemon and registry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user can build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Images and run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Containers by passing commands from the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Client to the </a:t>
            </a:r>
            <a:r>
              <a:rPr lang="en-US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Server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6586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Components of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- </a:t>
            </a:r>
            <a:r>
              <a:rPr lang="en-PH" sz="3300" b="1" dirty="0" err="1" smtClean="0">
                <a:solidFill>
                  <a:srgbClr val="FF9966"/>
                </a:solidFill>
                <a:latin typeface="Trebuchet MS" panose="020B0603020202020204" pitchFamily="34" charset="0"/>
              </a:rPr>
              <a:t>Docker</a:t>
            </a:r>
            <a:r>
              <a:rPr lang="en-PH" sz="33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 Client and Server</a:t>
            </a:r>
            <a:endParaRPr lang="en-PH" sz="3300" b="1" dirty="0">
              <a:solidFill>
                <a:srgbClr val="FF9966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11991</TotalTime>
  <Words>1351</Words>
  <Application>Microsoft Office PowerPoint</Application>
  <PresentationFormat>Widescreen</PresentationFormat>
  <Paragraphs>491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9" baseType="lpstr">
      <vt:lpstr>Microsoft YaHei</vt:lpstr>
      <vt:lpstr>Microsoft YaHei UI</vt:lpstr>
      <vt:lpstr>Arial</vt:lpstr>
      <vt:lpstr>Calibri</vt:lpstr>
      <vt:lpstr>Cascadia Code SemiBold</vt:lpstr>
      <vt:lpstr>Franklin Gothic Book</vt:lpstr>
      <vt:lpstr>Segoe UI Emoji</vt:lpstr>
      <vt:lpstr>Trebuchet MS</vt:lpstr>
      <vt:lpstr>Ubuntu Mono</vt:lpstr>
      <vt:lpstr>Wingdings 2</vt:lpstr>
      <vt:lpstr>Technic</vt:lpstr>
      <vt:lpstr>DepTeam Workshop Short Course – Part 3</vt:lpstr>
      <vt:lpstr>Docker</vt:lpstr>
      <vt:lpstr>What is Docker ?</vt:lpstr>
      <vt:lpstr>What is Docker ?</vt:lpstr>
      <vt:lpstr>How does Docker work ?</vt:lpstr>
      <vt:lpstr>How does Docker work ?</vt:lpstr>
      <vt:lpstr>Components of Docker</vt:lpstr>
      <vt:lpstr>Components of Docker</vt:lpstr>
      <vt:lpstr>Components of Docker - Docker Client and Server</vt:lpstr>
      <vt:lpstr>Components of Docker - Docker Image</vt:lpstr>
      <vt:lpstr>Components of Docker - Docker Container</vt:lpstr>
      <vt:lpstr>Components of Docker - Docker Container</vt:lpstr>
      <vt:lpstr>Components of Docker - Docker Registry</vt:lpstr>
      <vt:lpstr>Components of Docker - Diagram</vt:lpstr>
      <vt:lpstr>Components of Docker - Recap</vt:lpstr>
      <vt:lpstr>Components of Docker - Recap</vt:lpstr>
      <vt:lpstr>Advanced Concepts in Docker</vt:lpstr>
      <vt:lpstr>Docker Compose</vt:lpstr>
      <vt:lpstr>Docker Compose – YAML file</vt:lpstr>
      <vt:lpstr>Benefits of Docker-Compose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Basic Docker Commands</vt:lpstr>
      <vt:lpstr>Dockerfile</vt:lpstr>
      <vt:lpstr>Docker Compose</vt:lpstr>
      <vt:lpstr>What is Docker Compose ?</vt:lpstr>
      <vt:lpstr>How does Docker Compose works ?</vt:lpstr>
      <vt:lpstr>docker-compose.yml</vt:lpstr>
      <vt:lpstr>Docker Compose Commands</vt:lpstr>
      <vt:lpstr>Docker Compose Commands</vt:lpstr>
      <vt:lpstr>Docker Compose Commands</vt:lpstr>
      <vt:lpstr>Docker Compose Commands</vt:lpstr>
      <vt:lpstr>Docker Compose Commands</vt:lpstr>
      <vt:lpstr>Docker Compose Commands</vt:lpstr>
      <vt:lpstr>Docker Compose Commands</vt:lpstr>
      <vt:lpstr>Docker Compose Commands</vt:lpstr>
      <vt:lpstr>Docker Compose Commands</vt:lpstr>
      <vt:lpstr>Docker Compose Commands</vt:lpstr>
      <vt:lpstr>Demo and Exercises</vt:lpstr>
      <vt:lpstr>Portainer</vt:lpstr>
      <vt:lpstr>What is Portainer ?</vt:lpstr>
      <vt:lpstr>Access Portainer UI</vt:lpstr>
      <vt:lpstr>Portainer Dashboard</vt:lpstr>
      <vt:lpstr>Container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1745</cp:revision>
  <dcterms:created xsi:type="dcterms:W3CDTF">2006-08-16T00:00:00Z</dcterms:created>
  <dcterms:modified xsi:type="dcterms:W3CDTF">2023-03-29T15:11:40Z</dcterms:modified>
</cp:coreProperties>
</file>