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notesMasterIdLst>
    <p:notesMasterId r:id="rId107"/>
  </p:notesMasterIdLst>
  <p:sldIdLst>
    <p:sldId id="698" r:id="rId2"/>
    <p:sldId id="281" r:id="rId3"/>
    <p:sldId id="595" r:id="rId4"/>
    <p:sldId id="633" r:id="rId5"/>
    <p:sldId id="624" r:id="rId6"/>
    <p:sldId id="634" r:id="rId7"/>
    <p:sldId id="636" r:id="rId8"/>
    <p:sldId id="637" r:id="rId9"/>
    <p:sldId id="638" r:id="rId10"/>
    <p:sldId id="639" r:id="rId11"/>
    <p:sldId id="640" r:id="rId12"/>
    <p:sldId id="641" r:id="rId13"/>
    <p:sldId id="635" r:id="rId14"/>
    <p:sldId id="599" r:id="rId15"/>
    <p:sldId id="642" r:id="rId16"/>
    <p:sldId id="643" r:id="rId17"/>
    <p:sldId id="644" r:id="rId18"/>
    <p:sldId id="645" r:id="rId19"/>
    <p:sldId id="603" r:id="rId20"/>
    <p:sldId id="646" r:id="rId21"/>
    <p:sldId id="647" r:id="rId22"/>
    <p:sldId id="648" r:id="rId23"/>
    <p:sldId id="700" r:id="rId24"/>
    <p:sldId id="701" r:id="rId25"/>
    <p:sldId id="702" r:id="rId26"/>
    <p:sldId id="703" r:id="rId27"/>
    <p:sldId id="704" r:id="rId28"/>
    <p:sldId id="705" r:id="rId29"/>
    <p:sldId id="706" r:id="rId30"/>
    <p:sldId id="699" r:id="rId31"/>
    <p:sldId id="649" r:id="rId32"/>
    <p:sldId id="650" r:id="rId33"/>
    <p:sldId id="651" r:id="rId34"/>
    <p:sldId id="652" r:id="rId35"/>
    <p:sldId id="653" r:id="rId36"/>
    <p:sldId id="654" r:id="rId37"/>
    <p:sldId id="655" r:id="rId38"/>
    <p:sldId id="656" r:id="rId39"/>
    <p:sldId id="657" r:id="rId40"/>
    <p:sldId id="658" r:id="rId41"/>
    <p:sldId id="659" r:id="rId42"/>
    <p:sldId id="660" r:id="rId43"/>
    <p:sldId id="661" r:id="rId44"/>
    <p:sldId id="662" r:id="rId45"/>
    <p:sldId id="663" r:id="rId46"/>
    <p:sldId id="664" r:id="rId47"/>
    <p:sldId id="665" r:id="rId48"/>
    <p:sldId id="666" r:id="rId49"/>
    <p:sldId id="667" r:id="rId50"/>
    <p:sldId id="668" r:id="rId51"/>
    <p:sldId id="669" r:id="rId52"/>
    <p:sldId id="670" r:id="rId53"/>
    <p:sldId id="671" r:id="rId54"/>
    <p:sldId id="672" r:id="rId55"/>
    <p:sldId id="673" r:id="rId56"/>
    <p:sldId id="674" r:id="rId57"/>
    <p:sldId id="675" r:id="rId58"/>
    <p:sldId id="676" r:id="rId59"/>
    <p:sldId id="677" r:id="rId60"/>
    <p:sldId id="678" r:id="rId61"/>
    <p:sldId id="679" r:id="rId62"/>
    <p:sldId id="612" r:id="rId63"/>
    <p:sldId id="680" r:id="rId64"/>
    <p:sldId id="681" r:id="rId65"/>
    <p:sldId id="682" r:id="rId66"/>
    <p:sldId id="683" r:id="rId67"/>
    <p:sldId id="684" r:id="rId68"/>
    <p:sldId id="685" r:id="rId69"/>
    <p:sldId id="686" r:id="rId70"/>
    <p:sldId id="687" r:id="rId71"/>
    <p:sldId id="729" r:id="rId72"/>
    <p:sldId id="730" r:id="rId73"/>
    <p:sldId id="731" r:id="rId74"/>
    <p:sldId id="732" r:id="rId75"/>
    <p:sldId id="727" r:id="rId76"/>
    <p:sldId id="728" r:id="rId77"/>
    <p:sldId id="693" r:id="rId78"/>
    <p:sldId id="694" r:id="rId79"/>
    <p:sldId id="695" r:id="rId80"/>
    <p:sldId id="696" r:id="rId81"/>
    <p:sldId id="688" r:id="rId82"/>
    <p:sldId id="689" r:id="rId83"/>
    <p:sldId id="690" r:id="rId84"/>
    <p:sldId id="691" r:id="rId85"/>
    <p:sldId id="692" r:id="rId86"/>
    <p:sldId id="708" r:id="rId87"/>
    <p:sldId id="709" r:id="rId88"/>
    <p:sldId id="710" r:id="rId89"/>
    <p:sldId id="711" r:id="rId90"/>
    <p:sldId id="713" r:id="rId91"/>
    <p:sldId id="613" r:id="rId92"/>
    <p:sldId id="714" r:id="rId93"/>
    <p:sldId id="715" r:id="rId94"/>
    <p:sldId id="716" r:id="rId95"/>
    <p:sldId id="717" r:id="rId96"/>
    <p:sldId id="718" r:id="rId97"/>
    <p:sldId id="719" r:id="rId98"/>
    <p:sldId id="720" r:id="rId99"/>
    <p:sldId id="614" r:id="rId100"/>
    <p:sldId id="721" r:id="rId101"/>
    <p:sldId id="726" r:id="rId102"/>
    <p:sldId id="722" r:id="rId103"/>
    <p:sldId id="725" r:id="rId104"/>
    <p:sldId id="724" r:id="rId105"/>
    <p:sldId id="723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2652" autoAdjust="0"/>
  </p:normalViewPr>
  <p:slideViewPr>
    <p:cSldViewPr>
      <p:cViewPr varScale="1">
        <p:scale>
          <a:sx n="90" d="100"/>
          <a:sy n="90" d="100"/>
        </p:scale>
        <p:origin x="139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BEFC-510F-4677-A762-5A212068106E}" type="datetimeFigureOut">
              <a:rPr lang="en-PH" smtClean="0"/>
              <a:pPr/>
              <a:t>12/04/2024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72A2-BA0B-4C09-B395-3362F4EFE81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603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788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7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033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6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8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3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3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26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4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8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2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  <p:sldLayoutId id="214748395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771525" y="609600"/>
            <a:ext cx="7600950" cy="3048000"/>
          </a:xfrm>
        </p:spPr>
        <p:txBody>
          <a:bodyPr anchor="b">
            <a:normAutofit/>
          </a:bodyPr>
          <a:lstStyle/>
          <a:p>
            <a:pPr algn="ctr"/>
            <a:r>
              <a:rPr lang="en-PH" sz="6000" b="1" dirty="0">
                <a:solidFill>
                  <a:srgbClr val="FF0000"/>
                </a:solidFill>
                <a:latin typeface="Trebuchet MS" panose="020B0603020202020204" pitchFamily="34" charset="0"/>
              </a:rPr>
              <a:t>Treasury </a:t>
            </a:r>
            <a:br>
              <a:rPr lang="en-PH" sz="6000" b="1" dirty="0">
                <a:solidFill>
                  <a:srgbClr val="FF0000"/>
                </a:solidFill>
                <a:latin typeface="Trebuchet MS" panose="020B0603020202020204" pitchFamily="34" charset="0"/>
              </a:rPr>
            </a:br>
            <a:r>
              <a:rPr lang="en-PH" sz="6000" b="1" dirty="0">
                <a:solidFill>
                  <a:srgbClr val="FF0000"/>
                </a:solidFill>
                <a:latin typeface="Trebuchet MS" panose="020B0603020202020204" pitchFamily="34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19823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>
            <a:normAutofit/>
          </a:bodyPr>
          <a:lstStyle/>
          <a:p>
            <a:r>
              <a:rPr lang="en-PH" sz="4400" dirty="0"/>
              <a:t>AF Units  Screen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962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9849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763000" cy="5867400"/>
          </a:xfrm>
        </p:spPr>
        <p:txBody>
          <a:bodyPr>
            <a:normAutofit fontScale="85000" lnSpcReduction="20000"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Under “Remittance / Deposit” category,</a:t>
            </a:r>
          </a:p>
          <a:p>
            <a:pPr marL="493776" lvl="1" indent="0">
              <a:buNone/>
            </a:pPr>
            <a:r>
              <a:rPr lang="en-PH" sz="2000" dirty="0"/>
              <a:t>click “Prepare Deposit Voucher”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Select the items you want to deposit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“Submit” button to proceed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In the “Funds” tab, select and open the item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In the “Deposit Slips” tab,  click the “Add Deposit Slip” button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Fill in the required fields that are marked with (</a:t>
            </a:r>
            <a:r>
              <a:rPr lang="en-PH" sz="2200" b="1" dirty="0">
                <a:solidFill>
                  <a:srgbClr val="FF0000"/>
                </a:solidFill>
                <a:latin typeface="Trebuchet MS" panose="020B0603020202020204" pitchFamily="34" charset="0"/>
              </a:rPr>
              <a:t> * </a:t>
            </a:r>
            <a:r>
              <a:rPr lang="en-PH" sz="2200" dirty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Select the necessary Checks to be included in the deposit slip and adjust the Cash Breakdown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“Save” button to proceed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Repeat Step-6 if you want to create another deposit slip</a:t>
            </a:r>
          </a:p>
          <a:p>
            <a:pPr marL="493776" indent="-457200">
              <a:buFont typeface="+mj-lt"/>
              <a:buAutoNum type="arabicPeriod"/>
            </a:pPr>
            <a:endParaRPr lang="en-PH" sz="2200" dirty="0"/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Proceed to the Next Slide…</a:t>
            </a:r>
          </a:p>
          <a:p>
            <a:pPr marL="493776" indent="-457200">
              <a:buFont typeface="+mj-lt"/>
              <a:buAutoNum type="arabicPeriod"/>
            </a:pPr>
            <a:endParaRPr lang="en-PH" sz="2200" dirty="0"/>
          </a:p>
          <a:p>
            <a:pPr marL="36576" indent="0">
              <a:buNone/>
            </a:pPr>
            <a:endParaRPr lang="en-PH" sz="22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Prepare Deposit Voucher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477000" y="76200"/>
            <a:ext cx="2554184" cy="685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2800" b="1" dirty="0">
                <a:solidFill>
                  <a:srgbClr val="FFC000"/>
                </a:solidFill>
              </a:rPr>
              <a:t>Part -1</a:t>
            </a:r>
          </a:p>
        </p:txBody>
      </p:sp>
    </p:spTree>
    <p:extLst>
      <p:ext uri="{BB962C8B-B14F-4D97-AF65-F5344CB8AC3E}">
        <p14:creationId xmlns:p14="http://schemas.microsoft.com/office/powerpoint/2010/main" val="33023287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763000" cy="5867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12"/>
            </a:pPr>
            <a:r>
              <a:rPr lang="en-PH" sz="2200" dirty="0"/>
              <a:t>In the “Deposit Slips” tab, select an items and then click the “Approve for Printing” button</a:t>
            </a:r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/>
              <a:t>Print the deposit slip of each item by clicking the “Print” button</a:t>
            </a:r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/>
              <a:t>Click the “Mark as Printed” button for each item</a:t>
            </a:r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/>
              <a:t>After depositing to bank, go back to this step to validate each item by clicking the “Validate” button</a:t>
            </a:r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/>
              <a:t>Click icon        to close the Deposit Voucher Fund screen</a:t>
            </a:r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/>
              <a:t>Repeat Step-5 until all items have their own deposit slips created</a:t>
            </a:r>
          </a:p>
          <a:p>
            <a:pPr marL="493776" indent="-457200">
              <a:buFont typeface="+mj-lt"/>
              <a:buAutoNum type="arabicPeriod" startAt="12"/>
            </a:pPr>
            <a:r>
              <a:rPr lang="en-PH" sz="2200" dirty="0"/>
              <a:t>When all deposit slips are validated, you may now click the “Post” button</a:t>
            </a:r>
          </a:p>
          <a:p>
            <a:pPr marL="493776" indent="-457200">
              <a:buFont typeface="+mj-lt"/>
              <a:buAutoNum type="arabicPeriod" startAt="12"/>
            </a:pPr>
            <a:endParaRPr lang="en-PH" sz="2200" dirty="0"/>
          </a:p>
          <a:p>
            <a:pPr marL="493776" indent="-457200">
              <a:buFont typeface="+mj-lt"/>
              <a:buAutoNum type="arabicPeriod" startAt="12"/>
            </a:pPr>
            <a:endParaRPr lang="en-PH" sz="2200" dirty="0"/>
          </a:p>
          <a:p>
            <a:pPr marL="36576" indent="0">
              <a:buNone/>
            </a:pPr>
            <a:endParaRPr lang="en-PH" sz="22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60198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Prepare Deposit Voucher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477000" y="76200"/>
            <a:ext cx="2554184" cy="685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2800" b="1" dirty="0">
                <a:solidFill>
                  <a:srgbClr val="FFC000"/>
                </a:solidFill>
              </a:rPr>
              <a:t>Part -2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419600"/>
            <a:ext cx="32389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105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Prepare Deposit Voucher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600"/>
            <a:ext cx="8991600" cy="57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342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Deposit Voucher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3" y="1066800"/>
            <a:ext cx="8876487" cy="56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1070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Deposit Voucher Fund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839200" cy="557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750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Deposit Slip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066890"/>
            <a:ext cx="7900988" cy="563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5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AF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/>
          </a:bodyPr>
          <a:lstStyle/>
          <a:p>
            <a:r>
              <a:rPr lang="en-PH" sz="2600" dirty="0"/>
              <a:t>Separate AF Inventory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AF Allocation”</a:t>
            </a:r>
          </a:p>
          <a:p>
            <a:pPr marL="448056" lvl="1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8675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>
            <a:normAutofit/>
          </a:bodyPr>
          <a:lstStyle/>
          <a:p>
            <a:r>
              <a:rPr lang="en-PH" sz="4400" dirty="0"/>
              <a:t>AF Allocations  Screen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066800"/>
            <a:ext cx="842962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68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257799"/>
          </a:xfrm>
        </p:spPr>
        <p:txBody>
          <a:bodyPr>
            <a:normAutofit lnSpcReduction="10000"/>
          </a:bodyPr>
          <a:lstStyle/>
          <a:p>
            <a:r>
              <a:rPr lang="en-PH" sz="2800" dirty="0"/>
              <a:t>Collection Type</a:t>
            </a:r>
          </a:p>
          <a:p>
            <a:r>
              <a:rPr lang="en-PH" sz="2800" dirty="0"/>
              <a:t>Collection Group</a:t>
            </a:r>
          </a:p>
          <a:p>
            <a:endParaRPr lang="en-PH" sz="2800" dirty="0"/>
          </a:p>
          <a:p>
            <a:r>
              <a:rPr lang="en-PH" sz="2800" dirty="0"/>
              <a:t>Barcode Launcher</a:t>
            </a:r>
          </a:p>
          <a:p>
            <a:r>
              <a:rPr lang="en-PH" sz="2800" dirty="0"/>
              <a:t>Payment Order Type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800" b="1" dirty="0"/>
              <a:t>Required Role:</a:t>
            </a:r>
          </a:p>
          <a:p>
            <a:pPr lvl="1"/>
            <a:r>
              <a:rPr lang="en-PH" sz="2800" dirty="0">
                <a:solidFill>
                  <a:srgbClr val="FF0000"/>
                </a:solidFill>
              </a:rPr>
              <a:t>TREASURY.MASTER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Master Data</a:t>
            </a:r>
          </a:p>
        </p:txBody>
      </p:sp>
    </p:spTree>
    <p:extLst>
      <p:ext uri="{BB962C8B-B14F-4D97-AF65-F5344CB8AC3E}">
        <p14:creationId xmlns:p14="http://schemas.microsoft.com/office/powerpoint/2010/main" val="84491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Collection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10600" cy="5257800"/>
          </a:xfrm>
        </p:spPr>
        <p:txBody>
          <a:bodyPr>
            <a:normAutofit/>
          </a:bodyPr>
          <a:lstStyle/>
          <a:p>
            <a:r>
              <a:rPr lang="en-PH" sz="2600" dirty="0"/>
              <a:t>Facility to control accounts for collection</a:t>
            </a:r>
          </a:p>
          <a:p>
            <a:r>
              <a:rPr lang="en-PH" sz="2600" dirty="0"/>
              <a:t>Simplifies collection process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Collection Types”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Collection Types  Screen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66800"/>
            <a:ext cx="84963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431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Collection Type  Screen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76325"/>
            <a:ext cx="6934200" cy="545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91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Collection Type  Screen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7454"/>
            <a:ext cx="7010400" cy="551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40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Collection Type  Screen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76325"/>
            <a:ext cx="7010400" cy="551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81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>
            <a:normAutofit/>
          </a:bodyPr>
          <a:lstStyle/>
          <a:p>
            <a:r>
              <a:rPr lang="en-PH" dirty="0"/>
              <a:t>Collection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rmAutofit/>
          </a:bodyPr>
          <a:lstStyle/>
          <a:p>
            <a:r>
              <a:rPr lang="en-PH" sz="2600" dirty="0"/>
              <a:t>Simplify collection for a group of item accounts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Collection Groups”</a:t>
            </a:r>
          </a:p>
          <a:p>
            <a:endParaRPr lang="en-PH" sz="2600" dirty="0"/>
          </a:p>
          <a:p>
            <a:endParaRPr lang="en-PH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486400"/>
          </a:xfrm>
        </p:spPr>
        <p:txBody>
          <a:bodyPr>
            <a:normAutofit fontScale="92500" lnSpcReduction="10000"/>
          </a:bodyPr>
          <a:lstStyle/>
          <a:p>
            <a:r>
              <a:rPr lang="en-PH" sz="2800" dirty="0"/>
              <a:t>Manage Master Data</a:t>
            </a:r>
          </a:p>
          <a:p>
            <a:r>
              <a:rPr lang="en-PH" sz="2800" dirty="0"/>
              <a:t>Requisition and Issuance Slip</a:t>
            </a:r>
          </a:p>
          <a:p>
            <a:r>
              <a:rPr lang="en-PH" sz="2800" dirty="0"/>
              <a:t>Collections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PH" sz="2400" dirty="0"/>
              <a:t>Online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PH" sz="2400" dirty="0"/>
              <a:t>Offline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PH" sz="2400" dirty="0"/>
              <a:t>Batch Capture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PH" sz="1000" dirty="0"/>
          </a:p>
          <a:p>
            <a:r>
              <a:rPr lang="en-PH" sz="2800" dirty="0"/>
              <a:t>Remittance </a:t>
            </a:r>
          </a:p>
          <a:p>
            <a:r>
              <a:rPr lang="en-PH" sz="2800" dirty="0"/>
              <a:t>Liquidation</a:t>
            </a:r>
          </a:p>
          <a:p>
            <a:r>
              <a:rPr lang="en-PH" sz="2800" dirty="0"/>
              <a:t>Deposit</a:t>
            </a:r>
          </a:p>
          <a:p>
            <a:r>
              <a:rPr lang="en-PH" sz="2800" dirty="0"/>
              <a:t>Reports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Collection Groups  Screen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66800"/>
            <a:ext cx="84963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30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Collection Group  Screen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81075"/>
            <a:ext cx="70104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040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Collection Group  Screen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70104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85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>
            <a:normAutofit/>
          </a:bodyPr>
          <a:lstStyle/>
          <a:p>
            <a:r>
              <a:rPr lang="en-PH" dirty="0"/>
              <a:t>Barcode Launcher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rmAutofit lnSpcReduction="10000"/>
          </a:bodyPr>
          <a:lstStyle/>
          <a:p>
            <a:r>
              <a:rPr lang="en-PH" sz="2600" dirty="0"/>
              <a:t>To manage unique barcode keys</a:t>
            </a:r>
          </a:p>
          <a:p>
            <a:r>
              <a:rPr lang="en-PH" sz="2600" dirty="0"/>
              <a:t>Collection Type binding for non-payment order setting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Barcode Launchers”</a:t>
            </a:r>
          </a:p>
          <a:p>
            <a:endParaRPr lang="en-PH" sz="2600" dirty="0"/>
          </a:p>
          <a:p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3131873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Barcode Launchers 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0" y="1237455"/>
            <a:ext cx="8965522" cy="55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Barcode Launcher  Screen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94" y="990600"/>
            <a:ext cx="7811589" cy="5257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9894" y="6248400"/>
            <a:ext cx="8535506" cy="532656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600" dirty="0"/>
              <a:t>* With Collection Type binding</a:t>
            </a:r>
          </a:p>
        </p:txBody>
      </p:sp>
    </p:spTree>
    <p:extLst>
      <p:ext uri="{BB962C8B-B14F-4D97-AF65-F5344CB8AC3E}">
        <p14:creationId xmlns:p14="http://schemas.microsoft.com/office/powerpoint/2010/main" val="33266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Barcode Launcher  Screen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9894" y="6248400"/>
            <a:ext cx="8535506" cy="532656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600" dirty="0"/>
              <a:t>* Enabling the Payment Order option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018435"/>
            <a:ext cx="7696200" cy="51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66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>
            <a:normAutofit/>
          </a:bodyPr>
          <a:lstStyle/>
          <a:p>
            <a:r>
              <a:rPr lang="en-PH" dirty="0"/>
              <a:t>Payment Order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5105400"/>
          </a:xfrm>
        </p:spPr>
        <p:txBody>
          <a:bodyPr>
            <a:normAutofit lnSpcReduction="10000"/>
          </a:bodyPr>
          <a:lstStyle/>
          <a:p>
            <a:r>
              <a:rPr lang="en-PH" sz="2600" dirty="0"/>
              <a:t>Facility to control the Item Accounts in creating a Payment Order</a:t>
            </a:r>
          </a:p>
          <a:p>
            <a:r>
              <a:rPr lang="en-PH" sz="2600" dirty="0"/>
              <a:t>Simplifies collection process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Payment Order Types”</a:t>
            </a:r>
          </a:p>
          <a:p>
            <a:endParaRPr lang="en-PH" sz="2600" dirty="0"/>
          </a:p>
          <a:p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2361546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>
            <a:normAutofit/>
          </a:bodyPr>
          <a:lstStyle/>
          <a:p>
            <a:r>
              <a:rPr lang="en-PH" sz="4400" dirty="0"/>
              <a:t>Payment Order Types  Screen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4" y="1237444"/>
            <a:ext cx="8984418" cy="55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21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838200"/>
          </a:xfrm>
        </p:spPr>
        <p:txBody>
          <a:bodyPr>
            <a:normAutofit/>
          </a:bodyPr>
          <a:lstStyle/>
          <a:p>
            <a:r>
              <a:rPr lang="en-PH" sz="4400" dirty="0"/>
              <a:t>Payment Order Type 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3" y="990600"/>
            <a:ext cx="5672717" cy="57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486400"/>
          </a:xfrm>
        </p:spPr>
        <p:txBody>
          <a:bodyPr>
            <a:noAutofit/>
          </a:bodyPr>
          <a:lstStyle/>
          <a:p>
            <a:r>
              <a:rPr lang="en-PH" sz="2800" dirty="0"/>
              <a:t>TREASURY.MASTER</a:t>
            </a:r>
          </a:p>
          <a:p>
            <a:r>
              <a:rPr lang="en-PH" sz="2800" dirty="0"/>
              <a:t>TREASURY.AFO</a:t>
            </a:r>
          </a:p>
          <a:p>
            <a:r>
              <a:rPr lang="en-PH" sz="2800" dirty="0"/>
              <a:t>TREASURY.COLLECTOR</a:t>
            </a:r>
          </a:p>
          <a:p>
            <a:r>
              <a:rPr lang="en-PH" sz="2800" dirty="0"/>
              <a:t>TREASURY.LIQUIDATING_OFFICER</a:t>
            </a:r>
          </a:p>
          <a:p>
            <a:r>
              <a:rPr lang="en-PH" sz="2800" dirty="0"/>
              <a:t>TREASURY.CASHIER</a:t>
            </a:r>
          </a:p>
          <a:p>
            <a:r>
              <a:rPr lang="en-PH" sz="2800" dirty="0"/>
              <a:t>TREASURY.SHARED</a:t>
            </a:r>
          </a:p>
          <a:p>
            <a:r>
              <a:rPr lang="en-PH" sz="2800" dirty="0"/>
              <a:t>TREASURY.SUBCOLLECTOR</a:t>
            </a:r>
          </a:p>
          <a:p>
            <a:r>
              <a:rPr lang="en-PH" sz="2800" dirty="0"/>
              <a:t>TREASURY.REPORT</a:t>
            </a:r>
          </a:p>
          <a:p>
            <a:r>
              <a:rPr lang="en-PH" sz="2800" dirty="0"/>
              <a:t>TREASURY.RULE_AUTHOR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Roles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534400" cy="685800"/>
          </a:xfrm>
        </p:spPr>
        <p:txBody>
          <a:bodyPr>
            <a:noAutofit/>
          </a:bodyPr>
          <a:lstStyle/>
          <a:p>
            <a:r>
              <a:rPr lang="en-PH" sz="2800" b="1" dirty="0"/>
              <a:t>Required Role: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114800"/>
          </a:xfrm>
        </p:spPr>
        <p:txBody>
          <a:bodyPr>
            <a:normAutofit/>
          </a:bodyPr>
          <a:lstStyle/>
          <a:p>
            <a:r>
              <a:rPr lang="en-PH" sz="2800" dirty="0"/>
              <a:t>Accountable Form Inventory</a:t>
            </a:r>
          </a:p>
          <a:p>
            <a:r>
              <a:rPr lang="en-PH" sz="2800" dirty="0"/>
              <a:t>Accountable Form Transactions</a:t>
            </a:r>
          </a:p>
          <a:p>
            <a:r>
              <a:rPr lang="en-PH" sz="2800" dirty="0"/>
              <a:t>Accountable Form Monitoring</a:t>
            </a:r>
          </a:p>
          <a:p>
            <a:r>
              <a:rPr lang="en-PH" sz="2800" dirty="0"/>
              <a:t>Request  Accountable Form (Purchase)</a:t>
            </a:r>
          </a:p>
          <a:p>
            <a:r>
              <a:rPr lang="en-PH" sz="2800" dirty="0"/>
              <a:t>CRAAF</a:t>
            </a:r>
          </a:p>
          <a:p>
            <a:r>
              <a:rPr lang="en-PH" sz="2800" dirty="0"/>
              <a:t>RAAF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74676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AFO Features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81000" y="5622388"/>
            <a:ext cx="8534400" cy="473612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PH" sz="2800" dirty="0">
                <a:solidFill>
                  <a:srgbClr val="FF0000"/>
                </a:solidFill>
              </a:rPr>
              <a:t>TREASURY.AFO</a:t>
            </a:r>
          </a:p>
        </p:txBody>
      </p:sp>
    </p:spTree>
    <p:extLst>
      <p:ext uri="{BB962C8B-B14F-4D97-AF65-F5344CB8AC3E}">
        <p14:creationId xmlns:p14="http://schemas.microsoft.com/office/powerpoint/2010/main" val="440585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/>
              <a:t>Create a purchase request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400" dirty="0"/>
              <a:t>Home-&gt; Treasury-&gt; Request Accountable Form (Purchase)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Request Accountable Form (Purchase)</a:t>
            </a:r>
          </a:p>
        </p:txBody>
      </p:sp>
    </p:spTree>
    <p:extLst>
      <p:ext uri="{BB962C8B-B14F-4D97-AF65-F5344CB8AC3E}">
        <p14:creationId xmlns:p14="http://schemas.microsoft.com/office/powerpoint/2010/main" val="440233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914400"/>
          </a:xfrm>
        </p:spPr>
        <p:txBody>
          <a:bodyPr>
            <a:normAutofit/>
          </a:bodyPr>
          <a:lstStyle/>
          <a:p>
            <a:r>
              <a:rPr lang="en-PH" sz="3800" dirty="0"/>
              <a:t>Request Account Form (Purchase)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04875"/>
            <a:ext cx="776287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404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86800" cy="1524000"/>
          </a:xfrm>
        </p:spPr>
        <p:txBody>
          <a:bodyPr>
            <a:normAutofit/>
          </a:bodyPr>
          <a:lstStyle/>
          <a:p>
            <a:r>
              <a:rPr lang="en-PH" sz="4100" dirty="0"/>
              <a:t>Request Accountable Form (Purchase)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876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Under “Accountable Forms” category, click “Request Accountable Form (Purchase)”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Add the applicable AF in the list together with the quantity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save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“Yes” button to confirm saving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After saving, a request number is generated by the system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to close the screen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69441"/>
            <a:ext cx="319088" cy="30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867400"/>
            <a:ext cx="32004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687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914400"/>
          </a:xfrm>
        </p:spPr>
        <p:txBody>
          <a:bodyPr>
            <a:normAutofit/>
          </a:bodyPr>
          <a:lstStyle/>
          <a:p>
            <a:r>
              <a:rPr lang="en-PH" sz="3800" dirty="0"/>
              <a:t>Request Account Form (Purchase)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57275"/>
            <a:ext cx="82296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256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/>
              <a:t>List management of all AF request transactions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400" dirty="0"/>
              <a:t>Home-&gt; Treasury-&gt; View AF Requests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Requests</a:t>
            </a:r>
          </a:p>
        </p:txBody>
      </p:sp>
    </p:spTree>
    <p:extLst>
      <p:ext uri="{BB962C8B-B14F-4D97-AF65-F5344CB8AC3E}">
        <p14:creationId xmlns:p14="http://schemas.microsoft.com/office/powerpoint/2010/main" val="2061996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Requests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81100"/>
            <a:ext cx="77628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481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/>
              <a:t>List management of all AF transactions</a:t>
            </a:r>
          </a:p>
          <a:p>
            <a:pPr lvl="1"/>
            <a:r>
              <a:rPr lang="en-PH" sz="2200" dirty="0"/>
              <a:t>Purchase Receipt</a:t>
            </a:r>
          </a:p>
          <a:p>
            <a:pPr lvl="1"/>
            <a:r>
              <a:rPr lang="en-PH" sz="2200" dirty="0"/>
              <a:t>Begin Balance</a:t>
            </a:r>
          </a:p>
          <a:p>
            <a:pPr lvl="1"/>
            <a:r>
              <a:rPr lang="en-PH" sz="2200" dirty="0"/>
              <a:t>Issue</a:t>
            </a:r>
          </a:p>
          <a:p>
            <a:pPr lvl="1"/>
            <a:r>
              <a:rPr lang="en-PH" sz="2200" dirty="0"/>
              <a:t>Forward</a:t>
            </a:r>
          </a:p>
          <a:p>
            <a:pPr lvl="1"/>
            <a:r>
              <a:rPr lang="en-PH" sz="2200" dirty="0"/>
              <a:t>Transfer</a:t>
            </a:r>
          </a:p>
          <a:p>
            <a:pPr lvl="1"/>
            <a:r>
              <a:rPr lang="en-PH" sz="2200" dirty="0"/>
              <a:t>Return</a:t>
            </a:r>
          </a:p>
          <a:p>
            <a:pPr lvl="1"/>
            <a:r>
              <a:rPr lang="en-PH" sz="2200" dirty="0"/>
              <a:t>Manual Issue</a:t>
            </a:r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400" dirty="0"/>
              <a:t>Home-&gt; Treasury-&gt; View AF Transactions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Transactions</a:t>
            </a:r>
          </a:p>
        </p:txBody>
      </p:sp>
    </p:spTree>
    <p:extLst>
      <p:ext uri="{BB962C8B-B14F-4D97-AF65-F5344CB8AC3E}">
        <p14:creationId xmlns:p14="http://schemas.microsoft.com/office/powerpoint/2010/main" val="998874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990600"/>
            <a:ext cx="850065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859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 fontScale="77500" lnSpcReduction="20000"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“Type of Transaction” to “PURCHASE RECEIPT”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Choose the “With Request” option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Enter the request number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Check and verify the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“Next’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“Yes” button to confirm saving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For each AF, click the “Add Entry” 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Fill-in the required fields that are marked with (</a:t>
            </a:r>
            <a:r>
              <a:rPr lang="en-PH" sz="2000" dirty="0">
                <a:solidFill>
                  <a:srgbClr val="FF5050"/>
                </a:solidFill>
              </a:rPr>
              <a:t>*</a:t>
            </a:r>
            <a:r>
              <a:rPr lang="en-PH" sz="2000" dirty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“OK” button to add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Repeat Step-11  for the next AF entry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“Post” button to submit 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“Yes” button to confirm posting</a:t>
            </a:r>
          </a:p>
          <a:p>
            <a:pPr marL="493776" indent="-457200">
              <a:buFont typeface="+mj-lt"/>
              <a:buAutoNum type="arabicPeriod"/>
            </a:pPr>
            <a:endParaRPr lang="en-PH" sz="2000" dirty="0"/>
          </a:p>
          <a:p>
            <a:endParaRPr lang="en-PH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Purchase Receipt</a:t>
            </a:r>
          </a:p>
        </p:txBody>
      </p:sp>
    </p:spTree>
    <p:extLst>
      <p:ext uri="{BB962C8B-B14F-4D97-AF65-F5344CB8AC3E}">
        <p14:creationId xmlns:p14="http://schemas.microsoft.com/office/powerpoint/2010/main" val="93497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486400"/>
          </a:xfrm>
        </p:spPr>
        <p:txBody>
          <a:bodyPr>
            <a:noAutofit/>
          </a:bodyPr>
          <a:lstStyle/>
          <a:p>
            <a:r>
              <a:rPr lang="en-PH" sz="2800" dirty="0"/>
              <a:t>TREASURY.ADMIN</a:t>
            </a:r>
          </a:p>
          <a:p>
            <a:r>
              <a:rPr lang="en-PH" sz="2800" dirty="0"/>
              <a:t>TREASURY.AFO_ADMIN</a:t>
            </a:r>
          </a:p>
          <a:p>
            <a:r>
              <a:rPr lang="en-PH" sz="2800" dirty="0"/>
              <a:t>TREASURY.COLLECTOR_ADMIN</a:t>
            </a:r>
          </a:p>
          <a:p>
            <a:r>
              <a:rPr lang="en-PH" sz="2800" dirty="0"/>
              <a:t>TREASURY.LIQ_OFFICER_ADMIN</a:t>
            </a:r>
          </a:p>
          <a:p>
            <a:endParaRPr lang="en-PH" sz="2800" dirty="0"/>
          </a:p>
          <a:p>
            <a:r>
              <a:rPr lang="en-PH" sz="2800" dirty="0"/>
              <a:t>TREASURY.RIS_APPROVER</a:t>
            </a:r>
          </a:p>
          <a:p>
            <a:r>
              <a:rPr lang="en-PH" sz="2800" dirty="0"/>
              <a:t>TREASURY.MANAGER</a:t>
            </a:r>
          </a:p>
          <a:p>
            <a:r>
              <a:rPr lang="en-PH" sz="2800" dirty="0"/>
              <a:t>TREASURY.PO_MASTER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3179175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Purchase Receipt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6" y="990600"/>
            <a:ext cx="8362374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427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 fontScale="92500" lnSpcReduction="20000"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“Type of Transaction” to “BEGIN BALANCE”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Add the applicable AF in the list together with the quantity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“Next’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“Yes” button to confirm saving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For each AF, click the “Add Entry” 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Fill-in the required fields that are marked with (</a:t>
            </a:r>
            <a:r>
              <a:rPr lang="en-PH" sz="2000" dirty="0">
                <a:solidFill>
                  <a:srgbClr val="FF5050"/>
                </a:solidFill>
              </a:rPr>
              <a:t>*</a:t>
            </a:r>
            <a:r>
              <a:rPr lang="en-PH" sz="2000" dirty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“OK” button to add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Repeat Step-9  for the next AF entry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“Post” button to submit 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“Yes” button to confirm posting</a:t>
            </a:r>
          </a:p>
          <a:p>
            <a:pPr marL="493776" indent="-457200">
              <a:buFont typeface="+mj-lt"/>
              <a:buAutoNum type="arabicPeriod"/>
            </a:pPr>
            <a:endParaRPr lang="en-PH" sz="2000" dirty="0"/>
          </a:p>
          <a:p>
            <a:endParaRPr lang="en-PH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 Begin Balance</a:t>
            </a:r>
          </a:p>
        </p:txBody>
      </p:sp>
    </p:spTree>
    <p:extLst>
      <p:ext uri="{BB962C8B-B14F-4D97-AF65-F5344CB8AC3E}">
        <p14:creationId xmlns:p14="http://schemas.microsoft.com/office/powerpoint/2010/main" val="212310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Begin Balance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58" y="1019175"/>
            <a:ext cx="8340542" cy="545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58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“Type of Transaction” to “FORWARD”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Fill-in the required fields that are marked with (</a:t>
            </a:r>
            <a:r>
              <a:rPr lang="en-PH" sz="2000" dirty="0">
                <a:solidFill>
                  <a:srgbClr val="FF5050"/>
                </a:solidFill>
              </a:rPr>
              <a:t>*</a:t>
            </a:r>
            <a:r>
              <a:rPr lang="en-PH" sz="2000" dirty="0"/>
              <a:t>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“Save” button to save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“Yes” button to confirm saving</a:t>
            </a:r>
          </a:p>
          <a:p>
            <a:pPr marL="493776" indent="-457200">
              <a:buFont typeface="+mj-lt"/>
              <a:buAutoNum type="arabicPeriod"/>
            </a:pPr>
            <a:endParaRPr lang="en-PH" sz="2000" dirty="0"/>
          </a:p>
          <a:p>
            <a:endParaRPr lang="en-PH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 Forward</a:t>
            </a:r>
          </a:p>
        </p:txBody>
      </p:sp>
    </p:spTree>
    <p:extLst>
      <p:ext uri="{BB962C8B-B14F-4D97-AF65-F5344CB8AC3E}">
        <p14:creationId xmlns:p14="http://schemas.microsoft.com/office/powerpoint/2010/main" val="2003915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Forward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990600"/>
            <a:ext cx="8384209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032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 fontScale="77500" lnSpcReduction="20000"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“Type of Transaction” to “ISSUE”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Choose “With Request” option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Enter the request number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Check and verify the request items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For each AF, click the “Issue” 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</a:t>
            </a:r>
            <a:r>
              <a:rPr lang="en-PH" sz="2000" dirty="0" err="1"/>
              <a:t>Qty</a:t>
            </a:r>
            <a:r>
              <a:rPr lang="en-PH" sz="2000" dirty="0"/>
              <a:t> to Issue”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“OK” button to process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Repeat Step-10  for the next AF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“Post” button to submit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err="1"/>
              <a:t>Cick</a:t>
            </a:r>
            <a:r>
              <a:rPr lang="en-PH" sz="2000" dirty="0"/>
              <a:t> the “Yes” button to confirm posting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“Preview” button for the report</a:t>
            </a:r>
          </a:p>
          <a:p>
            <a:pPr marL="493776" indent="-457200">
              <a:buFont typeface="+mj-lt"/>
              <a:buAutoNum type="arabicPeriod"/>
            </a:pPr>
            <a:endParaRPr lang="en-PH" sz="2000" dirty="0"/>
          </a:p>
          <a:p>
            <a:endParaRPr lang="en-PH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 Issue</a:t>
            </a:r>
          </a:p>
        </p:txBody>
      </p:sp>
    </p:spTree>
    <p:extLst>
      <p:ext uri="{BB962C8B-B14F-4D97-AF65-F5344CB8AC3E}">
        <p14:creationId xmlns:p14="http://schemas.microsoft.com/office/powerpoint/2010/main" val="839090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Issue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02800"/>
            <a:ext cx="8482012" cy="555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644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“Type of Transaction” to “TRANSFER”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“Issued From”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“Transfer To”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“AF Type”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Select the items to transfer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process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err="1"/>
              <a:t>Cick</a:t>
            </a:r>
            <a:r>
              <a:rPr lang="en-PH" sz="2000" dirty="0"/>
              <a:t> the “Yes” button to confirm posting</a:t>
            </a:r>
          </a:p>
          <a:p>
            <a:endParaRPr lang="en-PH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 Transfer</a:t>
            </a:r>
          </a:p>
        </p:txBody>
      </p:sp>
    </p:spTree>
    <p:extLst>
      <p:ext uri="{BB962C8B-B14F-4D97-AF65-F5344CB8AC3E}">
        <p14:creationId xmlns:p14="http://schemas.microsoft.com/office/powerpoint/2010/main" val="2889787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“Type of Transaction” to “RETURN”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“Issued From”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“AF Type”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Select the items to return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process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err="1"/>
              <a:t>Cick</a:t>
            </a:r>
            <a:r>
              <a:rPr lang="en-PH" sz="2000" dirty="0"/>
              <a:t> the “Yes” button to confirm posting</a:t>
            </a:r>
          </a:p>
          <a:p>
            <a:endParaRPr lang="en-PH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 Return</a:t>
            </a:r>
          </a:p>
        </p:txBody>
      </p:sp>
    </p:spTree>
    <p:extLst>
      <p:ext uri="{BB962C8B-B14F-4D97-AF65-F5344CB8AC3E}">
        <p14:creationId xmlns:p14="http://schemas.microsoft.com/office/powerpoint/2010/main" val="3612462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Under “Accountable Forms” category, click “New AF Transaction”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“Type of Transaction” to “MANUAL ISSUE”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“Date Issued” to the actual date of the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“Transfer To”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Set the “AF Type”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Select the items to issue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“Next” button to process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 err="1"/>
              <a:t>Cick</a:t>
            </a:r>
            <a:r>
              <a:rPr lang="en-PH" sz="2000" dirty="0"/>
              <a:t> the “Yes” button to confirm posting</a:t>
            </a:r>
          </a:p>
          <a:p>
            <a:endParaRPr lang="en-PH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Transaction:  Manual Issue</a:t>
            </a:r>
          </a:p>
        </p:txBody>
      </p:sp>
    </p:spTree>
    <p:extLst>
      <p:ext uri="{BB962C8B-B14F-4D97-AF65-F5344CB8AC3E}">
        <p14:creationId xmlns:p14="http://schemas.microsoft.com/office/powerpoint/2010/main" val="238891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Collection Process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057400"/>
            <a:ext cx="1981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AFO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2057400"/>
            <a:ext cx="19812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LIQUIDATING OFFICER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2057400"/>
            <a:ext cx="19812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CASHIER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4600" y="2057400"/>
            <a:ext cx="1981200" cy="457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COLLECTOR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3009900" y="2743200"/>
            <a:ext cx="1066800" cy="603740"/>
          </a:xfrm>
          <a:prstGeom prst="flowChartAlternateProcess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Prepare RIS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952500" y="2743200"/>
            <a:ext cx="1066800" cy="6096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Issue AF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762000" y="3962400"/>
            <a:ext cx="1447800" cy="6096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Purchase  Request (AF)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762000" y="4953000"/>
            <a:ext cx="1447800" cy="6096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Purchase Receipt (AF)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2997884" y="3810000"/>
            <a:ext cx="1066800" cy="533400"/>
          </a:xfrm>
          <a:prstGeom prst="flowChartAlternateProcess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Collect 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2971800" y="4572000"/>
            <a:ext cx="1118968" cy="533400"/>
          </a:xfrm>
          <a:prstGeom prst="flowChartAlternateProcess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Remit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876800" y="2819400"/>
            <a:ext cx="1219200" cy="6096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Prepare</a:t>
            </a:r>
          </a:p>
          <a:p>
            <a:pPr algn="ctr"/>
            <a:r>
              <a:rPr lang="en-PH" sz="1400" dirty="0"/>
              <a:t>Liquidation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6934200" y="2895600"/>
            <a:ext cx="1143000" cy="609600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Prepare Deposit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4876800" y="3886200"/>
            <a:ext cx="1219200" cy="6096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Post</a:t>
            </a:r>
          </a:p>
          <a:p>
            <a:pPr algn="ctr"/>
            <a:r>
              <a:rPr lang="en-PH" sz="1400" dirty="0"/>
              <a:t>Liquidation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6934200" y="3810000"/>
            <a:ext cx="1143000" cy="609600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Post</a:t>
            </a:r>
          </a:p>
          <a:p>
            <a:pPr algn="ctr"/>
            <a:r>
              <a:rPr lang="en-PH" sz="1400" dirty="0"/>
              <a:t>Deposit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4419600" y="5867400"/>
            <a:ext cx="1066800" cy="45720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End</a:t>
            </a:r>
          </a:p>
        </p:txBody>
      </p:sp>
      <p:cxnSp>
        <p:nvCxnSpPr>
          <p:cNvPr id="20" name="Elbow Connector 19"/>
          <p:cNvCxnSpPr>
            <a:stCxn id="9" idx="1"/>
            <a:endCxn id="10" idx="3"/>
          </p:cNvCxnSpPr>
          <p:nvPr/>
        </p:nvCxnSpPr>
        <p:spPr>
          <a:xfrm rot="10800000" flipV="1">
            <a:off x="2019300" y="3045070"/>
            <a:ext cx="990600" cy="29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2"/>
            <a:endCxn id="13" idx="0"/>
          </p:cNvCxnSpPr>
          <p:nvPr/>
        </p:nvCxnSpPr>
        <p:spPr>
          <a:xfrm rot="16200000" flipH="1">
            <a:off x="2279992" y="2558708"/>
            <a:ext cx="457200" cy="20453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2"/>
            <a:endCxn id="14" idx="0"/>
          </p:cNvCxnSpPr>
          <p:nvPr/>
        </p:nvCxnSpPr>
        <p:spPr>
          <a:xfrm rot="5400000">
            <a:off x="3416984" y="44577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4" idx="3"/>
            <a:endCxn id="15" idx="1"/>
          </p:cNvCxnSpPr>
          <p:nvPr/>
        </p:nvCxnSpPr>
        <p:spPr>
          <a:xfrm flipV="1">
            <a:off x="4090768" y="3124200"/>
            <a:ext cx="786032" cy="1714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9" idx="1"/>
          </p:cNvCxnSpPr>
          <p:nvPr/>
        </p:nvCxnSpPr>
        <p:spPr>
          <a:xfrm rot="16200000" flipH="1">
            <a:off x="3480142" y="5156542"/>
            <a:ext cx="990600" cy="8883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5" idx="2"/>
            <a:endCxn id="17" idx="0"/>
          </p:cNvCxnSpPr>
          <p:nvPr/>
        </p:nvCxnSpPr>
        <p:spPr>
          <a:xfrm rot="5400000">
            <a:off x="5257800" y="3657600"/>
            <a:ext cx="457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2"/>
            <a:endCxn id="19" idx="0"/>
          </p:cNvCxnSpPr>
          <p:nvPr/>
        </p:nvCxnSpPr>
        <p:spPr>
          <a:xfrm rot="5400000">
            <a:off x="4533900" y="4914900"/>
            <a:ext cx="13716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3"/>
            <a:endCxn id="16" idx="1"/>
          </p:cNvCxnSpPr>
          <p:nvPr/>
        </p:nvCxnSpPr>
        <p:spPr>
          <a:xfrm flipV="1">
            <a:off x="6096000" y="3200400"/>
            <a:ext cx="838200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2"/>
            <a:endCxn id="18" idx="0"/>
          </p:cNvCxnSpPr>
          <p:nvPr/>
        </p:nvCxnSpPr>
        <p:spPr>
          <a:xfrm rot="5400000">
            <a:off x="7353300" y="36576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45"/>
          <p:cNvCxnSpPr>
            <a:stCxn id="18" idx="2"/>
            <a:endCxn id="19" idx="3"/>
          </p:cNvCxnSpPr>
          <p:nvPr/>
        </p:nvCxnSpPr>
        <p:spPr>
          <a:xfrm rot="5400000">
            <a:off x="5657850" y="4248150"/>
            <a:ext cx="1676400" cy="2019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12" idx="0"/>
          </p:cNvCxnSpPr>
          <p:nvPr/>
        </p:nvCxnSpPr>
        <p:spPr>
          <a:xfrm rot="5400000">
            <a:off x="1295400" y="47625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49"/>
          <p:cNvCxnSpPr>
            <a:stCxn id="12" idx="2"/>
            <a:endCxn id="19" idx="1"/>
          </p:cNvCxnSpPr>
          <p:nvPr/>
        </p:nvCxnSpPr>
        <p:spPr>
          <a:xfrm rot="16200000" flipH="1">
            <a:off x="2686050" y="4362450"/>
            <a:ext cx="533400" cy="2933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10200" y="50292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JEV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51816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JEV</a:t>
            </a:r>
          </a:p>
        </p:txBody>
      </p:sp>
    </p:spTree>
    <p:extLst>
      <p:ext uri="{BB962C8B-B14F-4D97-AF65-F5344CB8AC3E}">
        <p14:creationId xmlns:p14="http://schemas.microsoft.com/office/powerpoint/2010/main" val="3587711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/>
              <a:t>Quick preview of the AF Inventory status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300" dirty="0"/>
              <a:t>Home-&gt; Treasury-&gt; Accountable Forms-&gt; AF Inventory Summary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Inventory Summary</a:t>
            </a:r>
          </a:p>
        </p:txBody>
      </p:sp>
    </p:spTree>
    <p:extLst>
      <p:ext uri="{BB962C8B-B14F-4D97-AF65-F5344CB8AC3E}">
        <p14:creationId xmlns:p14="http://schemas.microsoft.com/office/powerpoint/2010/main" val="1849583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Inventory Summary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31" y="928688"/>
            <a:ext cx="8595269" cy="562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3107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/>
              <a:t>Monitor Collector’s AF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300" dirty="0"/>
              <a:t>Home-&gt; Treasury-&gt; Management-&gt; AF Control Monitoring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Control Monitoring</a:t>
            </a:r>
          </a:p>
        </p:txBody>
      </p:sp>
    </p:spTree>
    <p:extLst>
      <p:ext uri="{BB962C8B-B14F-4D97-AF65-F5344CB8AC3E}">
        <p14:creationId xmlns:p14="http://schemas.microsoft.com/office/powerpoint/2010/main" val="3237074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Control Monitoring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4" y="928688"/>
            <a:ext cx="8635516" cy="565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959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/>
              <a:t>List management of all Accountable Forms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300" dirty="0"/>
              <a:t>Home-&gt; Treasury-&gt; Accountable Forms-&gt; AF Controls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Controls</a:t>
            </a:r>
          </a:p>
        </p:txBody>
      </p:sp>
    </p:spTree>
    <p:extLst>
      <p:ext uri="{BB962C8B-B14F-4D97-AF65-F5344CB8AC3E}">
        <p14:creationId xmlns:p14="http://schemas.microsoft.com/office/powerpoint/2010/main" val="17479857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Controls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95129"/>
            <a:ext cx="8763000" cy="573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410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Control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1153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958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Control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1153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4521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638800"/>
          </a:xfrm>
        </p:spPr>
        <p:txBody>
          <a:bodyPr>
            <a:normAutofit/>
          </a:bodyPr>
          <a:lstStyle/>
          <a:p>
            <a:r>
              <a:rPr lang="en-PH" sz="2600" dirty="0"/>
              <a:t>AF Inventory Report</a:t>
            </a:r>
          </a:p>
          <a:p>
            <a:r>
              <a:rPr lang="en-PH" sz="2600" dirty="0"/>
              <a:t>CRAAF</a:t>
            </a:r>
          </a:p>
          <a:p>
            <a:r>
              <a:rPr lang="en-PH" sz="2600" dirty="0"/>
              <a:t>RAAF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Main Menu-&gt; Reports-&gt; Treasury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AFO Reports</a:t>
            </a:r>
          </a:p>
        </p:txBody>
      </p:sp>
    </p:spTree>
    <p:extLst>
      <p:ext uri="{BB962C8B-B14F-4D97-AF65-F5344CB8AC3E}">
        <p14:creationId xmlns:p14="http://schemas.microsoft.com/office/powerpoint/2010/main" val="6608490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AF Inventory Report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87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57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382000" cy="4419600"/>
          </a:xfrm>
        </p:spPr>
        <p:txBody>
          <a:bodyPr>
            <a:normAutofit/>
          </a:bodyPr>
          <a:lstStyle/>
          <a:p>
            <a:r>
              <a:rPr lang="en-PH" sz="2800" dirty="0"/>
              <a:t>AF Type</a:t>
            </a:r>
          </a:p>
          <a:p>
            <a:r>
              <a:rPr lang="en-PH" sz="2800" dirty="0"/>
              <a:t>AF Unit</a:t>
            </a:r>
          </a:p>
          <a:p>
            <a:r>
              <a:rPr lang="en-PH" sz="2800" dirty="0"/>
              <a:t>AF Allocation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800" b="1" dirty="0"/>
              <a:t>Required Role:</a:t>
            </a:r>
          </a:p>
          <a:p>
            <a:pPr lvl="1"/>
            <a:r>
              <a:rPr lang="en-PH" sz="2800" dirty="0">
                <a:solidFill>
                  <a:srgbClr val="FF0000"/>
                </a:solidFill>
              </a:rPr>
              <a:t>TREASURY.AFO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Master Data</a:t>
            </a:r>
          </a:p>
        </p:txBody>
      </p:sp>
    </p:spTree>
    <p:extLst>
      <p:ext uri="{BB962C8B-B14F-4D97-AF65-F5344CB8AC3E}">
        <p14:creationId xmlns:p14="http://schemas.microsoft.com/office/powerpoint/2010/main" val="16234847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CRAAF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46570"/>
            <a:ext cx="9144000" cy="487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525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RAAF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46570"/>
            <a:ext cx="9144000" cy="487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1901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876800"/>
            <a:ext cx="7467600" cy="914400"/>
          </a:xfrm>
        </p:spPr>
        <p:txBody>
          <a:bodyPr>
            <a:normAutofit/>
          </a:bodyPr>
          <a:lstStyle/>
          <a:p>
            <a:r>
              <a:rPr lang="en-PH" sz="3000" b="1" dirty="0"/>
              <a:t>Required</a:t>
            </a:r>
            <a:r>
              <a:rPr lang="en-PH" sz="2800" b="1" dirty="0"/>
              <a:t> Role: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PH" sz="2800" dirty="0"/>
              <a:t>Request Accountable Form</a:t>
            </a:r>
          </a:p>
          <a:p>
            <a:r>
              <a:rPr lang="en-PH" sz="2800" dirty="0"/>
              <a:t>Collection</a:t>
            </a:r>
          </a:p>
          <a:p>
            <a:r>
              <a:rPr lang="en-PH" sz="2800" dirty="0"/>
              <a:t>Batch Capture</a:t>
            </a:r>
          </a:p>
          <a:p>
            <a:r>
              <a:rPr lang="en-PH" sz="2800" dirty="0"/>
              <a:t>Remittance</a:t>
            </a:r>
          </a:p>
          <a:p>
            <a:r>
              <a:rPr lang="en-PH" sz="2800" dirty="0"/>
              <a:t>Reports</a:t>
            </a:r>
          </a:p>
          <a:p>
            <a:r>
              <a:rPr lang="en-PH" sz="2800" dirty="0"/>
              <a:t>Tools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7467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Collector Features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80999" y="5638800"/>
            <a:ext cx="8458201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PH" sz="2800" dirty="0">
                <a:solidFill>
                  <a:srgbClr val="FF0000"/>
                </a:solidFill>
              </a:rPr>
              <a:t>TREASURY.COLLECTOR</a:t>
            </a:r>
          </a:p>
        </p:txBody>
      </p:sp>
    </p:spTree>
    <p:extLst>
      <p:ext uri="{BB962C8B-B14F-4D97-AF65-F5344CB8AC3E}">
        <p14:creationId xmlns:p14="http://schemas.microsoft.com/office/powerpoint/2010/main" val="2190149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r>
              <a:rPr lang="en-PH" sz="2600" dirty="0"/>
              <a:t>Creates request of AF to be processed by AFO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400" dirty="0"/>
              <a:t>Home-&gt; Treasury-&gt; Collection-&gt; Request Accountable Form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Request Accountable Form</a:t>
            </a:r>
          </a:p>
        </p:txBody>
      </p:sp>
    </p:spTree>
    <p:extLst>
      <p:ext uri="{BB962C8B-B14F-4D97-AF65-F5344CB8AC3E}">
        <p14:creationId xmlns:p14="http://schemas.microsoft.com/office/powerpoint/2010/main" val="2980339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Under “Collection” category, click “Request Accountable Form”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Add the applicable AF in the list together with the quantity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icon        to save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Click the “Yes” button to confirm saving 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000" dirty="0"/>
              <a:t>After saving, a request number is generated by the system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Request Accountable Form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43200"/>
            <a:ext cx="243840" cy="23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7437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Request Accountable Form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28700"/>
            <a:ext cx="782002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4814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r>
              <a:rPr lang="en-PH" sz="2600" dirty="0"/>
              <a:t>Issue Cash Receipt</a:t>
            </a:r>
          </a:p>
          <a:p>
            <a:r>
              <a:rPr lang="en-PH" sz="2600" dirty="0"/>
              <a:t>Issue Cash Ticket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Home-&gt; Treasury-&gt; Collection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0835740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715000"/>
          </a:xfrm>
        </p:spPr>
        <p:txBody>
          <a:bodyPr>
            <a:normAutofit fontScale="92500" lnSpcReduction="20000"/>
          </a:bodyPr>
          <a:lstStyle/>
          <a:p>
            <a:r>
              <a:rPr lang="en-PH" sz="2200" dirty="0"/>
              <a:t>Go to “Home-&gt; Treasury”</a:t>
            </a:r>
          </a:p>
          <a:p>
            <a:r>
              <a:rPr lang="en-PH" sz="2200" dirty="0"/>
              <a:t>Under “Collection” category, click “Issue Cash Receipt”</a:t>
            </a:r>
          </a:p>
          <a:p>
            <a:r>
              <a:rPr lang="en-PH" sz="2200" dirty="0"/>
              <a:t>Set the “Mode”</a:t>
            </a:r>
          </a:p>
          <a:p>
            <a:r>
              <a:rPr lang="en-PH" sz="2200" dirty="0"/>
              <a:t>Set the “AF Type” to  “51”</a:t>
            </a:r>
          </a:p>
          <a:p>
            <a:r>
              <a:rPr lang="en-PH" sz="2200" dirty="0"/>
              <a:t>Set the “Collection Type” to  “General Collection”</a:t>
            </a:r>
          </a:p>
          <a:p>
            <a:r>
              <a:rPr lang="en-PH" sz="2200" dirty="0"/>
              <a:t>Click the “Next” button to continue</a:t>
            </a:r>
          </a:p>
          <a:p>
            <a:r>
              <a:rPr lang="en-PH" sz="2200" dirty="0"/>
              <a:t>If no activated stubs, you will be prompted with a “Select Stub to Use”</a:t>
            </a:r>
          </a:p>
          <a:p>
            <a:r>
              <a:rPr lang="en-PH" sz="2200" dirty="0"/>
              <a:t>Set the “Paid By” and “Address”</a:t>
            </a:r>
          </a:p>
          <a:p>
            <a:r>
              <a:rPr lang="en-PH" sz="2200" dirty="0"/>
              <a:t>Add the applicable accounts in the list together with the amount</a:t>
            </a:r>
          </a:p>
          <a:p>
            <a:r>
              <a:rPr lang="en-PH" sz="2200" dirty="0"/>
              <a:t>Click the “F9 - Cash” button and set the “Cash Tendered”</a:t>
            </a:r>
          </a:p>
          <a:p>
            <a:r>
              <a:rPr lang="en-PH" sz="2200" dirty="0"/>
              <a:t>Click the “OK” button to continue</a:t>
            </a:r>
          </a:p>
          <a:p>
            <a:r>
              <a:rPr lang="en-PH" sz="2200" dirty="0"/>
              <a:t>Click the “OK” button to confirm receipt</a:t>
            </a:r>
          </a:p>
          <a:p>
            <a:endParaRPr lang="en-PH" sz="2200" dirty="0"/>
          </a:p>
          <a:p>
            <a:endParaRPr lang="en-PH" sz="22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Issue Cash Receipt: General Collection</a:t>
            </a:r>
          </a:p>
        </p:txBody>
      </p:sp>
    </p:spTree>
    <p:extLst>
      <p:ext uri="{BB962C8B-B14F-4D97-AF65-F5344CB8AC3E}">
        <p14:creationId xmlns:p14="http://schemas.microsoft.com/office/powerpoint/2010/main" val="19478494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381000" y="0"/>
            <a:ext cx="87630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Issue Cash Receipt: General Collection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047750"/>
            <a:ext cx="70675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0073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715000"/>
          </a:xfrm>
        </p:spPr>
        <p:txBody>
          <a:bodyPr>
            <a:normAutofit/>
          </a:bodyPr>
          <a:lstStyle/>
          <a:p>
            <a:r>
              <a:rPr lang="en-PH" sz="2200" dirty="0"/>
              <a:t>Go to “Home-&gt; Treasury”</a:t>
            </a:r>
          </a:p>
          <a:p>
            <a:r>
              <a:rPr lang="en-PH" sz="2200" dirty="0"/>
              <a:t>Under “Collection” category, click “Issue Cash Ticket”</a:t>
            </a:r>
          </a:p>
          <a:p>
            <a:r>
              <a:rPr lang="en-PH" sz="2200" dirty="0"/>
              <a:t>Set the “Mode”, “AF Type” and “Collection Type”</a:t>
            </a:r>
          </a:p>
          <a:p>
            <a:r>
              <a:rPr lang="en-PH" sz="2200" dirty="0"/>
              <a:t>Click the “Next” button to continue</a:t>
            </a:r>
          </a:p>
          <a:p>
            <a:r>
              <a:rPr lang="en-PH" sz="2200" dirty="0"/>
              <a:t>If no activated stubs, you will be prompted with a “Select Stub to Use”</a:t>
            </a:r>
          </a:p>
          <a:p>
            <a:r>
              <a:rPr lang="en-PH" sz="2200" dirty="0"/>
              <a:t>Set the “Total Cash Collector” or “Quantity Issued”</a:t>
            </a:r>
          </a:p>
          <a:p>
            <a:r>
              <a:rPr lang="en-PH" sz="2200" dirty="0"/>
              <a:t>Add the applicable accounts in the list together with the amount</a:t>
            </a:r>
          </a:p>
          <a:p>
            <a:r>
              <a:rPr lang="en-PH" sz="2200" dirty="0"/>
              <a:t>Click the “Save” button to submit</a:t>
            </a:r>
          </a:p>
          <a:p>
            <a:r>
              <a:rPr lang="en-PH" sz="2200" dirty="0"/>
              <a:t>Click the “Yes” button to confirm saving</a:t>
            </a:r>
          </a:p>
          <a:p>
            <a:endParaRPr lang="en-PH" sz="22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Issue Cash Ticket</a:t>
            </a:r>
          </a:p>
        </p:txBody>
      </p:sp>
    </p:spTree>
    <p:extLst>
      <p:ext uri="{BB962C8B-B14F-4D97-AF65-F5344CB8AC3E}">
        <p14:creationId xmlns:p14="http://schemas.microsoft.com/office/powerpoint/2010/main" val="401525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/>
          </a:bodyPr>
          <a:lstStyle/>
          <a:p>
            <a:r>
              <a:rPr lang="en-PH" sz="2600" dirty="0"/>
              <a:t>Supports Standard Accountable Forms</a:t>
            </a:r>
          </a:p>
          <a:p>
            <a:pPr lvl="1"/>
            <a:r>
              <a:rPr lang="en-PH" sz="2200" dirty="0"/>
              <a:t>51, 52, 53, 54, 56, 57, 58</a:t>
            </a:r>
          </a:p>
          <a:p>
            <a:pPr lvl="1"/>
            <a:r>
              <a:rPr lang="en-PH" sz="2200" dirty="0"/>
              <a:t>0016, 0017, 907</a:t>
            </a:r>
          </a:p>
          <a:p>
            <a:pPr lvl="1"/>
            <a:r>
              <a:rPr lang="en-PH" sz="2200" dirty="0"/>
              <a:t>Cash Tickets (1, 2, 5, 10)</a:t>
            </a:r>
          </a:p>
          <a:p>
            <a:endParaRPr lang="en-PH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AF Types”</a:t>
            </a:r>
          </a:p>
          <a:p>
            <a:pPr marL="448056" lvl="1" indent="0">
              <a:buNone/>
            </a:pPr>
            <a:endParaRPr lang="en-PH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AF Type</a:t>
            </a:r>
          </a:p>
        </p:txBody>
      </p:sp>
    </p:spTree>
    <p:extLst>
      <p:ext uri="{BB962C8B-B14F-4D97-AF65-F5344CB8AC3E}">
        <p14:creationId xmlns:p14="http://schemas.microsoft.com/office/powerpoint/2010/main" val="12857205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81000" y="0"/>
            <a:ext cx="87630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Issue Cash Ticket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047750"/>
            <a:ext cx="70675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1380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C77950-286C-3D3D-6EC9-6B89F214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76800"/>
            <a:ext cx="7467600" cy="914400"/>
          </a:xfrm>
        </p:spPr>
        <p:txBody>
          <a:bodyPr>
            <a:normAutofit/>
          </a:bodyPr>
          <a:lstStyle/>
          <a:p>
            <a:r>
              <a:rPr lang="en-PH" sz="3000" b="1" dirty="0"/>
              <a:t>Required</a:t>
            </a:r>
            <a:r>
              <a:rPr lang="en-PH" sz="2800" b="1" dirty="0"/>
              <a:t> Role: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715000"/>
          </a:xfrm>
        </p:spPr>
        <p:txBody>
          <a:bodyPr>
            <a:normAutofit/>
          </a:bodyPr>
          <a:lstStyle/>
          <a:p>
            <a:r>
              <a:rPr lang="en-PH" sz="2200" dirty="0"/>
              <a:t>Go to “Home-&gt; Treasury-&gt; View Cash Receipts”</a:t>
            </a:r>
          </a:p>
          <a:p>
            <a:r>
              <a:rPr lang="en-PH" sz="2200" dirty="0"/>
              <a:t>Select Cash Receipt to be voided</a:t>
            </a:r>
          </a:p>
          <a:p>
            <a:r>
              <a:rPr lang="en-PH" sz="2200" dirty="0"/>
              <a:t>Click the “Void” button to void cash receipt</a:t>
            </a:r>
          </a:p>
          <a:p>
            <a:r>
              <a:rPr lang="en-PH" sz="2200" dirty="0"/>
              <a:t>Enter Approver login credentials and indicate the reason for voiding receipt</a:t>
            </a:r>
          </a:p>
          <a:p>
            <a:r>
              <a:rPr lang="en-PH" sz="2200" dirty="0"/>
              <a:t>Click the “OK” button to continue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Void Receipt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C2B4340-C8B7-394A-DC6D-443FCBB7AF8D}"/>
              </a:ext>
            </a:extLst>
          </p:cNvPr>
          <p:cNvSpPr txBox="1">
            <a:spLocks/>
          </p:cNvSpPr>
          <p:nvPr/>
        </p:nvSpPr>
        <p:spPr>
          <a:xfrm>
            <a:off x="380999" y="5638800"/>
            <a:ext cx="8458201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PH" sz="2800" dirty="0">
                <a:solidFill>
                  <a:srgbClr val="FF0000"/>
                </a:solidFill>
              </a:rPr>
              <a:t>TREASURY.APPROVER</a:t>
            </a:r>
          </a:p>
        </p:txBody>
      </p:sp>
    </p:spTree>
    <p:extLst>
      <p:ext uri="{BB962C8B-B14F-4D97-AF65-F5344CB8AC3E}">
        <p14:creationId xmlns:p14="http://schemas.microsoft.com/office/powerpoint/2010/main" val="9875876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C4DB5-5F8E-8D35-E58F-C10E4CA3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" y="509180"/>
            <a:ext cx="7811590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489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249F0C-7040-06D1-F24E-B9A35AED0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" y="513943"/>
            <a:ext cx="7811590" cy="5830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030B3-C9CC-8910-B5AF-13F475FC6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514350"/>
            <a:ext cx="78105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836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88E38-7574-EAAB-C2ED-AF310A87D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78" y="537759"/>
            <a:ext cx="7830643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730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876800"/>
            <a:ext cx="7467600" cy="914400"/>
          </a:xfrm>
        </p:spPr>
        <p:txBody>
          <a:bodyPr>
            <a:normAutofit/>
          </a:bodyPr>
          <a:lstStyle/>
          <a:p>
            <a:r>
              <a:rPr lang="en-PH" sz="3000" b="1" dirty="0"/>
              <a:t>Required</a:t>
            </a:r>
            <a:r>
              <a:rPr lang="en-PH" sz="2800" b="1" dirty="0"/>
              <a:t> Role: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PH" sz="2800" dirty="0"/>
              <a:t>Collection</a:t>
            </a:r>
          </a:p>
          <a:p>
            <a:r>
              <a:rPr lang="en-PH" sz="2800" dirty="0"/>
              <a:t>Batch Capture</a:t>
            </a:r>
          </a:p>
          <a:p>
            <a:r>
              <a:rPr lang="en-PH" sz="2800" dirty="0"/>
              <a:t>Remittance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7467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Sub Collector Features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80999" y="5638800"/>
            <a:ext cx="8458201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PH" sz="2800" dirty="0">
                <a:solidFill>
                  <a:srgbClr val="FF0000"/>
                </a:solidFill>
              </a:rPr>
              <a:t>TREASURY.SUBCOLLECTOR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2A145-4C14-A492-8E0A-EE062C881D14}"/>
              </a:ext>
            </a:extLst>
          </p:cNvPr>
          <p:cNvSpPr txBox="1"/>
          <p:nvPr/>
        </p:nvSpPr>
        <p:spPr>
          <a:xfrm>
            <a:off x="380999" y="3867834"/>
            <a:ext cx="810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i="1" dirty="0"/>
              <a:t>Note: </a:t>
            </a:r>
            <a:r>
              <a:rPr lang="en-PH" sz="1600" i="1" dirty="0" err="1"/>
              <a:t>Subcollector</a:t>
            </a:r>
            <a:r>
              <a:rPr lang="en-PH" sz="1600" i="1" dirty="0"/>
              <a:t> is under Collector. </a:t>
            </a:r>
          </a:p>
          <a:p>
            <a:r>
              <a:rPr lang="en-PH" sz="1600" i="1" dirty="0"/>
              <a:t>	All transactions made by </a:t>
            </a:r>
            <a:r>
              <a:rPr lang="en-PH" sz="1600" i="1" dirty="0" err="1"/>
              <a:t>subcollector</a:t>
            </a:r>
            <a:r>
              <a:rPr lang="en-PH" sz="1600" i="1" dirty="0"/>
              <a:t> is under Collector supervision.</a:t>
            </a:r>
          </a:p>
        </p:txBody>
      </p:sp>
    </p:spTree>
    <p:extLst>
      <p:ext uri="{BB962C8B-B14F-4D97-AF65-F5344CB8AC3E}">
        <p14:creationId xmlns:p14="http://schemas.microsoft.com/office/powerpoint/2010/main" val="40784007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PH" sz="2600" dirty="0"/>
              <a:t>Collector must assign AF to </a:t>
            </a:r>
            <a:r>
              <a:rPr lang="en-PH" sz="2600" dirty="0" err="1"/>
              <a:t>Subcollector</a:t>
            </a:r>
            <a:r>
              <a:rPr lang="en-PH" sz="2600" dirty="0"/>
              <a:t>.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400" dirty="0"/>
              <a:t>Home-&gt; Treasury-&gt; Collection-&gt; View Accountable Forms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Assign Accountable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0E3B6-01F8-F995-2C3B-12FD52F8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5833752" cy="358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210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r>
              <a:rPr lang="en-PH" sz="2600" dirty="0"/>
              <a:t>To prepare a remittance of the unremitted receipts</a:t>
            </a:r>
          </a:p>
          <a:p>
            <a:pPr marL="36576" indent="0">
              <a:buNone/>
            </a:pPr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Home-&gt; Treasury-&gt; Collection-&gt; Prepare Remittance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Remittance</a:t>
            </a:r>
          </a:p>
        </p:txBody>
      </p:sp>
    </p:spTree>
    <p:extLst>
      <p:ext uri="{BB962C8B-B14F-4D97-AF65-F5344CB8AC3E}">
        <p14:creationId xmlns:p14="http://schemas.microsoft.com/office/powerpoint/2010/main" val="12241222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Under “Collection” category, click “Prepare Remittance”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Review and verify the data displayed on the screen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“Submit For Remittance” button to submit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A draft remittance transaction is successfully created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“Cash Breakdown” button to set denomination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“OK” button to save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“Submit For Liquidation” button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An Official Control Number is generated by the system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Preview and printing of RCD</a:t>
            </a:r>
          </a:p>
          <a:p>
            <a:endParaRPr lang="en-PH" sz="22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Prepare Remittance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5393896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Remittance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123950"/>
            <a:ext cx="867727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87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>
            <a:normAutofit/>
          </a:bodyPr>
          <a:lstStyle/>
          <a:p>
            <a:r>
              <a:rPr lang="en-PH" sz="4400" dirty="0"/>
              <a:t>AF Types  Screen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962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19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View Remittances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123950"/>
            <a:ext cx="867727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8397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r>
              <a:rPr lang="en-PH" sz="2600" dirty="0"/>
              <a:t>Capture the manual issuance of receipts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Home-&gt; Treasury-&gt; Collection-&gt; View Batch Captures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Batch Capture</a:t>
            </a:r>
          </a:p>
        </p:txBody>
      </p:sp>
    </p:spTree>
    <p:extLst>
      <p:ext uri="{BB962C8B-B14F-4D97-AF65-F5344CB8AC3E}">
        <p14:creationId xmlns:p14="http://schemas.microsoft.com/office/powerpoint/2010/main" val="23151749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Batch Captures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066800"/>
            <a:ext cx="867727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807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 fontScale="92500" lnSpcReduction="20000"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Under “Collection” category, click “View Batch Captures”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 to create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Set the “Start Series” and “Receipt Date”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Be sure that the stub you want to use has changed the mode to “CAPTURE” or else it prompt an error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“Next”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Select the “Collection Type” you want to use and click the “OK” button to continue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“Add” button to add a receipt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Fill-in the required fields that are marked with ( </a:t>
            </a:r>
            <a:r>
              <a:rPr lang="en-PH" sz="2200" dirty="0">
                <a:solidFill>
                  <a:srgbClr val="FF0000"/>
                </a:solidFill>
              </a:rPr>
              <a:t>*</a:t>
            </a:r>
            <a:r>
              <a:rPr lang="en-PH" sz="2200" dirty="0"/>
              <a:t> )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Add the applicable accounts in the list together with the amount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“Save” button to save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Repeat Step-8 to add more receipts</a:t>
            </a:r>
          </a:p>
          <a:p>
            <a:endParaRPr lang="en-PH" sz="22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Batch Capture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304800" cy="32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3000" dirty="0"/>
              <a:t>Part-1</a:t>
            </a:r>
          </a:p>
        </p:txBody>
      </p:sp>
    </p:spTree>
    <p:extLst>
      <p:ext uri="{BB962C8B-B14F-4D97-AF65-F5344CB8AC3E}">
        <p14:creationId xmlns:p14="http://schemas.microsoft.com/office/powerpoint/2010/main" val="30780811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/>
          </a:bodyPr>
          <a:lstStyle/>
          <a:p>
            <a:r>
              <a:rPr lang="en-PH" sz="2200" dirty="0"/>
              <a:t>Click the “Submit For Posting” button</a:t>
            </a:r>
          </a:p>
          <a:p>
            <a:r>
              <a:rPr lang="en-PH" sz="2200" dirty="0"/>
              <a:t>Click the “Post” button</a:t>
            </a:r>
          </a:p>
          <a:p>
            <a:r>
              <a:rPr lang="en-PH" sz="2200" dirty="0"/>
              <a:t>Click the “Submit For Online Remittance” button</a:t>
            </a:r>
          </a:p>
          <a:p>
            <a:r>
              <a:rPr lang="en-PH" sz="2200" dirty="0"/>
              <a:t>Click the “Yes” button to confirm</a:t>
            </a:r>
          </a:p>
          <a:p>
            <a:r>
              <a:rPr lang="en-PH" sz="2200" dirty="0"/>
              <a:t>Status of the transaction becomes CLOSED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Batch Capture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3000" dirty="0"/>
              <a:t>Part-2</a:t>
            </a:r>
          </a:p>
        </p:txBody>
      </p:sp>
    </p:spTree>
    <p:extLst>
      <p:ext uri="{BB962C8B-B14F-4D97-AF65-F5344CB8AC3E}">
        <p14:creationId xmlns:p14="http://schemas.microsoft.com/office/powerpoint/2010/main" val="41259185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Batch Capture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047750"/>
            <a:ext cx="867727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6979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86400"/>
          </a:xfrm>
        </p:spPr>
        <p:txBody>
          <a:bodyPr>
            <a:normAutofit/>
          </a:bodyPr>
          <a:lstStyle/>
          <a:p>
            <a:r>
              <a:rPr lang="en-PH" sz="2600" dirty="0"/>
              <a:t>Manage Payment Order records</a:t>
            </a:r>
          </a:p>
          <a:p>
            <a:r>
              <a:rPr lang="en-PH" sz="2600" dirty="0"/>
              <a:t>A Payment Order can be paid through </a:t>
            </a:r>
            <a:r>
              <a:rPr lang="en-PH" sz="2600" dirty="0" err="1"/>
              <a:t>ePayment</a:t>
            </a:r>
            <a:r>
              <a:rPr lang="en-PH" sz="2600" dirty="0"/>
              <a:t> or over-the-counter transaction</a:t>
            </a:r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500" dirty="0"/>
              <a:t>Home-&gt; Treasury-&gt; Management-&gt; View Payment Orders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Payment Order</a:t>
            </a:r>
          </a:p>
        </p:txBody>
      </p:sp>
    </p:spTree>
    <p:extLst>
      <p:ext uri="{BB962C8B-B14F-4D97-AF65-F5344CB8AC3E}">
        <p14:creationId xmlns:p14="http://schemas.microsoft.com/office/powerpoint/2010/main" val="6377134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View Payment Orders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1219200"/>
            <a:ext cx="895847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040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>
            <a:normAutofit fontScale="92500" lnSpcReduction="10000"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2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Under “Management” category, click “View Payment Orders”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 to create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From the “Select Type” field, choose the type of payment order and click the “Next” button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Fill-in the required fields that are marked with ( </a:t>
            </a:r>
            <a:r>
              <a:rPr lang="en-PH" sz="2200" dirty="0">
                <a:solidFill>
                  <a:srgbClr val="FF0000"/>
                </a:solidFill>
              </a:rPr>
              <a:t>*</a:t>
            </a:r>
            <a:r>
              <a:rPr lang="en-PH" sz="2200" dirty="0"/>
              <a:t> ),                   while the “Email” and “Mobile No.” fields must be set if used for online payment transaction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Add the applicable accounts in the list together with the amount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     to save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the  “Approve” button to make the transaction final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You may click the “Send Email” button to send the order slip to the taxpayer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200" dirty="0"/>
              <a:t>Click icon  to   </a:t>
            </a:r>
            <a:r>
              <a:rPr lang="en-PH" sz="2200" dirty="0" err="1"/>
              <a:t>to</a:t>
            </a:r>
            <a:r>
              <a:rPr lang="en-PH" sz="2200" dirty="0"/>
              <a:t> preview the order slip </a:t>
            </a:r>
          </a:p>
          <a:p>
            <a:endParaRPr lang="en-PH" sz="22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Create Payment Order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59" y="1816282"/>
            <a:ext cx="304800" cy="32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3000" dirty="0"/>
              <a:t>Part-1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59" y="4648200"/>
            <a:ext cx="313793" cy="3137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992" y="6477000"/>
            <a:ext cx="327992" cy="27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1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Payment Order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8853"/>
            <a:ext cx="8153400" cy="56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9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PH" dirty="0"/>
              <a:t>AF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05400"/>
          </a:xfrm>
        </p:spPr>
        <p:txBody>
          <a:bodyPr>
            <a:normAutofit/>
          </a:bodyPr>
          <a:lstStyle/>
          <a:p>
            <a:r>
              <a:rPr lang="en-PH" sz="2600" dirty="0"/>
              <a:t>Accountable Form Unit Settings</a:t>
            </a:r>
          </a:p>
          <a:p>
            <a:endParaRPr lang="en-PH" sz="2600" dirty="0"/>
          </a:p>
          <a:p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600" dirty="0"/>
              <a:t>“Main Menu-&gt; Master-&gt; Treasury-&gt; AF Units”</a:t>
            </a:r>
          </a:p>
          <a:p>
            <a:pPr marL="448056" lvl="1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04869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Payment Order Slip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98" y="1066800"/>
            <a:ext cx="8611802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5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895600"/>
            <a:ext cx="7467600" cy="914400"/>
          </a:xfrm>
        </p:spPr>
        <p:txBody>
          <a:bodyPr>
            <a:normAutofit/>
          </a:bodyPr>
          <a:lstStyle/>
          <a:p>
            <a:r>
              <a:rPr lang="en-PH" sz="3000" b="1" dirty="0"/>
              <a:t>Required Role: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1228479"/>
          </a:xfrm>
        </p:spPr>
        <p:txBody>
          <a:bodyPr>
            <a:normAutofit/>
          </a:bodyPr>
          <a:lstStyle/>
          <a:p>
            <a:r>
              <a:rPr lang="en-PH" sz="2600" dirty="0"/>
              <a:t>Accept Remittance</a:t>
            </a:r>
          </a:p>
          <a:p>
            <a:r>
              <a:rPr lang="en-PH" sz="2600" dirty="0"/>
              <a:t>Liquidation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7467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Liquidating Officer Features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800" y="3810000"/>
            <a:ext cx="8534400" cy="27760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2600" dirty="0">
                <a:solidFill>
                  <a:srgbClr val="FF0000"/>
                </a:solidFill>
              </a:rPr>
              <a:t>TREASURY.LIQUIDATING_OFFICER</a:t>
            </a:r>
          </a:p>
        </p:txBody>
      </p:sp>
    </p:spTree>
    <p:extLst>
      <p:ext uri="{BB962C8B-B14F-4D97-AF65-F5344CB8AC3E}">
        <p14:creationId xmlns:p14="http://schemas.microsoft.com/office/powerpoint/2010/main" val="38747408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86400"/>
          </a:xfrm>
        </p:spPr>
        <p:txBody>
          <a:bodyPr>
            <a:normAutofit/>
          </a:bodyPr>
          <a:lstStyle/>
          <a:p>
            <a:r>
              <a:rPr lang="en-PH" sz="2600" dirty="0"/>
              <a:t>To accept the remittance transaction submitted by the collector</a:t>
            </a:r>
          </a:p>
          <a:p>
            <a:pPr marL="36576" indent="0">
              <a:buNone/>
            </a:pPr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400" dirty="0"/>
              <a:t>Home-&gt; Treasury-&gt; Remittance-&gt; Prepare Collection Voucher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Accept Remittance</a:t>
            </a:r>
          </a:p>
        </p:txBody>
      </p:sp>
    </p:spTree>
    <p:extLst>
      <p:ext uri="{BB962C8B-B14F-4D97-AF65-F5344CB8AC3E}">
        <p14:creationId xmlns:p14="http://schemas.microsoft.com/office/powerpoint/2010/main" val="33195442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Accept Remittance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39156"/>
            <a:ext cx="8839200" cy="51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652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867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5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Under “Remittance / Deposit” category,                                     click “Prepare Collection Voucher”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Select an item from the list and click the “View” button to open the remittance RCD information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Click the “Accept” button to marked the transaction as accepted and is ready for liquidation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Repeat Step-3 until all items are as accepted</a:t>
            </a:r>
          </a:p>
          <a:p>
            <a:pPr marL="36576" indent="0">
              <a:buNone/>
            </a:pPr>
            <a:endParaRPr lang="en-PH" sz="25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Accept Remittance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5126890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Accept Remittance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93" y="914400"/>
            <a:ext cx="7796907" cy="586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953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86400"/>
          </a:xfrm>
        </p:spPr>
        <p:txBody>
          <a:bodyPr>
            <a:normAutofit/>
          </a:bodyPr>
          <a:lstStyle/>
          <a:p>
            <a:r>
              <a:rPr lang="en-PH" sz="2600" dirty="0"/>
              <a:t>To liquidate accepted remittances</a:t>
            </a:r>
          </a:p>
          <a:p>
            <a:pPr marL="36576" indent="0">
              <a:buNone/>
            </a:pPr>
            <a:endParaRPr lang="en-PH" sz="2600" dirty="0"/>
          </a:p>
          <a:p>
            <a:endParaRPr lang="en-PH" sz="2600" dirty="0"/>
          </a:p>
          <a:p>
            <a:pPr marL="36576" indent="0">
              <a:buNone/>
            </a:pPr>
            <a:r>
              <a:rPr lang="en-PH" sz="2600" b="1" dirty="0"/>
              <a:t>Location</a:t>
            </a:r>
            <a:r>
              <a:rPr lang="en-PH" sz="2600" dirty="0"/>
              <a:t>:</a:t>
            </a:r>
          </a:p>
          <a:p>
            <a:pPr marL="36576" indent="0">
              <a:buNone/>
            </a:pPr>
            <a:r>
              <a:rPr lang="en-PH" sz="2400" dirty="0"/>
              <a:t>Home-&gt; Treasury-&gt; Remittance-&gt; Prepare Collection Voucher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610600" cy="9906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400" dirty="0"/>
              <a:t>Liquidation</a:t>
            </a:r>
          </a:p>
        </p:txBody>
      </p:sp>
    </p:spTree>
    <p:extLst>
      <p:ext uri="{BB962C8B-B14F-4D97-AF65-F5344CB8AC3E}">
        <p14:creationId xmlns:p14="http://schemas.microsoft.com/office/powerpoint/2010/main" val="11047840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077200" cy="58674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500" dirty="0"/>
              <a:t>Go to “Home-&gt; Treasury”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Under “Remittance / Deposit” category,                                     click “Prepare Collection Voucher”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Review all accepted remittances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Click the “Submit for Liquidation” button 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A temporary Collection Voucher record is created that needs to be reviewed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Click the “Post” button</a:t>
            </a:r>
          </a:p>
          <a:p>
            <a:pPr marL="493776" indent="-457200">
              <a:buFont typeface="+mj-lt"/>
              <a:buAutoNum type="arabicPeriod"/>
            </a:pPr>
            <a:r>
              <a:rPr lang="en-PH" sz="2500" dirty="0"/>
              <a:t>An official control number is created after successfully posted.</a:t>
            </a:r>
          </a:p>
          <a:p>
            <a:pPr marL="493776" indent="-457200">
              <a:buFont typeface="+mj-lt"/>
              <a:buAutoNum type="arabicPeriod"/>
            </a:pPr>
            <a:endParaRPr lang="en-PH" sz="2500" dirty="0"/>
          </a:p>
          <a:p>
            <a:pPr marL="36576" indent="0">
              <a:buNone/>
            </a:pPr>
            <a:endParaRPr lang="en-PH" sz="25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Liquidation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3446061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200" dirty="0"/>
              <a:t>Liquidation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763000" cy="838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PH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839200" cy="520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502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200400"/>
            <a:ext cx="7467600" cy="1219200"/>
          </a:xfrm>
        </p:spPr>
        <p:txBody>
          <a:bodyPr>
            <a:normAutofit/>
          </a:bodyPr>
          <a:lstStyle/>
          <a:p>
            <a:r>
              <a:rPr lang="en-PH" sz="3000" b="1" dirty="0"/>
              <a:t>Required Role: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1838079"/>
          </a:xfrm>
        </p:spPr>
        <p:txBody>
          <a:bodyPr>
            <a:normAutofit/>
          </a:bodyPr>
          <a:lstStyle/>
          <a:p>
            <a:r>
              <a:rPr lang="en-PH" sz="2600" dirty="0"/>
              <a:t>Prepare Deposit</a:t>
            </a:r>
          </a:p>
          <a:p>
            <a:r>
              <a:rPr lang="en-PH" sz="2600" dirty="0"/>
              <a:t>Print Deposit Slip</a:t>
            </a:r>
          </a:p>
          <a:p>
            <a:r>
              <a:rPr lang="en-PH" sz="2600" dirty="0"/>
              <a:t>Validate Deposit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0"/>
            <a:ext cx="7467600" cy="9144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Cashier Features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800" y="4234375"/>
            <a:ext cx="7487529" cy="21664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2600" dirty="0">
                <a:solidFill>
                  <a:srgbClr val="FF0000"/>
                </a:solidFill>
              </a:rPr>
              <a:t>TREASURY.CASHIER</a:t>
            </a:r>
          </a:p>
        </p:txBody>
      </p:sp>
    </p:spTree>
    <p:extLst>
      <p:ext uri="{BB962C8B-B14F-4D97-AF65-F5344CB8AC3E}">
        <p14:creationId xmlns:p14="http://schemas.microsoft.com/office/powerpoint/2010/main" val="178652364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10590</TotalTime>
  <Words>2836</Words>
  <Application>Microsoft Office PowerPoint</Application>
  <PresentationFormat>On-screen Show (4:3)</PresentationFormat>
  <Paragraphs>542</Paragraphs>
  <Slides>105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1" baseType="lpstr">
      <vt:lpstr>Arial</vt:lpstr>
      <vt:lpstr>Calibri</vt:lpstr>
      <vt:lpstr>Courier New</vt:lpstr>
      <vt:lpstr>Trebuchet MS</vt:lpstr>
      <vt:lpstr>Tw Cen MT</vt:lpstr>
      <vt:lpstr>Droplet</vt:lpstr>
      <vt:lpstr>Treasury  Module</vt:lpstr>
      <vt:lpstr>Features</vt:lpstr>
      <vt:lpstr>PowerPoint Presentation</vt:lpstr>
      <vt:lpstr>PowerPoint Presentation</vt:lpstr>
      <vt:lpstr>Collection Process Flow</vt:lpstr>
      <vt:lpstr>PowerPoint Presentation</vt:lpstr>
      <vt:lpstr>PowerPoint Presentation</vt:lpstr>
      <vt:lpstr>AF Types  Screen</vt:lpstr>
      <vt:lpstr>AF Unit</vt:lpstr>
      <vt:lpstr>AF Units  Screen</vt:lpstr>
      <vt:lpstr>AF Allocation</vt:lpstr>
      <vt:lpstr>AF Allocations  Screen</vt:lpstr>
      <vt:lpstr>PowerPoint Presentation</vt:lpstr>
      <vt:lpstr>Collection Type</vt:lpstr>
      <vt:lpstr>Collection Types  Screen</vt:lpstr>
      <vt:lpstr>Collection Type  Screen</vt:lpstr>
      <vt:lpstr>Collection Type  Screen</vt:lpstr>
      <vt:lpstr>Collection Type  Screen</vt:lpstr>
      <vt:lpstr>Collection Group</vt:lpstr>
      <vt:lpstr>Collection Groups  Screen</vt:lpstr>
      <vt:lpstr>Collection Group  Screen</vt:lpstr>
      <vt:lpstr>Collection Group  Screen</vt:lpstr>
      <vt:lpstr>Barcode Launcher</vt:lpstr>
      <vt:lpstr>Barcode Launchers  Screen</vt:lpstr>
      <vt:lpstr>Barcode Launcher  Screen</vt:lpstr>
      <vt:lpstr>Barcode Launcher  Screen</vt:lpstr>
      <vt:lpstr>Payment Order Type</vt:lpstr>
      <vt:lpstr>Payment Order Types  Screen</vt:lpstr>
      <vt:lpstr>Payment Order Type  Screen</vt:lpstr>
      <vt:lpstr>Required Role:</vt:lpstr>
      <vt:lpstr>PowerPoint Presentation</vt:lpstr>
      <vt:lpstr>Request Account Form (Purchase)</vt:lpstr>
      <vt:lpstr>Request Accountable Form (Purchase)  </vt:lpstr>
      <vt:lpstr>Request Account Form (Purchase)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Required Role: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Required Role:</vt:lpstr>
      <vt:lpstr>PowerPoint Presentation</vt:lpstr>
      <vt:lpstr>PowerPoint Presentation</vt:lpstr>
      <vt:lpstr>PowerPoint Presentation</vt:lpstr>
      <vt:lpstr>Required Role: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Required Role: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Required Role: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ETRACS Administration and Users Training</dc:title>
  <dc:creator>Rameses</dc:creator>
  <cp:lastModifiedBy>Rameses_4</cp:lastModifiedBy>
  <cp:revision>1432</cp:revision>
  <dcterms:created xsi:type="dcterms:W3CDTF">2006-08-16T00:00:00Z</dcterms:created>
  <dcterms:modified xsi:type="dcterms:W3CDTF">2024-04-12T05:43:43Z</dcterms:modified>
</cp:coreProperties>
</file>