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80" r:id="rId21"/>
    <p:sldId id="281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7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9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4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6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9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7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6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3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4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CC81-74FD-8901-7E69-566F7098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5933" y="1003629"/>
            <a:ext cx="8645235" cy="3736571"/>
          </a:xfrm>
        </p:spPr>
        <p:txBody>
          <a:bodyPr>
            <a:normAutofit/>
          </a:bodyPr>
          <a:lstStyle/>
          <a:p>
            <a:r>
              <a:rPr lang="en-PH" sz="7200" dirty="0"/>
              <a:t>Converting Business Revenue Code into Rules for E-tracs 2.55</a:t>
            </a:r>
          </a:p>
        </p:txBody>
      </p:sp>
    </p:spTree>
    <p:extLst>
      <p:ext uri="{BB962C8B-B14F-4D97-AF65-F5344CB8AC3E}">
        <p14:creationId xmlns:p14="http://schemas.microsoft.com/office/powerpoint/2010/main" val="11280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Add Condition and Actions: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1E8F5-4E7C-D420-A258-CAED6C0A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11" y="1310640"/>
            <a:ext cx="6858969" cy="52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6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Add</a:t>
            </a:r>
            <a:r>
              <a:rPr lang="en-PH" b="1" dirty="0"/>
              <a:t> Condition </a:t>
            </a:r>
            <a:r>
              <a:rPr lang="en-PH" dirty="0"/>
              <a:t>and select a Fact Type, and click </a:t>
            </a:r>
            <a:r>
              <a:rPr lang="en-PH" b="1" dirty="0"/>
              <a:t>Next</a:t>
            </a:r>
            <a:r>
              <a:rPr lang="en-PH" dirty="0"/>
              <a:t> to proceed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7056F-34E7-B38A-C05C-471700EB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41" y="1310640"/>
            <a:ext cx="7093479" cy="52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0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993782"/>
          </a:xfrm>
        </p:spPr>
        <p:txBody>
          <a:bodyPr>
            <a:normAutofit/>
          </a:bodyPr>
          <a:lstStyle/>
          <a:p>
            <a:r>
              <a:rPr lang="en-PH" dirty="0"/>
              <a:t>Add </a:t>
            </a:r>
            <a:r>
              <a:rPr lang="en-PH" b="1" dirty="0" err="1"/>
              <a:t>Contraints</a:t>
            </a:r>
            <a:r>
              <a:rPr lang="en-PH" dirty="0"/>
              <a:t> , select a Field</a:t>
            </a:r>
            <a:r>
              <a:rPr lang="en-PH" b="1" dirty="0"/>
              <a:t>.</a:t>
            </a:r>
          </a:p>
          <a:p>
            <a:r>
              <a:rPr lang="en-PH" dirty="0"/>
              <a:t>Modify the values according to the rules to be set.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7F895-252E-E709-93F9-162BAAB9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74" y="2122180"/>
            <a:ext cx="5753678" cy="43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83028" cy="729622"/>
          </a:xfrm>
        </p:spPr>
        <p:txBody>
          <a:bodyPr>
            <a:normAutofit fontScale="92500" lnSpcReduction="10000"/>
          </a:bodyPr>
          <a:lstStyle/>
          <a:p>
            <a:r>
              <a:rPr lang="en-PH" dirty="0"/>
              <a:t>Add all the </a:t>
            </a:r>
            <a:r>
              <a:rPr lang="en-PH" b="1" dirty="0"/>
              <a:t>Conditions</a:t>
            </a:r>
            <a:r>
              <a:rPr lang="en-PH" dirty="0"/>
              <a:t> that apply to that specific rule and repeat the previous steps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F10C5A-A3A0-6DA0-7A33-52AE86A9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349" y="1676400"/>
            <a:ext cx="6572091" cy="50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2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770262"/>
          </a:xfrm>
        </p:spPr>
        <p:txBody>
          <a:bodyPr>
            <a:normAutofit lnSpcReduction="10000"/>
          </a:bodyPr>
          <a:lstStyle/>
          <a:p>
            <a:r>
              <a:rPr lang="en-PH" dirty="0"/>
              <a:t>Add </a:t>
            </a:r>
            <a:r>
              <a:rPr lang="en-PH" b="1" dirty="0"/>
              <a:t>Actions</a:t>
            </a:r>
            <a:r>
              <a:rPr lang="en-PH" dirty="0"/>
              <a:t>,</a:t>
            </a:r>
            <a:r>
              <a:rPr lang="en-PH" b="1" dirty="0"/>
              <a:t> </a:t>
            </a:r>
            <a:r>
              <a:rPr lang="en-PH" dirty="0"/>
              <a:t>select the actions that will be performed whenever the conditions which were set earlier will be met.</a:t>
            </a:r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30E85-842D-B87D-CC76-F3CA1611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05" y="1717040"/>
            <a:ext cx="6577389" cy="47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5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Add the </a:t>
            </a:r>
            <a:r>
              <a:rPr lang="en-PH" b="1" dirty="0"/>
              <a:t>Parameters.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05637-ECB9-335C-A3C1-DD3D99AF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85" y="1483082"/>
            <a:ext cx="6872515" cy="49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0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Amount Table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CA4ED-FBD8-5EAC-30C5-6BC32B00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32" y="1480259"/>
            <a:ext cx="5770408" cy="5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4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b="1" dirty="0"/>
              <a:t>Deploy</a:t>
            </a:r>
            <a:r>
              <a:rPr lang="en-PH" dirty="0"/>
              <a:t> the Rule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707C9-8324-F9C4-FB94-4E8D7B17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55" y="946778"/>
            <a:ext cx="6306889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2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760" y="413297"/>
            <a:ext cx="10556240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Regulatory Fee Computation Rules (Fixed Amount)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292" y="946778"/>
            <a:ext cx="8915400" cy="1725302"/>
          </a:xfrm>
        </p:spPr>
        <p:txBody>
          <a:bodyPr>
            <a:normAutofit/>
          </a:bodyPr>
          <a:lstStyle/>
          <a:p>
            <a:r>
              <a:rPr lang="en-PH" dirty="0"/>
              <a:t>Go to BP Assessment Rules</a:t>
            </a:r>
            <a:endParaRPr lang="en-PH" b="1" dirty="0"/>
          </a:p>
          <a:p>
            <a:r>
              <a:rPr lang="en-PH" dirty="0"/>
              <a:t>Click on </a:t>
            </a:r>
            <a:r>
              <a:rPr lang="en-PH" b="1" dirty="0"/>
              <a:t>New</a:t>
            </a:r>
            <a:r>
              <a:rPr lang="en-PH" dirty="0"/>
              <a:t> icon</a:t>
            </a:r>
          </a:p>
          <a:p>
            <a:r>
              <a:rPr lang="en-PH" b="1" dirty="0"/>
              <a:t>Regulatory Fee Computation </a:t>
            </a:r>
            <a:r>
              <a:rPr lang="en-PH" dirty="0"/>
              <a:t>must be selected in the </a:t>
            </a:r>
            <a:r>
              <a:rPr lang="en-PH" b="1" dirty="0"/>
              <a:t>Rule Group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10580-217B-046A-9596-698F40E8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74" y="2672080"/>
            <a:ext cx="10073825" cy="39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3297"/>
            <a:ext cx="11135360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Regulatory Fee Computation Rules (Fixed Amount)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292" y="946778"/>
            <a:ext cx="8915400" cy="533481"/>
          </a:xfrm>
        </p:spPr>
        <p:txBody>
          <a:bodyPr>
            <a:normAutofit/>
          </a:bodyPr>
          <a:lstStyle/>
          <a:p>
            <a:r>
              <a:rPr lang="en-PH" dirty="0"/>
              <a:t>Add </a:t>
            </a:r>
            <a:r>
              <a:rPr lang="en-PH" b="1" dirty="0"/>
              <a:t>Conditions</a:t>
            </a:r>
            <a:r>
              <a:rPr lang="en-PH" dirty="0"/>
              <a:t> and </a:t>
            </a:r>
            <a:r>
              <a:rPr lang="en-PH" b="1" dirty="0"/>
              <a:t>Actions. Deploy </a:t>
            </a:r>
            <a:r>
              <a:rPr lang="en-PH" dirty="0"/>
              <a:t>the rule afterwards.</a:t>
            </a:r>
            <a:endParaRPr lang="en-PH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0C0DB-CFBF-CBC0-C7D4-87ACA950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29" y="1388818"/>
            <a:ext cx="7024126" cy="5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247E-A7D1-D6D2-08CC-51457E44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PH" sz="4800" dirty="0"/>
              <a:t>Rule-Engine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726E-CDA9-A1DC-B2F9-BBC03EF8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Business Rules uses a  </a:t>
            </a:r>
            <a:r>
              <a:rPr lang="en-PH" sz="2800" b="1" dirty="0"/>
              <a:t>Rule-Engine</a:t>
            </a:r>
          </a:p>
          <a:p>
            <a:endParaRPr lang="en-PH" sz="2800" dirty="0"/>
          </a:p>
          <a:p>
            <a:r>
              <a:rPr lang="en-PH" sz="2800" dirty="0"/>
              <a:t>A  </a:t>
            </a:r>
            <a:r>
              <a:rPr lang="en-PH" sz="2800" b="1" dirty="0"/>
              <a:t>Rule-Engine</a:t>
            </a:r>
            <a:r>
              <a:rPr lang="en-PH" sz="2800" dirty="0"/>
              <a:t>  is an expert-system program, which runs the rules on the data and if any condition matches then it executes the corresponding actions</a:t>
            </a:r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16195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413297"/>
            <a:ext cx="11003280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Regulatory Fee Computation Rules (Amount per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292" y="946778"/>
            <a:ext cx="8915400" cy="1725302"/>
          </a:xfrm>
        </p:spPr>
        <p:txBody>
          <a:bodyPr>
            <a:normAutofit/>
          </a:bodyPr>
          <a:lstStyle/>
          <a:p>
            <a:r>
              <a:rPr lang="en-PH" dirty="0"/>
              <a:t>Go to BP Assessment Rules</a:t>
            </a:r>
            <a:endParaRPr lang="en-PH" b="1" dirty="0"/>
          </a:p>
          <a:p>
            <a:r>
              <a:rPr lang="en-PH" dirty="0"/>
              <a:t>Click on </a:t>
            </a:r>
            <a:r>
              <a:rPr lang="en-PH" b="1" dirty="0"/>
              <a:t>New</a:t>
            </a:r>
            <a:r>
              <a:rPr lang="en-PH" dirty="0"/>
              <a:t> icon</a:t>
            </a:r>
          </a:p>
          <a:p>
            <a:r>
              <a:rPr lang="en-PH" b="1" dirty="0"/>
              <a:t>Regulatory Fee Computation </a:t>
            </a:r>
            <a:r>
              <a:rPr lang="en-PH" dirty="0"/>
              <a:t>must be selected in the </a:t>
            </a:r>
            <a:r>
              <a:rPr lang="en-PH" b="1" dirty="0"/>
              <a:t>Rule Group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F663A-061C-6180-A766-4B4540CE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76" y="2585388"/>
            <a:ext cx="10400847" cy="41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3297"/>
            <a:ext cx="11135360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Regulatory Fee Computation Rules (Fixed Amount)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292" y="946778"/>
            <a:ext cx="8915400" cy="533481"/>
          </a:xfrm>
        </p:spPr>
        <p:txBody>
          <a:bodyPr>
            <a:normAutofit/>
          </a:bodyPr>
          <a:lstStyle/>
          <a:p>
            <a:r>
              <a:rPr lang="en-PH" dirty="0"/>
              <a:t>Add </a:t>
            </a:r>
            <a:r>
              <a:rPr lang="en-PH" b="1" dirty="0"/>
              <a:t>Conditions</a:t>
            </a:r>
            <a:r>
              <a:rPr lang="en-PH" dirty="0"/>
              <a:t> and </a:t>
            </a:r>
            <a:r>
              <a:rPr lang="en-PH" b="1" dirty="0"/>
              <a:t>Actions. Deploy </a:t>
            </a:r>
            <a:r>
              <a:rPr lang="en-PH" dirty="0"/>
              <a:t>the rule afterwards.</a:t>
            </a:r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75C73-4A94-5ECB-E563-DFEBD5A7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08" y="1480259"/>
            <a:ext cx="7044368" cy="5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3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Test the Rules using BP Rule Analyzer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30109-8710-F32C-B39A-06983C1B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10640"/>
            <a:ext cx="7888380" cy="51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A5A-2367-C6CB-8986-D9DBE4A8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0374"/>
            <a:ext cx="8911687" cy="873950"/>
          </a:xfrm>
        </p:spPr>
        <p:txBody>
          <a:bodyPr>
            <a:normAutofit fontScale="90000"/>
          </a:bodyPr>
          <a:lstStyle/>
          <a:p>
            <a:r>
              <a:rPr lang="en-PH" sz="5400" b="1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0B9D-B273-A353-A76D-FDA504CB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33472"/>
            <a:ext cx="9122890" cy="3177750"/>
          </a:xfrm>
        </p:spPr>
        <p:txBody>
          <a:bodyPr>
            <a:normAutofit fontScale="92500" lnSpcReduction="20000"/>
          </a:bodyPr>
          <a:lstStyle/>
          <a:p>
            <a:r>
              <a:rPr lang="en-PH" sz="2800" dirty="0"/>
              <a:t>It is a set of conditions followed by the set of actions</a:t>
            </a:r>
          </a:p>
          <a:p>
            <a:r>
              <a:rPr lang="en-PH" sz="2800" dirty="0"/>
              <a:t>It contains mainly two parts,  condition,  and  action </a:t>
            </a:r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  <a:p>
            <a:r>
              <a:rPr lang="en-PH" sz="2800" dirty="0"/>
              <a:t>The condition also knows as a  fact  or  antecedents  or patterns.  And action also knows as a  consequent.</a:t>
            </a:r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AAE70-FA53-9F78-0457-32E10728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57" y="2823797"/>
            <a:ext cx="8229600" cy="10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20C5-29CA-89EA-5C3D-D7EBA52C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dirty="0">
                <a:latin typeface="Trebuchet MS" panose="020B0603020202020204" pitchFamily="34" charset="0"/>
              </a:rPr>
              <a:t>Advantages of Rule-Engine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5CEE-B7F2-C986-9E46-FB3A0B82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052" y="2647544"/>
            <a:ext cx="10651786" cy="3124201"/>
          </a:xfrm>
        </p:spPr>
        <p:txBody>
          <a:bodyPr>
            <a:normAutofit/>
          </a:bodyPr>
          <a:lstStyle/>
          <a:p>
            <a:r>
              <a:rPr lang="en-PH" sz="2000" dirty="0"/>
              <a:t>Reduced Complexity</a:t>
            </a:r>
          </a:p>
          <a:p>
            <a:pPr marL="0" indent="0">
              <a:buNone/>
            </a:pPr>
            <a:r>
              <a:rPr lang="en-PH" sz="2000" dirty="0"/>
              <a:t>		It reduced the complexity as we no longer need to build the rule engine logic in the source</a:t>
            </a:r>
          </a:p>
          <a:p>
            <a:endParaRPr lang="en-PH" sz="2000" dirty="0"/>
          </a:p>
          <a:p>
            <a:r>
              <a:rPr lang="en-PH" sz="2000" dirty="0"/>
              <a:t>Reusability</a:t>
            </a:r>
          </a:p>
          <a:p>
            <a:pPr marL="0" indent="0">
              <a:buNone/>
            </a:pPr>
            <a:r>
              <a:rPr lang="en-PH" sz="2000" dirty="0"/>
              <a:t>		By keeping rules in one place leads to greater reusability of your business rules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60232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893-10F7-40F4-6788-1C52A04D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29556"/>
            <a:ext cx="8911687" cy="805856"/>
          </a:xfrm>
        </p:spPr>
        <p:txBody>
          <a:bodyPr>
            <a:normAutofit/>
          </a:bodyPr>
          <a:lstStyle/>
          <a:p>
            <a:r>
              <a:rPr lang="en-PH" sz="4400" b="1" dirty="0">
                <a:latin typeface="Trebuchet MS" panose="020B0603020202020204" pitchFamily="34" charset="0"/>
              </a:rPr>
              <a:t>Business Ruleset</a:t>
            </a:r>
            <a:endParaRPr lang="en-PH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CFCD-BA66-E4B8-F55F-B6106392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819072"/>
            <a:ext cx="4313864" cy="4374252"/>
          </a:xfrm>
        </p:spPr>
        <p:txBody>
          <a:bodyPr>
            <a:normAutofit fontScale="85000" lnSpcReduction="20000"/>
          </a:bodyPr>
          <a:lstStyle/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Info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Collects initial information to be used in the assessment rules</a:t>
            </a:r>
          </a:p>
          <a:p>
            <a:pPr marL="0" indent="0">
              <a:buNone/>
            </a:pPr>
            <a:endParaRPr lang="en-PH" sz="32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Requirement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Determines the documents required in the application</a:t>
            </a:r>
          </a:p>
          <a:p>
            <a:endParaRPr lang="en-PH" sz="19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Assessment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Computes Tax, Regulatory Fees and Other Charges</a:t>
            </a:r>
          </a:p>
          <a:p>
            <a:pPr marL="448056" lvl="1" indent="0">
              <a:buNone/>
            </a:pPr>
            <a:endParaRPr lang="en-PH" sz="19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84EF-15C5-7BFF-9D6B-7F3ABD6C0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7035" y="1439693"/>
            <a:ext cx="4313864" cy="4366874"/>
          </a:xfrm>
        </p:spPr>
        <p:txBody>
          <a:bodyPr>
            <a:normAutofit fontScale="85000" lnSpcReduction="20000"/>
          </a:bodyPr>
          <a:lstStyle/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Billing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Computes Surcharge and Interest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Determines the Quarterly Due Dates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Determines the Bill Expiry Date</a:t>
            </a:r>
          </a:p>
          <a:p>
            <a:pPr lvl="1"/>
            <a:endParaRPr lang="en-PH" sz="19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Fire Assessment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Computes fees related to BFP</a:t>
            </a:r>
          </a:p>
          <a:p>
            <a:pPr marL="0" indent="0">
              <a:buNone/>
            </a:pPr>
            <a:endParaRPr lang="en-PH" dirty="0"/>
          </a:p>
          <a:p>
            <a:pPr marL="448056" lvl="1" indent="0">
              <a:buNone/>
            </a:pPr>
            <a:endParaRPr lang="en-PH" sz="1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9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BE23-9796-496A-7692-95E33961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-102141"/>
            <a:ext cx="10018713" cy="1752599"/>
          </a:xfrm>
        </p:spPr>
        <p:txBody>
          <a:bodyPr>
            <a:normAutofit/>
          </a:bodyPr>
          <a:lstStyle/>
          <a:p>
            <a:r>
              <a:rPr lang="en-PH" sz="4000" b="1" dirty="0"/>
              <a:t>Steps in Creating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1624-E2B2-75B9-00E9-81939282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607" y="856034"/>
            <a:ext cx="8915400" cy="1911485"/>
          </a:xfrm>
        </p:spPr>
        <p:txBody>
          <a:bodyPr/>
          <a:lstStyle/>
          <a:p>
            <a:r>
              <a:rPr lang="en-PH" dirty="0"/>
              <a:t>Open e-tracs client.</a:t>
            </a:r>
          </a:p>
          <a:p>
            <a:pPr marL="457200" lvl="1" indent="0">
              <a:buNone/>
            </a:pPr>
            <a:r>
              <a:rPr lang="en-PH" dirty="0"/>
              <a:t>Required role: 	BPLS.RULE_AUTHOR</a:t>
            </a:r>
          </a:p>
          <a:p>
            <a:pPr marL="457200" lvl="1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E60CB-8AAC-4583-002D-0E3E5380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10" y="2056188"/>
            <a:ext cx="4909811" cy="4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11B6-3841-1E32-0BEE-7BD7BED9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736" y="87550"/>
            <a:ext cx="8915400" cy="1254868"/>
          </a:xfrm>
        </p:spPr>
        <p:txBody>
          <a:bodyPr/>
          <a:lstStyle/>
          <a:p>
            <a:r>
              <a:rPr lang="en-PH" dirty="0"/>
              <a:t>Go to </a:t>
            </a:r>
            <a:r>
              <a:rPr lang="en-PH" b="1" dirty="0"/>
              <a:t>Main Menu  &gt;  Rule Management  &gt;  BPLS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C0A26-3A02-CBB4-99B9-04087404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55" y="1128408"/>
            <a:ext cx="6720909" cy="47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499" y="344305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791" y="718528"/>
            <a:ext cx="10479495" cy="969571"/>
          </a:xfrm>
        </p:spPr>
        <p:txBody>
          <a:bodyPr/>
          <a:lstStyle/>
          <a:p>
            <a:r>
              <a:rPr lang="en-PH" dirty="0"/>
              <a:t>Let’s convert this computation of Municipal Business Tax into a rule.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381CD-7E86-5D56-637B-701060D3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84"/>
          <a:stretch/>
        </p:blipFill>
        <p:spPr>
          <a:xfrm>
            <a:off x="3974292" y="1772866"/>
            <a:ext cx="6134100" cy="46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104" y="817124"/>
            <a:ext cx="8915400" cy="1893718"/>
          </a:xfrm>
        </p:spPr>
        <p:txBody>
          <a:bodyPr>
            <a:normAutofit/>
          </a:bodyPr>
          <a:lstStyle/>
          <a:p>
            <a:r>
              <a:rPr lang="en-PH" dirty="0"/>
              <a:t>Go to BP Assessment Rules</a:t>
            </a:r>
            <a:endParaRPr lang="en-PH" b="1" dirty="0"/>
          </a:p>
          <a:p>
            <a:r>
              <a:rPr lang="en-PH" dirty="0"/>
              <a:t>Click on </a:t>
            </a:r>
            <a:r>
              <a:rPr lang="en-PH" b="1" dirty="0"/>
              <a:t>New</a:t>
            </a:r>
            <a:r>
              <a:rPr lang="en-PH" dirty="0"/>
              <a:t> icon</a:t>
            </a:r>
          </a:p>
          <a:p>
            <a:r>
              <a:rPr lang="en-PH" b="1" dirty="0"/>
              <a:t>Business Tax Computation </a:t>
            </a:r>
            <a:r>
              <a:rPr lang="en-PH" dirty="0"/>
              <a:t>must be selected in the </a:t>
            </a:r>
            <a:r>
              <a:rPr lang="en-PH" b="1" dirty="0"/>
              <a:t>Rule Group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6D86E-221E-2A1B-00A5-6BC8B857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22" y="2453409"/>
            <a:ext cx="7905622" cy="802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5721B8-734E-461C-81F5-F27A112B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01" y="3114669"/>
            <a:ext cx="7763598" cy="36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8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208</TotalTime>
  <Words>468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Segoe UI Emoji</vt:lpstr>
      <vt:lpstr>Trebuchet MS</vt:lpstr>
      <vt:lpstr>Parallax</vt:lpstr>
      <vt:lpstr>Converting Business Revenue Code into Rules for E-tracs 2.55</vt:lpstr>
      <vt:lpstr>Rule-Engine</vt:lpstr>
      <vt:lpstr>Rules</vt:lpstr>
      <vt:lpstr>Advantages of Rule-Engine</vt:lpstr>
      <vt:lpstr>Business Ruleset</vt:lpstr>
      <vt:lpstr>Steps in Creating Business Rules</vt:lpstr>
      <vt:lpstr>PowerPoint Presentation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Regulatory Fee Computation Rules (Fixed Amount)</vt:lpstr>
      <vt:lpstr>Regulatory Fee Computation Rules (Fixed Amount)</vt:lpstr>
      <vt:lpstr>Regulatory Fee Computation Rules (Amount per Unit)</vt:lpstr>
      <vt:lpstr>Regulatory Fee Computation Rules (Fixed Amount)</vt:lpstr>
      <vt:lpstr>Business Tax Computation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Business Revenue Code into Rules for E-tracs 2.55</dc:title>
  <dc:creator>Rameses_4</dc:creator>
  <cp:lastModifiedBy>Rameses_4</cp:lastModifiedBy>
  <cp:revision>2</cp:revision>
  <dcterms:created xsi:type="dcterms:W3CDTF">2024-05-13T02:07:44Z</dcterms:created>
  <dcterms:modified xsi:type="dcterms:W3CDTF">2024-05-16T01:58:58Z</dcterms:modified>
</cp:coreProperties>
</file>